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  <p:sldMasterId id="2147483676" r:id="rId2"/>
    <p:sldMasterId id="2147483680" r:id="rId3"/>
  </p:sldMasterIdLst>
  <p:notesMasterIdLst>
    <p:notesMasterId r:id="rId19"/>
  </p:notesMasterIdLst>
  <p:handoutMasterIdLst>
    <p:handoutMasterId r:id="rId20"/>
  </p:handoutMasterIdLst>
  <p:sldIdLst>
    <p:sldId id="269" r:id="rId4"/>
    <p:sldId id="285" r:id="rId5"/>
    <p:sldId id="271" r:id="rId6"/>
    <p:sldId id="272" r:id="rId7"/>
    <p:sldId id="273" r:id="rId8"/>
    <p:sldId id="274" r:id="rId9"/>
    <p:sldId id="275" r:id="rId10"/>
    <p:sldId id="276" r:id="rId11"/>
    <p:sldId id="278" r:id="rId12"/>
    <p:sldId id="277" r:id="rId13"/>
    <p:sldId id="279" r:id="rId14"/>
    <p:sldId id="280" r:id="rId15"/>
    <p:sldId id="281" r:id="rId16"/>
    <p:sldId id="283" r:id="rId17"/>
    <p:sldId id="282" r:id="rId18"/>
  </p:sldIdLst>
  <p:sldSz cx="9144000" cy="6858000" type="screen4x3"/>
  <p:notesSz cx="6973888" cy="9236075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E32"/>
    <a:srgbClr val="A4001D"/>
    <a:srgbClr val="009900"/>
    <a:srgbClr val="66FFFF"/>
    <a:srgbClr val="0000FF"/>
    <a:srgbClr val="00FF00"/>
    <a:srgbClr val="FFCC66"/>
    <a:srgbClr val="FFCC99"/>
    <a:srgbClr val="FFFFFF"/>
    <a:srgbClr val="E17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2" autoAdjust="0"/>
    <p:restoredTop sz="94695" autoAdjust="0"/>
  </p:normalViewPr>
  <p:slideViewPr>
    <p:cSldViewPr snapToGrid="0" showGuides="1">
      <p:cViewPr varScale="1">
        <p:scale>
          <a:sx n="175" d="100"/>
          <a:sy n="175" d="100"/>
        </p:scale>
        <p:origin x="-1620" y="-96"/>
      </p:cViewPr>
      <p:guideLst>
        <p:guide orient="horz" pos="326"/>
        <p:guide orient="horz" pos="1294"/>
        <p:guide orient="horz" pos="3745"/>
        <p:guide orient="horz" pos="3980"/>
        <p:guide orient="horz" pos="1052"/>
        <p:guide orient="horz" pos="1741"/>
        <p:guide orient="horz" pos="4183"/>
        <p:guide orient="horz" pos="566"/>
        <p:guide orient="horz" pos="2808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-3138" y="-90"/>
      </p:cViewPr>
      <p:guideLst>
        <p:guide orient="horz" pos="2909"/>
        <p:guide pos="219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2018" cy="461804"/>
          </a:xfrm>
          <a:prstGeom prst="rect">
            <a:avLst/>
          </a:prstGeom>
        </p:spPr>
        <p:txBody>
          <a:bodyPr vert="horz" lIns="92611" tIns="46306" rIns="92611" bIns="463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0256" y="0"/>
            <a:ext cx="3022018" cy="461804"/>
          </a:xfrm>
          <a:prstGeom prst="rect">
            <a:avLst/>
          </a:prstGeom>
        </p:spPr>
        <p:txBody>
          <a:bodyPr vert="horz" lIns="92611" tIns="46306" rIns="92611" bIns="46306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22018" cy="461804"/>
          </a:xfrm>
          <a:prstGeom prst="rect">
            <a:avLst/>
          </a:prstGeom>
        </p:spPr>
        <p:txBody>
          <a:bodyPr vert="horz" lIns="92611" tIns="46306" rIns="92611" bIns="463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0256" y="8772668"/>
            <a:ext cx="3022018" cy="461804"/>
          </a:xfrm>
          <a:prstGeom prst="rect">
            <a:avLst/>
          </a:prstGeom>
        </p:spPr>
        <p:txBody>
          <a:bodyPr vert="horz" lIns="92611" tIns="46306" rIns="92611" bIns="46306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426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2018" cy="461804"/>
          </a:xfrm>
          <a:prstGeom prst="rect">
            <a:avLst/>
          </a:prstGeom>
        </p:spPr>
        <p:txBody>
          <a:bodyPr vert="horz" lIns="92611" tIns="46306" rIns="92611" bIns="4630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0256" y="0"/>
            <a:ext cx="3022018" cy="461804"/>
          </a:xfrm>
          <a:prstGeom prst="rect">
            <a:avLst/>
          </a:prstGeom>
        </p:spPr>
        <p:txBody>
          <a:bodyPr vert="horz" lIns="92611" tIns="46306" rIns="92611" bIns="46306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4/22/2014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11" tIns="46306" rIns="92611" bIns="4630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7389" y="4387136"/>
            <a:ext cx="5579110" cy="4156234"/>
          </a:xfrm>
          <a:prstGeom prst="rect">
            <a:avLst/>
          </a:prstGeom>
        </p:spPr>
        <p:txBody>
          <a:bodyPr vert="horz" lIns="92611" tIns="46306" rIns="92611" bIns="4630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22018" cy="461804"/>
          </a:xfrm>
          <a:prstGeom prst="rect">
            <a:avLst/>
          </a:prstGeom>
        </p:spPr>
        <p:txBody>
          <a:bodyPr vert="horz" lIns="92611" tIns="46306" rIns="92611" bIns="4630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0256" y="8772668"/>
            <a:ext cx="3022018" cy="461804"/>
          </a:xfrm>
          <a:prstGeom prst="rect">
            <a:avLst/>
          </a:prstGeom>
        </p:spPr>
        <p:txBody>
          <a:bodyPr vert="horz" lIns="92611" tIns="46306" rIns="92611" bIns="46306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A8C9C-D6EB-41EB-9090-72BE2C8871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84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4" y="6196867"/>
            <a:ext cx="2275566" cy="661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019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500"/>
            <a:ext cx="9158400" cy="68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C12C-7036-4324-99C9-6306E1A60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5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479096" y="6492875"/>
            <a:ext cx="801776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10601" y="6492875"/>
            <a:ext cx="3625139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34116" y="6492875"/>
            <a:ext cx="584643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9E041EDE-50F2-FD49-B156-DFB8E5BC943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4" r:id="rId3"/>
    <p:sldLayoutId id="2147483671" r:id="rId4"/>
    <p:sldLayoutId id="2147483672" r:id="rId5"/>
    <p:sldLayoutId id="2147483673" r:id="rId6"/>
    <p:sldLayoutId id="214748368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0" y="-1"/>
            <a:ext cx="9144000" cy="6400800"/>
          </a:xfrm>
          <a:prstGeom prst="rect">
            <a:avLst/>
          </a:prstGeom>
          <a:gradFill>
            <a:gsLst>
              <a:gs pos="0">
                <a:schemeClr val="bg2">
                  <a:tint val="40000"/>
                  <a:satMod val="350000"/>
                </a:schemeClr>
              </a:gs>
              <a:gs pos="40000">
                <a:schemeClr val="bg2">
                  <a:tint val="45000"/>
                  <a:shade val="99000"/>
                  <a:satMod val="350000"/>
                </a:schemeClr>
              </a:gs>
              <a:gs pos="100000">
                <a:schemeClr val="bg2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"/>
          </p:nvPr>
        </p:nvSpPr>
        <p:spPr>
          <a:xfrm>
            <a:off x="479096" y="6492875"/>
            <a:ext cx="801776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10601" y="6492875"/>
            <a:ext cx="3625139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834116" y="6492875"/>
            <a:ext cx="584643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defTabSz="457200"/>
            <a:fld id="{9E041EDE-50F2-FD49-B156-DFB8E5BC9437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041EDE-50F2-FD49-B156-DFB8E5BC9437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Times New Roman" pitchFamily="-110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 dirty="0">
              <a:solidFill>
                <a:prstClr val="black">
                  <a:tint val="75000"/>
                </a:prstClr>
              </a:solidFill>
              <a:latin typeface="Times New Roman" pitchFamily="-110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838200"/>
            <a:ext cx="9144000" cy="1588"/>
          </a:xfrm>
          <a:prstGeom prst="line">
            <a:avLst/>
          </a:prstGeom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63500" dir="2700000" algn="br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6551612"/>
            <a:ext cx="9144000" cy="1588"/>
          </a:xfrm>
          <a:prstGeom prst="line">
            <a:avLst/>
          </a:prstGeom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br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4613" y="1143000"/>
            <a:ext cx="8008937" cy="2246313"/>
          </a:xfrm>
        </p:spPr>
        <p:txBody>
          <a:bodyPr/>
          <a:lstStyle/>
          <a:p>
            <a:r>
              <a:rPr lang="en-US" sz="3200" dirty="0" smtClean="0"/>
              <a:t>     </a:t>
            </a:r>
            <a:r>
              <a:rPr lang="en-US" sz="6000" dirty="0" smtClean="0"/>
              <a:t>Apex Target</a:t>
            </a:r>
            <a:r>
              <a:rPr lang="en-US" sz="3200" dirty="0"/>
              <a:t>  </a:t>
            </a:r>
            <a:endParaRPr lang="en-CA" sz="32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18547" y="4010236"/>
            <a:ext cx="7989887" cy="2187702"/>
          </a:xfrm>
        </p:spPr>
        <p:txBody>
          <a:bodyPr/>
          <a:lstStyle/>
          <a:p>
            <a:r>
              <a:rPr lang="en-CA" dirty="0" smtClean="0"/>
              <a:t>                                Marco Oriunno, April 23, 2014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79414" y="3361436"/>
            <a:ext cx="5928254" cy="635889"/>
          </a:xfrm>
        </p:spPr>
        <p:txBody>
          <a:bodyPr/>
          <a:lstStyle/>
          <a:p>
            <a:r>
              <a:rPr lang="en-CA" sz="2800" dirty="0" smtClean="0"/>
              <a:t>         </a:t>
            </a:r>
            <a:endParaRPr lang="en-CA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724102" y="6658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644047"/>
              </p:ext>
            </p:extLst>
          </p:nvPr>
        </p:nvGraphicFramePr>
        <p:xfrm>
          <a:off x="1442130" y="1624013"/>
          <a:ext cx="5508625" cy="498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SPW 11.0 Graph" r:id="rId3" imgW="5508000" imgH="4981680" progId="SigmaPlotGraphicObject.10">
                  <p:embed/>
                </p:oleObj>
              </mc:Choice>
              <mc:Fallback>
                <p:oleObj name="SPW 11.0 Graph" r:id="rId3" imgW="5508000" imgH="4981680" progId="SigmaPlotGraphicObject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130" y="1624013"/>
                        <a:ext cx="5508625" cy="498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928756" y="2607128"/>
            <a:ext cx="1540328" cy="914400"/>
            <a:chOff x="7315200" y="1905000"/>
            <a:chExt cx="1540328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7619999" y="1905000"/>
              <a:ext cx="1235529" cy="9144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620000" y="2057400"/>
              <a:ext cx="11801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Elongation</a:t>
              </a:r>
            </a:p>
            <a:p>
              <a:r>
                <a:rPr lang="en-US" dirty="0" smtClean="0"/>
                <a:t>130 µm</a:t>
              </a:r>
              <a:endParaRPr lang="en-US" dirty="0"/>
            </a:p>
          </p:txBody>
        </p:sp>
        <p:sp>
          <p:nvSpPr>
            <p:cNvPr id="4" name="Left Arrow 3"/>
            <p:cNvSpPr/>
            <p:nvPr/>
          </p:nvSpPr>
          <p:spPr>
            <a:xfrm>
              <a:off x="7315200" y="2286000"/>
              <a:ext cx="228600" cy="152400"/>
            </a:xfrm>
            <a:prstGeom prst="leftArrow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Expansion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68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514" y="1676400"/>
            <a:ext cx="827858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 at &lt; 5 µA for alignment work</a:t>
            </a:r>
          </a:p>
          <a:p>
            <a:endParaRPr lang="en-US" dirty="0"/>
          </a:p>
          <a:p>
            <a:r>
              <a:rPr lang="en-US" dirty="0" smtClean="0"/>
              <a:t>A set of </a:t>
            </a:r>
            <a:r>
              <a:rPr lang="en-US" sz="2400" dirty="0" smtClean="0"/>
              <a:t>tungsten wires</a:t>
            </a:r>
            <a:r>
              <a:rPr lang="en-US" dirty="0" smtClean="0"/>
              <a:t> spaced along the length of the target</a:t>
            </a:r>
          </a:p>
          <a:p>
            <a:r>
              <a:rPr lang="en-US" dirty="0" smtClean="0"/>
              <a:t>4 horizontal wires in 5 mm vertical steps, at -25, -10, 10, 25 cm along the beam</a:t>
            </a:r>
          </a:p>
          <a:p>
            <a:r>
              <a:rPr lang="en-US" dirty="0" smtClean="0"/>
              <a:t>3 vertical wires in 0.25 mm </a:t>
            </a:r>
            <a:r>
              <a:rPr lang="en-US" dirty="0" err="1" smtClean="0"/>
              <a:t>horiz</a:t>
            </a:r>
            <a:r>
              <a:rPr lang="en-US" dirty="0" smtClean="0"/>
              <a:t> steps, at -20, 0, 20 cm along the beam</a:t>
            </a:r>
          </a:p>
          <a:p>
            <a:endParaRPr lang="en-US" dirty="0"/>
          </a:p>
          <a:p>
            <a:r>
              <a:rPr lang="en-US" dirty="0" smtClean="0"/>
              <a:t>100 µm diameter tungsten</a:t>
            </a:r>
          </a:p>
          <a:p>
            <a:r>
              <a:rPr lang="en-US" dirty="0" smtClean="0"/>
              <a:t>Still gets hot! But not as bad as the production target ribbons.</a:t>
            </a:r>
          </a:p>
          <a:p>
            <a:r>
              <a:rPr lang="en-US" dirty="0" smtClean="0"/>
              <a:t>- Still, use similar tensioning technique as for the ribbons</a:t>
            </a:r>
          </a:p>
          <a:p>
            <a:r>
              <a:rPr lang="en-US" dirty="0" smtClean="0"/>
              <a:t>- 150 g tension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</a:t>
            </a:r>
            <a:r>
              <a:rPr lang="en-US" dirty="0" smtClean="0"/>
              <a:t>relative </a:t>
            </a:r>
            <a:r>
              <a:rPr lang="en-US" dirty="0"/>
              <a:t>to </a:t>
            </a:r>
            <a:r>
              <a:rPr lang="en-US" dirty="0" smtClean="0"/>
              <a:t>target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33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94714" y="4185557"/>
            <a:ext cx="1289957" cy="76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752475"/>
              </p:ext>
            </p:extLst>
          </p:nvPr>
        </p:nvGraphicFramePr>
        <p:xfrm>
          <a:off x="901700" y="1557565"/>
          <a:ext cx="5510213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SPW 11.0 Graph" r:id="rId3" imgW="5510880" imgH="5018400" progId="SigmaPlotGraphicObject.10">
                  <p:embed/>
                </p:oleObj>
              </mc:Choice>
              <mc:Fallback>
                <p:oleObj name="SPW 11.0 Graph" r:id="rId3" imgW="5510880" imgH="5018400" progId="SigmaPlotGraphicObject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1557565"/>
                        <a:ext cx="5510213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94715" y="4261757"/>
            <a:ext cx="1177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Peak temp</a:t>
            </a:r>
          </a:p>
          <a:p>
            <a:r>
              <a:rPr lang="en-US" dirty="0" smtClean="0"/>
              <a:t>     900 K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6466115" y="4490357"/>
            <a:ext cx="2286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Tungsten wire Calibration Target - Heating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34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042" y="1371600"/>
            <a:ext cx="7924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Produce copious pion signal</a:t>
            </a:r>
          </a:p>
          <a:p>
            <a:r>
              <a:rPr lang="en-US" sz="2000" dirty="0" smtClean="0"/>
              <a:t>8 foils spaced along the length of the target </a:t>
            </a:r>
          </a:p>
          <a:p>
            <a:r>
              <a:rPr lang="en-US" dirty="0" smtClean="0"/>
              <a:t>	(-30, -22.5, -15, -7.5, 7.5, 15, 22.5, 30 cm)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0985" y="4196443"/>
            <a:ext cx="76635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Target frames are mounted on an aluminum plate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Plate is cooled by N2 flow through heat sinks on reverse side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Optical targets for use during installation are inserted in the back of the plate, (ruby balls)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wire positions have been surveyed relative to the optical alignment targets.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783771" y="2770414"/>
            <a:ext cx="57966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prstClr val="black"/>
                </a:solidFill>
              </a:rPr>
              <a:t>BeO</a:t>
            </a:r>
            <a:r>
              <a:rPr lang="en-US" sz="2000" dirty="0" smtClean="0">
                <a:solidFill>
                  <a:prstClr val="black"/>
                </a:solidFill>
              </a:rPr>
              <a:t> scintillator for beam diagnostics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Target - </a:t>
            </a:r>
            <a:r>
              <a:rPr lang="en-US" dirty="0"/>
              <a:t>carbon </a:t>
            </a:r>
            <a:r>
              <a:rPr lang="en-US" dirty="0" smtClean="0"/>
              <a:t>foils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53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that should be done on the target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030" y="1654628"/>
            <a:ext cx="80173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-Visually inspect it</a:t>
            </a:r>
          </a:p>
          <a:p>
            <a:endParaRPr lang="en-US" dirty="0" smtClean="0"/>
          </a:p>
          <a:p>
            <a:r>
              <a:rPr lang="en-US" dirty="0"/>
              <a:t>-</a:t>
            </a:r>
            <a:r>
              <a:rPr lang="en-US" dirty="0" smtClean="0"/>
              <a:t>Check that the target ribbons and wires are under adequate tension</a:t>
            </a:r>
          </a:p>
          <a:p>
            <a:endParaRPr lang="en-US" dirty="0" smtClean="0"/>
          </a:p>
          <a:p>
            <a:r>
              <a:rPr lang="en-US" dirty="0"/>
              <a:t>-</a:t>
            </a:r>
            <a:r>
              <a:rPr lang="en-US" dirty="0" smtClean="0"/>
              <a:t>Check that the structure is clean enough for vacuum</a:t>
            </a:r>
          </a:p>
          <a:p>
            <a:endParaRPr lang="en-US" dirty="0" smtClean="0"/>
          </a:p>
          <a:p>
            <a:r>
              <a:rPr lang="en-US" dirty="0" smtClean="0"/>
              <a:t>-I believe that one or two of the target ribbons were made of</a:t>
            </a:r>
          </a:p>
          <a:p>
            <a:r>
              <a:rPr lang="en-US" dirty="0"/>
              <a:t>	</a:t>
            </a:r>
            <a:r>
              <a:rPr lang="en-US" dirty="0" smtClean="0"/>
              <a:t>tantalum, the intention being to hedge our bets and </a:t>
            </a:r>
          </a:p>
          <a:p>
            <a:r>
              <a:rPr lang="en-US" dirty="0"/>
              <a:t>	</a:t>
            </a:r>
            <a:r>
              <a:rPr lang="en-US" dirty="0" smtClean="0"/>
              <a:t>see if either metal survived better during special </a:t>
            </a:r>
          </a:p>
          <a:p>
            <a:r>
              <a:rPr lang="en-US" dirty="0"/>
              <a:t>	</a:t>
            </a:r>
            <a:r>
              <a:rPr lang="en-US" dirty="0" smtClean="0"/>
              <a:t>test runs (not carried out).</a:t>
            </a:r>
            <a:endParaRPr lang="en-US" dirty="0"/>
          </a:p>
          <a:p>
            <a:r>
              <a:rPr lang="en-US" dirty="0" smtClean="0"/>
              <a:t>	The tantalum was found to be mechanically liable to</a:t>
            </a:r>
          </a:p>
          <a:p>
            <a:r>
              <a:rPr lang="en-US" dirty="0"/>
              <a:t>	</a:t>
            </a:r>
            <a:r>
              <a:rPr lang="en-US" dirty="0" smtClean="0"/>
              <a:t>crack during flexing.</a:t>
            </a:r>
          </a:p>
          <a:p>
            <a:endParaRPr lang="en-US" dirty="0" smtClean="0"/>
          </a:p>
          <a:p>
            <a:r>
              <a:rPr lang="en-US" dirty="0" smtClean="0"/>
              <a:t>  -&gt;Decide whether to replace the tantalum with tungsten.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295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ith Carbon foils from Philip Schus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2470" y="185056"/>
            <a:ext cx="4969329" cy="66257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C12C-7036-4324-99C9-6306E1A6021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2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824913" y="6318250"/>
            <a:ext cx="319087" cy="539750"/>
          </a:xfrm>
        </p:spPr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892628" y="2064884"/>
            <a:ext cx="7168243" cy="2158773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esign </a:t>
            </a:r>
            <a:r>
              <a:rPr lang="en-US" dirty="0"/>
              <a:t>and fabrication </a:t>
            </a:r>
            <a:r>
              <a:rPr lang="en-US" dirty="0" smtClean="0"/>
              <a:t>by:</a:t>
            </a:r>
          </a:p>
          <a:p>
            <a:endParaRPr lang="en-US" dirty="0" smtClean="0"/>
          </a:p>
          <a:p>
            <a:r>
              <a:rPr lang="en-US" dirty="0" smtClean="0"/>
              <a:t>Marco </a:t>
            </a:r>
            <a:r>
              <a:rPr lang="en-US" dirty="0"/>
              <a:t>Oriunno, Dieter Walz, Jim McDonald, Clive Field, Douglas Higginbotham, and many </a:t>
            </a:r>
            <a:r>
              <a:rPr lang="en-US" dirty="0" smtClean="0"/>
              <a:t>others…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52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Beam </a:t>
            </a:r>
            <a:r>
              <a:rPr lang="en-US" sz="3200" dirty="0"/>
              <a:t>parameters assumed</a:t>
            </a:r>
          </a:p>
          <a:p>
            <a:pPr marL="342900"/>
            <a:r>
              <a:rPr lang="en-US" dirty="0"/>
              <a:t>40 µA</a:t>
            </a:r>
          </a:p>
          <a:p>
            <a:pPr marL="342900"/>
            <a:r>
              <a:rPr lang="en-US" dirty="0"/>
              <a:t>Vertical width 400 µm</a:t>
            </a:r>
          </a:p>
          <a:p>
            <a:pPr marL="342900"/>
            <a:r>
              <a:rPr lang="en-US" dirty="0" smtClean="0"/>
              <a:t>Horizontal </a:t>
            </a:r>
            <a:r>
              <a:rPr lang="en-US" dirty="0"/>
              <a:t>width 400 µm</a:t>
            </a:r>
          </a:p>
          <a:p>
            <a:pPr marL="342900"/>
            <a:r>
              <a:rPr lang="en-US" dirty="0"/>
              <a:t>Vertical dither 5 mm</a:t>
            </a:r>
          </a:p>
          <a:p>
            <a:pPr marL="342900"/>
            <a:r>
              <a:rPr lang="en-US" dirty="0" smtClean="0"/>
              <a:t>Horizontal </a:t>
            </a:r>
            <a:r>
              <a:rPr lang="en-US" dirty="0"/>
              <a:t>dither 1.5 mm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9343" y="332015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5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EX target isometric.jpg"/>
          <p:cNvPicPr>
            <a:picLocks noChangeAspect="1"/>
          </p:cNvPicPr>
          <p:nvPr/>
        </p:nvPicPr>
        <p:blipFill rotWithShape="1">
          <a:blip r:embed="rId3" cstate="print"/>
          <a:srcRect l="-4988" t="6403" r="18391" b="9717"/>
          <a:stretch/>
        </p:blipFill>
        <p:spPr>
          <a:xfrm>
            <a:off x="3035780" y="2705100"/>
            <a:ext cx="5536721" cy="4087586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21222657">
            <a:off x="1898154" y="5122212"/>
            <a:ext cx="1868331" cy="3751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02228" y="5693229"/>
            <a:ext cx="161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direction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Layout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0" y="22748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97971" y="1285492"/>
            <a:ext cx="85180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First Row (from the top) Carbon </a:t>
            </a:r>
            <a:r>
              <a:rPr lang="en-US" dirty="0"/>
              <a:t>foils 100um, calibration of the spectrometer with wide angle pion. The first foil is probably </a:t>
            </a:r>
            <a:r>
              <a:rPr lang="en-US" dirty="0" err="1" smtClean="0"/>
              <a:t>BeO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Second Row: Wires H/V for low current beam position and angle </a:t>
            </a:r>
            <a:r>
              <a:rPr lang="en-US" dirty="0" smtClean="0"/>
              <a:t>scanner.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Third Row: Tungsten Foil 15um (more stable that Tantalum). More foils downstream increase the Rate.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00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5300" y="1464128"/>
            <a:ext cx="821871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 layers of 15 µm thick </a:t>
            </a:r>
            <a:r>
              <a:rPr lang="en-US" sz="2800" dirty="0" smtClean="0"/>
              <a:t>tungsten ribbons </a:t>
            </a:r>
            <a:r>
              <a:rPr lang="en-US" sz="2000" dirty="0" smtClean="0"/>
              <a:t>(4.3% rad length)</a:t>
            </a:r>
          </a:p>
          <a:p>
            <a:r>
              <a:rPr lang="en-US" sz="2000" dirty="0" smtClean="0"/>
              <a:t>2.5 mm wide in X</a:t>
            </a:r>
          </a:p>
          <a:p>
            <a:endParaRPr lang="en-US" sz="2000" dirty="0" smtClean="0"/>
          </a:p>
          <a:p>
            <a:r>
              <a:rPr lang="en-US" sz="2000" dirty="0" smtClean="0"/>
              <a:t>Separated by 5.5 cm along beam</a:t>
            </a:r>
          </a:p>
          <a:p>
            <a:endParaRPr lang="en-US" sz="2000" dirty="0" smtClean="0"/>
          </a:p>
          <a:p>
            <a:r>
              <a:rPr lang="en-US" sz="2000" dirty="0" smtClean="0"/>
              <a:t>- Tracks from A´ decays produced in a ribbon, and going into the 	</a:t>
            </a:r>
            <a:r>
              <a:rPr lang="en-US" sz="2000" dirty="0"/>
              <a:t> spectrometers, will not be intercepted by the next ribbon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roduction </a:t>
            </a:r>
            <a:r>
              <a:rPr lang="en-US" dirty="0"/>
              <a:t>target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15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EX iso w tracks 1.emf"/>
          <p:cNvPicPr>
            <a:picLocks noChangeAspect="1"/>
          </p:cNvPicPr>
          <p:nvPr/>
        </p:nvPicPr>
        <p:blipFill>
          <a:blip r:embed="rId2" cstate="print"/>
          <a:srcRect l="19159" t="20000" r="19159" b="20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C12C-7036-4324-99C9-6306E1A6021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2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959" y="1311728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40 µA, the target will become hot!</a:t>
            </a:r>
          </a:p>
          <a:p>
            <a:r>
              <a:rPr lang="en-US" dirty="0" smtClean="0"/>
              <a:t>The tungsten will expand</a:t>
            </a:r>
          </a:p>
          <a:p>
            <a:r>
              <a:rPr lang="en-US" dirty="0" smtClean="0"/>
              <a:t>- The frames that hold the tungsten have enough spring to maintain the ribbons 	under tension, even when hot.</a:t>
            </a:r>
          </a:p>
          <a:p>
            <a:r>
              <a:rPr lang="en-US" dirty="0" smtClean="0"/>
              <a:t>The hot tungsten may be much weaker than at room temperature</a:t>
            </a:r>
          </a:p>
          <a:p>
            <a:r>
              <a:rPr lang="en-US" dirty="0" smtClean="0"/>
              <a:t>- The temperature range and tension are selected to stay away from breaking point.</a:t>
            </a:r>
          </a:p>
          <a:p>
            <a:r>
              <a:rPr lang="en-US" dirty="0" smtClean="0"/>
              <a:t>- 250 g tension (Verify the tension is still 250 g)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4786" y="3891643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Cooling</a:t>
            </a:r>
            <a:r>
              <a:rPr lang="en-US" dirty="0" smtClean="0"/>
              <a:t> in the beam region is mostly by black-body radiation. Conduction becomes more important at lower temperatures closer to </a:t>
            </a:r>
            <a:r>
              <a:rPr lang="en-US" dirty="0"/>
              <a:t>the supports.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1114" y="5127171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Numerous calculations of thermal effects and a simulation allowing for temperature dependence of thermal properties:--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issues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68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820256"/>
              </p:ext>
            </p:extLst>
          </p:nvPr>
        </p:nvGraphicFramePr>
        <p:xfrm>
          <a:off x="1139371" y="1382032"/>
          <a:ext cx="5611813" cy="499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SPW 11.0 Graph" r:id="rId3" imgW="5611680" imgH="4996800" progId="SigmaPlotGraphicObject.10">
                  <p:embed/>
                </p:oleObj>
              </mc:Choice>
              <mc:Fallback>
                <p:oleObj name="SPW 11.0 Graph" r:id="rId3" imgW="5611680" imgH="4996800" progId="SigmaPlotGraphicObject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9371" y="1382032"/>
                        <a:ext cx="5611813" cy="499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6640285" y="3363685"/>
            <a:ext cx="1415142" cy="914400"/>
            <a:chOff x="7239000" y="2133600"/>
            <a:chExt cx="1415142" cy="914400"/>
          </a:xfrm>
        </p:grpSpPr>
        <p:sp>
          <p:nvSpPr>
            <p:cNvPr id="4" name="Rounded Rectangle 3"/>
            <p:cNvSpPr/>
            <p:nvPr/>
          </p:nvSpPr>
          <p:spPr>
            <a:xfrm>
              <a:off x="7391399" y="2133600"/>
              <a:ext cx="1262743" cy="9144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391400" y="2286000"/>
              <a:ext cx="11778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Peak temp</a:t>
              </a:r>
            </a:p>
            <a:p>
              <a:r>
                <a:rPr lang="en-US" dirty="0" smtClean="0"/>
                <a:t>   1300 K</a:t>
              </a:r>
              <a:endParaRPr lang="en-US" dirty="0"/>
            </a:p>
          </p:txBody>
        </p:sp>
        <p:sp>
          <p:nvSpPr>
            <p:cNvPr id="5" name="Left Arrow 4"/>
            <p:cNvSpPr/>
            <p:nvPr/>
          </p:nvSpPr>
          <p:spPr>
            <a:xfrm>
              <a:off x="7239000" y="2514600"/>
              <a:ext cx="152400" cy="762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525986" y="2879271"/>
            <a:ext cx="255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Steady State after 20 sec.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Transient </a:t>
            </a:r>
            <a:r>
              <a:rPr lang="en-US" dirty="0" smtClean="0"/>
              <a:t>(black body radiation only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9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52354"/>
              </p:ext>
            </p:extLst>
          </p:nvPr>
        </p:nvGraphicFramePr>
        <p:xfrm>
          <a:off x="261257" y="1170215"/>
          <a:ext cx="5621337" cy="544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SPW 11.0 Graph" r:id="rId3" imgW="5622120" imgH="5449680" progId="SigmaPlotGraphicObject.10">
                  <p:embed/>
                </p:oleObj>
              </mc:Choice>
              <mc:Fallback>
                <p:oleObj name="SPW 11.0 Graph" r:id="rId3" imgW="5622120" imgH="5449680" progId="SigmaPlotGraphicObject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257" y="1170215"/>
                        <a:ext cx="5621337" cy="544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90086" y="4370614"/>
            <a:ext cx="2336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Across the beam width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Distribution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627915" y="3824293"/>
            <a:ext cx="334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Temp. fairly uniform horizontally across ribbon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3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SLAC_PPT_052412</Template>
  <TotalTime>0</TotalTime>
  <Words>523</Words>
  <Application>Microsoft Office PowerPoint</Application>
  <PresentationFormat>On-screen Show (4:3)</PresentationFormat>
  <Paragraphs>99</Paragraphs>
  <Slides>15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Blank</vt:lpstr>
      <vt:lpstr>Custom Design</vt:lpstr>
      <vt:lpstr>2_Office Theme</vt:lpstr>
      <vt:lpstr>SPW 11.0 Graph</vt:lpstr>
      <vt:lpstr>     Apex Target  </vt:lpstr>
      <vt:lpstr>PowerPoint Presentation</vt:lpstr>
      <vt:lpstr>Requirements</vt:lpstr>
      <vt:lpstr>General Layout</vt:lpstr>
      <vt:lpstr>Production target:</vt:lpstr>
      <vt:lpstr>PowerPoint Presentation</vt:lpstr>
      <vt:lpstr>Target issues:</vt:lpstr>
      <vt:lpstr>Temperature Transient (black body radiation only)</vt:lpstr>
      <vt:lpstr>Temperature Distribution</vt:lpstr>
      <vt:lpstr>Thermal Expansion</vt:lpstr>
      <vt:lpstr>Alignment relative to target </vt:lpstr>
      <vt:lpstr>Tungsten wire Calibration Target - Heating</vt:lpstr>
      <vt:lpstr>Calibration Target - carbon foils</vt:lpstr>
      <vt:lpstr>Work that should be done on the target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2012-06-11T23:50:00Z</dcterms:created>
  <dcterms:modified xsi:type="dcterms:W3CDTF">2014-04-22T22:20:11Z</dcterms:modified>
</cp:coreProperties>
</file>