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22"/>
  </p:notesMasterIdLst>
  <p:sldIdLst>
    <p:sldId id="583" r:id="rId3"/>
    <p:sldId id="269" r:id="rId4"/>
    <p:sldId id="565" r:id="rId5"/>
    <p:sldId id="566" r:id="rId6"/>
    <p:sldId id="568" r:id="rId7"/>
    <p:sldId id="580" r:id="rId8"/>
    <p:sldId id="549" r:id="rId9"/>
    <p:sldId id="582" r:id="rId10"/>
    <p:sldId id="564" r:id="rId11"/>
    <p:sldId id="552" r:id="rId12"/>
    <p:sldId id="553" r:id="rId13"/>
    <p:sldId id="554" r:id="rId14"/>
    <p:sldId id="555" r:id="rId15"/>
    <p:sldId id="558" r:id="rId16"/>
    <p:sldId id="546" r:id="rId17"/>
    <p:sldId id="537" r:id="rId18"/>
    <p:sldId id="540" r:id="rId19"/>
    <p:sldId id="548" r:id="rId20"/>
    <p:sldId id="543" r:id="rId2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826A"/>
    <a:srgbClr val="49701E"/>
    <a:srgbClr val="3A76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24" autoAdjust="0"/>
  </p:normalViewPr>
  <p:slideViewPr>
    <p:cSldViewPr>
      <p:cViewPr varScale="1">
        <p:scale>
          <a:sx n="87" d="100"/>
          <a:sy n="87" d="100"/>
        </p:scale>
        <p:origin x="-1038" y="-84"/>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3B8110B6-5549-4C2C-9DB9-000DCC1AEB8D}" type="datetimeFigureOut">
              <a:rPr lang="en-US" smtClean="0"/>
              <a:pPr/>
              <a:t>4/21/2014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B55DF9A8-A8E8-41EA-B260-D01AD0AE4FE4}" type="slidenum">
              <a:rPr lang="en-US" smtClean="0"/>
              <a:pPr/>
              <a:t>‹#›</a:t>
            </a:fld>
            <a:endParaRPr lang="en-US"/>
          </a:p>
        </p:txBody>
      </p:sp>
    </p:spTree>
    <p:extLst>
      <p:ext uri="{BB962C8B-B14F-4D97-AF65-F5344CB8AC3E}">
        <p14:creationId xmlns:p14="http://schemas.microsoft.com/office/powerpoint/2010/main" val="283812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to give an overview of Jefferson Lab.</a:t>
            </a:r>
          </a:p>
          <a:p>
            <a:r>
              <a:rPr lang="en-US" dirty="0" smtClean="0"/>
              <a:t> </a:t>
            </a:r>
          </a:p>
          <a:p>
            <a:r>
              <a:rPr lang="en-US" dirty="0" smtClean="0"/>
              <a:t>I can’t get going without saying something of the current status of the lab.</a:t>
            </a:r>
          </a:p>
          <a:p>
            <a:endParaRPr lang="en-US" dirty="0" smtClean="0"/>
          </a:p>
          <a:p>
            <a:r>
              <a:rPr lang="en-US" dirty="0" smtClean="0"/>
              <a:t>The dominant part of the talk will concern our 12 </a:t>
            </a:r>
            <a:r>
              <a:rPr lang="en-US" dirty="0" err="1" smtClean="0"/>
              <a:t>GeV</a:t>
            </a:r>
            <a:r>
              <a:rPr lang="en-US" dirty="0" smtClean="0"/>
              <a:t> Upgrade Project, the physics and the project status.</a:t>
            </a:r>
          </a:p>
          <a:p>
            <a:endParaRPr lang="en-US" dirty="0" smtClean="0"/>
          </a:p>
          <a:p>
            <a:r>
              <a:rPr lang="en-US" dirty="0" smtClean="0"/>
              <a:t>However, the technology which enables our nuclear physics and its enhancement also provides opportunities in the future</a:t>
            </a:r>
          </a:p>
          <a:p>
            <a:r>
              <a:rPr lang="en-US" dirty="0" smtClean="0"/>
              <a:t>	Photon Science</a:t>
            </a:r>
          </a:p>
          <a:p>
            <a:r>
              <a:rPr lang="en-US" dirty="0" smtClean="0"/>
              <a:t>	Accelerator Driven Systems</a:t>
            </a:r>
          </a:p>
          <a:p>
            <a:r>
              <a:rPr lang="en-US" dirty="0" smtClean="0"/>
              <a:t>	Nuclear Physics</a:t>
            </a:r>
          </a:p>
          <a:p>
            <a:r>
              <a:rPr lang="en-US" dirty="0" smtClean="0"/>
              <a:t>	</a:t>
            </a:r>
          </a:p>
          <a:p>
            <a:r>
              <a:rPr lang="en-US" dirty="0" smtClean="0"/>
              <a:t>Conclude</a:t>
            </a:r>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DF9A8-A8E8-41EA-B260-D01AD0AE4FE4}"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BD5FC8-5514-4D5E-9FCE-248C23E1BE17}" type="slidenum">
              <a:rPr lang="en-US" smtClean="0">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5"/>
          <p:cNvSpPr txBox="1">
            <a:spLocks noChangeArrowheads="1"/>
          </p:cNvSpPr>
          <p:nvPr userDrawn="1"/>
        </p:nvSpPr>
        <p:spPr bwMode="auto">
          <a:xfrm>
            <a:off x="1066800" y="6597134"/>
            <a:ext cx="3656202" cy="215444"/>
          </a:xfrm>
          <a:prstGeom prst="rect">
            <a:avLst/>
          </a:prstGeom>
          <a:noFill/>
          <a:ln w="9525">
            <a:noFill/>
            <a:miter lim="800000"/>
            <a:headEnd/>
            <a:tailEnd/>
          </a:ln>
          <a:effectLst/>
        </p:spPr>
        <p:txBody>
          <a:bodyPr wrap="square">
            <a:spAutoFit/>
          </a:bodyPr>
          <a:lstStyle/>
          <a:p>
            <a:pPr algn="r" defTabSz="914400" fontAlgn="base">
              <a:spcBef>
                <a:spcPct val="50000"/>
              </a:spcBef>
              <a:spcAft>
                <a:spcPct val="0"/>
              </a:spcAft>
              <a:defRPr/>
            </a:pPr>
            <a:r>
              <a:rPr lang="en-US" sz="800" i="1" dirty="0">
                <a:solidFill>
                  <a:srgbClr val="FFFFFF"/>
                </a:solidFill>
                <a:latin typeface="Arial" charset="0"/>
                <a:cs typeface="Arial" charset="0"/>
              </a:rPr>
              <a:t>Page </a:t>
            </a:r>
            <a:fld id="{90D66C53-FD60-4B76-87AB-8CA91569D26A}" type="slidenum">
              <a:rPr lang="en-US" sz="800" i="1">
                <a:solidFill>
                  <a:srgbClr val="FFFFFF"/>
                </a:solidFill>
                <a:latin typeface="Arial" charset="0"/>
                <a:cs typeface="Arial" charset="0"/>
              </a:rPr>
              <a:pPr algn="r" defTabSz="914400" fontAlgn="base">
                <a:spcBef>
                  <a:spcPct val="50000"/>
                </a:spcBef>
                <a:spcAft>
                  <a:spcPct val="0"/>
                </a:spcAft>
                <a:defRPr/>
              </a:pPr>
              <a:t>‹#›</a:t>
            </a:fld>
            <a:endParaRPr lang="en-US" sz="800" dirty="0">
              <a:solidFill>
                <a:srgbClr val="FFFFFF"/>
              </a:solidFill>
              <a:latin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fld id="{95C3ACB1-9D5B-4C50-8733-64C120A39E65}" type="slidenum">
              <a:rPr lang="en-US" sz="1600" smtClean="0">
                <a:solidFill>
                  <a:srgbClr val="FFFFFF"/>
                </a:solidFill>
                <a:latin typeface="Arial" charset="0"/>
              </a:rPr>
              <a:pPr algn="r" fontAlgn="base">
                <a:spcBef>
                  <a:spcPct val="50000"/>
                </a:spcBef>
                <a:spcAft>
                  <a:spcPct val="0"/>
                </a:spcAft>
                <a:defRPr/>
              </a:pPr>
              <a:t>‹#›</a:t>
            </a:fld>
            <a:endParaRPr lang="en-US" sz="16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81" r:id="rId5"/>
    <p:sldLayoutId id="2147483682" r:id="rId6"/>
    <p:sldLayoutId id="2147483683" r:id="rId7"/>
    <p:sldLayoutId id="2147483684" r:id="rId8"/>
    <p:sldLayoutId id="2147483687" r:id="rId9"/>
    <p:sldLayoutId id="2147483688" r:id="rId10"/>
    <p:sldLayoutId id="2147483701"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0.pn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0.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60960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4" name="Rectangle 2"/>
          <p:cNvSpPr txBox="1">
            <a:spLocks noChangeArrowheads="1"/>
          </p:cNvSpPr>
          <p:nvPr/>
        </p:nvSpPr>
        <p:spPr bwMode="auto">
          <a:xfrm>
            <a:off x="0" y="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Jefferson Lab Status</a:t>
            </a: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pic>
        <p:nvPicPr>
          <p:cNvPr id="9" name="Picture 2" descr="C:\Users\stewartm\Desktop\Edited Photos\JLab (requested Angle #3).jpg"/>
          <p:cNvPicPr>
            <a:picLocks noChangeAspect="1" noChangeArrowheads="1"/>
          </p:cNvPicPr>
          <p:nvPr/>
        </p:nvPicPr>
        <p:blipFill>
          <a:blip r:embed="rId4" cstate="print"/>
          <a:srcRect l="26821" t="11753" r="10342" b="4813"/>
          <a:stretch>
            <a:fillRect/>
          </a:stretch>
        </p:blipFill>
        <p:spPr bwMode="auto">
          <a:xfrm>
            <a:off x="0" y="2057400"/>
            <a:ext cx="9144000" cy="3962400"/>
          </a:xfrm>
          <a:prstGeom prst="rect">
            <a:avLst/>
          </a:prstGeom>
          <a:noFill/>
        </p:spPr>
      </p:pic>
      <p:sp>
        <p:nvSpPr>
          <p:cNvPr id="7" name="TextBox 6"/>
          <p:cNvSpPr txBox="1"/>
          <p:nvPr/>
        </p:nvSpPr>
        <p:spPr>
          <a:xfrm>
            <a:off x="12357" y="6087070"/>
            <a:ext cx="4998804" cy="646331"/>
          </a:xfrm>
          <a:prstGeom prst="rect">
            <a:avLst/>
          </a:prstGeom>
          <a:noFill/>
        </p:spPr>
        <p:txBody>
          <a:bodyPr wrap="square" rtlCol="0">
            <a:spAutoFit/>
          </a:bodyPr>
          <a:lstStyle/>
          <a:p>
            <a:r>
              <a:rPr lang="en-US" dirty="0" smtClean="0">
                <a:solidFill>
                  <a:srgbClr val="FFFFFF"/>
                </a:solidFill>
                <a:latin typeface="Arial" pitchFamily="34" charset="0"/>
                <a:cs typeface="Arial" pitchFamily="34" charset="0"/>
              </a:rPr>
              <a:t>APEX Meeting</a:t>
            </a:r>
          </a:p>
          <a:p>
            <a:r>
              <a:rPr lang="en-US" dirty="0">
                <a:solidFill>
                  <a:srgbClr val="FFFFFF"/>
                </a:solidFill>
                <a:latin typeface="Arial" pitchFamily="34" charset="0"/>
                <a:cs typeface="Arial" pitchFamily="34" charset="0"/>
              </a:rPr>
              <a:t>April </a:t>
            </a:r>
            <a:r>
              <a:rPr lang="en-US" dirty="0" smtClean="0">
                <a:solidFill>
                  <a:srgbClr val="FFFFFF"/>
                </a:solidFill>
                <a:latin typeface="Arial" pitchFamily="34" charset="0"/>
                <a:cs typeface="Arial" pitchFamily="34" charset="0"/>
              </a:rPr>
              <a:t>22, 2014 </a:t>
            </a:r>
            <a:endParaRPr lang="en-US" dirty="0" smtClean="0">
              <a:solidFill>
                <a:srgbClr val="FFFFFF"/>
              </a:solidFill>
              <a:latin typeface="Arial" pitchFamily="34" charset="0"/>
              <a:cs typeface="Arial" pitchFamily="34" charset="0"/>
            </a:endParaRPr>
          </a:p>
        </p:txBody>
      </p:sp>
      <p:sp>
        <p:nvSpPr>
          <p:cNvPr id="8" name="Rectangle 8"/>
          <p:cNvSpPr>
            <a:spLocks noChangeArrowheads="1"/>
          </p:cNvSpPr>
          <p:nvPr/>
        </p:nvSpPr>
        <p:spPr bwMode="auto">
          <a:xfrm>
            <a:off x="5638800" y="2057400"/>
            <a:ext cx="3505200" cy="1197764"/>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sz="2400" b="1" dirty="0" smtClean="0">
                <a:solidFill>
                  <a:srgbClr val="FFFFFF"/>
                </a:solidFill>
                <a:latin typeface="Arial" pitchFamily="34" charset="0"/>
                <a:cs typeface="Arial" pitchFamily="34" charset="0"/>
              </a:rPr>
              <a:t>Deputy Director For Science</a:t>
            </a:r>
          </a:p>
        </p:txBody>
      </p:sp>
    </p:spTree>
    <p:extLst>
      <p:ext uri="{BB962C8B-B14F-4D97-AF65-F5344CB8AC3E}">
        <p14:creationId xmlns:p14="http://schemas.microsoft.com/office/powerpoint/2010/main" val="147388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24" y="854152"/>
            <a:ext cx="7576457" cy="555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Three year plan</a:t>
            </a:r>
            <a:endParaRPr lang="en-US" dirty="0"/>
          </a:p>
        </p:txBody>
      </p:sp>
    </p:spTree>
    <p:extLst>
      <p:ext uri="{BB962C8B-B14F-4D97-AF65-F5344CB8AC3E}">
        <p14:creationId xmlns:p14="http://schemas.microsoft.com/office/powerpoint/2010/main" val="367601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553998"/>
          </a:xfrm>
          <a:prstGeom prst="rect">
            <a:avLst/>
          </a:prstGeom>
        </p:spPr>
        <p:txBody>
          <a:bodyPr wrap="square">
            <a:spAutoFit/>
          </a:bodyPr>
          <a:lstStyle/>
          <a:p>
            <a:pPr algn="ctr" fontAlgn="b"/>
            <a:r>
              <a:rPr lang="en-US" sz="3000" b="1" dirty="0">
                <a:solidFill>
                  <a:srgbClr val="000000"/>
                </a:solidFill>
                <a:latin typeface="Arial" pitchFamily="34" charset="0"/>
                <a:cs typeface="Arial" pitchFamily="34" charset="0"/>
              </a:rPr>
              <a:t>12 </a:t>
            </a:r>
            <a:r>
              <a:rPr lang="en-US" sz="3000" b="1" dirty="0" err="1">
                <a:solidFill>
                  <a:srgbClr val="000000"/>
                </a:solidFill>
                <a:latin typeface="Arial" pitchFamily="34" charset="0"/>
                <a:cs typeface="Arial" pitchFamily="34" charset="0"/>
              </a:rPr>
              <a:t>GeV</a:t>
            </a:r>
            <a:r>
              <a:rPr lang="en-US" sz="3000" b="1" dirty="0">
                <a:solidFill>
                  <a:srgbClr val="000000"/>
                </a:solidFill>
                <a:latin typeface="Arial" pitchFamily="34" charset="0"/>
                <a:cs typeface="Arial" pitchFamily="34" charset="0"/>
              </a:rPr>
              <a:t> Approved Experiments by Physics Topics</a:t>
            </a:r>
          </a:p>
        </p:txBody>
      </p:sp>
      <p:graphicFrame>
        <p:nvGraphicFramePr>
          <p:cNvPr id="2" name="Table 1"/>
          <p:cNvGraphicFramePr>
            <a:graphicFrameLocks noGrp="1"/>
          </p:cNvGraphicFramePr>
          <p:nvPr>
            <p:extLst>
              <p:ext uri="{D42A27DB-BD31-4B8C-83A1-F6EECF244321}">
                <p14:modId xmlns:p14="http://schemas.microsoft.com/office/powerpoint/2010/main" val="3413007765"/>
              </p:ext>
            </p:extLst>
          </p:nvPr>
        </p:nvGraphicFramePr>
        <p:xfrm>
          <a:off x="228600" y="1218656"/>
          <a:ext cx="8686799" cy="4877344"/>
        </p:xfrm>
        <a:graphic>
          <a:graphicData uri="http://schemas.openxmlformats.org/drawingml/2006/table">
            <a:tbl>
              <a:tblPr firstRow="1" firstCol="1" bandRow="1"/>
              <a:tblGrid>
                <a:gridCol w="4509174"/>
                <a:gridCol w="674292"/>
                <a:gridCol w="755157"/>
                <a:gridCol w="674292"/>
                <a:gridCol w="674292"/>
                <a:gridCol w="615821"/>
                <a:gridCol w="783771"/>
              </a:tblGrid>
              <a:tr h="394251">
                <a:tc>
                  <a:txBody>
                    <a:bodyPr/>
                    <a:lstStyle/>
                    <a:p>
                      <a:pPr marL="0" marR="0">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Topic</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A</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B</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C</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D</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Other</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4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Hadron spectra as probes of </a:t>
                      </a:r>
                      <a:r>
                        <a:rPr lang="en-US" sz="1400" dirty="0" smtClean="0">
                          <a:effectLst/>
                          <a:latin typeface="Arial" pitchFamily="34" charset="0"/>
                          <a:ea typeface="Times New Roman"/>
                          <a:cs typeface="Arial" pitchFamily="34" charset="0"/>
                        </a:rPr>
                        <a:t>QCD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704">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191">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longitudinal structure of the </a:t>
                      </a:r>
                      <a:r>
                        <a:rPr lang="en-US" sz="1400" dirty="0" smtClean="0">
                          <a:effectLst/>
                          <a:latin typeface="Arial" pitchFamily="34" charset="0"/>
                          <a:ea typeface="Times New Roman"/>
                          <a:cs typeface="Arial" pitchFamily="34" charset="0"/>
                        </a:rPr>
                        <a:t>hadrons</a:t>
                      </a:r>
                    </a:p>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Unpolarized</a:t>
                      </a:r>
                      <a:r>
                        <a:rPr lang="en-US" sz="1400" dirty="0">
                          <a:effectLst/>
                          <a:latin typeface="Arial" pitchFamily="34" charset="0"/>
                          <a:ea typeface="Times New Roman"/>
                          <a:cs typeface="Arial" pitchFamily="34" charset="0"/>
                        </a:rPr>
                        <a:t> 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3</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11</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50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3D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 (Generalized Parton Distributions and Transverse Momentum Distributions)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5</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9</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18</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and cold nuclear matter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N-N </a:t>
                      </a:r>
                      <a:r>
                        <a:rPr lang="en-US" sz="1400" dirty="0">
                          <a:effectLst/>
                          <a:latin typeface="Arial" pitchFamily="34" charset="0"/>
                          <a:ea typeface="Times New Roman"/>
                          <a:cs typeface="Arial" pitchFamily="34" charset="0"/>
                        </a:rPr>
                        <a:t>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43">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Low-energy tests of the Standard Model and Fundamental Symmetries </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3</a:t>
                      </a:r>
                      <a:endParaRPr lang="en-US" sz="105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1</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6</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1">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18</a:t>
                      </a:r>
                      <a:endParaRPr lang="en-US" sz="105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19</a:t>
                      </a:r>
                      <a:endParaRPr lang="en-US" sz="1050" dirty="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smtClean="0">
                          <a:effectLst/>
                          <a:latin typeface="Arial" pitchFamily="34" charset="0"/>
                          <a:ea typeface="Times New Roman"/>
                          <a:cs typeface="Arial" pitchFamily="34" charset="0"/>
                        </a:rPr>
                        <a:t>61</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903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2563"/>
            <a:ext cx="9144000" cy="808037"/>
          </a:xfrm>
          <a:prstGeom prst="rect">
            <a:avLst/>
          </a:prstGeom>
        </p:spPr>
        <p:txBody>
          <a:bodyPr/>
          <a:lstStyle/>
          <a:p>
            <a:pPr algn="ctr" fontAlgn="auto">
              <a:spcAft>
                <a:spcPts val="0"/>
              </a:spcAft>
              <a:defRPr/>
            </a:pPr>
            <a:r>
              <a:rPr lang="en-US" sz="3200" b="1" dirty="0">
                <a:latin typeface="Arial" pitchFamily="34" charset="0"/>
                <a:ea typeface="+mj-ea"/>
                <a:cs typeface="Arial" pitchFamily="34" charset="0"/>
              </a:rPr>
              <a:t>12 </a:t>
            </a:r>
            <a:r>
              <a:rPr lang="en-US" sz="3200" b="1" dirty="0" err="1">
                <a:latin typeface="Arial" pitchFamily="34" charset="0"/>
                <a:ea typeface="+mj-ea"/>
                <a:cs typeface="Arial" pitchFamily="34" charset="0"/>
              </a:rPr>
              <a:t>GeV</a:t>
            </a:r>
            <a:r>
              <a:rPr lang="en-US" sz="3200" b="1" dirty="0">
                <a:latin typeface="Arial" pitchFamily="34" charset="0"/>
                <a:ea typeface="+mj-ea"/>
                <a:cs typeface="Arial" pitchFamily="34" charset="0"/>
              </a:rPr>
              <a:t> </a:t>
            </a:r>
            <a:r>
              <a:rPr lang="en-US" sz="3200" b="1" dirty="0" smtClean="0">
                <a:latin typeface="Arial" pitchFamily="34" charset="0"/>
                <a:ea typeface="+mj-ea"/>
                <a:cs typeface="Arial" pitchFamily="34" charset="0"/>
              </a:rPr>
              <a:t>Approved Experiments by PAC Days   </a:t>
            </a:r>
            <a:endParaRPr lang="en-US" sz="3200" b="1" dirty="0">
              <a:latin typeface="Arial" pitchFamily="34" charset="0"/>
              <a:ea typeface="+mj-ea"/>
              <a:cs typeface="Arial" pitchFamily="34" charset="0"/>
            </a:endParaRPr>
          </a:p>
        </p:txBody>
      </p:sp>
      <p:sp>
        <p:nvSpPr>
          <p:cNvPr id="4" name="TextBox 3"/>
          <p:cNvSpPr txBox="1"/>
          <p:nvPr/>
        </p:nvSpPr>
        <p:spPr>
          <a:xfrm>
            <a:off x="1832609" y="6153090"/>
            <a:ext cx="5482591" cy="400110"/>
          </a:xfrm>
          <a:prstGeom prst="rect">
            <a:avLst/>
          </a:prstGeom>
          <a:solidFill>
            <a:srgbClr val="0070C0"/>
          </a:solidFill>
        </p:spPr>
        <p:txBody>
          <a:bodyPr wrap="none" rtlCol="0">
            <a:spAutoFit/>
          </a:bodyPr>
          <a:lstStyle/>
          <a:p>
            <a:r>
              <a:rPr lang="en-US" sz="2000" b="1" dirty="0" smtClean="0">
                <a:solidFill>
                  <a:srgbClr val="FFFF00"/>
                </a:solidFill>
                <a:latin typeface="Arial" pitchFamily="34" charset="0"/>
                <a:cs typeface="Arial" pitchFamily="34" charset="0"/>
              </a:rPr>
              <a:t>More than 7 years of approved experiments</a:t>
            </a:r>
          </a:p>
        </p:txBody>
      </p:sp>
      <p:graphicFrame>
        <p:nvGraphicFramePr>
          <p:cNvPr id="3" name="Table 2"/>
          <p:cNvGraphicFramePr>
            <a:graphicFrameLocks noGrp="1"/>
          </p:cNvGraphicFramePr>
          <p:nvPr>
            <p:extLst>
              <p:ext uri="{D42A27DB-BD31-4B8C-83A1-F6EECF244321}">
                <p14:modId xmlns:p14="http://schemas.microsoft.com/office/powerpoint/2010/main" val="3932363614"/>
              </p:ext>
            </p:extLst>
          </p:nvPr>
        </p:nvGraphicFramePr>
        <p:xfrm>
          <a:off x="304798" y="838200"/>
          <a:ext cx="8458202" cy="5353615"/>
        </p:xfrm>
        <a:graphic>
          <a:graphicData uri="http://schemas.openxmlformats.org/drawingml/2006/table">
            <a:tbl>
              <a:tblPr firstRow="1" firstCol="1" bandRow="1"/>
              <a:tblGrid>
                <a:gridCol w="3375827"/>
                <a:gridCol w="812997"/>
                <a:gridCol w="805542"/>
                <a:gridCol w="724989"/>
                <a:gridCol w="886098"/>
                <a:gridCol w="724989"/>
                <a:gridCol w="1127760"/>
              </a:tblGrid>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Topic</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Hall A</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B</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C</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D</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Other</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Hadron spectra as probes of QCD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119</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320</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439</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2">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144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85</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102</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25 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356</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longitudinal structure of the hadrons </a:t>
                      </a:r>
                      <a:r>
                        <a:rPr lang="en-US" sz="1400" dirty="0" smtClean="0">
                          <a:effectLst/>
                          <a:latin typeface="Arial" pitchFamily="34" charset="0"/>
                          <a:ea typeface="Times New Roman"/>
                          <a:cs typeface="Arial" pitchFamily="34" charset="0"/>
                        </a:rPr>
                        <a:t>(</a:t>
                      </a:r>
                      <a:r>
                        <a:rPr lang="en-US" sz="1400" dirty="0" err="1" smtClean="0">
                          <a:effectLst/>
                          <a:latin typeface="Arial" pitchFamily="34" charset="0"/>
                          <a:ea typeface="Times New Roman"/>
                          <a:cs typeface="Arial" pitchFamily="34" charset="0"/>
                        </a:rPr>
                        <a:t>Unpolarized</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65</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230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165</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460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3D structure of the hadrons </a:t>
                      </a:r>
                      <a:endParaRPr lang="en-US" sz="1400" dirty="0" smtClean="0">
                        <a:effectLst/>
                        <a:latin typeface="Arial" pitchFamily="34" charset="0"/>
                        <a:ea typeface="Times New Roman"/>
                        <a:cs typeface="Arial" pitchFamily="34" charset="0"/>
                      </a:endParaRPr>
                    </a:p>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(Generalized Parton Distributions and Transverse Momentum Distributions)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409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872</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161</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1442 </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4">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Hadrons and cold nuclear </a:t>
                      </a:r>
                      <a:r>
                        <a:rPr lang="en-US" sz="1400" dirty="0" smtClean="0">
                          <a:effectLst/>
                          <a:latin typeface="Arial" pitchFamily="34" charset="0"/>
                          <a:ea typeface="Times New Roman"/>
                          <a:cs typeface="Arial" pitchFamily="34" charset="0"/>
                        </a:rPr>
                        <a:t>matter</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a:t>
                      </a:r>
                      <a:r>
                        <a:rPr lang="en-US" sz="1400" dirty="0" smtClean="0">
                          <a:effectLst/>
                          <a:latin typeface="Arial" pitchFamily="34" charset="0"/>
                          <a:ea typeface="Times New Roman"/>
                          <a:cs typeface="Arial" pitchFamily="34" charset="0"/>
                        </a:rPr>
                        <a:t>N-N </a:t>
                      </a:r>
                      <a:r>
                        <a:rPr lang="en-US" sz="1400" dirty="0">
                          <a:effectLst/>
                          <a:latin typeface="Arial" pitchFamily="34" charset="0"/>
                          <a:ea typeface="Times New Roman"/>
                          <a:cs typeface="Arial" pitchFamily="34" charset="0"/>
                        </a:rPr>
                        <a:t>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159</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179</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472</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80">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Low-energy tests of the Standard Model and Fundamental </a:t>
                      </a:r>
                      <a:r>
                        <a:rPr lang="en-US" sz="1400" dirty="0" smtClean="0">
                          <a:effectLst/>
                          <a:latin typeface="Arial" pitchFamily="34" charset="0"/>
                          <a:ea typeface="Times New Roman"/>
                          <a:cs typeface="Arial" pitchFamily="34" charset="0"/>
                        </a:rPr>
                        <a:t>Symmetries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547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smtClean="0">
                          <a:effectLst/>
                          <a:latin typeface="Arial" pitchFamily="34" charset="0"/>
                          <a:ea typeface="Times New Roman"/>
                          <a:cs typeface="Arial" pitchFamily="34" charset="0"/>
                        </a:rPr>
                        <a:t>205</a:t>
                      </a: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79</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891</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1324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1631</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607</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424</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74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smtClean="0">
                          <a:effectLst/>
                          <a:latin typeface="Arial" pitchFamily="34" charset="0"/>
                          <a:ea typeface="Times New Roman"/>
                          <a:cs typeface="Arial" pitchFamily="34" charset="0"/>
                        </a:rPr>
                        <a:t>4060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496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PAC41 </a:t>
            </a:r>
            <a:r>
              <a:rPr lang="en-US" dirty="0"/>
              <a:t>will be held during the week of </a:t>
            </a:r>
            <a:r>
              <a:rPr lang="en-US" dirty="0" smtClean="0"/>
              <a:t>May 19, </a:t>
            </a:r>
            <a:r>
              <a:rPr lang="en-US" dirty="0"/>
              <a:t>2014. This will be a special meeting to discuss the priority of already approved proposals for scheduling during the first 3-5 years of production running (beyond commissioning) in the 12 </a:t>
            </a:r>
            <a:r>
              <a:rPr lang="en-US" dirty="0" err="1"/>
              <a:t>GeV</a:t>
            </a:r>
            <a:r>
              <a:rPr lang="en-US" dirty="0"/>
              <a:t> era of CEBAF. The goal of this meeting is to provide input to the Lab scheduling process from the PAC in order to realize the highest impact program early in the 12 </a:t>
            </a:r>
            <a:r>
              <a:rPr lang="en-US" dirty="0" err="1"/>
              <a:t>GeV</a:t>
            </a:r>
            <a:r>
              <a:rPr lang="en-US" dirty="0"/>
              <a:t> running period. </a:t>
            </a:r>
          </a:p>
          <a:p>
            <a:pPr marL="0" indent="0">
              <a:buNone/>
            </a:pPr>
            <a:endParaRPr lang="en-US" dirty="0"/>
          </a:p>
        </p:txBody>
      </p:sp>
    </p:spTree>
    <p:extLst>
      <p:ext uri="{BB962C8B-B14F-4D97-AF65-F5344CB8AC3E}">
        <p14:creationId xmlns:p14="http://schemas.microsoft.com/office/powerpoint/2010/main" val="260974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639762"/>
          </a:xfrm>
        </p:spPr>
        <p:txBody>
          <a:bodyPr>
            <a:normAutofit fontScale="90000"/>
          </a:bodyPr>
          <a:lstStyle/>
          <a:p>
            <a:r>
              <a:rPr lang="en-US" sz="3600" b="1" dirty="0" smtClean="0">
                <a:solidFill>
                  <a:srgbClr val="FF0000"/>
                </a:solidFill>
                <a:latin typeface="Arial" pitchFamily="34" charset="0"/>
                <a:cs typeface="Arial" pitchFamily="34" charset="0"/>
              </a:rPr>
              <a:t>PAC42</a:t>
            </a:r>
            <a:endParaRPr lang="en-US" sz="3600" b="1"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6553200" y="6356350"/>
            <a:ext cx="1524000" cy="365125"/>
          </a:xfrm>
          <a:prstGeom prst="rect">
            <a:avLst/>
          </a:prstGeom>
        </p:spPr>
        <p:txBody>
          <a:bodyPr/>
          <a:lstStyle/>
          <a:p>
            <a:fld id="{E3020C3D-3A9E-4365-A324-D17EE06C8554}" type="slidenum">
              <a:rPr lang="en-US" smtClean="0"/>
              <a:pPr/>
              <a:t>14</a:t>
            </a:fld>
            <a:endParaRPr lang="en-US" dirty="0"/>
          </a:p>
        </p:txBody>
      </p:sp>
      <p:sp>
        <p:nvSpPr>
          <p:cNvPr id="5" name="TextBox 4"/>
          <p:cNvSpPr txBox="1"/>
          <p:nvPr/>
        </p:nvSpPr>
        <p:spPr>
          <a:xfrm>
            <a:off x="76201" y="838200"/>
            <a:ext cx="8839200" cy="5632311"/>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Scheduled for July 28-August 1</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Proposals will be due early June</a:t>
            </a:r>
            <a:r>
              <a:rPr lang="en-US" dirty="0" smtClean="0"/>
              <a:t> </a:t>
            </a:r>
          </a:p>
          <a:p>
            <a:pPr lvl="0"/>
            <a:endParaRPr lang="en-US" dirty="0" smtClean="0">
              <a:latin typeface="Arial" pitchFamily="34" charset="0"/>
              <a:cs typeface="Arial" pitchFamily="34" charset="0"/>
            </a:endParaRPr>
          </a:p>
          <a:p>
            <a:pPr lvl="0"/>
            <a:r>
              <a:rPr lang="en-US" b="1" dirty="0" smtClean="0">
                <a:latin typeface="Arial" pitchFamily="34" charset="0"/>
                <a:cs typeface="Arial" pitchFamily="34" charset="0"/>
              </a:rPr>
              <a:t>Charge:</a:t>
            </a:r>
          </a:p>
          <a:p>
            <a:pPr lvl="0"/>
            <a:endParaRPr lang="en-US" b="1" dirty="0">
              <a:latin typeface="Arial" pitchFamily="34" charset="0"/>
              <a:cs typeface="Arial" pitchFamily="34" charset="0"/>
            </a:endParaRPr>
          </a:p>
          <a:p>
            <a:pPr lvl="0"/>
            <a:r>
              <a:rPr lang="en-US" dirty="0" smtClean="0">
                <a:latin typeface="Arial" pitchFamily="34" charset="0"/>
                <a:cs typeface="Arial" pitchFamily="34" charset="0"/>
              </a:rPr>
              <a:t>Review </a:t>
            </a:r>
            <a:r>
              <a:rPr lang="en-US" dirty="0">
                <a:latin typeface="Arial" pitchFamily="34" charset="0"/>
                <a:cs typeface="Arial" pitchFamily="34" charset="0"/>
              </a:rPr>
              <a:t>new proposals, previously conditionally approved proposals, and letters of </a:t>
            </a:r>
            <a:r>
              <a:rPr lang="en-US" dirty="0" smtClean="0">
                <a:latin typeface="Arial" pitchFamily="34" charset="0"/>
                <a:cs typeface="Arial" pitchFamily="34" charset="0"/>
              </a:rPr>
              <a:t>intent</a:t>
            </a:r>
            <a:r>
              <a:rPr lang="en-US" baseline="30000" dirty="0">
                <a:latin typeface="Arial" pitchFamily="34" charset="0"/>
                <a:cs typeface="Arial" pitchFamily="34" charset="0"/>
              </a:rPr>
              <a:t> </a:t>
            </a:r>
            <a:r>
              <a:rPr lang="en-US" dirty="0" smtClean="0">
                <a:latin typeface="Arial" pitchFamily="34" charset="0"/>
                <a:cs typeface="Arial" pitchFamily="34" charset="0"/>
              </a:rPr>
              <a:t>for </a:t>
            </a:r>
            <a:r>
              <a:rPr lang="en-US" dirty="0">
                <a:latin typeface="Arial" pitchFamily="34" charset="0"/>
                <a:cs typeface="Arial" pitchFamily="34" charset="0"/>
              </a:rPr>
              <a:t>experiments that will utilize the 12 </a:t>
            </a:r>
            <a:r>
              <a:rPr lang="en-US" dirty="0" err="1">
                <a:latin typeface="Arial" pitchFamily="34" charset="0"/>
                <a:cs typeface="Arial" pitchFamily="34" charset="0"/>
              </a:rPr>
              <a:t>GeV</a:t>
            </a:r>
            <a:r>
              <a:rPr lang="en-US" dirty="0">
                <a:latin typeface="Arial" pitchFamily="34" charset="0"/>
                <a:cs typeface="Arial" pitchFamily="34" charset="0"/>
              </a:rPr>
              <a:t> upgrade of CEBAF and provide advice on their </a:t>
            </a:r>
            <a:r>
              <a:rPr lang="en-US" dirty="0" smtClean="0">
                <a:latin typeface="Arial" pitchFamily="34" charset="0"/>
                <a:cs typeface="Arial" pitchFamily="34" charset="0"/>
              </a:rPr>
              <a:t>scientific </a:t>
            </a:r>
            <a:r>
              <a:rPr lang="en-US" dirty="0">
                <a:latin typeface="Arial" pitchFamily="34" charset="0"/>
                <a:cs typeface="Arial" pitchFamily="34" charset="0"/>
              </a:rPr>
              <a:t>merit, technical feasibility and resource requirements.</a:t>
            </a:r>
          </a:p>
          <a:p>
            <a:r>
              <a:rPr lang="en-US" dirty="0">
                <a:latin typeface="Arial" pitchFamily="34" charset="0"/>
                <a:cs typeface="Arial" pitchFamily="34" charset="0"/>
              </a:rPr>
              <a:t> </a:t>
            </a:r>
          </a:p>
          <a:p>
            <a:pPr lvl="0"/>
            <a:r>
              <a:rPr lang="en-US" dirty="0" smtClean="0">
                <a:latin typeface="Arial" pitchFamily="34" charset="0"/>
                <a:cs typeface="Arial" pitchFamily="34" charset="0"/>
              </a:rPr>
              <a:t>	Identify </a:t>
            </a:r>
            <a:r>
              <a:rPr lang="en-US" dirty="0">
                <a:latin typeface="Arial" pitchFamily="34" charset="0"/>
                <a:cs typeface="Arial" pitchFamily="34" charset="0"/>
              </a:rPr>
              <a:t>proposals with high-quality physics that, represent high quality physics </a:t>
            </a:r>
            <a:r>
              <a:rPr lang="en-US" dirty="0" smtClean="0">
                <a:latin typeface="Arial" pitchFamily="34" charset="0"/>
                <a:cs typeface="Arial" pitchFamily="34" charset="0"/>
              </a:rPr>
              <a:t>within </a:t>
            </a:r>
            <a:r>
              <a:rPr lang="en-US" dirty="0">
                <a:latin typeface="Arial" pitchFamily="34" charset="0"/>
                <a:cs typeface="Arial" pitchFamily="34" charset="0"/>
              </a:rPr>
              <a:t>the range of scientific importance represented by the previously approved </a:t>
            </a:r>
            <a:r>
              <a:rPr lang="en-US" dirty="0" smtClean="0">
                <a:latin typeface="Arial" pitchFamily="34" charset="0"/>
                <a:cs typeface="Arial" pitchFamily="34" charset="0"/>
              </a:rPr>
              <a:t>12 </a:t>
            </a:r>
            <a:r>
              <a:rPr lang="en-US" dirty="0" err="1">
                <a:latin typeface="Arial" pitchFamily="34" charset="0"/>
                <a:cs typeface="Arial" pitchFamily="34" charset="0"/>
              </a:rPr>
              <a:t>GeV</a:t>
            </a:r>
            <a:r>
              <a:rPr lang="en-US" dirty="0">
                <a:latin typeface="Arial" pitchFamily="34" charset="0"/>
                <a:cs typeface="Arial" pitchFamily="34" charset="0"/>
              </a:rPr>
              <a:t> </a:t>
            </a:r>
            <a:r>
              <a:rPr lang="en-US" dirty="0" smtClean="0">
                <a:latin typeface="Arial" pitchFamily="34" charset="0"/>
                <a:cs typeface="Arial" pitchFamily="34" charset="0"/>
              </a:rPr>
              <a:t>proposals and </a:t>
            </a:r>
            <a:r>
              <a:rPr lang="en-US" dirty="0">
                <a:latin typeface="Arial" pitchFamily="34" charset="0"/>
                <a:cs typeface="Arial" pitchFamily="34" charset="0"/>
              </a:rPr>
              <a:t>recommend for </a:t>
            </a:r>
            <a:r>
              <a:rPr lang="en-US" dirty="0">
                <a:solidFill>
                  <a:srgbClr val="FF0000"/>
                </a:solidFill>
                <a:latin typeface="Arial" pitchFamily="34" charset="0"/>
                <a:cs typeface="Arial" pitchFamily="34" charset="0"/>
              </a:rPr>
              <a:t>approval</a:t>
            </a:r>
            <a:r>
              <a:rPr lang="en-US" dirty="0" smtClean="0">
                <a:latin typeface="Arial" pitchFamily="34" charset="0"/>
                <a:cs typeface="Arial" pitchFamily="34" charset="0"/>
              </a:rPr>
              <a:t>. </a:t>
            </a:r>
          </a:p>
          <a:p>
            <a:pPr lvl="0"/>
            <a:r>
              <a:rPr lang="en-US" dirty="0" smtClean="0">
                <a:latin typeface="Arial" pitchFamily="34" charset="0"/>
                <a:cs typeface="Arial" pitchFamily="34" charset="0"/>
              </a:rPr>
              <a:t>	Also provide a recommendation on scientific rating and </a:t>
            </a:r>
            <a:r>
              <a:rPr lang="en-US" dirty="0" err="1" smtClean="0">
                <a:latin typeface="Arial" pitchFamily="34" charset="0"/>
                <a:cs typeface="Arial" pitchFamily="34" charset="0"/>
              </a:rPr>
              <a:t>beamtime</a:t>
            </a:r>
            <a:r>
              <a:rPr lang="en-US" dirty="0" smtClean="0">
                <a:latin typeface="Arial" pitchFamily="34" charset="0"/>
                <a:cs typeface="Arial" pitchFamily="34" charset="0"/>
              </a:rPr>
              <a:t> allocation for proposals newly recommended for approval.</a:t>
            </a:r>
          </a:p>
          <a:p>
            <a:pPr lvl="0"/>
            <a:endParaRPr lang="en-US" dirty="0">
              <a:latin typeface="Arial" pitchFamily="34" charset="0"/>
              <a:cs typeface="Arial" pitchFamily="34" charset="0"/>
            </a:endParaRPr>
          </a:p>
          <a:p>
            <a:pPr lvl="0"/>
            <a:r>
              <a:rPr lang="en-US" dirty="0" smtClean="0">
                <a:latin typeface="Arial" pitchFamily="34" charset="0"/>
                <a:cs typeface="Arial" pitchFamily="34" charset="0"/>
              </a:rPr>
              <a:t>	Identify </a:t>
            </a:r>
            <a:r>
              <a:rPr lang="en-US" dirty="0">
                <a:latin typeface="Arial" pitchFamily="34" charset="0"/>
                <a:cs typeface="Arial" pitchFamily="34" charset="0"/>
              </a:rPr>
              <a:t>other proposals with physics that have the potential for falling into </a:t>
            </a:r>
            <a:r>
              <a:rPr lang="en-US" dirty="0" smtClean="0">
                <a:latin typeface="Arial" pitchFamily="34" charset="0"/>
                <a:cs typeface="Arial" pitchFamily="34" charset="0"/>
              </a:rPr>
              <a:t>this category pending </a:t>
            </a:r>
            <a:r>
              <a:rPr lang="en-US" dirty="0">
                <a:latin typeface="Arial" pitchFamily="34" charset="0"/>
                <a:cs typeface="Arial" pitchFamily="34" charset="0"/>
              </a:rPr>
              <a:t>clarification of scientific and/or technical issues and recommend </a:t>
            </a:r>
            <a:r>
              <a:rPr lang="en-US" dirty="0" smtClean="0">
                <a:latin typeface="Arial" pitchFamily="34" charset="0"/>
                <a:cs typeface="Arial" pitchFamily="34" charset="0"/>
              </a:rPr>
              <a:t>for </a:t>
            </a:r>
            <a:r>
              <a:rPr lang="en-US" dirty="0" smtClean="0">
                <a:solidFill>
                  <a:srgbClr val="FF0000"/>
                </a:solidFill>
                <a:latin typeface="Arial" pitchFamily="34" charset="0"/>
                <a:cs typeface="Arial" pitchFamily="34" charset="0"/>
              </a:rPr>
              <a:t>conditional approval</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Provide comments on technical and scientific issues that should </a:t>
            </a:r>
            <a:r>
              <a:rPr lang="en-US" dirty="0" smtClean="0">
                <a:latin typeface="Arial" pitchFamily="34" charset="0"/>
                <a:cs typeface="Arial" pitchFamily="34" charset="0"/>
              </a:rPr>
              <a:t>be addressed </a:t>
            </a:r>
            <a:r>
              <a:rPr lang="en-US" dirty="0">
                <a:latin typeface="Arial" pitchFamily="34" charset="0"/>
                <a:cs typeface="Arial" pitchFamily="34" charset="0"/>
              </a:rPr>
              <a:t>by the proponents prior to review at a future PAC</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412225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Budgets</a:t>
            </a:r>
            <a:endParaRPr lang="en-US" dirty="0"/>
          </a:p>
        </p:txBody>
      </p:sp>
      <p:sp>
        <p:nvSpPr>
          <p:cNvPr id="3" name="Content Placeholder 2"/>
          <p:cNvSpPr>
            <a:spLocks noGrp="1"/>
          </p:cNvSpPr>
          <p:nvPr>
            <p:ph idx="1"/>
          </p:nvPr>
        </p:nvSpPr>
        <p:spPr>
          <a:xfrm>
            <a:off x="533400" y="1066800"/>
            <a:ext cx="8382000" cy="5181600"/>
          </a:xfrm>
        </p:spPr>
        <p:txBody>
          <a:bodyPr/>
          <a:lstStyle/>
          <a:p>
            <a:r>
              <a:rPr lang="en-US" dirty="0" smtClean="0"/>
              <a:t>FY 14 in relatively good shape. </a:t>
            </a:r>
          </a:p>
          <a:p>
            <a:r>
              <a:rPr lang="en-US" dirty="0" smtClean="0"/>
              <a:t>FY15 NP budget</a:t>
            </a:r>
          </a:p>
          <a:p>
            <a:pPr marL="0" indent="0">
              <a:buNone/>
            </a:pPr>
            <a:r>
              <a:rPr lang="en-US" dirty="0" smtClean="0"/>
              <a:t>	- $594M total, +$24M over FY14</a:t>
            </a:r>
            <a:endParaRPr lang="en-US" dirty="0"/>
          </a:p>
          <a:p>
            <a:pPr marL="0" indent="0">
              <a:buNone/>
            </a:pPr>
            <a:r>
              <a:rPr lang="en-US" dirty="0" smtClean="0"/>
              <a:t>	- CEBAF ops $91.5M (vs. $90M in FY14),</a:t>
            </a:r>
          </a:p>
          <a:p>
            <a:pPr marL="0" indent="0">
              <a:buNone/>
            </a:pPr>
            <a:r>
              <a:rPr lang="en-US" dirty="0"/>
              <a:t>	</a:t>
            </a:r>
            <a:r>
              <a:rPr lang="en-US" dirty="0" smtClean="0"/>
              <a:t>   ~$8M less than needed to run planned 30 weeks</a:t>
            </a:r>
          </a:p>
          <a:p>
            <a:pPr marL="0" indent="0">
              <a:buNone/>
            </a:pPr>
            <a:r>
              <a:rPr lang="en-US" dirty="0"/>
              <a:t>	</a:t>
            </a:r>
            <a:r>
              <a:rPr lang="en-US" dirty="0" smtClean="0"/>
              <a:t>   </a:t>
            </a:r>
            <a:r>
              <a:rPr lang="en-US" dirty="0" smtClean="0">
                <a:sym typeface="Wingdings 3"/>
              </a:rPr>
              <a:t> only ~20 weeks - will impact physics running</a:t>
            </a:r>
            <a:endParaRPr lang="en-US" dirty="0" smtClean="0"/>
          </a:p>
          <a:p>
            <a:r>
              <a:rPr lang="en-US" dirty="0" smtClean="0">
                <a:sym typeface="Wingdings 3"/>
              </a:rPr>
              <a:t>Concern about operations budget in </a:t>
            </a:r>
            <a:r>
              <a:rPr lang="en-US" dirty="0" err="1" smtClean="0">
                <a:sym typeface="Wingdings 3"/>
              </a:rPr>
              <a:t>outyears</a:t>
            </a:r>
            <a:endParaRPr lang="en-US" dirty="0" smtClean="0">
              <a:sym typeface="Wingdings 3"/>
            </a:endParaRPr>
          </a:p>
          <a:p>
            <a:endParaRPr lang="en-US" dirty="0">
              <a:sym typeface="Wingdings 3"/>
            </a:endParaRPr>
          </a:p>
          <a:p>
            <a:pPr marL="0" indent="0">
              <a:buNone/>
            </a:pPr>
            <a:r>
              <a:rPr lang="en-US" dirty="0" smtClean="0">
                <a:sym typeface="Wingdings 3"/>
              </a:rPr>
              <a:t>Note: New MEP Program Manager – </a:t>
            </a:r>
            <a:r>
              <a:rPr lang="en-US" dirty="0" err="1" smtClean="0">
                <a:sym typeface="Wingdings 3"/>
              </a:rPr>
              <a:t>Gulshan</a:t>
            </a:r>
            <a:r>
              <a:rPr lang="en-US" dirty="0" smtClean="0">
                <a:sym typeface="Wingdings 3"/>
              </a:rPr>
              <a:t> </a:t>
            </a:r>
            <a:r>
              <a:rPr lang="en-US" dirty="0" err="1" smtClean="0">
                <a:sym typeface="Wingdings 3"/>
              </a:rPr>
              <a:t>Rai</a:t>
            </a:r>
            <a:endParaRPr lang="en-US" dirty="0" smtClean="0">
              <a:sym typeface="Wingdings 3"/>
            </a:endParaRPr>
          </a:p>
          <a:p>
            <a:pPr marL="0" indent="0">
              <a:buNone/>
            </a:pPr>
            <a:r>
              <a:rPr lang="en-US" dirty="0" smtClean="0">
                <a:sym typeface="Wingdings 3"/>
              </a:rPr>
              <a:t>	</a:t>
            </a:r>
            <a:endParaRPr lang="en-US" dirty="0"/>
          </a:p>
        </p:txBody>
      </p:sp>
    </p:spTree>
    <p:extLst>
      <p:ext uri="{BB962C8B-B14F-4D97-AF65-F5344CB8AC3E}">
        <p14:creationId xmlns:p14="http://schemas.microsoft.com/office/powerpoint/2010/main" val="3709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62000"/>
          </a:xfrm>
        </p:spPr>
        <p:txBody>
          <a:bodyPr>
            <a:normAutofit/>
          </a:bodyPr>
          <a:lstStyle/>
          <a:p>
            <a:r>
              <a:rPr lang="en-US" sz="3600" b="1" dirty="0" smtClean="0">
                <a:solidFill>
                  <a:schemeClr val="tx1"/>
                </a:solidFill>
                <a:latin typeface="Arial" pitchFamily="34" charset="0"/>
                <a:cs typeface="Arial" pitchFamily="34" charset="0"/>
              </a:rPr>
              <a:t>Electron Ion Collider</a:t>
            </a:r>
            <a:endParaRPr lang="en-US" sz="3600" b="1"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4294967295"/>
          </p:nvPr>
        </p:nvSpPr>
        <p:spPr>
          <a:xfrm>
            <a:off x="7848600" y="6356350"/>
            <a:ext cx="1295400" cy="365125"/>
          </a:xfrm>
          <a:prstGeom prst="rect">
            <a:avLst/>
          </a:prstGeom>
        </p:spPr>
        <p:txBody>
          <a:bodyPr/>
          <a:lstStyle/>
          <a:p>
            <a:fld id="{B6BC4B22-FC1C-4CBE-A968-9078E69B637D}" type="slidenum">
              <a:rPr lang="en-US">
                <a:solidFill>
                  <a:srgbClr val="000000"/>
                </a:solidFill>
              </a:rPr>
              <a:pPr/>
              <a:t>16</a:t>
            </a:fld>
            <a:endParaRPr lang="en-US" dirty="0">
              <a:solidFill>
                <a:srgbClr val="000000"/>
              </a:solidFill>
            </a:endParaRPr>
          </a:p>
        </p:txBody>
      </p:sp>
      <p:sp>
        <p:nvSpPr>
          <p:cNvPr id="7" name="Rectangle 3"/>
          <p:cNvSpPr txBox="1">
            <a:spLocks noChangeArrowheads="1"/>
          </p:cNvSpPr>
          <p:nvPr/>
        </p:nvSpPr>
        <p:spPr>
          <a:xfrm>
            <a:off x="609600" y="1219200"/>
            <a:ext cx="5005387" cy="304800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C00000"/>
                </a:solidFill>
                <a:latin typeface="Arial" pitchFamily="34" charset="0"/>
                <a:ea typeface="ＭＳ Ｐゴシック" pitchFamily="1" charset="-128"/>
                <a:cs typeface="Arial" pitchFamily="34" charset="0"/>
              </a:rPr>
              <a:t>NSAC 2007 Long-Range Plan:</a:t>
            </a:r>
          </a:p>
          <a:p>
            <a:pPr marL="342900" indent="-342900" eaLnBrk="0" hangingPunct="0">
              <a:lnSpc>
                <a:spcPct val="90000"/>
              </a:lnSpc>
              <a:spcBef>
                <a:spcPts val="600"/>
              </a:spcBef>
              <a:spcAft>
                <a:spcPct val="30000"/>
              </a:spcAft>
              <a:buFont typeface="Wingdings" pitchFamily="2" charset="2"/>
              <a:buNone/>
              <a:defRPr/>
            </a:pPr>
            <a:r>
              <a:rPr lang="en-US" kern="0" dirty="0">
                <a:solidFill>
                  <a:srgbClr val="000000"/>
                </a:solidFill>
                <a:latin typeface="Arial" pitchFamily="34" charset="0"/>
                <a:ea typeface="ＭＳ Ｐゴシック" pitchFamily="1" charset="-128"/>
                <a:cs typeface="Arial" pitchFamily="34" charset="0"/>
              </a:rPr>
              <a:t>   “An </a:t>
            </a:r>
            <a:r>
              <a:rPr lang="en-US" b="1" kern="0" dirty="0">
                <a:solidFill>
                  <a:srgbClr val="0B2CB7"/>
                </a:solidFill>
                <a:latin typeface="Arial" pitchFamily="34" charset="0"/>
                <a:ea typeface="ＭＳ Ｐゴシック" pitchFamily="1" charset="-128"/>
                <a:cs typeface="Arial" pitchFamily="34" charset="0"/>
              </a:rPr>
              <a:t>Electron-Ion Collider (EIC)</a:t>
            </a:r>
            <a:r>
              <a:rPr lang="en-US" kern="0" dirty="0">
                <a:solidFill>
                  <a:srgbClr val="0B2CB7"/>
                </a:solidFill>
                <a:latin typeface="Arial" pitchFamily="34" charset="0"/>
                <a:ea typeface="ＭＳ Ｐゴシック" pitchFamily="1" charset="-128"/>
                <a:cs typeface="Arial" pitchFamily="34" charset="0"/>
              </a:rPr>
              <a:t> </a:t>
            </a:r>
            <a:r>
              <a:rPr lang="en-US" kern="0" dirty="0">
                <a:solidFill>
                  <a:srgbClr val="000000"/>
                </a:solidFill>
                <a:latin typeface="Arial" pitchFamily="34" charset="0"/>
                <a:ea typeface="ＭＳ Ｐゴシック" pitchFamily="1" charset="-128"/>
                <a:cs typeface="Arial" pitchFamily="34" charset="0"/>
              </a:rPr>
              <a:t>with </a:t>
            </a:r>
            <a:r>
              <a:rPr lang="en-US" b="1" kern="0" dirty="0">
                <a:solidFill>
                  <a:srgbClr val="C00000"/>
                </a:solidFill>
                <a:latin typeface="Arial" pitchFamily="34" charset="0"/>
                <a:ea typeface="ＭＳ Ｐゴシック" pitchFamily="1" charset="-128"/>
                <a:cs typeface="Arial" pitchFamily="34" charset="0"/>
              </a:rPr>
              <a:t>polarized</a:t>
            </a:r>
            <a:r>
              <a:rPr lang="en-US" kern="0" dirty="0">
                <a:solidFill>
                  <a:srgbClr val="000000"/>
                </a:solidFill>
                <a:latin typeface="Arial" pitchFamily="34" charset="0"/>
                <a:ea typeface="ＭＳ Ｐゴシック" pitchFamily="1" charset="-128"/>
                <a:cs typeface="Arial" pitchFamily="34" charset="0"/>
              </a:rPr>
              <a:t> beams has been </a:t>
            </a:r>
            <a:r>
              <a:rPr lang="en-US" b="1" kern="0" dirty="0">
                <a:solidFill>
                  <a:srgbClr val="0B2CB7"/>
                </a:solidFill>
                <a:latin typeface="Arial" pitchFamily="34" charset="0"/>
                <a:ea typeface="ＭＳ Ｐゴシック" pitchFamily="1" charset="-128"/>
                <a:cs typeface="Arial" pitchFamily="34" charset="0"/>
              </a:rPr>
              <a:t>embraced by the U.S. nuclear science community</a:t>
            </a:r>
            <a:r>
              <a:rPr lang="en-US" kern="0" dirty="0">
                <a:solidFill>
                  <a:srgbClr val="000000"/>
                </a:solidFill>
                <a:latin typeface="Arial" pitchFamily="34" charset="0"/>
                <a:ea typeface="ＭＳ Ｐゴシック" pitchFamily="1" charset="-128"/>
                <a:cs typeface="Arial" pitchFamily="34" charset="0"/>
              </a:rPr>
              <a:t> as embodying the vision for </a:t>
            </a:r>
            <a:r>
              <a:rPr lang="en-US" b="1" kern="0" dirty="0">
                <a:solidFill>
                  <a:srgbClr val="0B2CB7"/>
                </a:solidFill>
                <a:latin typeface="Arial" pitchFamily="34" charset="0"/>
                <a:ea typeface="ＭＳ Ｐゴシック" pitchFamily="1" charset="-128"/>
                <a:cs typeface="Arial" pitchFamily="34" charset="0"/>
              </a:rPr>
              <a:t>reaching the next QCD frontier</a:t>
            </a:r>
            <a:r>
              <a:rPr lang="en-US" kern="0" dirty="0">
                <a:solidFill>
                  <a:srgbClr val="000000"/>
                </a:solidFill>
                <a:latin typeface="Arial" pitchFamily="34" charset="0"/>
                <a:ea typeface="ＭＳ Ｐゴシック" pitchFamily="1" charset="-128"/>
                <a:cs typeface="Arial" pitchFamily="34" charset="0"/>
              </a:rPr>
              <a:t>.  EIC would provide unique capabilities for the study of QCD well beyond those available at existing facilities worldwide and complementary to those planned for the next generation of accelerators in Europe and Asia.”</a:t>
            </a:r>
          </a:p>
        </p:txBody>
      </p:sp>
      <p:pic>
        <p:nvPicPr>
          <p:cNvPr id="8" name="Picture 4"/>
          <p:cNvPicPr>
            <a:picLocks noChangeAspect="1" noChangeArrowheads="1"/>
          </p:cNvPicPr>
          <p:nvPr/>
        </p:nvPicPr>
        <p:blipFill>
          <a:blip r:embed="rId3" cstate="print"/>
          <a:srcRect/>
          <a:stretch>
            <a:fillRect/>
          </a:stretch>
        </p:blipFill>
        <p:spPr bwMode="auto">
          <a:xfrm>
            <a:off x="5791200" y="965506"/>
            <a:ext cx="2811462" cy="34589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9" name="TextBox 8"/>
          <p:cNvSpPr txBox="1"/>
          <p:nvPr/>
        </p:nvSpPr>
        <p:spPr>
          <a:xfrm>
            <a:off x="200526" y="4876800"/>
            <a:ext cx="8943474" cy="1015663"/>
          </a:xfrm>
          <a:prstGeom prst="rect">
            <a:avLst/>
          </a:prstGeom>
          <a:noFill/>
        </p:spPr>
        <p:txBody>
          <a:bodyPr wrap="none" rtlCol="0">
            <a:spAutoFit/>
          </a:bodyPr>
          <a:lstStyle/>
          <a:p>
            <a:pPr>
              <a:buClr>
                <a:srgbClr val="C00000"/>
              </a:buClr>
              <a:buFont typeface="Arial" pitchFamily="34" charset="0"/>
              <a:buChar char="•"/>
            </a:pPr>
            <a:r>
              <a:rPr lang="en-US" sz="2000" b="1" dirty="0">
                <a:solidFill>
                  <a:srgbClr val="002060"/>
                </a:solidFill>
                <a:latin typeface="Arial" pitchFamily="34" charset="0"/>
                <a:cs typeface="Arial" pitchFamily="34" charset="0"/>
              </a:rPr>
              <a:t>  Jefferson Lab and BNL developing facility designs</a:t>
            </a:r>
          </a:p>
          <a:p>
            <a:pPr>
              <a:buClr>
                <a:srgbClr val="C00000"/>
              </a:buClr>
              <a:buFont typeface="Arial" pitchFamily="34" charset="0"/>
              <a:buChar char="•"/>
            </a:pPr>
            <a:endParaRPr lang="en-US" sz="2000" b="1" dirty="0">
              <a:solidFill>
                <a:srgbClr val="002060"/>
              </a:solidFill>
              <a:latin typeface="Arial" pitchFamily="34" charset="0"/>
              <a:cs typeface="Arial" pitchFamily="34" charset="0"/>
            </a:endParaRPr>
          </a:p>
          <a:p>
            <a:pPr>
              <a:buClr>
                <a:srgbClr val="C00000"/>
              </a:buClr>
              <a:buFont typeface="Arial" pitchFamily="34" charset="0"/>
              <a:buChar char="•"/>
            </a:pPr>
            <a:r>
              <a:rPr lang="en-US" sz="2000" b="1" dirty="0">
                <a:solidFill>
                  <a:srgbClr val="002060"/>
                </a:solidFill>
                <a:latin typeface="Arial" pitchFamily="34" charset="0"/>
                <a:cs typeface="Arial" pitchFamily="34" charset="0"/>
              </a:rPr>
              <a:t>  Joint community efforts to develop science case </a:t>
            </a:r>
            <a:r>
              <a:rPr lang="en-US" sz="2000" b="1" dirty="0">
                <a:solidFill>
                  <a:srgbClr val="002060"/>
                </a:solidFill>
                <a:latin typeface="Arial" pitchFamily="34" charset="0"/>
                <a:cs typeface="Arial" pitchFamily="34" charset="0"/>
                <a:sym typeface="Wingdings 3"/>
              </a:rPr>
              <a:t> white paper (2013)</a:t>
            </a:r>
            <a:endParaRPr lang="en-US"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79328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US" dirty="0" smtClean="0"/>
              <a:t>EIC Realization Imagined</a:t>
            </a:r>
            <a:endParaRPr lang="en-US" dirty="0"/>
          </a:p>
        </p:txBody>
      </p:sp>
      <p:sp>
        <p:nvSpPr>
          <p:cNvPr id="20" name="TextBox 7"/>
          <p:cNvSpPr txBox="1">
            <a:spLocks noChangeArrowheads="1"/>
          </p:cNvSpPr>
          <p:nvPr/>
        </p:nvSpPr>
        <p:spPr bwMode="auto">
          <a:xfrm>
            <a:off x="319663" y="5709382"/>
            <a:ext cx="8135560" cy="646331"/>
          </a:xfrm>
          <a:prstGeom prst="rect">
            <a:avLst/>
          </a:prstGeom>
          <a:noFill/>
          <a:ln w="9525">
            <a:noFill/>
            <a:miter lim="800000"/>
            <a:headEnd/>
            <a:tailEnd/>
          </a:ln>
        </p:spPr>
        <p:txBody>
          <a:bodyPr wrap="none">
            <a:spAutoFit/>
          </a:bodyPr>
          <a:lstStyle/>
          <a:p>
            <a:r>
              <a:rPr lang="en-US" i="1" dirty="0">
                <a:solidFill>
                  <a:srgbClr val="000000"/>
                </a:solidFill>
                <a:latin typeface="Arial" pitchFamily="34" charset="0"/>
                <a:cs typeface="Arial" pitchFamily="34" charset="0"/>
              </a:rPr>
              <a:t>Assumes endorsement for an EIC at the next NSAC Long Range Plan</a:t>
            </a:r>
          </a:p>
          <a:p>
            <a:r>
              <a:rPr lang="en-US" i="1" dirty="0">
                <a:solidFill>
                  <a:srgbClr val="000000"/>
                </a:solidFill>
                <a:latin typeface="Arial" pitchFamily="34" charset="0"/>
                <a:cs typeface="Arial" pitchFamily="34" charset="0"/>
              </a:rPr>
              <a:t>Assumes relevant accelerator R&amp;D for down-select process done around 2016</a:t>
            </a:r>
          </a:p>
        </p:txBody>
      </p:sp>
      <p:graphicFrame>
        <p:nvGraphicFramePr>
          <p:cNvPr id="27" name="Table 26"/>
          <p:cNvGraphicFramePr>
            <a:graphicFrameLocks noGrp="1"/>
          </p:cNvGraphicFramePr>
          <p:nvPr>
            <p:extLst>
              <p:ext uri="{D42A27DB-BD31-4B8C-83A1-F6EECF244321}">
                <p14:modId xmlns:p14="http://schemas.microsoft.com/office/powerpoint/2010/main" val="4165768957"/>
              </p:ext>
            </p:extLst>
          </p:nvPr>
        </p:nvGraphicFramePr>
        <p:xfrm>
          <a:off x="121907" y="1106805"/>
          <a:ext cx="8945893" cy="4532779"/>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GeV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EIC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dirty="0" smtClean="0">
                          <a:latin typeface="Arial" pitchFamily="34" charset="0"/>
                          <a:cs typeface="Arial" pitchFamily="34" charset="0"/>
                        </a:rPr>
                        <a:t>EIC Machine 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 EIC CD1/</a:t>
                      </a:r>
                      <a:r>
                        <a:rPr lang="en-US" sz="1600" b="1" dirty="0" err="1" smtClean="0">
                          <a:latin typeface="Arial" pitchFamily="34" charset="0"/>
                          <a:cs typeface="Arial" pitchFamily="34" charset="0"/>
                        </a:rPr>
                        <a:t>Downsel</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EIC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8" name="Straight Connector 27"/>
          <p:cNvCxnSpPr/>
          <p:nvPr/>
        </p:nvCxnSpPr>
        <p:spPr bwMode="auto">
          <a:xfrm>
            <a:off x="3581400" y="3135870"/>
            <a:ext cx="914400" cy="0"/>
          </a:xfrm>
          <a:prstGeom prst="line">
            <a:avLst/>
          </a:prstGeom>
          <a:solidFill>
            <a:schemeClr val="accent1"/>
          </a:solidFill>
          <a:ln w="15240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a:off x="4114800" y="3508705"/>
            <a:ext cx="5334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6172200" y="5410984"/>
            <a:ext cx="2667000" cy="0"/>
          </a:xfrm>
          <a:prstGeom prst="line">
            <a:avLst/>
          </a:prstGeom>
          <a:solidFill>
            <a:schemeClr val="accent1"/>
          </a:solidFill>
          <a:ln w="152400" cap="flat" cmpd="sng" algn="ctr">
            <a:solidFill>
              <a:srgbClr val="00B050"/>
            </a:solidFill>
            <a:prstDash val="solid"/>
            <a:round/>
            <a:headEnd type="none" w="med" len="med"/>
            <a:tailEnd type="none" w="med" len="med"/>
          </a:ln>
          <a:effectLst/>
        </p:spPr>
      </p:cxnSp>
      <p:cxnSp>
        <p:nvCxnSpPr>
          <p:cNvPr id="34" name="Straight Connector 33"/>
          <p:cNvCxnSpPr/>
          <p:nvPr/>
        </p:nvCxnSpPr>
        <p:spPr bwMode="auto">
          <a:xfrm>
            <a:off x="4590142" y="4572784"/>
            <a:ext cx="6858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5" name="Straight Connector 34"/>
          <p:cNvCxnSpPr/>
          <p:nvPr/>
        </p:nvCxnSpPr>
        <p:spPr bwMode="auto">
          <a:xfrm>
            <a:off x="5257800" y="5029984"/>
            <a:ext cx="8382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6" name="Straight Connector 35"/>
          <p:cNvCxnSpPr/>
          <p:nvPr/>
        </p:nvCxnSpPr>
        <p:spPr bwMode="auto">
          <a:xfrm>
            <a:off x="2075543" y="4101070"/>
            <a:ext cx="2648857" cy="145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37" name="Straight Connector 36"/>
          <p:cNvCxnSpPr/>
          <p:nvPr/>
        </p:nvCxnSpPr>
        <p:spPr bwMode="auto">
          <a:xfrm>
            <a:off x="4419600" y="1905784"/>
            <a:ext cx="4648200"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8" name="Straight Connector 37"/>
          <p:cNvCxnSpPr/>
          <p:nvPr/>
        </p:nvCxnSpPr>
        <p:spPr bwMode="auto">
          <a:xfrm flipV="1">
            <a:off x="6553200" y="2272270"/>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39" name="Straight Connector 38"/>
          <p:cNvCxnSpPr/>
          <p:nvPr/>
        </p:nvCxnSpPr>
        <p:spPr bwMode="auto">
          <a:xfrm rot="120000" flipV="1">
            <a:off x="2046514" y="2667784"/>
            <a:ext cx="1001486" cy="399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40" name="Straight Connector 39"/>
          <p:cNvCxnSpPr/>
          <p:nvPr/>
        </p:nvCxnSpPr>
        <p:spPr bwMode="auto">
          <a:xfrm>
            <a:off x="2057400" y="2286784"/>
            <a:ext cx="13716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1" name="Straight Connector 40"/>
          <p:cNvCxnSpPr/>
          <p:nvPr/>
        </p:nvCxnSpPr>
        <p:spPr bwMode="auto">
          <a:xfrm>
            <a:off x="3429000" y="2286784"/>
            <a:ext cx="3505200" cy="0"/>
          </a:xfrm>
          <a:prstGeom prst="line">
            <a:avLst/>
          </a:prstGeom>
          <a:solidFill>
            <a:schemeClr val="accent1"/>
          </a:solidFill>
          <a:ln w="152400" cap="flat" cmpd="sng" algn="ctr">
            <a:solidFill>
              <a:srgbClr val="0070C0"/>
            </a:solidFill>
            <a:prstDash val="solid"/>
            <a:round/>
            <a:headEnd type="none" w="med" len="med"/>
            <a:tailEnd type="none" w="med" len="med"/>
          </a:ln>
          <a:effectLst/>
        </p:spPr>
      </p:cxnSp>
      <p:cxnSp>
        <p:nvCxnSpPr>
          <p:cNvPr id="42" name="Straight Connector 41"/>
          <p:cNvCxnSpPr/>
          <p:nvPr/>
        </p:nvCxnSpPr>
        <p:spPr bwMode="auto">
          <a:xfrm>
            <a:off x="2057400" y="1905784"/>
            <a:ext cx="2895600" cy="0"/>
          </a:xfrm>
          <a:prstGeom prst="line">
            <a:avLst/>
          </a:prstGeom>
          <a:solidFill>
            <a:schemeClr val="accent1"/>
          </a:solidFill>
          <a:ln w="1524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772307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838200"/>
          </a:xfrm>
        </p:spPr>
        <p:txBody>
          <a:bodyPr>
            <a:normAutofit/>
          </a:bodyPr>
          <a:lstStyle/>
          <a:p>
            <a:r>
              <a:rPr lang="en-US" sz="3600" dirty="0" smtClean="0"/>
              <a:t>EIC Developments</a:t>
            </a:r>
            <a:endParaRPr lang="en-US" sz="3600" b="1" dirty="0">
              <a:latin typeface="Arial" pitchFamily="34" charset="0"/>
              <a:cs typeface="Arial" pitchFamily="34" charset="0"/>
            </a:endParaRPr>
          </a:p>
        </p:txBody>
      </p:sp>
      <p:sp>
        <p:nvSpPr>
          <p:cNvPr id="4" name="Content Placeholder 3"/>
          <p:cNvSpPr>
            <a:spLocks noGrp="1"/>
          </p:cNvSpPr>
          <p:nvPr>
            <p:ph idx="4294967295"/>
          </p:nvPr>
        </p:nvSpPr>
        <p:spPr>
          <a:xfrm>
            <a:off x="152400" y="914400"/>
            <a:ext cx="8839200" cy="5334000"/>
          </a:xfrm>
        </p:spPr>
        <p:txBody>
          <a:bodyPr>
            <a:noAutofit/>
          </a:bodyPr>
          <a:lstStyle/>
          <a:p>
            <a:pPr marL="457200" indent="0">
              <a:buNone/>
            </a:pPr>
            <a:endParaRPr lang="en-US" sz="2000" dirty="0" smtClean="0">
              <a:solidFill>
                <a:srgbClr val="002060"/>
              </a:solidFill>
            </a:endParaRPr>
          </a:p>
          <a:p>
            <a:pPr marL="800100"/>
            <a:r>
              <a:rPr lang="en-US" sz="2000" dirty="0" smtClean="0">
                <a:solidFill>
                  <a:srgbClr val="002060"/>
                </a:solidFill>
              </a:rPr>
              <a:t>  MEIC design review (3 external reviewers) held Jan. 2014</a:t>
            </a:r>
          </a:p>
          <a:p>
            <a:pPr marL="914400" indent="-457200"/>
            <a:endParaRPr lang="en-US" sz="1000" dirty="0" smtClean="0">
              <a:solidFill>
                <a:srgbClr val="002060"/>
              </a:solidFill>
            </a:endParaRPr>
          </a:p>
          <a:p>
            <a:pPr marL="914400" indent="-457200"/>
            <a:r>
              <a:rPr lang="en-US" sz="2000" dirty="0" smtClean="0">
                <a:solidFill>
                  <a:srgbClr val="002060"/>
                </a:solidFill>
              </a:rPr>
              <a:t>Initiated MEIC Cost Review Task Force ~6 months</a:t>
            </a:r>
          </a:p>
          <a:p>
            <a:pPr marL="914400" indent="-457200"/>
            <a:endParaRPr lang="en-US" sz="1000" dirty="0" smtClean="0">
              <a:solidFill>
                <a:srgbClr val="002060"/>
              </a:solidFill>
            </a:endParaRPr>
          </a:p>
          <a:p>
            <a:pPr marL="914400" indent="-457200"/>
            <a:endParaRPr lang="en-US" sz="1000" dirty="0" smtClean="0">
              <a:solidFill>
                <a:srgbClr val="002060"/>
              </a:solidFill>
            </a:endParaRPr>
          </a:p>
          <a:p>
            <a:pPr marL="914400" indent="-457200"/>
            <a:r>
              <a:rPr lang="en-US" sz="2000" dirty="0" smtClean="0">
                <a:solidFill>
                  <a:srgbClr val="002060"/>
                </a:solidFill>
              </a:rPr>
              <a:t>EICAC meeting (2/28-3/1, BNL)</a:t>
            </a:r>
          </a:p>
          <a:p>
            <a:pPr marL="914400" indent="-457200"/>
            <a:endParaRPr lang="en-US" sz="2000" dirty="0" smtClean="0">
              <a:solidFill>
                <a:srgbClr val="002060"/>
              </a:solidFill>
            </a:endParaRPr>
          </a:p>
          <a:p>
            <a:pPr marL="914400" indent="-457200"/>
            <a:r>
              <a:rPr lang="en-US" sz="2000" dirty="0">
                <a:solidFill>
                  <a:srgbClr val="002060"/>
                </a:solidFill>
              </a:rPr>
              <a:t>EIC14 Accelerator workshop at </a:t>
            </a:r>
            <a:r>
              <a:rPr lang="en-US" sz="2000" dirty="0" err="1">
                <a:solidFill>
                  <a:srgbClr val="002060"/>
                </a:solidFill>
              </a:rPr>
              <a:t>JLab</a:t>
            </a:r>
            <a:r>
              <a:rPr lang="en-US" sz="2000" dirty="0">
                <a:solidFill>
                  <a:srgbClr val="002060"/>
                </a:solidFill>
              </a:rPr>
              <a:t> </a:t>
            </a:r>
            <a:r>
              <a:rPr lang="en-US" sz="2000" dirty="0" smtClean="0">
                <a:solidFill>
                  <a:srgbClr val="002060"/>
                </a:solidFill>
              </a:rPr>
              <a:t>(Mar. 17-21)</a:t>
            </a:r>
            <a:endParaRPr lang="en-US" sz="2000" dirty="0">
              <a:solidFill>
                <a:srgbClr val="002060"/>
              </a:solidFill>
            </a:endParaRPr>
          </a:p>
          <a:p>
            <a:pPr marL="914400" indent="-457200"/>
            <a:endParaRPr lang="en-US" sz="2000" dirty="0" smtClean="0">
              <a:solidFill>
                <a:srgbClr val="002060"/>
              </a:solidFill>
            </a:endParaRPr>
          </a:p>
          <a:p>
            <a:pPr marL="914400" indent="-457200"/>
            <a:r>
              <a:rPr lang="en-US" sz="2000" dirty="0" smtClean="0">
                <a:solidFill>
                  <a:srgbClr val="002060"/>
                </a:solidFill>
              </a:rPr>
              <a:t>VA request for new $4.6M over 2 years </a:t>
            </a:r>
          </a:p>
          <a:p>
            <a:pPr marL="1316038" lvl="2" indent="-290513">
              <a:buFont typeface="Arial" panose="020B0604020202020204" pitchFamily="34" charset="0"/>
              <a:buChar char="̶"/>
              <a:tabLst>
                <a:tab pos="1262063" algn="l"/>
              </a:tabLst>
            </a:pPr>
            <a:r>
              <a:rPr lang="en-US" sz="2000" dirty="0" smtClean="0">
                <a:solidFill>
                  <a:srgbClr val="002060"/>
                </a:solidFill>
              </a:rPr>
              <a:t>Site assessment</a:t>
            </a:r>
          </a:p>
          <a:p>
            <a:pPr marL="1316038" lvl="2" indent="-290513">
              <a:buFont typeface="Arial" panose="020B0604020202020204" pitchFamily="34" charset="0"/>
              <a:buChar char="̶"/>
              <a:tabLst>
                <a:tab pos="1262063" algn="l"/>
              </a:tabLst>
            </a:pPr>
            <a:r>
              <a:rPr lang="en-US" sz="2000" dirty="0" smtClean="0">
                <a:solidFill>
                  <a:srgbClr val="002060"/>
                </a:solidFill>
              </a:rPr>
              <a:t>Electron cooling test hardware</a:t>
            </a:r>
          </a:p>
          <a:p>
            <a:pPr marL="1316038" lvl="2" indent="-290513">
              <a:buFont typeface="Arial" panose="020B0604020202020204" pitchFamily="34" charset="0"/>
              <a:buChar char="̶"/>
              <a:tabLst>
                <a:tab pos="1262063" algn="l"/>
              </a:tabLst>
            </a:pPr>
            <a:r>
              <a:rPr lang="en-US" sz="2000" dirty="0" smtClean="0">
                <a:solidFill>
                  <a:srgbClr val="002060"/>
                </a:solidFill>
              </a:rPr>
              <a:t>Project staffing</a:t>
            </a:r>
          </a:p>
          <a:p>
            <a:pPr marL="1025525" lvl="2" indent="0">
              <a:buNone/>
              <a:tabLst>
                <a:tab pos="1262063" algn="l"/>
              </a:tabLst>
            </a:pPr>
            <a:endParaRPr lang="en-US" sz="1000" dirty="0"/>
          </a:p>
          <a:p>
            <a:pPr marL="914400" indent="-457200"/>
            <a:r>
              <a:rPr lang="en-US" sz="2000" dirty="0" smtClean="0">
                <a:solidFill>
                  <a:srgbClr val="002060"/>
                </a:solidFill>
              </a:rPr>
              <a:t>NSAC Long Range Plan (April 2014 start?)</a:t>
            </a:r>
          </a:p>
        </p:txBody>
      </p:sp>
    </p:spTree>
    <p:extLst>
      <p:ext uri="{BB962C8B-B14F-4D97-AF65-F5344CB8AC3E}">
        <p14:creationId xmlns:p14="http://schemas.microsoft.com/office/powerpoint/2010/main" val="3209083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762000"/>
            <a:ext cx="8686800" cy="5334000"/>
          </a:xfrm>
        </p:spPr>
        <p:txBody>
          <a:bodyPr/>
          <a:lstStyle/>
          <a:p>
            <a:r>
              <a:rPr lang="en-US" sz="2200" dirty="0" smtClean="0"/>
              <a:t>12 </a:t>
            </a:r>
            <a:r>
              <a:rPr lang="en-US" sz="2200" dirty="0" err="1" smtClean="0"/>
              <a:t>GeV</a:t>
            </a:r>
            <a:r>
              <a:rPr lang="en-US" sz="2200" dirty="0" smtClean="0"/>
              <a:t> project</a:t>
            </a:r>
          </a:p>
          <a:p>
            <a:pPr marL="0" indent="0">
              <a:buNone/>
              <a:tabLst>
                <a:tab pos="457200" algn="l"/>
                <a:tab pos="914400" algn="l"/>
              </a:tabLst>
            </a:pPr>
            <a:r>
              <a:rPr lang="en-US" sz="2200" dirty="0"/>
              <a:t>	</a:t>
            </a:r>
            <a:r>
              <a:rPr lang="en-US" sz="2200" dirty="0" smtClean="0"/>
              <a:t>-	1 pass commissioning successful</a:t>
            </a:r>
          </a:p>
          <a:p>
            <a:pPr marL="0" indent="0">
              <a:buNone/>
              <a:tabLst>
                <a:tab pos="457200" algn="l"/>
                <a:tab pos="914400" algn="l"/>
              </a:tabLst>
            </a:pPr>
            <a:r>
              <a:rPr lang="en-US" sz="2200" dirty="0"/>
              <a:t>	</a:t>
            </a:r>
            <a:r>
              <a:rPr lang="en-US" sz="2200" dirty="0" smtClean="0"/>
              <a:t>- 	3 pass operation just achieved</a:t>
            </a:r>
          </a:p>
          <a:p>
            <a:pPr marL="0" indent="0">
              <a:buNone/>
              <a:tabLst>
                <a:tab pos="457200" algn="l"/>
                <a:tab pos="914400" algn="l"/>
              </a:tabLst>
            </a:pPr>
            <a:r>
              <a:rPr lang="en-US" sz="2200" dirty="0"/>
              <a:t>	</a:t>
            </a:r>
            <a:r>
              <a:rPr lang="en-US" sz="2200" dirty="0" smtClean="0"/>
              <a:t>-	Delivered CW beam in Hall A</a:t>
            </a:r>
          </a:p>
          <a:p>
            <a:pPr marL="0" indent="0">
              <a:buNone/>
              <a:tabLst>
                <a:tab pos="457200" algn="l"/>
                <a:tab pos="914400" algn="l"/>
              </a:tabLst>
            </a:pPr>
            <a:endParaRPr lang="en-US" sz="1600" dirty="0" smtClean="0"/>
          </a:p>
          <a:p>
            <a:r>
              <a:rPr lang="en-US" sz="2200" dirty="0" smtClean="0"/>
              <a:t>PAC</a:t>
            </a:r>
          </a:p>
          <a:p>
            <a:pPr marL="0" indent="0">
              <a:buNone/>
              <a:tabLst>
                <a:tab pos="457200" algn="l"/>
                <a:tab pos="914400" algn="l"/>
              </a:tabLst>
            </a:pPr>
            <a:r>
              <a:rPr lang="en-US" sz="2200" dirty="0"/>
              <a:t>	</a:t>
            </a:r>
            <a:r>
              <a:rPr lang="en-US" sz="2200" dirty="0" smtClean="0"/>
              <a:t>-	2 meetings in 2014</a:t>
            </a:r>
          </a:p>
          <a:p>
            <a:pPr marL="0" indent="0">
              <a:buNone/>
              <a:tabLst>
                <a:tab pos="457200" algn="l"/>
                <a:tab pos="914400" algn="l"/>
              </a:tabLst>
            </a:pPr>
            <a:r>
              <a:rPr lang="en-US" sz="2200" dirty="0"/>
              <a:t>	</a:t>
            </a:r>
            <a:r>
              <a:rPr lang="en-US" sz="2200" dirty="0" smtClean="0"/>
              <a:t>-	Special prioritization meeting</a:t>
            </a:r>
          </a:p>
          <a:p>
            <a:pPr marL="0" indent="0">
              <a:buNone/>
              <a:tabLst>
                <a:tab pos="457200" algn="l"/>
                <a:tab pos="914400" algn="l"/>
              </a:tabLst>
            </a:pPr>
            <a:endParaRPr lang="en-US" sz="1600" dirty="0" smtClean="0"/>
          </a:p>
          <a:p>
            <a:r>
              <a:rPr lang="en-US" sz="2200" dirty="0" smtClean="0"/>
              <a:t>FY15 budget </a:t>
            </a:r>
            <a:r>
              <a:rPr lang="en-US" sz="2200" dirty="0" smtClean="0">
                <a:sym typeface="Wingdings 3"/>
              </a:rPr>
              <a:t> reduction of CEBAF operations, physics impact</a:t>
            </a:r>
          </a:p>
          <a:p>
            <a:endParaRPr lang="en-US" sz="1600" dirty="0" smtClean="0"/>
          </a:p>
          <a:p>
            <a:r>
              <a:rPr lang="en-US" sz="2200" dirty="0" smtClean="0"/>
              <a:t>Much activity to realize EIC</a:t>
            </a:r>
          </a:p>
          <a:p>
            <a:endParaRPr lang="en-US" sz="2200" dirty="0" smtClean="0"/>
          </a:p>
          <a:p>
            <a:r>
              <a:rPr lang="en-US" sz="2200" dirty="0" smtClean="0"/>
              <a:t>NSAC LRP on the horizon</a:t>
            </a:r>
          </a:p>
          <a:p>
            <a:endParaRPr lang="en-US" sz="2200" dirty="0" smtClean="0"/>
          </a:p>
          <a:p>
            <a:endParaRPr lang="en-US" sz="2200" dirty="0" smtClean="0"/>
          </a:p>
        </p:txBody>
      </p:sp>
    </p:spTree>
    <p:extLst>
      <p:ext uri="{BB962C8B-B14F-4D97-AF65-F5344CB8AC3E}">
        <p14:creationId xmlns:p14="http://schemas.microsoft.com/office/powerpoint/2010/main" val="3975011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Arial" pitchFamily="34" charset="0"/>
                <a:cs typeface="Arial" pitchFamily="34" charset="0"/>
              </a:rPr>
              <a:t>Outline</a:t>
            </a:r>
          </a:p>
        </p:txBody>
      </p:sp>
      <p:sp>
        <p:nvSpPr>
          <p:cNvPr id="4" name="Content Placeholder 2"/>
          <p:cNvSpPr txBox="1">
            <a:spLocks/>
          </p:cNvSpPr>
          <p:nvPr/>
        </p:nvSpPr>
        <p:spPr>
          <a:xfrm>
            <a:off x="457200" y="1143000"/>
            <a:ext cx="8229600" cy="4800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dirty="0" smtClean="0">
                <a:latin typeface="Arial" pitchFamily="34" charset="0"/>
                <a:cs typeface="Arial" pitchFamily="34" charset="0"/>
              </a:rPr>
              <a:t>Physics Highlights</a:t>
            </a:r>
          </a:p>
          <a:p>
            <a:pPr marL="457200" indent="-457200"/>
            <a:endParaRPr lang="en-US" dirty="0">
              <a:latin typeface="Arial" pitchFamily="34" charset="0"/>
              <a:cs typeface="Arial" pitchFamily="34" charset="0"/>
            </a:endParaRPr>
          </a:p>
          <a:p>
            <a:pPr marL="457200" indent="-457200"/>
            <a:r>
              <a:rPr lang="en-US" dirty="0" smtClean="0">
                <a:latin typeface="Arial" pitchFamily="34" charset="0"/>
                <a:cs typeface="Arial" pitchFamily="34" charset="0"/>
              </a:rPr>
              <a:t>12 </a:t>
            </a:r>
            <a:r>
              <a:rPr lang="en-US" dirty="0" err="1" smtClean="0">
                <a:latin typeface="Arial" pitchFamily="34" charset="0"/>
                <a:cs typeface="Arial" pitchFamily="34" charset="0"/>
              </a:rPr>
              <a:t>GeV</a:t>
            </a:r>
            <a:r>
              <a:rPr lang="en-US" dirty="0" smtClean="0">
                <a:latin typeface="Arial" pitchFamily="34" charset="0"/>
                <a:cs typeface="Arial" pitchFamily="34" charset="0"/>
              </a:rPr>
              <a:t> Project Status</a:t>
            </a:r>
          </a:p>
          <a:p>
            <a:pPr marL="457200" indent="-457200"/>
            <a:endParaRPr lang="en-US" dirty="0" smtClean="0">
              <a:latin typeface="Arial" pitchFamily="34" charset="0"/>
              <a:cs typeface="Arial" pitchFamily="34" charset="0"/>
            </a:endParaRPr>
          </a:p>
          <a:p>
            <a:pPr marL="457200" indent="-457200"/>
            <a:r>
              <a:rPr lang="en-US" dirty="0" smtClean="0">
                <a:latin typeface="Arial" pitchFamily="34" charset="0"/>
                <a:cs typeface="Arial" pitchFamily="34" charset="0"/>
              </a:rPr>
              <a:t>PAC and science program</a:t>
            </a:r>
          </a:p>
          <a:p>
            <a:pPr marL="457200" indent="-457200"/>
            <a:endParaRPr lang="en-US" dirty="0" smtClean="0">
              <a:latin typeface="Arial" pitchFamily="34" charset="0"/>
              <a:cs typeface="Arial" pitchFamily="34" charset="0"/>
            </a:endParaRPr>
          </a:p>
          <a:p>
            <a:pPr marL="457200" indent="-457200"/>
            <a:r>
              <a:rPr lang="en-US" dirty="0" smtClean="0">
                <a:latin typeface="Arial" pitchFamily="34" charset="0"/>
                <a:cs typeface="Arial" pitchFamily="34" charset="0"/>
              </a:rPr>
              <a:t>New Projects Update</a:t>
            </a:r>
          </a:p>
          <a:p>
            <a:pPr marL="457200" indent="-457200"/>
            <a:endParaRPr lang="en-US" dirty="0" smtClean="0">
              <a:latin typeface="Arial" pitchFamily="34" charset="0"/>
              <a:cs typeface="Arial" pitchFamily="34" charset="0"/>
            </a:endParaRPr>
          </a:p>
          <a:p>
            <a:pPr marL="457200" indent="-457200"/>
            <a:r>
              <a:rPr lang="en-US" dirty="0" smtClean="0">
                <a:latin typeface="Arial" pitchFamily="34" charset="0"/>
                <a:cs typeface="Arial" pitchFamily="34" charset="0"/>
              </a:rPr>
              <a:t>Budget Update</a:t>
            </a:r>
          </a:p>
          <a:p>
            <a:pPr marL="457200" indent="-457200"/>
            <a:endParaRPr lang="en-US" dirty="0" smtClean="0">
              <a:latin typeface="Arial" pitchFamily="34" charset="0"/>
              <a:cs typeface="Arial" pitchFamily="34" charset="0"/>
            </a:endParaRPr>
          </a:p>
          <a:p>
            <a:pPr marL="457200" indent="-457200"/>
            <a:r>
              <a:rPr lang="en-US" dirty="0" smtClean="0">
                <a:solidFill>
                  <a:prstClr val="black"/>
                </a:solidFill>
                <a:latin typeface="Arial" pitchFamily="34" charset="0"/>
                <a:cs typeface="Arial" pitchFamily="34" charset="0"/>
              </a:rPr>
              <a:t>MEIC Planning</a:t>
            </a:r>
          </a:p>
          <a:p>
            <a:pPr marL="0" indent="0">
              <a:buNone/>
            </a:pPr>
            <a:endParaRPr lang="en-US" dirty="0">
              <a:solidFill>
                <a:prstClr val="black"/>
              </a:solidFill>
              <a:latin typeface="Arial" pitchFamily="34" charset="0"/>
              <a:cs typeface="Arial" pitchFamily="34" charset="0"/>
            </a:endParaRPr>
          </a:p>
          <a:p>
            <a:pPr marL="457200" indent="-457200"/>
            <a:r>
              <a:rPr lang="en-US" dirty="0" smtClean="0">
                <a:solidFill>
                  <a:prstClr val="black"/>
                </a:solidFill>
                <a:latin typeface="Arial" pitchFamily="34" charset="0"/>
                <a:cs typeface="Arial" pitchFamily="34" charset="0"/>
              </a:rPr>
              <a:t>Summary and Outlook</a:t>
            </a:r>
          </a:p>
          <a:p>
            <a:pPr marL="1087438">
              <a:buFont typeface="Arial" pitchFamily="34" charset="0"/>
              <a:buNone/>
            </a:pPr>
            <a:endParaRPr lang="en-US" dirty="0" smtClean="0">
              <a:latin typeface="Arial" pitchFamily="34" charset="0"/>
              <a:cs typeface="Arial" pitchFamily="34" charset="0"/>
            </a:endParaRPr>
          </a:p>
          <a:p>
            <a:pPr>
              <a:buFont typeface="Arial" pitchFamily="34" charset="0"/>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 y="1168399"/>
            <a:ext cx="4724400" cy="3246511"/>
          </a:xfrm>
          <a:prstGeom prst="rect">
            <a:avLst/>
          </a:prstGeom>
          <a:solidFill>
            <a:schemeClr val="bg1"/>
          </a:solidFill>
          <a:ln w="12700" cap="flat" cmpd="sng" algn="ctr">
            <a:noFill/>
            <a:prstDash val="solid"/>
            <a:round/>
            <a:headEnd type="none" w="med" len="med"/>
            <a:tailEnd type="none" w="med" len="med"/>
          </a:ln>
          <a:effectLst>
            <a:outerShdw blurRad="292100" dist="139700" dir="2700000" algn="tl" rotWithShape="0">
              <a:prstClr val="black">
                <a:alpha val="65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455613" marR="0" indent="-455613" algn="l" defTabSz="914400" rtl="0" eaLnBrk="0" fontAlgn="base" latinLnBrk="0" hangingPunct="0">
              <a:lnSpc>
                <a:spcPct val="100000"/>
              </a:lnSpc>
              <a:spcBef>
                <a:spcPct val="0"/>
              </a:spcBef>
              <a:spcAft>
                <a:spcPct val="0"/>
              </a:spcAft>
              <a:buClrTx/>
              <a:buSzTx/>
              <a:buFontTx/>
              <a:buNone/>
              <a:tabLst>
                <a:tab pos="857250" algn="l"/>
              </a:tabLst>
            </a:pPr>
            <a:endParaRPr kumimoji="0" lang="en-US" sz="24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4890449" y="1144488"/>
            <a:ext cx="4122237" cy="2743200"/>
          </a:xfrm>
        </p:spPr>
        <p:txBody>
          <a:bodyPr>
            <a:noAutofit/>
          </a:bodyPr>
          <a:lstStyle/>
          <a:p>
            <a:pPr marL="233363" indent="-233363">
              <a:spcBef>
                <a:spcPts val="800"/>
              </a:spcBef>
              <a:buSzPct val="80000"/>
            </a:pPr>
            <a:r>
              <a:rPr lang="en-US" sz="1450" dirty="0" smtClean="0"/>
              <a:t>Before: Used CPU + GPU solver library for LQCD Analysis ( &gt;95% work in solver )</a:t>
            </a:r>
          </a:p>
          <a:p>
            <a:pPr marL="233363" indent="-233363">
              <a:spcBef>
                <a:spcPts val="600"/>
              </a:spcBef>
              <a:buSzPct val="80000"/>
            </a:pPr>
            <a:r>
              <a:rPr lang="en-US" sz="1450" dirty="0" smtClean="0"/>
              <a:t>Gauge Generation uses solvers less </a:t>
            </a:r>
            <a:r>
              <a:rPr lang="en-US" sz="1450" dirty="0" smtClean="0">
                <a:solidFill>
                  <a:srgbClr val="00B050"/>
                </a:solidFill>
              </a:rPr>
              <a:t>    </a:t>
            </a:r>
          </a:p>
          <a:p>
            <a:pPr marL="228600" indent="0">
              <a:spcBef>
                <a:spcPts val="0"/>
              </a:spcBef>
              <a:buSzPct val="80000"/>
              <a:buNone/>
            </a:pPr>
            <a:r>
              <a:rPr lang="en-US" sz="1450" dirty="0" smtClean="0"/>
              <a:t>- smaller gain from only accelerating solver</a:t>
            </a:r>
            <a:endParaRPr lang="en-US" sz="1450" dirty="0"/>
          </a:p>
          <a:p>
            <a:pPr marL="233363" indent="-233363">
              <a:spcBef>
                <a:spcPts val="800"/>
              </a:spcBef>
              <a:buSzPct val="80000"/>
            </a:pPr>
            <a:r>
              <a:rPr lang="en-US" sz="1450" dirty="0" smtClean="0"/>
              <a:t>QDP-JIT layer moves entire calculation to GPU (+ we still use GPU solver library)</a:t>
            </a:r>
          </a:p>
          <a:p>
            <a:pPr marL="233363" indent="-233363">
              <a:spcBef>
                <a:spcPts val="800"/>
              </a:spcBef>
              <a:buSzPct val="80000"/>
            </a:pPr>
            <a:r>
              <a:rPr lang="en-US" sz="1450" b="1" i="1" dirty="0" smtClean="0"/>
              <a:t>2x-5x speedup </a:t>
            </a:r>
            <a:r>
              <a:rPr lang="en-US" sz="1450" dirty="0" smtClean="0"/>
              <a:t>over GPU solver library alone, </a:t>
            </a:r>
            <a:r>
              <a:rPr lang="en-US" sz="1450" b="1" i="1" dirty="0" smtClean="0"/>
              <a:t>3.7x-11x speedup </a:t>
            </a:r>
            <a:r>
              <a:rPr lang="en-US" sz="1450" dirty="0" smtClean="0"/>
              <a:t>over CPU alone</a:t>
            </a:r>
          </a:p>
        </p:txBody>
      </p:sp>
      <p:sp>
        <p:nvSpPr>
          <p:cNvPr id="2" name="Title 1"/>
          <p:cNvSpPr>
            <a:spLocks noGrp="1"/>
          </p:cNvSpPr>
          <p:nvPr>
            <p:ph type="title"/>
          </p:nvPr>
        </p:nvSpPr>
        <p:spPr>
          <a:xfrm>
            <a:off x="457200" y="206904"/>
            <a:ext cx="8229600" cy="478896"/>
          </a:xfrm>
        </p:spPr>
        <p:txBody>
          <a:bodyPr>
            <a:noAutofit/>
          </a:bodyPr>
          <a:lstStyle/>
          <a:p>
            <a:r>
              <a:rPr lang="en-US" sz="4000" dirty="0" smtClean="0"/>
              <a:t>Accelerating Science with GPUs</a:t>
            </a:r>
            <a:endParaRPr lang="en-US" sz="4000" dirty="0">
              <a:latin typeface="Minion Pro"/>
            </a:endParaRPr>
          </a:p>
        </p:txBody>
      </p:sp>
      <p:sp>
        <p:nvSpPr>
          <p:cNvPr id="6" name="TextBox 5"/>
          <p:cNvSpPr txBox="1"/>
          <p:nvPr/>
        </p:nvSpPr>
        <p:spPr>
          <a:xfrm>
            <a:off x="182880" y="4592320"/>
            <a:ext cx="4696936" cy="461665"/>
          </a:xfrm>
          <a:prstGeom prst="rect">
            <a:avLst/>
          </a:prstGeom>
          <a:noFill/>
        </p:spPr>
        <p:txBody>
          <a:bodyPr wrap="square" rtlCol="0">
            <a:spAutoFit/>
          </a:bodyPr>
          <a:lstStyle/>
          <a:p>
            <a:r>
              <a:rPr lang="en-US" sz="1200" i="1" dirty="0" smtClean="0"/>
              <a:t>Data from: F. Winter (</a:t>
            </a:r>
            <a:r>
              <a:rPr lang="en-US" sz="1200" i="1" dirty="0" err="1" smtClean="0"/>
              <a:t>JLab</a:t>
            </a:r>
            <a:r>
              <a:rPr lang="en-US" sz="1200" i="1" dirty="0" smtClean="0"/>
              <a:t>), M. A. Clark (NVIDIA), B. </a:t>
            </a:r>
            <a:r>
              <a:rPr lang="en-US" sz="1200" i="1" dirty="0" err="1" smtClean="0"/>
              <a:t>Joo</a:t>
            </a:r>
            <a:r>
              <a:rPr lang="en-US" sz="1200" i="1" dirty="0" smtClean="0"/>
              <a:t>  (</a:t>
            </a:r>
            <a:r>
              <a:rPr lang="en-US" sz="1200" i="1" dirty="0" err="1" smtClean="0"/>
              <a:t>JLab</a:t>
            </a:r>
            <a:r>
              <a:rPr lang="en-US" sz="1200" i="1" dirty="0" smtClean="0"/>
              <a:t>), </a:t>
            </a:r>
          </a:p>
          <a:p>
            <a:r>
              <a:rPr lang="en-US" sz="1200" i="1" dirty="0" smtClean="0"/>
              <a:t>R. Edwards (</a:t>
            </a:r>
            <a:r>
              <a:rPr lang="en-US" sz="1200" i="1" dirty="0" err="1" smtClean="0"/>
              <a:t>JLab</a:t>
            </a:r>
            <a:r>
              <a:rPr lang="en-US" sz="1200" i="1" dirty="0" smtClean="0"/>
              <a:t>) - Accepted for IPDPS’14 conference</a:t>
            </a:r>
            <a:endParaRPr lang="en-US" sz="1200" i="1" dirty="0"/>
          </a:p>
        </p:txBody>
      </p:sp>
      <p:sp>
        <p:nvSpPr>
          <p:cNvPr id="13" name="TextBox 12"/>
          <p:cNvSpPr txBox="1"/>
          <p:nvPr/>
        </p:nvSpPr>
        <p:spPr>
          <a:xfrm>
            <a:off x="228599" y="5187315"/>
            <a:ext cx="4457717" cy="984885"/>
          </a:xfrm>
          <a:prstGeom prst="rect">
            <a:avLst/>
          </a:prstGeom>
          <a:noFill/>
        </p:spPr>
        <p:txBody>
          <a:bodyPr wrap="square" rtlCol="0">
            <a:spAutoFit/>
          </a:bodyPr>
          <a:lstStyle/>
          <a:p>
            <a:pPr algn="ctr"/>
            <a:r>
              <a:rPr lang="en-US" sz="1600" i="1" dirty="0" smtClean="0"/>
              <a:t>Applicable to leadership GPU systems </a:t>
            </a:r>
          </a:p>
          <a:p>
            <a:pPr algn="ctr"/>
            <a:r>
              <a:rPr lang="en-US" sz="1600" i="1" dirty="0" smtClean="0"/>
              <a:t>such as DOE Titan (ORNL) and </a:t>
            </a:r>
          </a:p>
          <a:p>
            <a:pPr algn="ctr"/>
            <a:r>
              <a:rPr lang="en-US" sz="1600" i="1" dirty="0" smtClean="0"/>
              <a:t>NSF Blue Waters (NCSA - University of Illinois)</a:t>
            </a:r>
            <a:endParaRPr lang="en-US" sz="1600" dirty="0" smtClean="0"/>
          </a:p>
          <a:p>
            <a:pPr algn="ctr"/>
            <a:endParaRPr lang="en-US" sz="1000" dirty="0" smtClean="0"/>
          </a:p>
        </p:txBody>
      </p:sp>
      <p:grpSp>
        <p:nvGrpSpPr>
          <p:cNvPr id="5" name="Group 4"/>
          <p:cNvGrpSpPr/>
          <p:nvPr/>
        </p:nvGrpSpPr>
        <p:grpSpPr>
          <a:xfrm>
            <a:off x="98584" y="1125959"/>
            <a:ext cx="4587733" cy="3142698"/>
            <a:chOff x="457200" y="992228"/>
            <a:chExt cx="5337016" cy="3655972"/>
          </a:xfrm>
        </p:grpSpPr>
        <p:sp>
          <p:nvSpPr>
            <p:cNvPr id="10" name="TextBox 9"/>
            <p:cNvSpPr txBox="1"/>
            <p:nvPr/>
          </p:nvSpPr>
          <p:spPr>
            <a:xfrm>
              <a:off x="1938129" y="1312971"/>
              <a:ext cx="2362200" cy="307777"/>
            </a:xfrm>
            <a:prstGeom prst="rect">
              <a:avLst/>
            </a:prstGeom>
            <a:noFill/>
          </p:spPr>
          <p:txBody>
            <a:bodyPr wrap="square" rtlCol="0">
              <a:spAutoFit/>
            </a:bodyPr>
            <a:lstStyle/>
            <a:p>
              <a:r>
                <a:rPr lang="en-US" sz="1400" b="1" dirty="0" smtClean="0">
                  <a:solidFill>
                    <a:schemeClr val="accent2"/>
                  </a:solidFill>
                </a:rPr>
                <a:t>Strong (Hard) Scaling</a:t>
              </a:r>
              <a:endParaRPr lang="en-US" sz="1400" b="1" dirty="0">
                <a:solidFill>
                  <a:schemeClr val="accent2"/>
                </a:solidFill>
              </a:endParaRPr>
            </a:p>
          </p:txBody>
        </p:sp>
        <p:sp>
          <p:nvSpPr>
            <p:cNvPr id="9" name="TextBox 8"/>
            <p:cNvSpPr txBox="1"/>
            <p:nvPr/>
          </p:nvSpPr>
          <p:spPr>
            <a:xfrm>
              <a:off x="963032" y="992228"/>
              <a:ext cx="4572000" cy="440121"/>
            </a:xfrm>
            <a:prstGeom prst="rect">
              <a:avLst/>
            </a:prstGeom>
            <a:noFill/>
          </p:spPr>
          <p:txBody>
            <a:bodyPr wrap="square" rtlCol="0">
              <a:spAutoFit/>
            </a:bodyPr>
            <a:lstStyle/>
            <a:p>
              <a:r>
                <a:rPr lang="en-US" sz="2000" b="1" dirty="0" smtClean="0"/>
                <a:t>Gauge Generation Benchmark</a:t>
              </a:r>
              <a:endParaRPr lang="en-US" sz="20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9" r="3418" b="7943"/>
            <a:stretch/>
          </p:blipFill>
          <p:spPr bwMode="auto">
            <a:xfrm>
              <a:off x="457200" y="1604199"/>
              <a:ext cx="5337016" cy="30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3" descr="\\jlabem\em\Photo Library\Newsletter\Newsletter_2013\July_2013\Top500_DSC_00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7200" y="4018280"/>
            <a:ext cx="3265358" cy="2055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537200" y="3733800"/>
            <a:ext cx="3265358" cy="307777"/>
          </a:xfrm>
          <a:prstGeom prst="rect">
            <a:avLst/>
          </a:prstGeom>
          <a:noFill/>
        </p:spPr>
        <p:txBody>
          <a:bodyPr wrap="square" rtlCol="0">
            <a:spAutoFit/>
          </a:bodyPr>
          <a:lstStyle/>
          <a:p>
            <a:pPr algn="ctr"/>
            <a:r>
              <a:rPr lang="en-US" sz="1400" b="1" dirty="0" smtClean="0">
                <a:solidFill>
                  <a:srgbClr val="0000FF"/>
                </a:solidFill>
                <a:latin typeface="Arial "/>
              </a:rPr>
              <a:t>TOP 500 (#364) Supercomputer</a:t>
            </a:r>
            <a:endParaRPr lang="en-US" sz="1400" b="1" dirty="0">
              <a:solidFill>
                <a:srgbClr val="0000FF"/>
              </a:solidFill>
              <a:latin typeface="Arial "/>
            </a:endParaRPr>
          </a:p>
        </p:txBody>
      </p:sp>
      <p:sp>
        <p:nvSpPr>
          <p:cNvPr id="7" name="Rectangle 6"/>
          <p:cNvSpPr/>
          <p:nvPr/>
        </p:nvSpPr>
        <p:spPr bwMode="auto">
          <a:xfrm>
            <a:off x="1997528" y="1913164"/>
            <a:ext cx="411250" cy="1874520"/>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marR="0" indent="-455613" algn="l" defTabSz="914400" rtl="0" eaLnBrk="0" fontAlgn="base" latinLnBrk="0" hangingPunct="0">
              <a:lnSpc>
                <a:spcPct val="100000"/>
              </a:lnSpc>
              <a:spcBef>
                <a:spcPct val="0"/>
              </a:spcBef>
              <a:spcAft>
                <a:spcPct val="0"/>
              </a:spcAft>
              <a:buClrTx/>
              <a:buSzTx/>
              <a:buFontTx/>
              <a:buNone/>
              <a:tabLst>
                <a:tab pos="857250" algn="l"/>
              </a:tabLst>
            </a:pPr>
            <a:endParaRPr kumimoji="0" lang="en-US" sz="24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875314" y="3146516"/>
            <a:ext cx="411250" cy="640080"/>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55613" marR="0" indent="-455613" algn="l" defTabSz="914400" rtl="0" eaLnBrk="0" fontAlgn="base" latinLnBrk="0" hangingPunct="0">
              <a:lnSpc>
                <a:spcPct val="100000"/>
              </a:lnSpc>
              <a:spcBef>
                <a:spcPct val="0"/>
              </a:spcBef>
              <a:spcAft>
                <a:spcPct val="0"/>
              </a:spcAft>
              <a:buClrTx/>
              <a:buSzTx/>
              <a:buFontTx/>
              <a:buNone/>
              <a:tabLst>
                <a:tab pos="857250" algn="l"/>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5505355" y="6096000"/>
            <a:ext cx="3265358" cy="307777"/>
          </a:xfrm>
          <a:prstGeom prst="rect">
            <a:avLst/>
          </a:prstGeom>
          <a:noFill/>
        </p:spPr>
        <p:txBody>
          <a:bodyPr wrap="square" rtlCol="0">
            <a:spAutoFit/>
          </a:bodyPr>
          <a:lstStyle/>
          <a:p>
            <a:pPr algn="ctr"/>
            <a:r>
              <a:rPr lang="en-US" sz="1400" b="1" dirty="0" smtClean="0">
                <a:solidFill>
                  <a:srgbClr val="0000FF"/>
                </a:solidFill>
                <a:latin typeface="Arial "/>
              </a:rPr>
              <a:t>(for only $750K!)</a:t>
            </a:r>
            <a:endParaRPr lang="en-US" sz="1400" b="1" dirty="0">
              <a:solidFill>
                <a:srgbClr val="0000FF"/>
              </a:solidFill>
              <a:latin typeface="Arial "/>
            </a:endParaRPr>
          </a:p>
        </p:txBody>
      </p:sp>
    </p:spTree>
    <p:extLst>
      <p:ext uri="{BB962C8B-B14F-4D97-AF65-F5344CB8AC3E}">
        <p14:creationId xmlns:p14="http://schemas.microsoft.com/office/powerpoint/2010/main" val="426637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6"/>
          <p:cNvSpPr>
            <a:spLocks noChangeArrowheads="1"/>
          </p:cNvSpPr>
          <p:nvPr/>
        </p:nvSpPr>
        <p:spPr bwMode="auto">
          <a:xfrm>
            <a:off x="0" y="173073"/>
            <a:ext cx="9144000" cy="588927"/>
          </a:xfrm>
          <a:prstGeom prst="rect">
            <a:avLst/>
          </a:prstGeom>
          <a:noFill/>
          <a:ln w="9525">
            <a:noFill/>
            <a:miter lim="800000"/>
            <a:headEnd/>
            <a:tailEnd/>
          </a:ln>
        </p:spPr>
        <p:txBody>
          <a:bodyPr lIns="91399" tIns="45700" rIns="91399" bIns="45700"/>
          <a:lstStyle/>
          <a:p>
            <a:pPr algn="ctr" fontAlgn="base">
              <a:spcBef>
                <a:spcPct val="0"/>
              </a:spcBef>
              <a:spcAft>
                <a:spcPct val="0"/>
              </a:spcAft>
            </a:pPr>
            <a:r>
              <a:rPr lang="en-US" sz="3200" b="1" dirty="0">
                <a:solidFill>
                  <a:srgbClr val="000000"/>
                </a:solidFill>
                <a:latin typeface="Arial" pitchFamily="34" charset="0"/>
                <a:cs typeface="Arial" pitchFamily="34" charset="0"/>
              </a:rPr>
              <a:t>Physical Review Letter 111, 141803 (2013)</a:t>
            </a:r>
            <a:endParaRPr lang="en-US" b="1" dirty="0">
              <a:solidFill>
                <a:srgbClr val="000000"/>
              </a:solidFill>
              <a:latin typeface="Arial" pitchFamily="34" charset="0"/>
              <a:cs typeface="Arial" pitchFamily="34" charset="0"/>
            </a:endParaRP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4139" t="11528"/>
          <a:stretch/>
        </p:blipFill>
        <p:spPr>
          <a:xfrm>
            <a:off x="4905338" y="3541645"/>
            <a:ext cx="4045032" cy="2606529"/>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3504" t="13416" b="-1"/>
          <a:stretch/>
        </p:blipFill>
        <p:spPr>
          <a:xfrm>
            <a:off x="5181605" y="990600"/>
            <a:ext cx="3768770" cy="237792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990599"/>
            <a:ext cx="4029379" cy="2225529"/>
          </a:xfrm>
          <a:prstGeom prst="rect">
            <a:avLst/>
          </a:prstGeom>
        </p:spPr>
      </p:pic>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1895" r="2076"/>
          <a:stretch/>
        </p:blipFill>
        <p:spPr>
          <a:xfrm>
            <a:off x="1447800" y="3040821"/>
            <a:ext cx="3264348" cy="3098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8857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lementary particles behave differently in the mirror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134302"/>
            <a:ext cx="3333750" cy="23802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6096000" cy="707886"/>
          </a:xfrm>
          <a:prstGeom prst="rect">
            <a:avLst/>
          </a:prstGeom>
        </p:spPr>
        <p:txBody>
          <a:bodyPr wrap="square">
            <a:spAutoFit/>
          </a:bodyPr>
          <a:lstStyle/>
          <a:p>
            <a:pPr algn="ctr"/>
            <a:r>
              <a:rPr lang="en-US" sz="2000" b="1" dirty="0" smtClean="0">
                <a:solidFill>
                  <a:srgbClr val="0000CC"/>
                </a:solidFill>
                <a:latin typeface="Arial" panose="020B0604020202020204" pitchFamily="34" charset="0"/>
                <a:cs typeface="Arial" panose="020B0604020202020204" pitchFamily="34" charset="0"/>
              </a:rPr>
              <a:t>Measurement of the </a:t>
            </a:r>
            <a:r>
              <a:rPr lang="en-US" altLang="en-US" sz="2000" b="1" dirty="0" smtClean="0">
                <a:solidFill>
                  <a:srgbClr val="0000CC"/>
                </a:solidFill>
                <a:latin typeface="Arial" panose="020B0604020202020204" pitchFamily="34" charset="0"/>
                <a:cs typeface="Arial" panose="020B0604020202020204" pitchFamily="34" charset="0"/>
              </a:rPr>
              <a:t>Parity-Violating </a:t>
            </a:r>
            <a:r>
              <a:rPr lang="en-US" altLang="en-US" sz="2000" b="1" dirty="0">
                <a:solidFill>
                  <a:srgbClr val="0000CC"/>
                </a:solidFill>
                <a:latin typeface="Arial" panose="020B0604020202020204" pitchFamily="34" charset="0"/>
                <a:cs typeface="Arial" panose="020B0604020202020204" pitchFamily="34" charset="0"/>
              </a:rPr>
              <a:t>Asymmetry in </a:t>
            </a:r>
            <a:r>
              <a:rPr lang="en-US" altLang="en-US" sz="2000" b="1" dirty="0" err="1">
                <a:solidFill>
                  <a:srgbClr val="0000CC"/>
                </a:solidFill>
                <a:latin typeface="Arial" panose="020B0604020202020204" pitchFamily="34" charset="0"/>
                <a:cs typeface="Arial" panose="020B0604020202020204" pitchFamily="34" charset="0"/>
              </a:rPr>
              <a:t>eD</a:t>
            </a:r>
            <a:r>
              <a:rPr lang="en-US" altLang="en-US" sz="2000" b="1" dirty="0">
                <a:solidFill>
                  <a:srgbClr val="0000CC"/>
                </a:solidFill>
                <a:latin typeface="Arial" panose="020B0604020202020204" pitchFamily="34" charset="0"/>
                <a:cs typeface="Arial" panose="020B0604020202020204" pitchFamily="34" charset="0"/>
              </a:rPr>
              <a:t> Deep Inelastic </a:t>
            </a:r>
            <a:r>
              <a:rPr lang="en-US" altLang="en-US" sz="2000" b="1" dirty="0" smtClean="0">
                <a:solidFill>
                  <a:srgbClr val="0000CC"/>
                </a:solidFill>
                <a:latin typeface="Arial" panose="020B0604020202020204" pitchFamily="34" charset="0"/>
                <a:cs typeface="Arial" panose="020B0604020202020204" pitchFamily="34" charset="0"/>
              </a:rPr>
              <a:t>Scattering</a:t>
            </a:r>
            <a:endParaRPr lang="en-US" altLang="en-US" sz="2000" b="1" dirty="0">
              <a:solidFill>
                <a:srgbClr val="0000CC"/>
              </a:solidFill>
              <a:latin typeface="Arial" panose="020B0604020202020204" pitchFamily="34" charset="0"/>
              <a:cs typeface="Arial" panose="020B0604020202020204" pitchFamily="34" charset="0"/>
            </a:endParaRPr>
          </a:p>
        </p:txBody>
      </p:sp>
      <p:sp>
        <p:nvSpPr>
          <p:cNvPr id="5" name="TextBox 4"/>
          <p:cNvSpPr txBox="1"/>
          <p:nvPr/>
        </p:nvSpPr>
        <p:spPr>
          <a:xfrm>
            <a:off x="152400" y="3276600"/>
            <a:ext cx="59436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Provides a determination of the effective electron-quark weak coupling combination 2C</a:t>
            </a:r>
            <a:r>
              <a:rPr lang="en-US" sz="1600" baseline="-25000" dirty="0"/>
              <a:t>2u</a:t>
            </a:r>
            <a:r>
              <a:rPr lang="en-US" sz="1600" dirty="0"/>
              <a:t> – C</a:t>
            </a:r>
            <a:r>
              <a:rPr lang="en-US" sz="1600" baseline="-25000" dirty="0"/>
              <a:t>2d</a:t>
            </a:r>
            <a:r>
              <a:rPr lang="en-US" sz="1600" dirty="0"/>
              <a:t> that is five times more precise </a:t>
            </a:r>
            <a:r>
              <a:rPr lang="en-US" sz="1600"/>
              <a:t>than </a:t>
            </a:r>
            <a:r>
              <a:rPr lang="en-US" sz="1600" smtClean="0"/>
              <a:t>before.</a:t>
            </a:r>
            <a:endParaRPr lang="en-US" sz="16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It is the first experiment to isolate, when combined with previous experiments like Q-weak, a non-zero C</a:t>
            </a:r>
            <a:r>
              <a:rPr lang="en-US" sz="1600" baseline="-25000" dirty="0"/>
              <a:t>2q</a:t>
            </a:r>
            <a:r>
              <a:rPr lang="en-US" sz="1600" dirty="0"/>
              <a:t> (at 95% confidence level).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This coupling describes how much of the mirror-symmetry breaking in the electron-quark weak interaction originates from the quarks' spin preference. The result provides a mass exclusion limit on the electron and quark compositeness and contact interactions of ~5 </a:t>
            </a:r>
            <a:r>
              <a:rPr lang="en-US" sz="1600" dirty="0" err="1"/>
              <a:t>TeV</a:t>
            </a:r>
            <a:r>
              <a:rPr lang="en-US" sz="1600" dirty="0"/>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3352800"/>
            <a:ext cx="3009900" cy="296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28600" y="816114"/>
            <a:ext cx="4958409" cy="892552"/>
          </a:xfrm>
          <a:prstGeom prst="rect">
            <a:avLst/>
          </a:prstGeom>
          <a:noFill/>
        </p:spPr>
        <p:txBody>
          <a:bodyPr wrap="none" rtlCol="0">
            <a:spAutoFit/>
          </a:bodyPr>
          <a:lstStyle/>
          <a:p>
            <a:r>
              <a:rPr lang="en-US" sz="2000" i="1" dirty="0"/>
              <a:t>Nature</a:t>
            </a:r>
            <a:r>
              <a:rPr lang="en-US" sz="2000" dirty="0"/>
              <a:t> 506, 67–70 (06 February 2014</a:t>
            </a:r>
            <a:r>
              <a:rPr lang="en-US" sz="2000" dirty="0" smtClean="0"/>
              <a:t>)</a:t>
            </a:r>
          </a:p>
          <a:p>
            <a:r>
              <a:rPr lang="en-US" sz="2000" b="1" dirty="0"/>
              <a:t>The Jefferson Lab PVDIS </a:t>
            </a:r>
            <a:r>
              <a:rPr lang="en-US" sz="2000" b="1" dirty="0" smtClean="0"/>
              <a:t>Collaboration</a:t>
            </a:r>
            <a:endParaRPr lang="en-US" sz="2000" dirty="0" smtClean="0"/>
          </a:p>
          <a:p>
            <a:r>
              <a:rPr lang="en-US" sz="1200" dirty="0"/>
              <a:t>See also </a:t>
            </a:r>
            <a:r>
              <a:rPr lang="en-US" sz="1200" dirty="0" smtClean="0"/>
              <a:t>News &amp; Views, </a:t>
            </a:r>
            <a:r>
              <a:rPr lang="en-US" sz="1200" i="1" dirty="0" smtClean="0"/>
              <a:t>Nature</a:t>
            </a:r>
            <a:r>
              <a:rPr lang="en-US" sz="1200" dirty="0" smtClean="0"/>
              <a:t> </a:t>
            </a:r>
            <a:r>
              <a:rPr lang="en-US" sz="1200" dirty="0"/>
              <a:t>506, 43–44 (06 February 2014)</a:t>
            </a:r>
          </a:p>
        </p:txBody>
      </p:sp>
      <p:sp>
        <p:nvSpPr>
          <p:cNvPr id="15" name="Text Box 9"/>
          <p:cNvSpPr txBox="1">
            <a:spLocks noChangeArrowheads="1"/>
          </p:cNvSpPr>
          <p:nvPr/>
        </p:nvSpPr>
        <p:spPr bwMode="auto">
          <a:xfrm>
            <a:off x="228600" y="1752600"/>
            <a:ext cx="5181600" cy="707886"/>
          </a:xfrm>
          <a:prstGeom prst="rect">
            <a:avLst/>
          </a:prstGeom>
          <a:noFill/>
          <a:ln w="9525">
            <a:noFill/>
            <a:miter lim="800000"/>
            <a:headEnd/>
            <a:tailEnd/>
          </a:ln>
        </p:spPr>
        <p:txBody>
          <a:bodyPr wrap="square">
            <a:spAutoFit/>
          </a:bodyPr>
          <a:lstStyle/>
          <a:p>
            <a:pPr algn="ctr" eaLnBrk="0" hangingPunct="0">
              <a:defRPr/>
            </a:pPr>
            <a:r>
              <a:rPr lang="en-US" sz="2000" dirty="0">
                <a:solidFill>
                  <a:srgbClr val="996633"/>
                </a:solidFill>
              </a:rPr>
              <a:t>Longitudinally Polarized Electron Scattering </a:t>
            </a:r>
            <a:r>
              <a:rPr lang="en-US" sz="2000" dirty="0" smtClean="0">
                <a:solidFill>
                  <a:srgbClr val="996633"/>
                </a:solidFill>
              </a:rPr>
              <a:t>from </a:t>
            </a:r>
            <a:r>
              <a:rPr lang="en-US" sz="2000" dirty="0" err="1" smtClean="0">
                <a:solidFill>
                  <a:srgbClr val="996633"/>
                </a:solidFill>
              </a:rPr>
              <a:t>Unpolarized</a:t>
            </a:r>
            <a:r>
              <a:rPr lang="en-US" sz="2000" dirty="0" smtClean="0">
                <a:solidFill>
                  <a:srgbClr val="996633"/>
                </a:solidFill>
              </a:rPr>
              <a:t> Deuterium</a:t>
            </a:r>
          </a:p>
        </p:txBody>
      </p:sp>
      <p:cxnSp>
        <p:nvCxnSpPr>
          <p:cNvPr id="3" name="Straight Arrow Connector 2"/>
          <p:cNvCxnSpPr/>
          <p:nvPr/>
        </p:nvCxnSpPr>
        <p:spPr bwMode="auto">
          <a:xfrm>
            <a:off x="6858000" y="4114800"/>
            <a:ext cx="304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Box 3"/>
          <p:cNvSpPr txBox="1"/>
          <p:nvPr/>
        </p:nvSpPr>
        <p:spPr>
          <a:xfrm>
            <a:off x="6553200" y="3653135"/>
            <a:ext cx="609599" cy="461665"/>
          </a:xfrm>
          <a:prstGeom prst="rect">
            <a:avLst/>
          </a:prstGeom>
          <a:solidFill>
            <a:schemeClr val="bg1"/>
          </a:solidFill>
          <a:ln>
            <a:solidFill>
              <a:schemeClr val="tx1"/>
            </a:solidFill>
          </a:ln>
        </p:spPr>
        <p:txBody>
          <a:bodyPr wrap="square" rtlCol="0">
            <a:spAutoFit/>
          </a:bodyPr>
          <a:lstStyle/>
          <a:p>
            <a:r>
              <a:rPr lang="en-US" sz="1200" dirty="0" smtClean="0"/>
              <a:t>SLAC E122</a:t>
            </a:r>
            <a:endParaRPr lang="en-US" sz="1200" dirty="0"/>
          </a:p>
        </p:txBody>
      </p:sp>
      <p:cxnSp>
        <p:nvCxnSpPr>
          <p:cNvPr id="13" name="Straight Arrow Connector 12"/>
          <p:cNvCxnSpPr>
            <a:stCxn id="16" idx="2"/>
          </p:cNvCxnSpPr>
          <p:nvPr/>
        </p:nvCxnSpPr>
        <p:spPr bwMode="auto">
          <a:xfrm flipH="1">
            <a:off x="8229603" y="3962400"/>
            <a:ext cx="342898"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229602" y="3500735"/>
            <a:ext cx="685798" cy="461665"/>
          </a:xfrm>
          <a:prstGeom prst="rect">
            <a:avLst/>
          </a:prstGeom>
          <a:solidFill>
            <a:schemeClr val="bg1"/>
          </a:solidFill>
          <a:ln>
            <a:solidFill>
              <a:schemeClr val="tx1"/>
            </a:solidFill>
          </a:ln>
        </p:spPr>
        <p:txBody>
          <a:bodyPr wrap="square" rtlCol="0">
            <a:spAutoFit/>
          </a:bodyPr>
          <a:lstStyle/>
          <a:p>
            <a:r>
              <a:rPr lang="en-US" sz="1200" dirty="0" err="1" smtClean="0"/>
              <a:t>JLab</a:t>
            </a:r>
            <a:r>
              <a:rPr lang="en-US" sz="1200" dirty="0" smtClean="0"/>
              <a:t> PVDIS</a:t>
            </a:r>
            <a:endParaRPr lang="en-US" sz="1200" dirty="0"/>
          </a:p>
        </p:txBody>
      </p:sp>
      <p:pic>
        <p:nvPicPr>
          <p:cNvPr id="17" name="Picture 6"/>
          <p:cNvPicPr>
            <a:picLocks noChangeAspect="1" noChangeArrowheads="1"/>
          </p:cNvPicPr>
          <p:nvPr/>
        </p:nvPicPr>
        <p:blipFill>
          <a:blip r:embed="rId4" cstate="print"/>
          <a:srcRect l="2557"/>
          <a:stretch>
            <a:fillRect/>
          </a:stretch>
        </p:blipFill>
        <p:spPr bwMode="auto">
          <a:xfrm>
            <a:off x="338136" y="2514600"/>
            <a:ext cx="4179890" cy="751506"/>
          </a:xfrm>
          <a:prstGeom prst="rect">
            <a:avLst/>
          </a:prstGeom>
          <a:noFill/>
          <a:ln w="9525">
            <a:noFill/>
            <a:miter lim="800000"/>
            <a:headEnd/>
            <a:tailEnd/>
          </a:ln>
        </p:spPr>
      </p:pic>
      <p:sp>
        <p:nvSpPr>
          <p:cNvPr id="20" name="Text Box 3"/>
          <p:cNvSpPr txBox="1">
            <a:spLocks noChangeArrowheads="1"/>
          </p:cNvSpPr>
          <p:nvPr/>
        </p:nvSpPr>
        <p:spPr bwMode="auto">
          <a:xfrm>
            <a:off x="4572000" y="2647890"/>
            <a:ext cx="4572000" cy="461665"/>
          </a:xfrm>
          <a:prstGeom prst="rect">
            <a:avLst/>
          </a:prstGeom>
          <a:noFill/>
          <a:ln w="9525">
            <a:noFill/>
            <a:miter lim="800000"/>
            <a:headEnd/>
            <a:tailEnd/>
          </a:ln>
        </p:spPr>
        <p:txBody>
          <a:bodyPr wrap="square">
            <a:spAutoFit/>
          </a:bodyPr>
          <a:lstStyle/>
          <a:p>
            <a:pPr eaLnBrk="0" hangingPunct="0">
              <a:defRPr/>
            </a:pPr>
            <a:r>
              <a:rPr lang="en-US" b="1" dirty="0" smtClean="0"/>
              <a:t>(</a:t>
            </a:r>
            <a:r>
              <a:rPr lang="en-US" b="1" dirty="0" smtClean="0">
                <a:solidFill>
                  <a:schemeClr val="tx2"/>
                </a:solidFill>
                <a:latin typeface="Symbol" panose="05050102010706020507" pitchFamily="18" charset="2"/>
              </a:rPr>
              <a:t>a</a:t>
            </a:r>
            <a:r>
              <a:rPr lang="en-US" b="1" dirty="0">
                <a:solidFill>
                  <a:schemeClr val="tx2"/>
                </a:solidFill>
                <a:latin typeface="Symbol" panose="05050102010706020507" pitchFamily="18" charset="2"/>
              </a:rPr>
              <a:t> </a:t>
            </a:r>
            <a:r>
              <a:rPr lang="en-US" b="1" dirty="0" smtClean="0">
                <a:solidFill>
                  <a:schemeClr val="tx2"/>
                </a:solidFill>
                <a:latin typeface="Symbol" panose="05050102010706020507" pitchFamily="18" charset="2"/>
              </a:rPr>
              <a:t>[</a:t>
            </a:r>
            <a:r>
              <a:rPr lang="en-US" b="1" dirty="0" smtClean="0">
                <a:solidFill>
                  <a:schemeClr val="tx2"/>
                </a:solidFill>
                <a:latin typeface="Arial" panose="020B0604020202020204" pitchFamily="34" charset="0"/>
                <a:cs typeface="Arial" panose="020B0604020202020204" pitchFamily="34" charset="0"/>
              </a:rPr>
              <a:t>2C</a:t>
            </a:r>
            <a:r>
              <a:rPr lang="en-US" b="1" baseline="-25000" dirty="0" smtClean="0">
                <a:solidFill>
                  <a:schemeClr val="tx2"/>
                </a:solidFill>
                <a:latin typeface="Arial" panose="020B0604020202020204" pitchFamily="34" charset="0"/>
                <a:cs typeface="Arial" panose="020B0604020202020204" pitchFamily="34" charset="0"/>
              </a:rPr>
              <a:t>1u</a:t>
            </a:r>
            <a:r>
              <a:rPr lang="en-US" b="1" dirty="0" smtClean="0">
                <a:solidFill>
                  <a:schemeClr val="tx2"/>
                </a:solidFill>
                <a:latin typeface="Arial" panose="020B0604020202020204" pitchFamily="34" charset="0"/>
                <a:cs typeface="Arial" panose="020B0604020202020204" pitchFamily="34" charset="0"/>
              </a:rPr>
              <a:t> – C</a:t>
            </a:r>
            <a:r>
              <a:rPr lang="en-US" b="1" baseline="-25000" dirty="0" smtClean="0">
                <a:solidFill>
                  <a:schemeClr val="tx2"/>
                </a:solidFill>
                <a:latin typeface="Arial" panose="020B0604020202020204" pitchFamily="34" charset="0"/>
                <a:cs typeface="Arial" panose="020B0604020202020204" pitchFamily="34" charset="0"/>
              </a:rPr>
              <a:t>1d</a:t>
            </a:r>
            <a:r>
              <a:rPr lang="en-US" b="1" dirty="0" smtClean="0">
                <a:solidFill>
                  <a:schemeClr val="tx2"/>
                </a:solidFill>
                <a:latin typeface="Arial" panose="020B0604020202020204" pitchFamily="34" charset="0"/>
                <a:cs typeface="Arial" panose="020B0604020202020204" pitchFamily="34" charset="0"/>
              </a:rPr>
              <a:t>]</a:t>
            </a:r>
            <a:r>
              <a:rPr lang="en-US" b="1" i="1" dirty="0" smtClean="0">
                <a:solidFill>
                  <a:srgbClr val="CF2900"/>
                </a:solidFill>
              </a:rPr>
              <a:t> </a:t>
            </a:r>
            <a:r>
              <a:rPr lang="en-US" b="1" i="1" dirty="0" smtClean="0"/>
              <a:t>+</a:t>
            </a:r>
            <a:r>
              <a:rPr lang="en-US" b="1" i="1" dirty="0" smtClean="0">
                <a:solidFill>
                  <a:srgbClr val="CF2900"/>
                </a:solidFill>
              </a:rPr>
              <a:t> </a:t>
            </a:r>
            <a:r>
              <a:rPr lang="en-US" b="1" dirty="0" smtClean="0">
                <a:latin typeface="Symbol" panose="05050102010706020507" pitchFamily="18" charset="2"/>
                <a:sym typeface="Symbol" pitchFamily="18" charset="2"/>
              </a:rPr>
              <a:t></a:t>
            </a:r>
            <a:r>
              <a:rPr lang="en-US" b="1" dirty="0" smtClean="0">
                <a:solidFill>
                  <a:srgbClr val="CF2900"/>
                </a:solidFill>
                <a:sym typeface="Symbol" pitchFamily="18" charset="2"/>
              </a:rPr>
              <a:t> </a:t>
            </a:r>
            <a:r>
              <a:rPr lang="en-US" b="1" dirty="0" smtClean="0">
                <a:solidFill>
                  <a:schemeClr val="tx2"/>
                </a:solidFill>
                <a:sym typeface="Symbol" pitchFamily="18" charset="2"/>
              </a:rPr>
              <a:t>[2C</a:t>
            </a:r>
            <a:r>
              <a:rPr lang="en-US" b="1" baseline="-25000" dirty="0" smtClean="0">
                <a:solidFill>
                  <a:schemeClr val="tx2"/>
                </a:solidFill>
                <a:sym typeface="Symbol" pitchFamily="18" charset="2"/>
              </a:rPr>
              <a:t>2u</a:t>
            </a:r>
            <a:r>
              <a:rPr lang="en-US" b="1" dirty="0" smtClean="0">
                <a:solidFill>
                  <a:schemeClr val="tx2"/>
                </a:solidFill>
                <a:sym typeface="Symbol" pitchFamily="18" charset="2"/>
              </a:rPr>
              <a:t> – C</a:t>
            </a:r>
            <a:r>
              <a:rPr lang="en-US" b="1" baseline="-25000" dirty="0" smtClean="0">
                <a:solidFill>
                  <a:schemeClr val="tx2"/>
                </a:solidFill>
                <a:sym typeface="Symbol" pitchFamily="18" charset="2"/>
              </a:rPr>
              <a:t>2d</a:t>
            </a:r>
            <a:r>
              <a:rPr lang="en-US" b="1" dirty="0" smtClean="0">
                <a:solidFill>
                  <a:schemeClr val="tx2"/>
                </a:solidFill>
                <a:sym typeface="Symbol" pitchFamily="18" charset="2"/>
              </a:rPr>
              <a:t>]</a:t>
            </a:r>
            <a:r>
              <a:rPr lang="en-US" b="1" dirty="0" smtClean="0"/>
              <a:t>)</a:t>
            </a:r>
            <a:endParaRPr lang="en-US" b="1" dirty="0"/>
          </a:p>
        </p:txBody>
      </p:sp>
    </p:spTree>
    <p:extLst>
      <p:ext uri="{BB962C8B-B14F-4D97-AF65-F5344CB8AC3E}">
        <p14:creationId xmlns:p14="http://schemas.microsoft.com/office/powerpoint/2010/main" val="2761642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26" t="20417" r="3529" b="9027"/>
          <a:stretch/>
        </p:blipFill>
        <p:spPr>
          <a:xfrm>
            <a:off x="3203378" y="809704"/>
            <a:ext cx="5940622" cy="3190101"/>
          </a:xfrm>
          <a:prstGeom prst="rect">
            <a:avLst/>
          </a:prstGeom>
        </p:spPr>
      </p:pic>
      <p:sp>
        <p:nvSpPr>
          <p:cNvPr id="10" name="Rectangle 9"/>
          <p:cNvSpPr/>
          <p:nvPr/>
        </p:nvSpPr>
        <p:spPr>
          <a:xfrm>
            <a:off x="0" y="0"/>
            <a:ext cx="9144000" cy="646331"/>
          </a:xfrm>
          <a:prstGeom prst="rect">
            <a:avLst/>
          </a:prstGeom>
        </p:spPr>
        <p:txBody>
          <a:bodyPr wrap="square">
            <a:spAutoFit/>
          </a:bodyPr>
          <a:lstStyle/>
          <a:p>
            <a:pPr algn="ctr" fontAlgn="base">
              <a:spcBef>
                <a:spcPct val="0"/>
              </a:spcBef>
              <a:spcAft>
                <a:spcPct val="0"/>
              </a:spcAft>
            </a:pPr>
            <a:r>
              <a:rPr lang="en-US" sz="3600" b="1" dirty="0">
                <a:solidFill>
                  <a:srgbClr val="0000CC"/>
                </a:solidFill>
                <a:latin typeface="Arial" panose="020B0604020202020204" pitchFamily="34" charset="0"/>
              </a:rPr>
              <a:t>Spin and </a:t>
            </a:r>
            <a:r>
              <a:rPr lang="en-US" sz="3600" b="1" dirty="0" smtClean="0">
                <a:solidFill>
                  <a:srgbClr val="0000CC"/>
                </a:solidFill>
                <a:latin typeface="Arial" panose="020B0604020202020204" pitchFamily="34" charset="0"/>
              </a:rPr>
              <a:t>Parity of </a:t>
            </a:r>
            <a:r>
              <a:rPr lang="en-US" sz="3600" b="1" dirty="0">
                <a:solidFill>
                  <a:srgbClr val="0000CC"/>
                </a:solidFill>
                <a:latin typeface="Arial" panose="020B0604020202020204" pitchFamily="34" charset="0"/>
              </a:rPr>
              <a:t>the </a:t>
            </a:r>
            <a:r>
              <a:rPr lang="el-GR" sz="3600" b="1" dirty="0" smtClean="0">
                <a:solidFill>
                  <a:srgbClr val="0000CC"/>
                </a:solidFill>
                <a:latin typeface="Arial" panose="020B0604020202020204" pitchFamily="34" charset="0"/>
              </a:rPr>
              <a:t>Λ</a:t>
            </a:r>
            <a:r>
              <a:rPr lang="en-US" sz="3600" b="1" dirty="0" smtClean="0">
                <a:solidFill>
                  <a:srgbClr val="0000CC"/>
                </a:solidFill>
                <a:latin typeface="Arial" panose="020B0604020202020204" pitchFamily="34" charset="0"/>
              </a:rPr>
              <a:t>(1405</a:t>
            </a:r>
            <a:r>
              <a:rPr lang="en-US" sz="3600" b="1" dirty="0">
                <a:solidFill>
                  <a:srgbClr val="0000CC"/>
                </a:solidFill>
                <a:latin typeface="Arial" panose="020B0604020202020204" pitchFamily="34" charset="0"/>
              </a:rPr>
              <a:t>) Baryon</a:t>
            </a:r>
            <a:endParaRPr lang="en-US" altLang="en-US" sz="3600" b="1" dirty="0">
              <a:solidFill>
                <a:srgbClr val="0000CC"/>
              </a:solidFill>
              <a:latin typeface="Arial" panose="020B0604020202020204" pitchFamily="34" charset="0"/>
              <a:cs typeface="Arial" panose="020B0604020202020204" pitchFamily="34" charset="0"/>
            </a:endParaRPr>
          </a:p>
        </p:txBody>
      </p:sp>
      <p:sp>
        <p:nvSpPr>
          <p:cNvPr id="3" name="TextBox 2"/>
          <p:cNvSpPr txBox="1"/>
          <p:nvPr/>
        </p:nvSpPr>
        <p:spPr>
          <a:xfrm>
            <a:off x="0" y="5943600"/>
            <a:ext cx="9144000" cy="461665"/>
          </a:xfrm>
          <a:prstGeom prst="rect">
            <a:avLst/>
          </a:prstGeom>
          <a:noFill/>
        </p:spPr>
        <p:txBody>
          <a:bodyPr wrap="square" rtlCol="0">
            <a:spAutoFit/>
          </a:bodyPr>
          <a:lstStyle/>
          <a:p>
            <a:pPr fontAlgn="base">
              <a:spcBef>
                <a:spcPct val="0"/>
              </a:spcBef>
              <a:spcAft>
                <a:spcPct val="0"/>
              </a:spcAft>
            </a:pPr>
            <a:r>
              <a:rPr lang="en-US" sz="1200" dirty="0">
                <a:solidFill>
                  <a:srgbClr val="808080">
                    <a:lumMod val="50000"/>
                  </a:srgbClr>
                </a:solidFill>
                <a:latin typeface="Arial" charset="0"/>
              </a:rPr>
              <a:t>K. Moriya, R. A. Schumacher </a:t>
            </a:r>
            <a:r>
              <a:rPr lang="en-US" sz="1200" i="1" dirty="0">
                <a:solidFill>
                  <a:srgbClr val="808080">
                    <a:lumMod val="50000"/>
                  </a:srgbClr>
                </a:solidFill>
                <a:latin typeface="Arial" charset="0"/>
              </a:rPr>
              <a:t>et al. </a:t>
            </a:r>
            <a:r>
              <a:rPr lang="en-US" sz="1200" dirty="0">
                <a:solidFill>
                  <a:srgbClr val="808080">
                    <a:lumMod val="50000"/>
                  </a:srgbClr>
                </a:solidFill>
                <a:latin typeface="Arial" charset="0"/>
              </a:rPr>
              <a:t>(CLAS Collaboration), </a:t>
            </a:r>
            <a:endParaRPr lang="en-US" sz="1200" dirty="0" smtClean="0">
              <a:solidFill>
                <a:srgbClr val="808080">
                  <a:lumMod val="50000"/>
                </a:srgbClr>
              </a:solidFill>
              <a:latin typeface="Arial" charset="0"/>
            </a:endParaRPr>
          </a:p>
          <a:p>
            <a:pPr fontAlgn="base">
              <a:spcBef>
                <a:spcPct val="0"/>
              </a:spcBef>
              <a:spcAft>
                <a:spcPct val="0"/>
              </a:spcAft>
            </a:pPr>
            <a:r>
              <a:rPr lang="en-US" sz="1200" dirty="0" smtClean="0">
                <a:solidFill>
                  <a:srgbClr val="808080">
                    <a:lumMod val="50000"/>
                  </a:srgbClr>
                </a:solidFill>
                <a:latin typeface="Arial" charset="0"/>
              </a:rPr>
              <a:t>“Spin </a:t>
            </a:r>
            <a:r>
              <a:rPr lang="en-US" sz="1200" dirty="0">
                <a:solidFill>
                  <a:srgbClr val="808080">
                    <a:lumMod val="50000"/>
                  </a:srgbClr>
                </a:solidFill>
                <a:latin typeface="Arial" charset="0"/>
              </a:rPr>
              <a:t>and Parity Measurement of the </a:t>
            </a:r>
            <a:r>
              <a:rPr lang="en-US" sz="1200" dirty="0">
                <a:solidFill>
                  <a:srgbClr val="808080">
                    <a:lumMod val="50000"/>
                  </a:srgbClr>
                </a:solidFill>
                <a:latin typeface="Symbol" panose="05050102010706020507" pitchFamily="18" charset="2"/>
              </a:rPr>
              <a:t></a:t>
            </a:r>
            <a:r>
              <a:rPr lang="en-US" sz="1200" dirty="0">
                <a:solidFill>
                  <a:srgbClr val="808080">
                    <a:lumMod val="50000"/>
                  </a:srgbClr>
                </a:solidFill>
                <a:latin typeface="Arial" charset="0"/>
              </a:rPr>
              <a:t>(1405) </a:t>
            </a:r>
            <a:r>
              <a:rPr lang="en-US" sz="1200" dirty="0" smtClean="0">
                <a:solidFill>
                  <a:srgbClr val="808080">
                    <a:lumMod val="50000"/>
                  </a:srgbClr>
                </a:solidFill>
                <a:latin typeface="Arial" charset="0"/>
              </a:rPr>
              <a:t>Baryon.” </a:t>
            </a:r>
            <a:r>
              <a:rPr lang="en-US" sz="1200" dirty="0">
                <a:solidFill>
                  <a:srgbClr val="808080">
                    <a:lumMod val="50000"/>
                  </a:srgbClr>
                </a:solidFill>
                <a:latin typeface="Arial" charset="0"/>
              </a:rPr>
              <a:t> </a:t>
            </a:r>
            <a:r>
              <a:rPr lang="en-US" sz="1200" dirty="0" smtClean="0">
                <a:solidFill>
                  <a:srgbClr val="808080">
                    <a:lumMod val="50000"/>
                  </a:srgbClr>
                </a:solidFill>
                <a:latin typeface="Arial" charset="0"/>
              </a:rPr>
              <a:t>Phys</a:t>
            </a:r>
            <a:r>
              <a:rPr lang="en-US" sz="1200" dirty="0">
                <a:solidFill>
                  <a:srgbClr val="808080">
                    <a:lumMod val="50000"/>
                  </a:srgbClr>
                </a:solidFill>
                <a:latin typeface="Arial" charset="0"/>
              </a:rPr>
              <a:t>. Rev. </a:t>
            </a:r>
            <a:r>
              <a:rPr lang="en-US" sz="1200" dirty="0" err="1">
                <a:solidFill>
                  <a:srgbClr val="808080">
                    <a:lumMod val="50000"/>
                  </a:srgbClr>
                </a:solidFill>
                <a:latin typeface="Arial" charset="0"/>
              </a:rPr>
              <a:t>Lett</a:t>
            </a:r>
            <a:r>
              <a:rPr lang="en-US" sz="1200" dirty="0">
                <a:solidFill>
                  <a:srgbClr val="808080">
                    <a:lumMod val="50000"/>
                  </a:srgbClr>
                </a:solidFill>
                <a:latin typeface="Arial" charset="0"/>
              </a:rPr>
              <a:t>. </a:t>
            </a:r>
            <a:r>
              <a:rPr lang="en-US" sz="1200" b="1" dirty="0" smtClean="0">
                <a:solidFill>
                  <a:srgbClr val="808080">
                    <a:lumMod val="50000"/>
                  </a:srgbClr>
                </a:solidFill>
                <a:latin typeface="Arial" charset="0"/>
              </a:rPr>
              <a:t>112</a:t>
            </a:r>
            <a:r>
              <a:rPr lang="en-US" sz="1200" dirty="0" smtClean="0">
                <a:solidFill>
                  <a:srgbClr val="808080">
                    <a:lumMod val="50000"/>
                  </a:srgbClr>
                </a:solidFill>
                <a:latin typeface="Arial" charset="0"/>
              </a:rPr>
              <a:t> </a:t>
            </a:r>
            <a:r>
              <a:rPr lang="en-US" sz="1200" dirty="0">
                <a:solidFill>
                  <a:srgbClr val="808080">
                    <a:lumMod val="50000"/>
                  </a:srgbClr>
                </a:solidFill>
                <a:latin typeface="Arial" charset="0"/>
              </a:rPr>
              <a:t>082004 (2014).</a:t>
            </a:r>
          </a:p>
        </p:txBody>
      </p:sp>
      <p:sp>
        <p:nvSpPr>
          <p:cNvPr id="6" name="TextBox 5"/>
          <p:cNvSpPr txBox="1"/>
          <p:nvPr/>
        </p:nvSpPr>
        <p:spPr>
          <a:xfrm>
            <a:off x="0" y="838200"/>
            <a:ext cx="5334000" cy="1372683"/>
          </a:xfrm>
          <a:prstGeom prst="rect">
            <a:avLst/>
          </a:prstGeom>
          <a:noFill/>
        </p:spPr>
        <p:txBody>
          <a:bodyPr wrap="square" rtlCol="0">
            <a:spAutoFit/>
          </a:bodyPr>
          <a:lstStyle/>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a:solidFill>
                  <a:srgbClr val="000000"/>
                </a:solidFill>
                <a:latin typeface="Symbol" panose="05050102010706020507" pitchFamily="18" charset="2"/>
              </a:rPr>
              <a:t>L</a:t>
            </a:r>
            <a:r>
              <a:rPr lang="en-US" sz="1600" dirty="0" smtClean="0">
                <a:solidFill>
                  <a:srgbClr val="000000"/>
                </a:solidFill>
                <a:latin typeface="Arial" charset="0"/>
              </a:rPr>
              <a:t>(1405</a:t>
            </a:r>
            <a:r>
              <a:rPr lang="en-US" sz="1600" dirty="0">
                <a:solidFill>
                  <a:srgbClr val="000000"/>
                </a:solidFill>
                <a:latin typeface="Arial" charset="0"/>
              </a:rPr>
              <a:t>) </a:t>
            </a:r>
            <a:r>
              <a:rPr lang="en-US" sz="1600" dirty="0" smtClean="0">
                <a:solidFill>
                  <a:srgbClr val="000000"/>
                </a:solidFill>
                <a:latin typeface="Arial" charset="0"/>
              </a:rPr>
              <a:t>is a well</a:t>
            </a:r>
            <a:r>
              <a:rPr lang="en-US" sz="1600" dirty="0">
                <a:solidFill>
                  <a:srgbClr val="000000"/>
                </a:solidFill>
                <a:latin typeface="Arial" charset="0"/>
              </a:rPr>
              <a:t>‐known </a:t>
            </a:r>
            <a:r>
              <a:rPr lang="en-US" sz="1600" dirty="0" smtClean="0">
                <a:solidFill>
                  <a:srgbClr val="000000"/>
                </a:solidFill>
                <a:latin typeface="Arial" charset="0"/>
              </a:rPr>
              <a:t>hyperon (PDG Status: *</a:t>
            </a:r>
            <a:r>
              <a:rPr lang="en-US" sz="1600" dirty="0">
                <a:solidFill>
                  <a:srgbClr val="000000"/>
                </a:solidFill>
                <a:latin typeface="Arial" charset="0"/>
              </a:rPr>
              <a:t>***</a:t>
            </a:r>
            <a:r>
              <a:rPr lang="en-US" sz="1600" dirty="0" smtClean="0">
                <a:solidFill>
                  <a:srgbClr val="000000"/>
                </a:solidFill>
                <a:latin typeface="Arial" charset="0"/>
              </a:rPr>
              <a:t>)</a:t>
            </a:r>
          </a:p>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smtClean="0">
                <a:solidFill>
                  <a:srgbClr val="000000"/>
                </a:solidFill>
                <a:latin typeface="Arial" charset="0"/>
              </a:rPr>
              <a:t>Spin-Parity, </a:t>
            </a:r>
            <a:r>
              <a:rPr lang="en-US" sz="1600" i="1" dirty="0" smtClean="0">
                <a:solidFill>
                  <a:srgbClr val="000000"/>
                </a:solidFill>
                <a:latin typeface="Arial" charset="0"/>
              </a:rPr>
              <a:t>J</a:t>
            </a:r>
            <a:r>
              <a:rPr lang="en-US" sz="1600" i="1" baseline="30000" dirty="0" smtClean="0">
                <a:solidFill>
                  <a:srgbClr val="000000"/>
                </a:solidFill>
                <a:latin typeface="Arial" charset="0"/>
              </a:rPr>
              <a:t>P</a:t>
            </a:r>
            <a:r>
              <a:rPr lang="en-US" sz="1600" dirty="0" smtClean="0">
                <a:solidFill>
                  <a:srgbClr val="000000"/>
                </a:solidFill>
                <a:latin typeface="Arial" charset="0"/>
              </a:rPr>
              <a:t>, has never been definitively measured </a:t>
            </a:r>
          </a:p>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smtClean="0">
                <a:solidFill>
                  <a:srgbClr val="000000"/>
                </a:solidFill>
                <a:latin typeface="Symbol" panose="05050102010706020507" pitchFamily="18" charset="2"/>
              </a:rPr>
              <a:t>L</a:t>
            </a:r>
            <a:r>
              <a:rPr lang="en-US" sz="1600" dirty="0" smtClean="0">
                <a:solidFill>
                  <a:srgbClr val="000000"/>
                </a:solidFill>
                <a:latin typeface="Arial" charset="0"/>
              </a:rPr>
              <a:t>(1405</a:t>
            </a:r>
            <a:r>
              <a:rPr lang="en-US" sz="1600" dirty="0">
                <a:solidFill>
                  <a:srgbClr val="000000"/>
                </a:solidFill>
                <a:latin typeface="Arial" charset="0"/>
              </a:rPr>
              <a:t>) </a:t>
            </a:r>
            <a:r>
              <a:rPr lang="en-US" sz="1600" dirty="0" smtClean="0">
                <a:solidFill>
                  <a:srgbClr val="000000"/>
                </a:solidFill>
                <a:latin typeface="Arial" charset="0"/>
              </a:rPr>
              <a:t>created polarized via photoproduction  in      liquid hydrogen &amp; detected in CLAS</a:t>
            </a:r>
            <a:endParaRPr lang="en-US" sz="1600" dirty="0">
              <a:solidFill>
                <a:srgbClr val="000000"/>
              </a:solidFill>
              <a:latin typeface="Arial" charset="0"/>
            </a:endParaRPr>
          </a:p>
        </p:txBody>
      </p:sp>
      <p:sp>
        <p:nvSpPr>
          <p:cNvPr id="7" name="TextBox 6"/>
          <p:cNvSpPr txBox="1"/>
          <p:nvPr/>
        </p:nvSpPr>
        <p:spPr>
          <a:xfrm>
            <a:off x="228600" y="2637270"/>
            <a:ext cx="3276600" cy="867930"/>
          </a:xfrm>
          <a:prstGeom prst="rect">
            <a:avLst/>
          </a:prstGeom>
          <a:noFill/>
        </p:spPr>
        <p:txBody>
          <a:bodyPr wrap="square" rtlCol="0">
            <a:spAutoFit/>
          </a:bodyPr>
          <a:lstStyle/>
          <a:p>
            <a:pPr fontAlgn="base">
              <a:lnSpc>
                <a:spcPct val="70000"/>
              </a:lnSpc>
              <a:spcBef>
                <a:spcPct val="0"/>
              </a:spcBef>
              <a:spcAft>
                <a:spcPct val="0"/>
              </a:spcAft>
            </a:pPr>
            <a:r>
              <a:rPr lang="en-US" sz="2400" dirty="0" smtClean="0">
                <a:solidFill>
                  <a:srgbClr val="000000"/>
                </a:solidFill>
                <a:latin typeface="Symbol" panose="05050102010706020507" pitchFamily="18" charset="2"/>
              </a:rPr>
              <a:t>g</a:t>
            </a:r>
            <a:r>
              <a:rPr lang="en-US" sz="2400" dirty="0" smtClean="0">
                <a:solidFill>
                  <a:srgbClr val="000000"/>
                </a:solidFill>
                <a:latin typeface="Arial" charset="0"/>
              </a:rPr>
              <a:t> + </a:t>
            </a:r>
            <a:r>
              <a:rPr lang="en-US" sz="2400" i="1" dirty="0" smtClean="0">
                <a:solidFill>
                  <a:srgbClr val="000000"/>
                </a:solidFill>
                <a:latin typeface="Arial" charset="0"/>
              </a:rPr>
              <a:t>p </a:t>
            </a:r>
            <a:r>
              <a:rPr lang="en-US" sz="2400" dirty="0" smtClean="0">
                <a:solidFill>
                  <a:srgbClr val="000000"/>
                </a:solidFill>
                <a:latin typeface="Arial" charset="0"/>
              </a:rPr>
              <a:t>→ </a:t>
            </a:r>
            <a:r>
              <a:rPr lang="en-US" sz="2400" i="1" dirty="0" smtClean="0">
                <a:solidFill>
                  <a:srgbClr val="000000"/>
                </a:solidFill>
                <a:latin typeface="Arial" charset="0"/>
              </a:rPr>
              <a:t>K</a:t>
            </a:r>
            <a:r>
              <a:rPr lang="en-US" sz="2400" baseline="30000" dirty="0" smtClean="0">
                <a:solidFill>
                  <a:srgbClr val="000000"/>
                </a:solidFill>
                <a:latin typeface="Arial" charset="0"/>
              </a:rPr>
              <a:t>+</a:t>
            </a:r>
            <a:r>
              <a:rPr lang="en-US" sz="2400" dirty="0" smtClean="0">
                <a:solidFill>
                  <a:srgbClr val="000000"/>
                </a:solidFill>
                <a:latin typeface="Arial" charset="0"/>
              </a:rPr>
              <a:t> + </a:t>
            </a:r>
            <a:r>
              <a:rPr lang="en-US" sz="2400" dirty="0">
                <a:solidFill>
                  <a:srgbClr val="000000"/>
                </a:solidFill>
                <a:latin typeface="Arial" charset="0"/>
              </a:rPr>
              <a:t> </a:t>
            </a:r>
            <a:r>
              <a:rPr lang="en-US" sz="2400" dirty="0" smtClean="0">
                <a:solidFill>
                  <a:srgbClr val="000000"/>
                </a:solidFill>
                <a:latin typeface="Arial" charset="0"/>
              </a:rPr>
              <a:t> (1405),</a:t>
            </a:r>
          </a:p>
          <a:p>
            <a:pPr fontAlgn="base">
              <a:lnSpc>
                <a:spcPct val="70000"/>
              </a:lnSpc>
              <a:spcBef>
                <a:spcPct val="0"/>
              </a:spcBef>
              <a:spcAft>
                <a:spcPct val="0"/>
              </a:spcAft>
            </a:pPr>
            <a:endParaRPr lang="en-US" sz="2400" dirty="0" smtClean="0">
              <a:solidFill>
                <a:srgbClr val="000000"/>
              </a:solidFill>
              <a:latin typeface="Arial" charset="0"/>
            </a:endParaRPr>
          </a:p>
          <a:p>
            <a:pPr fontAlgn="base">
              <a:lnSpc>
                <a:spcPct val="70000"/>
              </a:lnSpc>
              <a:spcBef>
                <a:spcPct val="0"/>
              </a:spcBef>
              <a:spcAft>
                <a:spcPct val="0"/>
              </a:spcAft>
            </a:pPr>
            <a:r>
              <a:rPr lang="en-US" sz="2400" dirty="0">
                <a:solidFill>
                  <a:srgbClr val="000000"/>
                </a:solidFill>
                <a:latin typeface="Arial" charset="0"/>
              </a:rPr>
              <a:t> </a:t>
            </a:r>
            <a:r>
              <a:rPr lang="en-US" sz="2400" dirty="0" smtClean="0">
                <a:solidFill>
                  <a:srgbClr val="000000"/>
                </a:solidFill>
                <a:latin typeface="Arial" charset="0"/>
              </a:rPr>
              <a:t> (1405) → </a:t>
            </a:r>
            <a:r>
              <a:rPr lang="en-US" sz="2400" baseline="30000" dirty="0" smtClean="0">
                <a:solidFill>
                  <a:srgbClr val="000000"/>
                </a:solidFill>
                <a:latin typeface="Arial" charset="0"/>
              </a:rPr>
              <a:t>    + </a:t>
            </a:r>
            <a:r>
              <a:rPr lang="en-US" sz="2400" dirty="0" smtClean="0">
                <a:solidFill>
                  <a:srgbClr val="000000"/>
                </a:solidFill>
                <a:latin typeface="Arial" charset="0"/>
              </a:rPr>
              <a:t>+ </a:t>
            </a:r>
            <a:r>
              <a:rPr lang="en-US" sz="2400" dirty="0">
                <a:solidFill>
                  <a:srgbClr val="000000"/>
                </a:solidFill>
                <a:latin typeface="Symbol" panose="05050102010706020507" pitchFamily="18" charset="2"/>
              </a:rPr>
              <a:t>p</a:t>
            </a:r>
            <a:r>
              <a:rPr lang="en-US" sz="2400" baseline="30000" dirty="0" smtClean="0">
                <a:solidFill>
                  <a:srgbClr val="000000"/>
                </a:solidFill>
                <a:latin typeface="Symbol" panose="05050102010706020507" pitchFamily="18" charset="2"/>
              </a:rPr>
              <a:t>-</a:t>
            </a:r>
            <a:endParaRPr lang="en-US" sz="2400" dirty="0">
              <a:solidFill>
                <a:srgbClr val="000000"/>
              </a:solidFill>
              <a:latin typeface="Symbol" panose="05050102010706020507" pitchFamily="18" charset="2"/>
            </a:endParaRPr>
          </a:p>
        </p:txBody>
      </p:sp>
      <mc:AlternateContent xmlns:mc="http://schemas.openxmlformats.org/markup-compatibility/2006" xmlns:a14="http://schemas.microsoft.com/office/drawing/2010/main">
        <mc:Choice Requires="a14">
          <p:sp>
            <p:nvSpPr>
              <p:cNvPr id="11" name="TextBox 10"/>
              <p:cNvSpPr txBox="1"/>
              <p:nvPr/>
            </p:nvSpPr>
            <p:spPr>
              <a:xfrm>
                <a:off x="4648200" y="3800653"/>
                <a:ext cx="4166522" cy="2371547"/>
              </a:xfrm>
              <a:prstGeom prst="rect">
                <a:avLst/>
              </a:prstGeom>
              <a:noFill/>
            </p:spPr>
            <p:txBody>
              <a:bodyPr wrap="square" rtlCol="0">
                <a:spAutoFit/>
              </a:bodyPr>
              <a:lstStyle/>
              <a:p>
                <a:pPr marL="285750" indent="-285750" algn="just" fontAlgn="base">
                  <a:lnSpc>
                    <a:spcPct val="130000"/>
                  </a:lnSpc>
                  <a:spcBef>
                    <a:spcPct val="0"/>
                  </a:spcBef>
                  <a:spcAft>
                    <a:spcPct val="0"/>
                  </a:spcAft>
                  <a:buClr>
                    <a:srgbClr val="3333FF"/>
                  </a:buClr>
                  <a:buFont typeface="Wingdings" panose="05000000000000000000" pitchFamily="2" charset="2"/>
                  <a:buChar char="§"/>
                </a:pPr>
                <a:r>
                  <a:rPr lang="en-US" sz="1600" dirty="0" smtClean="0">
                    <a:solidFill>
                      <a:srgbClr val="000000"/>
                    </a:solidFill>
                    <a:latin typeface="Arial" charset="0"/>
                  </a:rPr>
                  <a:t>Isotropic decay of </a:t>
                </a:r>
                <a14:m>
                  <m:oMath xmlns:m="http://schemas.openxmlformats.org/officeDocument/2006/math">
                    <m:r>
                      <m:rPr>
                        <m:nor/>
                      </m:rPr>
                      <a:rPr lang="en-US" sz="1600">
                        <a:solidFill>
                          <a:srgbClr val="000000"/>
                        </a:solidFill>
                        <a:latin typeface="Symbol" panose="05050102010706020507" pitchFamily="18" charset="2"/>
                      </a:rPr>
                      <m:t>L</m:t>
                    </m:r>
                  </m:oMath>
                </a14:m>
                <a:r>
                  <a:rPr lang="en-US" sz="1600" dirty="0" smtClean="0">
                    <a:solidFill>
                      <a:srgbClr val="000000"/>
                    </a:solidFill>
                    <a:latin typeface="Arial" charset="0"/>
                  </a:rPr>
                  <a:t>(1405) is consistent with spin   </a:t>
                </a:r>
                <a14:m>
                  <m:oMath xmlns:m="http://schemas.openxmlformats.org/officeDocument/2006/math">
                    <m:r>
                      <a:rPr lang="en-US" sz="1600" i="1" dirty="0" smtClean="0">
                        <a:solidFill>
                          <a:srgbClr val="3333FF"/>
                        </a:solidFill>
                        <a:latin typeface="Cambria Math"/>
                      </a:rPr>
                      <m:t>𝐽</m:t>
                    </m:r>
                    <m:r>
                      <a:rPr lang="en-US" sz="1600" i="1" dirty="0" smtClean="0">
                        <a:solidFill>
                          <a:srgbClr val="3333FF"/>
                        </a:solidFill>
                        <a:latin typeface="Cambria Math"/>
                      </a:rPr>
                      <m:t>=</m:t>
                    </m:r>
                    <m:f>
                      <m:fPr>
                        <m:type m:val="skw"/>
                        <m:ctrlPr>
                          <a:rPr lang="en-US" sz="1600" i="1">
                            <a:solidFill>
                              <a:srgbClr val="3333FF"/>
                            </a:solidFill>
                            <a:latin typeface="Cambria Math"/>
                            <a:cs typeface="Arial" panose="020B0604020202020204" pitchFamily="34" charset="0"/>
                          </a:rPr>
                        </m:ctrlPr>
                      </m:fPr>
                      <m:num>
                        <m:r>
                          <a:rPr lang="en-US" sz="1600" i="1">
                            <a:solidFill>
                              <a:srgbClr val="3333FF"/>
                            </a:solidFill>
                            <a:latin typeface="Cambria Math"/>
                            <a:cs typeface="Arial" panose="020B0604020202020204" pitchFamily="34" charset="0"/>
                          </a:rPr>
                          <m:t>1</m:t>
                        </m:r>
                      </m:num>
                      <m:den>
                        <m:r>
                          <a:rPr lang="en-US" sz="1600" i="1">
                            <a:solidFill>
                              <a:srgbClr val="3333FF"/>
                            </a:solidFill>
                            <a:latin typeface="Cambria Math"/>
                            <a:cs typeface="Arial" panose="020B0604020202020204" pitchFamily="34" charset="0"/>
                          </a:rPr>
                          <m:t>2</m:t>
                        </m:r>
                      </m:den>
                    </m:f>
                  </m:oMath>
                </a14:m>
                <a:endParaRPr lang="en-US" sz="1600" dirty="0" smtClean="0">
                  <a:solidFill>
                    <a:srgbClr val="000000"/>
                  </a:solidFill>
                  <a:latin typeface="Arial" charset="0"/>
                </a:endParaRPr>
              </a:p>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a:solidFill>
                      <a:srgbClr val="000000"/>
                    </a:solidFill>
                    <a:latin typeface="Arial" charset="0"/>
                  </a:rPr>
                  <a:t>Polarization transfer to </a:t>
                </a:r>
                <a:r>
                  <a:rPr lang="en-US" sz="1600" dirty="0" smtClean="0">
                    <a:solidFill>
                      <a:srgbClr val="000000"/>
                    </a:solidFill>
                    <a:latin typeface="Symbol" panose="05050102010706020507" pitchFamily="18" charset="2"/>
                    <a:cs typeface="Aharoni" panose="02010803020104030203" pitchFamily="2" charset="-79"/>
                  </a:rPr>
                  <a:t>S</a:t>
                </a:r>
                <a:r>
                  <a:rPr lang="en-US" sz="1600" baseline="30000" dirty="0" smtClean="0">
                    <a:solidFill>
                      <a:srgbClr val="000000"/>
                    </a:solidFill>
                    <a:latin typeface="Arial" charset="0"/>
                  </a:rPr>
                  <a:t>+ </a:t>
                </a:r>
                <a:r>
                  <a:rPr lang="en-US" sz="1600" dirty="0" smtClean="0">
                    <a:solidFill>
                      <a:srgbClr val="000000"/>
                    </a:solidFill>
                    <a:latin typeface="Arial" charset="0"/>
                  </a:rPr>
                  <a:t>direction reveals  </a:t>
                </a:r>
                <a14:m>
                  <m:oMath xmlns:m="http://schemas.openxmlformats.org/officeDocument/2006/math">
                    <m:sSup>
                      <m:sSupPr>
                        <m:ctrlPr>
                          <a:rPr lang="en-US" sz="1600" i="1" smtClean="0">
                            <a:solidFill>
                              <a:srgbClr val="FF0000"/>
                            </a:solidFill>
                            <a:latin typeface="Cambria Math"/>
                            <a:cs typeface="Arial" panose="020B0604020202020204" pitchFamily="34" charset="0"/>
                          </a:rPr>
                        </m:ctrlPr>
                      </m:sSupPr>
                      <m:e>
                        <m:r>
                          <a:rPr lang="en-US" sz="1600" i="1">
                            <a:solidFill>
                              <a:srgbClr val="FF0000"/>
                            </a:solidFill>
                            <a:latin typeface="Cambria Math"/>
                            <a:cs typeface="Arial" panose="020B0604020202020204" pitchFamily="34" charset="0"/>
                          </a:rPr>
                          <m:t>𝐽</m:t>
                        </m:r>
                      </m:e>
                      <m:sup>
                        <m:r>
                          <a:rPr lang="en-US" sz="1600" i="1">
                            <a:solidFill>
                              <a:srgbClr val="FF0000"/>
                            </a:solidFill>
                            <a:latin typeface="Cambria Math"/>
                            <a:cs typeface="Arial" panose="020B0604020202020204" pitchFamily="34" charset="0"/>
                          </a:rPr>
                          <m:t>𝑃</m:t>
                        </m:r>
                      </m:sup>
                    </m:sSup>
                    <m:r>
                      <a:rPr lang="en-US" sz="1600" i="1">
                        <a:solidFill>
                          <a:srgbClr val="FF0000"/>
                        </a:solidFill>
                        <a:latin typeface="Cambria Math"/>
                        <a:cs typeface="Arial" panose="020B0604020202020204" pitchFamily="34" charset="0"/>
                      </a:rPr>
                      <m:t>=</m:t>
                    </m:r>
                    <m:r>
                      <a:rPr lang="en-US" sz="1600" i="1" smtClean="0">
                        <a:solidFill>
                          <a:srgbClr val="FF0000"/>
                        </a:solidFill>
                        <a:latin typeface="Cambria Math"/>
                        <a:cs typeface="Arial" panose="020B0604020202020204" pitchFamily="34" charset="0"/>
                      </a:rPr>
                      <m:t> </m:t>
                    </m:r>
                    <m:sSup>
                      <m:sSupPr>
                        <m:ctrlPr>
                          <a:rPr lang="en-US" sz="1600" i="1">
                            <a:solidFill>
                              <a:srgbClr val="FF0000"/>
                            </a:solidFill>
                            <a:latin typeface="Cambria Math"/>
                            <a:cs typeface="Arial" panose="020B0604020202020204" pitchFamily="34" charset="0"/>
                          </a:rPr>
                        </m:ctrlPr>
                      </m:sSupPr>
                      <m:e>
                        <m:f>
                          <m:fPr>
                            <m:type m:val="skw"/>
                            <m:ctrlPr>
                              <a:rPr lang="en-US" sz="1600" i="1" smtClean="0">
                                <a:solidFill>
                                  <a:srgbClr val="FF0000"/>
                                </a:solidFill>
                                <a:latin typeface="Cambria Math"/>
                                <a:cs typeface="Arial" panose="020B0604020202020204" pitchFamily="34" charset="0"/>
                              </a:rPr>
                            </m:ctrlPr>
                          </m:fPr>
                          <m:num>
                            <m:r>
                              <a:rPr lang="en-US" sz="1600" i="1" smtClean="0">
                                <a:solidFill>
                                  <a:srgbClr val="FF0000"/>
                                </a:solidFill>
                                <a:latin typeface="Cambria Math"/>
                                <a:cs typeface="Arial" panose="020B0604020202020204" pitchFamily="34" charset="0"/>
                              </a:rPr>
                              <m:t>1</m:t>
                            </m:r>
                          </m:num>
                          <m:den>
                            <m:r>
                              <a:rPr lang="en-US" sz="1600" i="1" smtClean="0">
                                <a:solidFill>
                                  <a:srgbClr val="FF0000"/>
                                </a:solidFill>
                                <a:latin typeface="Cambria Math"/>
                                <a:cs typeface="Arial" panose="020B0604020202020204" pitchFamily="34" charset="0"/>
                              </a:rPr>
                              <m:t>2</m:t>
                            </m:r>
                          </m:den>
                        </m:f>
                      </m:e>
                      <m:sup>
                        <m:r>
                          <a:rPr lang="en-US" sz="1600" i="1" smtClean="0">
                            <a:solidFill>
                              <a:srgbClr val="FF0000"/>
                            </a:solidFill>
                            <a:latin typeface="Cambria Math"/>
                            <a:cs typeface="Arial" panose="020B0604020202020204" pitchFamily="34" charset="0"/>
                          </a:rPr>
                          <m:t>−</m:t>
                        </m:r>
                      </m:sup>
                    </m:sSup>
                  </m:oMath>
                </a14:m>
                <a:r>
                  <a:rPr lang="en-US" sz="1600" dirty="0" smtClean="0">
                    <a:solidFill>
                      <a:srgbClr val="FF0000"/>
                    </a:solidFill>
                    <a:latin typeface="Arial" charset="0"/>
                  </a:rPr>
                  <a:t>  </a:t>
                </a:r>
                <a:r>
                  <a:rPr lang="en-US" sz="1600" dirty="0" smtClean="0">
                    <a:solidFill>
                      <a:srgbClr val="000000"/>
                    </a:solidFill>
                    <a:latin typeface="Arial" charset="0"/>
                  </a:rPr>
                  <a:t>vs</a:t>
                </a:r>
                <a:r>
                  <a:rPr lang="en-US" sz="1600" dirty="0">
                    <a:solidFill>
                      <a:srgbClr val="000000"/>
                    </a:solidFill>
                    <a:latin typeface="Arial" charset="0"/>
                  </a:rPr>
                  <a:t>. </a:t>
                </a:r>
                <a:r>
                  <a:rPr lang="en-US" sz="1600" dirty="0" smtClean="0">
                    <a:solidFill>
                      <a:srgbClr val="000000"/>
                    </a:solidFill>
                    <a:latin typeface="Arial" charset="0"/>
                  </a:rPr>
                  <a:t> </a:t>
                </a:r>
                <a14:m>
                  <m:oMath xmlns:m="http://schemas.openxmlformats.org/officeDocument/2006/math">
                    <m:sSup>
                      <m:sSupPr>
                        <m:ctrlPr>
                          <a:rPr lang="en-US" sz="1600" i="1" smtClean="0">
                            <a:solidFill>
                              <a:srgbClr val="3333FF"/>
                            </a:solidFill>
                            <a:latin typeface="Cambria Math"/>
                            <a:cs typeface="Arial" panose="020B0604020202020204" pitchFamily="34" charset="0"/>
                          </a:rPr>
                        </m:ctrlPr>
                      </m:sSupPr>
                      <m:e>
                        <m:r>
                          <a:rPr lang="en-US" sz="1600" i="1" smtClean="0">
                            <a:solidFill>
                              <a:srgbClr val="3333FF"/>
                            </a:solidFill>
                            <a:latin typeface="Cambria Math"/>
                            <a:cs typeface="Arial" panose="020B0604020202020204" pitchFamily="34" charset="0"/>
                          </a:rPr>
                          <m:t>𝐽</m:t>
                        </m:r>
                      </m:e>
                      <m:sup>
                        <m:r>
                          <a:rPr lang="en-US" sz="1600" i="1" smtClean="0">
                            <a:solidFill>
                              <a:srgbClr val="3333FF"/>
                            </a:solidFill>
                            <a:latin typeface="Cambria Math"/>
                            <a:cs typeface="Arial" panose="020B0604020202020204" pitchFamily="34" charset="0"/>
                          </a:rPr>
                          <m:t>𝑃</m:t>
                        </m:r>
                      </m:sup>
                    </m:sSup>
                    <m:r>
                      <a:rPr lang="en-US" sz="1600" i="1" smtClean="0">
                        <a:solidFill>
                          <a:srgbClr val="3333FF"/>
                        </a:solidFill>
                        <a:latin typeface="Cambria Math"/>
                        <a:cs typeface="Arial" panose="020B0604020202020204" pitchFamily="34" charset="0"/>
                      </a:rPr>
                      <m:t>=</m:t>
                    </m:r>
                    <m:sSup>
                      <m:sSupPr>
                        <m:ctrlPr>
                          <a:rPr lang="en-US" sz="1600" i="1">
                            <a:solidFill>
                              <a:srgbClr val="3333FF"/>
                            </a:solidFill>
                            <a:latin typeface="Cambria Math"/>
                            <a:cs typeface="Arial" panose="020B0604020202020204" pitchFamily="34" charset="0"/>
                          </a:rPr>
                        </m:ctrlPr>
                      </m:sSupPr>
                      <m:e>
                        <m:f>
                          <m:fPr>
                            <m:type m:val="skw"/>
                            <m:ctrlPr>
                              <a:rPr lang="en-US" sz="1600" i="1">
                                <a:solidFill>
                                  <a:srgbClr val="3333FF"/>
                                </a:solidFill>
                                <a:latin typeface="Cambria Math"/>
                                <a:cs typeface="Arial" panose="020B0604020202020204" pitchFamily="34" charset="0"/>
                              </a:rPr>
                            </m:ctrlPr>
                          </m:fPr>
                          <m:num>
                            <m:r>
                              <a:rPr lang="en-US" sz="1600" i="1">
                                <a:solidFill>
                                  <a:srgbClr val="3333FF"/>
                                </a:solidFill>
                                <a:latin typeface="Cambria Math"/>
                                <a:cs typeface="Arial" panose="020B0604020202020204" pitchFamily="34" charset="0"/>
                              </a:rPr>
                              <m:t>1</m:t>
                            </m:r>
                          </m:num>
                          <m:den>
                            <m:r>
                              <a:rPr lang="en-US" sz="1600" i="1">
                                <a:solidFill>
                                  <a:srgbClr val="3333FF"/>
                                </a:solidFill>
                                <a:latin typeface="Cambria Math"/>
                                <a:cs typeface="Arial" panose="020B0604020202020204" pitchFamily="34" charset="0"/>
                              </a:rPr>
                              <m:t>2</m:t>
                            </m:r>
                          </m:den>
                        </m:f>
                      </m:e>
                      <m:sup>
                        <m:r>
                          <a:rPr lang="en-US" sz="1600" i="1" smtClean="0">
                            <a:solidFill>
                              <a:srgbClr val="3333FF"/>
                            </a:solidFill>
                            <a:latin typeface="Cambria Math"/>
                            <a:cs typeface="Arial" panose="020B0604020202020204" pitchFamily="34" charset="0"/>
                          </a:rPr>
                          <m:t>+</m:t>
                        </m:r>
                      </m:sup>
                    </m:sSup>
                  </m:oMath>
                </a14:m>
                <a:endParaRPr lang="en-US" sz="1600" baseline="30000" dirty="0" smtClean="0">
                  <a:solidFill>
                    <a:srgbClr val="000000"/>
                  </a:solidFill>
                  <a:latin typeface="Symbol" panose="05050102010706020507" pitchFamily="18" charset="2"/>
                </a:endParaRPr>
              </a:p>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a:solidFill>
                      <a:srgbClr val="000000"/>
                    </a:solidFill>
                    <a:latin typeface="Arial" charset="0"/>
                  </a:rPr>
                  <a:t>Q</a:t>
                </a:r>
                <a:r>
                  <a:rPr lang="en-US" sz="1600" dirty="0" smtClean="0">
                    <a:solidFill>
                      <a:srgbClr val="000000"/>
                    </a:solidFill>
                    <a:latin typeface="Arial" charset="0"/>
                  </a:rPr>
                  <a:t>uark </a:t>
                </a:r>
                <a:r>
                  <a:rPr lang="en-US" sz="1600" dirty="0">
                    <a:solidFill>
                      <a:srgbClr val="000000"/>
                    </a:solidFill>
                    <a:latin typeface="Arial" charset="0"/>
                  </a:rPr>
                  <a:t>model expectation </a:t>
                </a:r>
                <a:r>
                  <a:rPr lang="en-US" sz="1600" dirty="0" smtClean="0">
                    <a:solidFill>
                      <a:srgbClr val="000000"/>
                    </a:solidFill>
                    <a:latin typeface="Arial" charset="0"/>
                  </a:rPr>
                  <a:t>confirmed</a:t>
                </a:r>
                <a:endParaRPr lang="en-US" sz="1600" baseline="30000" dirty="0">
                  <a:solidFill>
                    <a:srgbClr val="000000"/>
                  </a:solidFill>
                  <a:latin typeface="Arial" charset="0"/>
                </a:endParaRPr>
              </a:p>
              <a:p>
                <a:pPr marL="285750" indent="-285750" fontAlgn="base">
                  <a:lnSpc>
                    <a:spcPct val="130000"/>
                  </a:lnSpc>
                  <a:spcBef>
                    <a:spcPct val="0"/>
                  </a:spcBef>
                  <a:spcAft>
                    <a:spcPct val="0"/>
                  </a:spcAft>
                  <a:buClr>
                    <a:srgbClr val="3333FF"/>
                  </a:buClr>
                  <a:buFont typeface="Wingdings" panose="05000000000000000000" pitchFamily="2" charset="2"/>
                  <a:buChar char="§"/>
                </a:pPr>
                <a:r>
                  <a:rPr lang="en-US" sz="1600" dirty="0" smtClean="0">
                    <a:solidFill>
                      <a:srgbClr val="000000"/>
                    </a:solidFill>
                    <a:latin typeface="Arial" charset="0"/>
                  </a:rPr>
                  <a:t>Higher spins are disfavored by the data and by theoretical expectations</a:t>
                </a:r>
                <a:endParaRPr lang="en-US" sz="1600" dirty="0">
                  <a:solidFill>
                    <a:srgbClr val="000000"/>
                  </a:solidFill>
                  <a:latin typeface="Arial"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48200" y="3800653"/>
                <a:ext cx="4166522" cy="2371547"/>
              </a:xfrm>
              <a:prstGeom prst="rect">
                <a:avLst/>
              </a:prstGeom>
              <a:blipFill rotWithShape="1">
                <a:blip r:embed="rId3"/>
                <a:stretch>
                  <a:fillRect l="-586" r="-732" b="-769"/>
                </a:stretch>
              </a:blipFill>
            </p:spPr>
            <p:txBody>
              <a:bodyPr/>
              <a:lstStyle/>
              <a:p>
                <a:r>
                  <a:rPr lang="en-US">
                    <a:noFill/>
                  </a:rPr>
                  <a:t> </a:t>
                </a:r>
              </a:p>
            </p:txBody>
          </p:sp>
        </mc:Fallback>
      </mc:AlternateContent>
      <p:sp>
        <p:nvSpPr>
          <p:cNvPr id="4" name="TextBox 3"/>
          <p:cNvSpPr txBox="1"/>
          <p:nvPr/>
        </p:nvSpPr>
        <p:spPr>
          <a:xfrm>
            <a:off x="7617976" y="3320291"/>
            <a:ext cx="1286968" cy="243143"/>
          </a:xfrm>
          <a:prstGeom prst="rect">
            <a:avLst/>
          </a:prstGeom>
          <a:noFill/>
        </p:spPr>
        <p:txBody>
          <a:bodyPr wrap="square" rtlCol="0">
            <a:spAutoFit/>
          </a:bodyPr>
          <a:lstStyle/>
          <a:p>
            <a:pPr fontAlgn="base">
              <a:lnSpc>
                <a:spcPct val="70000"/>
              </a:lnSpc>
              <a:spcBef>
                <a:spcPct val="0"/>
              </a:spcBef>
              <a:spcAft>
                <a:spcPct val="0"/>
              </a:spcAft>
            </a:pPr>
            <a:r>
              <a:rPr lang="en-US" sz="1400" dirty="0">
                <a:solidFill>
                  <a:srgbClr val="000000"/>
                </a:solidFill>
                <a:latin typeface="Arial" charset="0"/>
              </a:rPr>
              <a:t> </a:t>
            </a:r>
            <a:r>
              <a:rPr lang="en-US" sz="1400" dirty="0" smtClean="0">
                <a:solidFill>
                  <a:srgbClr val="000000"/>
                </a:solidFill>
                <a:latin typeface="Arial" charset="0"/>
              </a:rPr>
              <a:t> </a:t>
            </a:r>
            <a:r>
              <a:rPr lang="en-US" sz="1400" baseline="30000" dirty="0" smtClean="0">
                <a:solidFill>
                  <a:srgbClr val="000000"/>
                </a:solidFill>
                <a:latin typeface="Arial" charset="0"/>
              </a:rPr>
              <a:t> + </a:t>
            </a:r>
            <a:r>
              <a:rPr lang="en-US" sz="1400" dirty="0" smtClean="0">
                <a:solidFill>
                  <a:srgbClr val="000000"/>
                </a:solidFill>
                <a:latin typeface="Arial" charset="0"/>
              </a:rPr>
              <a:t>→ </a:t>
            </a:r>
            <a:r>
              <a:rPr lang="en-US" sz="1400" i="1" dirty="0" smtClean="0">
                <a:solidFill>
                  <a:srgbClr val="000000"/>
                </a:solidFill>
                <a:latin typeface="Arial" charset="0"/>
              </a:rPr>
              <a:t>p </a:t>
            </a:r>
            <a:r>
              <a:rPr lang="en-US" sz="1400" dirty="0">
                <a:solidFill>
                  <a:srgbClr val="000000"/>
                </a:solidFill>
                <a:latin typeface="Arial" charset="0"/>
              </a:rPr>
              <a:t>+</a:t>
            </a:r>
            <a:r>
              <a:rPr lang="en-US" sz="1400" i="1" dirty="0">
                <a:solidFill>
                  <a:srgbClr val="000000"/>
                </a:solidFill>
                <a:latin typeface="Arial" charset="0"/>
              </a:rPr>
              <a:t> </a:t>
            </a:r>
            <a:r>
              <a:rPr lang="en-US" sz="1400" dirty="0">
                <a:solidFill>
                  <a:srgbClr val="000000"/>
                </a:solidFill>
                <a:latin typeface="Symbol" panose="05050102010706020507" pitchFamily="18" charset="2"/>
              </a:rPr>
              <a:t>p</a:t>
            </a:r>
            <a:r>
              <a:rPr lang="en-US" sz="1400" baseline="30000" dirty="0" smtClean="0">
                <a:solidFill>
                  <a:srgbClr val="000000"/>
                </a:solidFill>
                <a:latin typeface="Arial" charset="0"/>
              </a:rPr>
              <a:t>0</a:t>
            </a:r>
            <a:endParaRPr lang="en-US" sz="1400" dirty="0">
              <a:solidFill>
                <a:srgbClr val="000000"/>
              </a:solidFill>
              <a:latin typeface="Arial" charset="0"/>
            </a:endParaRPr>
          </a:p>
        </p:txBody>
      </p:sp>
      <mc:AlternateContent xmlns:mc="http://schemas.openxmlformats.org/markup-compatibility/2006" xmlns:a14="http://schemas.microsoft.com/office/drawing/2010/main">
        <mc:Choice Requires="a14">
          <p:sp>
            <p:nvSpPr>
              <p:cNvPr id="5" name="TextBox 4"/>
              <p:cNvSpPr txBox="1"/>
              <p:nvPr/>
            </p:nvSpPr>
            <p:spPr>
              <a:xfrm>
                <a:off x="7525860" y="3165119"/>
                <a:ext cx="478642" cy="370551"/>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1100" i="1">
                              <a:solidFill>
                                <a:srgbClr val="000000"/>
                              </a:solidFill>
                              <a:latin typeface="Cambria Math"/>
                            </a:rPr>
                          </m:ctrlPr>
                        </m:groupChrPr>
                        <m:e>
                          <m:r>
                            <m:rPr>
                              <m:nor/>
                            </m:rPr>
                            <a:rPr lang="en-US" sz="1600" dirty="0">
                              <a:solidFill>
                                <a:srgbClr val="000000"/>
                              </a:solidFill>
                              <a:latin typeface="Symbol" panose="05050102010706020507" pitchFamily="18" charset="2"/>
                            </a:rPr>
                            <m:t>S</m:t>
                          </m:r>
                        </m:e>
                      </m:groupChr>
                    </m:oMath>
                  </m:oMathPara>
                </a14:m>
                <a:endParaRPr lang="en-US" sz="1600" dirty="0">
                  <a:solidFill>
                    <a:srgbClr val="000000"/>
                  </a:solidFill>
                  <a:latin typeface="Arial"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25860" y="3165119"/>
                <a:ext cx="478642" cy="370551"/>
              </a:xfrm>
              <a:prstGeom prst="rect">
                <a:avLst/>
              </a:prstGeom>
              <a:blipFill rotWithShape="1">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82815" y="2867833"/>
                <a:ext cx="527516" cy="588879"/>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2400" i="1">
                              <a:solidFill>
                                <a:srgbClr val="000000"/>
                              </a:solidFill>
                              <a:latin typeface="Cambria Math"/>
                            </a:rPr>
                          </m:ctrlPr>
                        </m:groupChrPr>
                        <m:e>
                          <m:r>
                            <m:rPr>
                              <m:nor/>
                            </m:rPr>
                            <a:rPr lang="en-US" sz="2400" smtClean="0">
                              <a:solidFill>
                                <a:srgbClr val="000000"/>
                              </a:solidFill>
                              <a:latin typeface="Symbol" panose="05050102010706020507" pitchFamily="18" charset="2"/>
                            </a:rPr>
                            <m:t>S</m:t>
                          </m:r>
                        </m:e>
                      </m:groupChr>
                    </m:oMath>
                  </m:oMathPara>
                </a14:m>
                <a:endParaRPr lang="en-US" sz="2400" dirty="0">
                  <a:solidFill>
                    <a:srgbClr val="000000"/>
                  </a:solidFill>
                  <a:latin typeface="Arial"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82815" y="2867833"/>
                <a:ext cx="527516" cy="588879"/>
              </a:xfrm>
              <a:prstGeom prst="rect">
                <a:avLst/>
              </a:prstGeom>
              <a:blipFill rotWithShape="1">
                <a:blip r:embed="rId5"/>
                <a:stretch>
                  <a:fillRect l="-18391" t="-16495" r="-35632" b="-21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905204" y="2328083"/>
                <a:ext cx="527516" cy="587405"/>
              </a:xfrm>
              <a:prstGeom prst="rect">
                <a:avLst/>
              </a:prstGeom>
              <a:noFill/>
            </p:spPr>
            <p:txBody>
              <a:bodyPr wrap="non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2400" i="1" smtClean="0">
                              <a:solidFill>
                                <a:srgbClr val="000000"/>
                              </a:solidFill>
                              <a:latin typeface="Cambria Math"/>
                            </a:rPr>
                          </m:ctrlPr>
                        </m:groupChrPr>
                        <m:e>
                          <m:r>
                            <m:rPr>
                              <m:nor/>
                            </m:rPr>
                            <a:rPr lang="en-US" sz="2400">
                              <a:solidFill>
                                <a:srgbClr val="000000"/>
                              </a:solidFill>
                              <a:latin typeface="Symbol" panose="05050102010706020507" pitchFamily="18" charset="2"/>
                            </a:rPr>
                            <m:t>L</m:t>
                          </m:r>
                        </m:e>
                      </m:groupChr>
                    </m:oMath>
                  </m:oMathPara>
                </a14:m>
                <a:endParaRPr lang="en-US" sz="2400" dirty="0">
                  <a:solidFill>
                    <a:srgbClr val="000000"/>
                  </a:solidFill>
                  <a:latin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905204" y="2328083"/>
                <a:ext cx="527516" cy="587405"/>
              </a:xfrm>
              <a:prstGeom prst="rect">
                <a:avLst/>
              </a:prstGeom>
              <a:blipFill rotWithShape="1">
                <a:blip r:embed="rId6"/>
                <a:stretch>
                  <a:fillRect l="-19767" t="-16667" r="-36047" b="-22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3702" y="2855132"/>
                <a:ext cx="527516" cy="584071"/>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2400" i="1">
                              <a:solidFill>
                                <a:srgbClr val="000000"/>
                              </a:solidFill>
                              <a:latin typeface="Cambria Math"/>
                            </a:rPr>
                          </m:ctrlPr>
                        </m:groupChrPr>
                        <m:e>
                          <m:r>
                            <m:rPr>
                              <m:nor/>
                            </m:rPr>
                            <a:rPr lang="en-US" sz="2400" smtClean="0">
                              <a:solidFill>
                                <a:srgbClr val="000000"/>
                              </a:solidFill>
                              <a:latin typeface="Symbol" panose="05050102010706020507" pitchFamily="18" charset="2"/>
                            </a:rPr>
                            <m:t>L</m:t>
                          </m:r>
                        </m:e>
                      </m:groupChr>
                    </m:oMath>
                  </m:oMathPara>
                </a14:m>
                <a:endParaRPr lang="en-US" sz="2400" dirty="0">
                  <a:solidFill>
                    <a:srgbClr val="000000"/>
                  </a:solidFill>
                  <a:latin typeface="Arial"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03702" y="2855132"/>
                <a:ext cx="527516" cy="584071"/>
              </a:xfrm>
              <a:prstGeom prst="rect">
                <a:avLst/>
              </a:prstGeom>
              <a:blipFill rotWithShape="1">
                <a:blip r:embed="rId7"/>
                <a:stretch>
                  <a:fillRect l="-18391" t="-16667" r="-35632" b="-2291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79" y="3800653"/>
            <a:ext cx="4335364" cy="214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0" name="Rectangle 19"/>
              <p:cNvSpPr/>
              <p:nvPr/>
            </p:nvSpPr>
            <p:spPr>
              <a:xfrm>
                <a:off x="3203378" y="4925875"/>
                <a:ext cx="1216222" cy="408125"/>
              </a:xfrm>
              <a:prstGeom prst="rect">
                <a:avLst/>
              </a:prstGeom>
            </p:spPr>
            <p:txBody>
              <a:bodyPr wrap="squar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US" sz="1400" i="1">
                              <a:solidFill>
                                <a:srgbClr val="3333FF"/>
                              </a:solidFill>
                              <a:latin typeface="Cambria Math"/>
                              <a:cs typeface="Arial" panose="020B0604020202020204" pitchFamily="34" charset="0"/>
                            </a:rPr>
                          </m:ctrlPr>
                        </m:sSupPr>
                        <m:e>
                          <m:r>
                            <a:rPr lang="en-US" sz="1400" i="1">
                              <a:solidFill>
                                <a:srgbClr val="3333FF"/>
                              </a:solidFill>
                              <a:latin typeface="Cambria Math"/>
                              <a:cs typeface="Arial" panose="020B0604020202020204" pitchFamily="34" charset="0"/>
                            </a:rPr>
                            <m:t>𝐽</m:t>
                          </m:r>
                        </m:e>
                        <m:sup>
                          <m:r>
                            <a:rPr lang="en-US" sz="1400" i="1">
                              <a:solidFill>
                                <a:srgbClr val="3333FF"/>
                              </a:solidFill>
                              <a:latin typeface="Cambria Math"/>
                              <a:cs typeface="Arial" panose="020B0604020202020204" pitchFamily="34" charset="0"/>
                            </a:rPr>
                            <m:t>𝑃</m:t>
                          </m:r>
                        </m:sup>
                      </m:sSup>
                      <m:r>
                        <a:rPr lang="en-US" sz="1400" i="1">
                          <a:solidFill>
                            <a:srgbClr val="3333FF"/>
                          </a:solidFill>
                          <a:latin typeface="Cambria Math"/>
                          <a:cs typeface="Arial" panose="020B0604020202020204" pitchFamily="34" charset="0"/>
                        </a:rPr>
                        <m:t>=</m:t>
                      </m:r>
                      <m:sSup>
                        <m:sSupPr>
                          <m:ctrlPr>
                            <a:rPr lang="en-US" sz="1400" i="1">
                              <a:solidFill>
                                <a:srgbClr val="3333FF"/>
                              </a:solidFill>
                              <a:latin typeface="Cambria Math"/>
                              <a:cs typeface="Arial" panose="020B0604020202020204" pitchFamily="34" charset="0"/>
                            </a:rPr>
                          </m:ctrlPr>
                        </m:sSupPr>
                        <m:e>
                          <m:f>
                            <m:fPr>
                              <m:type m:val="skw"/>
                              <m:ctrlPr>
                                <a:rPr lang="en-US" sz="1400" i="1">
                                  <a:solidFill>
                                    <a:srgbClr val="3333FF"/>
                                  </a:solidFill>
                                  <a:latin typeface="Cambria Math"/>
                                  <a:cs typeface="Arial" panose="020B0604020202020204" pitchFamily="34" charset="0"/>
                                </a:rPr>
                              </m:ctrlPr>
                            </m:fPr>
                            <m:num>
                              <m:r>
                                <a:rPr lang="en-US" sz="1400" i="1">
                                  <a:solidFill>
                                    <a:srgbClr val="3333FF"/>
                                  </a:solidFill>
                                  <a:latin typeface="Cambria Math"/>
                                  <a:cs typeface="Arial" panose="020B0604020202020204" pitchFamily="34" charset="0"/>
                                </a:rPr>
                                <m:t>1</m:t>
                              </m:r>
                            </m:num>
                            <m:den>
                              <m:r>
                                <a:rPr lang="en-US" sz="1400" i="1">
                                  <a:solidFill>
                                    <a:srgbClr val="3333FF"/>
                                  </a:solidFill>
                                  <a:latin typeface="Cambria Math"/>
                                  <a:cs typeface="Arial" panose="020B0604020202020204" pitchFamily="34" charset="0"/>
                                </a:rPr>
                                <m:t>2</m:t>
                              </m:r>
                            </m:den>
                          </m:f>
                        </m:e>
                        <m:sup>
                          <m:r>
                            <a:rPr lang="en-US" sz="1400" i="1">
                              <a:solidFill>
                                <a:srgbClr val="3333FF"/>
                              </a:solidFill>
                              <a:latin typeface="Cambria Math"/>
                              <a:cs typeface="Arial" panose="020B0604020202020204" pitchFamily="34" charset="0"/>
                            </a:rPr>
                            <m:t>+</m:t>
                          </m:r>
                        </m:sup>
                      </m:sSup>
                    </m:oMath>
                  </m:oMathPara>
                </a14:m>
                <a:endParaRPr lang="en-US" sz="2400" dirty="0">
                  <a:solidFill>
                    <a:srgbClr val="000000"/>
                  </a:solidFill>
                  <a:latin typeface="Arial"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203378" y="4925875"/>
                <a:ext cx="1216222" cy="408125"/>
              </a:xfrm>
              <a:prstGeom prst="rect">
                <a:avLst/>
              </a:prstGeom>
              <a:blipFill rotWithShape="1">
                <a:blip r:embed="rId9"/>
                <a:stretch>
                  <a:fillRect t="-89552" r="-23000" b="-15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447798" y="3857625"/>
                <a:ext cx="1047723" cy="374461"/>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US" sz="1400" i="1">
                              <a:solidFill>
                                <a:srgbClr val="FF0000"/>
                              </a:solidFill>
                              <a:latin typeface="Cambria Math"/>
                              <a:cs typeface="Arial" panose="020B0604020202020204" pitchFamily="34" charset="0"/>
                            </a:rPr>
                          </m:ctrlPr>
                        </m:sSupPr>
                        <m:e>
                          <m:r>
                            <a:rPr lang="en-US" sz="1400" i="1">
                              <a:solidFill>
                                <a:srgbClr val="FF0000"/>
                              </a:solidFill>
                              <a:latin typeface="Cambria Math"/>
                              <a:cs typeface="Arial" panose="020B0604020202020204" pitchFamily="34" charset="0"/>
                            </a:rPr>
                            <m:t>𝐽</m:t>
                          </m:r>
                        </m:e>
                        <m:sup>
                          <m:r>
                            <a:rPr lang="en-US" sz="1400" i="1">
                              <a:solidFill>
                                <a:srgbClr val="FF0000"/>
                              </a:solidFill>
                              <a:latin typeface="Cambria Math"/>
                              <a:cs typeface="Arial" panose="020B0604020202020204" pitchFamily="34" charset="0"/>
                            </a:rPr>
                            <m:t>𝑃</m:t>
                          </m:r>
                        </m:sup>
                      </m:sSup>
                      <m:r>
                        <a:rPr lang="en-US" sz="1400" i="1">
                          <a:solidFill>
                            <a:srgbClr val="FF0000"/>
                          </a:solidFill>
                          <a:latin typeface="Cambria Math"/>
                          <a:cs typeface="Arial" panose="020B0604020202020204" pitchFamily="34" charset="0"/>
                        </a:rPr>
                        <m:t>= </m:t>
                      </m:r>
                      <m:sSup>
                        <m:sSupPr>
                          <m:ctrlPr>
                            <a:rPr lang="en-US" sz="1400" i="1">
                              <a:solidFill>
                                <a:srgbClr val="FF0000"/>
                              </a:solidFill>
                              <a:latin typeface="Cambria Math"/>
                              <a:cs typeface="Arial" panose="020B0604020202020204" pitchFamily="34" charset="0"/>
                            </a:rPr>
                          </m:ctrlPr>
                        </m:sSupPr>
                        <m:e>
                          <m:f>
                            <m:fPr>
                              <m:type m:val="skw"/>
                              <m:ctrlPr>
                                <a:rPr lang="en-US" sz="1400" i="1">
                                  <a:solidFill>
                                    <a:srgbClr val="FF0000"/>
                                  </a:solidFill>
                                  <a:latin typeface="Cambria Math"/>
                                  <a:cs typeface="Arial" panose="020B0604020202020204" pitchFamily="34" charset="0"/>
                                </a:rPr>
                              </m:ctrlPr>
                            </m:fPr>
                            <m:num>
                              <m:r>
                                <a:rPr lang="en-US" sz="1400" i="1">
                                  <a:solidFill>
                                    <a:srgbClr val="FF0000"/>
                                  </a:solidFill>
                                  <a:latin typeface="Cambria Math"/>
                                  <a:cs typeface="Arial" panose="020B0604020202020204" pitchFamily="34" charset="0"/>
                                </a:rPr>
                                <m:t>1</m:t>
                              </m:r>
                            </m:num>
                            <m:den>
                              <m:r>
                                <a:rPr lang="en-US" sz="1400" i="1">
                                  <a:solidFill>
                                    <a:srgbClr val="FF0000"/>
                                  </a:solidFill>
                                  <a:latin typeface="Cambria Math"/>
                                  <a:cs typeface="Arial" panose="020B0604020202020204" pitchFamily="34" charset="0"/>
                                </a:rPr>
                                <m:t>2</m:t>
                              </m:r>
                            </m:den>
                          </m:f>
                        </m:e>
                        <m:sup>
                          <m:r>
                            <a:rPr lang="en-US" sz="1400" i="1">
                              <a:solidFill>
                                <a:srgbClr val="FF0000"/>
                              </a:solidFill>
                              <a:latin typeface="Cambria Math"/>
                              <a:cs typeface="Arial" panose="020B0604020202020204" pitchFamily="34" charset="0"/>
                            </a:rPr>
                            <m:t>−</m:t>
                          </m:r>
                        </m:sup>
                      </m:sSup>
                    </m:oMath>
                  </m:oMathPara>
                </a14:m>
                <a:endParaRPr lang="en-US" sz="2400" dirty="0">
                  <a:solidFill>
                    <a:srgbClr val="000000"/>
                  </a:solidFill>
                  <a:latin typeface="Arial"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447798" y="3857625"/>
                <a:ext cx="1047723" cy="374461"/>
              </a:xfrm>
              <a:prstGeom prst="rect">
                <a:avLst/>
              </a:prstGeom>
              <a:blipFill rotWithShape="1">
                <a:blip r:embed="rId10"/>
                <a:stretch>
                  <a:fillRect t="-106557" r="-37209" b="-173770"/>
                </a:stretch>
              </a:blipFill>
            </p:spPr>
            <p:txBody>
              <a:bodyPr/>
              <a:lstStyle/>
              <a:p>
                <a:r>
                  <a:rPr lang="en-US">
                    <a:noFill/>
                  </a:rPr>
                  <a:t> </a:t>
                </a:r>
              </a:p>
            </p:txBody>
          </p:sp>
        </mc:Fallback>
      </mc:AlternateContent>
      <p:sp>
        <p:nvSpPr>
          <p:cNvPr id="17" name="TextBox 16"/>
          <p:cNvSpPr txBox="1"/>
          <p:nvPr/>
        </p:nvSpPr>
        <p:spPr>
          <a:xfrm>
            <a:off x="7383277" y="3016523"/>
            <a:ext cx="1767266" cy="243143"/>
          </a:xfrm>
          <a:prstGeom prst="rect">
            <a:avLst/>
          </a:prstGeom>
          <a:noFill/>
        </p:spPr>
        <p:txBody>
          <a:bodyPr wrap="square" rtlCol="0">
            <a:spAutoFit/>
          </a:bodyPr>
          <a:lstStyle/>
          <a:p>
            <a:pPr fontAlgn="base">
              <a:lnSpc>
                <a:spcPct val="70000"/>
              </a:lnSpc>
              <a:spcBef>
                <a:spcPct val="0"/>
              </a:spcBef>
              <a:spcAft>
                <a:spcPct val="0"/>
              </a:spcAft>
            </a:pPr>
            <a:r>
              <a:rPr lang="en-US" sz="1400" dirty="0">
                <a:solidFill>
                  <a:srgbClr val="000000"/>
                </a:solidFill>
                <a:latin typeface="Arial" charset="0"/>
              </a:rPr>
              <a:t> </a:t>
            </a:r>
            <a:r>
              <a:rPr lang="en-US" sz="1400" dirty="0" smtClean="0">
                <a:solidFill>
                  <a:srgbClr val="000000"/>
                </a:solidFill>
                <a:latin typeface="Arial" charset="0"/>
              </a:rPr>
              <a:t> </a:t>
            </a:r>
            <a:r>
              <a:rPr lang="en-US" sz="1400" baseline="30000" dirty="0" smtClean="0">
                <a:solidFill>
                  <a:srgbClr val="000000"/>
                </a:solidFill>
                <a:latin typeface="Arial" charset="0"/>
              </a:rPr>
              <a:t> </a:t>
            </a:r>
            <a:r>
              <a:rPr lang="en-US" sz="1400" dirty="0" smtClean="0">
                <a:solidFill>
                  <a:srgbClr val="000000"/>
                </a:solidFill>
                <a:latin typeface="Arial" charset="0"/>
              </a:rPr>
              <a:t>(1405) →    </a:t>
            </a:r>
            <a:r>
              <a:rPr lang="en-US" sz="1400" baseline="30000" dirty="0" smtClean="0">
                <a:solidFill>
                  <a:srgbClr val="000000"/>
                </a:solidFill>
                <a:latin typeface="Arial" charset="0"/>
              </a:rPr>
              <a:t>+</a:t>
            </a:r>
            <a:r>
              <a:rPr lang="en-US" sz="1400" i="1" dirty="0" smtClean="0">
                <a:solidFill>
                  <a:srgbClr val="000000"/>
                </a:solidFill>
                <a:latin typeface="Arial" charset="0"/>
              </a:rPr>
              <a:t> </a:t>
            </a:r>
            <a:r>
              <a:rPr lang="en-US" sz="1400" dirty="0">
                <a:solidFill>
                  <a:srgbClr val="000000"/>
                </a:solidFill>
                <a:latin typeface="Arial" charset="0"/>
              </a:rPr>
              <a:t>+</a:t>
            </a:r>
            <a:r>
              <a:rPr lang="en-US" sz="1400" i="1" dirty="0">
                <a:solidFill>
                  <a:srgbClr val="000000"/>
                </a:solidFill>
                <a:latin typeface="Arial" charset="0"/>
              </a:rPr>
              <a:t> </a:t>
            </a:r>
            <a:r>
              <a:rPr lang="en-US" sz="1400" dirty="0" smtClean="0">
                <a:solidFill>
                  <a:srgbClr val="000000"/>
                </a:solidFill>
                <a:latin typeface="Symbol" panose="05050102010706020507" pitchFamily="18" charset="2"/>
              </a:rPr>
              <a:t>p</a:t>
            </a:r>
            <a:r>
              <a:rPr lang="en-US" sz="1400" baseline="30000" dirty="0" smtClean="0">
                <a:solidFill>
                  <a:srgbClr val="000000"/>
                </a:solidFill>
                <a:latin typeface="Symbol" panose="05050102010706020507" pitchFamily="18" charset="2"/>
              </a:rPr>
              <a:t>-</a:t>
            </a:r>
            <a:endParaRPr lang="en-US" sz="1400" dirty="0">
              <a:solidFill>
                <a:srgbClr val="000000"/>
              </a:solidFill>
              <a:latin typeface="Symbol" panose="05050102010706020507" pitchFamily="18" charset="2"/>
            </a:endParaRPr>
          </a:p>
        </p:txBody>
      </p:sp>
      <mc:AlternateContent xmlns:mc="http://schemas.openxmlformats.org/markup-compatibility/2006" xmlns:a14="http://schemas.microsoft.com/office/drawing/2010/main">
        <mc:Choice Requires="a14">
          <p:sp>
            <p:nvSpPr>
              <p:cNvPr id="14" name="Rectangle 13"/>
              <p:cNvSpPr/>
              <p:nvPr/>
            </p:nvSpPr>
            <p:spPr>
              <a:xfrm>
                <a:off x="7318719" y="2814383"/>
                <a:ext cx="414281" cy="422423"/>
              </a:xfrm>
              <a:prstGeom prst="rect">
                <a:avLst/>
              </a:prstGeom>
            </p:spPr>
            <p:txBody>
              <a:bodyPr wrap="none">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1600" i="1">
                              <a:solidFill>
                                <a:srgbClr val="000000"/>
                              </a:solidFill>
                              <a:latin typeface="Cambria Math"/>
                            </a:rPr>
                          </m:ctrlPr>
                        </m:groupChrPr>
                        <m:e>
                          <m:r>
                            <m:rPr>
                              <m:nor/>
                            </m:rPr>
                            <a:rPr lang="en-US" sz="1600">
                              <a:solidFill>
                                <a:srgbClr val="000000"/>
                              </a:solidFill>
                              <a:latin typeface="Symbol" panose="05050102010706020507" pitchFamily="18" charset="2"/>
                            </a:rPr>
                            <m:t>L</m:t>
                          </m:r>
                        </m:e>
                      </m:groupChr>
                    </m:oMath>
                  </m:oMathPara>
                </a14:m>
                <a:endParaRPr lang="en-US" sz="1600" dirty="0">
                  <a:solidFill>
                    <a:srgbClr val="000000"/>
                  </a:solidFill>
                  <a:latin typeface="Arial"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318719" y="2814383"/>
                <a:ext cx="414281" cy="422423"/>
              </a:xfrm>
              <a:prstGeom prst="rect">
                <a:avLst/>
              </a:prstGeom>
              <a:blipFill rotWithShape="1">
                <a:blip r:embed="rId11"/>
                <a:stretch>
                  <a:fillRect l="-13235" t="-17391" r="-26471"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225482" y="2854107"/>
                <a:ext cx="478642" cy="370551"/>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groupChr>
                        <m:groupChrPr>
                          <m:chr m:val="→"/>
                          <m:pos m:val="top"/>
                          <m:ctrlPr>
                            <a:rPr lang="en-US" sz="1100" i="1">
                              <a:solidFill>
                                <a:srgbClr val="000000"/>
                              </a:solidFill>
                              <a:latin typeface="Cambria Math"/>
                            </a:rPr>
                          </m:ctrlPr>
                        </m:groupChrPr>
                        <m:e>
                          <m:r>
                            <m:rPr>
                              <m:nor/>
                            </m:rPr>
                            <a:rPr lang="en-US" sz="1600" dirty="0">
                              <a:solidFill>
                                <a:srgbClr val="000000"/>
                              </a:solidFill>
                              <a:latin typeface="Symbol" panose="05050102010706020507" pitchFamily="18" charset="2"/>
                            </a:rPr>
                            <m:t>S</m:t>
                          </m:r>
                        </m:e>
                      </m:groupChr>
                    </m:oMath>
                  </m:oMathPara>
                </a14:m>
                <a:endParaRPr lang="en-US" sz="1600" dirty="0">
                  <a:solidFill>
                    <a:srgbClr val="000000"/>
                  </a:solidFill>
                  <a:latin typeface="Arial"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25482" y="2854107"/>
                <a:ext cx="478642" cy="370551"/>
              </a:xfrm>
              <a:prstGeom prst="rect">
                <a:avLst/>
              </a:prstGeom>
              <a:blipFill rotWithShape="1">
                <a:blip r:embed="rId12"/>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2459276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715000" y="1143000"/>
            <a:ext cx="3352800" cy="3839513"/>
          </a:xfrm>
          <a:prstGeom prst="rect">
            <a:avLst/>
          </a:prstGeom>
          <a:noFill/>
          <a:ln w="9525">
            <a:noFill/>
            <a:miter lim="800000"/>
            <a:headEnd/>
            <a:tailEnd/>
          </a:ln>
        </p:spPr>
        <p:txBody>
          <a:bodyPr wrap="square">
            <a:spAutoFit/>
          </a:bodyPr>
          <a:lstStyle/>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eaLnBrk="0" fontAlgn="base" hangingPunct="0">
              <a:spcBef>
                <a:spcPct val="0"/>
              </a:spcBef>
              <a:spcAft>
                <a:spcPct val="0"/>
              </a:spcAft>
              <a:buSzPct val="100000"/>
              <a:defRPr/>
            </a:pPr>
            <a:endParaRPr lang="en-US" sz="800" b="1" dirty="0">
              <a:solidFill>
                <a:srgbClr val="000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FF0000"/>
                </a:solidFill>
                <a:latin typeface="Arial" charset="0"/>
                <a:cs typeface="Arial" pitchFamily="34" charset="0"/>
              </a:rPr>
              <a:t>16-month</a:t>
            </a:r>
            <a:r>
              <a:rPr lang="en-US" sz="1200" b="1" dirty="0">
                <a:solidFill>
                  <a:srgbClr val="008000"/>
                </a:solidFill>
                <a:latin typeface="Arial" charset="0"/>
                <a:cs typeface="Arial" pitchFamily="34" charset="0"/>
              </a:rPr>
              <a:t> installation              </a:t>
            </a:r>
          </a:p>
          <a:p>
            <a:pPr marL="1028700" lvl="2" indent="-228600" eaLnBrk="0" fontAlgn="base" hangingPunct="0">
              <a:spcBef>
                <a:spcPct val="0"/>
              </a:spcBef>
              <a:spcAft>
                <a:spcPct val="0"/>
              </a:spcAft>
              <a:buSzPct val="100000"/>
              <a:defRPr/>
            </a:pPr>
            <a:r>
              <a:rPr lang="en-US" sz="1200" b="1" dirty="0">
                <a:solidFill>
                  <a:srgbClr val="008000"/>
                </a:solidFill>
                <a:latin typeface="Arial" charset="0"/>
                <a:cs typeface="Arial" pitchFamily="34" charset="0"/>
              </a:rPr>
              <a:t>	May 2012 - </a:t>
            </a:r>
            <a:r>
              <a:rPr lang="en-US" sz="1200" b="1" dirty="0">
                <a:solidFill>
                  <a:srgbClr val="FF0000"/>
                </a:solidFill>
                <a:latin typeface="Arial" charset="0"/>
                <a:cs typeface="Arial" pitchFamily="34" charset="0"/>
              </a:rPr>
              <a:t>Sept</a:t>
            </a:r>
            <a:r>
              <a:rPr lang="en-US" sz="1200" b="1" dirty="0">
                <a:solidFill>
                  <a:srgbClr val="008000"/>
                </a:solidFill>
                <a:latin typeface="Arial" charset="0"/>
                <a:cs typeface="Arial" pitchFamily="34" charset="0"/>
              </a:rPr>
              <a:t> 2013</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Accelerator commissioning start   </a:t>
            </a:r>
            <a:r>
              <a:rPr lang="en-US" sz="1200" b="1" dirty="0">
                <a:solidFill>
                  <a:srgbClr val="FF0000"/>
                </a:solidFill>
                <a:latin typeface="Arial" charset="0"/>
                <a:cs typeface="Arial" pitchFamily="34" charset="0"/>
              </a:rPr>
              <a:t>Oct 2013  </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A commissioning start       </a:t>
            </a:r>
            <a:r>
              <a:rPr lang="en-US" sz="1200" b="1" dirty="0">
                <a:solidFill>
                  <a:srgbClr val="FF0000"/>
                </a:solidFill>
                <a:latin typeface="Arial" charset="0"/>
                <a:cs typeface="Arial" pitchFamily="34" charset="0"/>
              </a:rPr>
              <a:t>Feb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D commissioning start  </a:t>
            </a:r>
          </a:p>
          <a:p>
            <a:pPr marL="1028700" lvl="2" indent="-228600" eaLnBrk="0" fontAlgn="base" hangingPunct="0">
              <a:spcBef>
                <a:spcPct val="0"/>
              </a:spcBef>
              <a:spcAft>
                <a:spcPct val="0"/>
              </a:spcAft>
              <a:buSzPct val="100000"/>
              <a:defRPr/>
            </a:pPr>
            <a:r>
              <a:rPr lang="en-US" sz="1200" b="1" dirty="0">
                <a:solidFill>
                  <a:srgbClr val="009900"/>
                </a:solidFill>
                <a:latin typeface="Arial" charset="0"/>
                <a:cs typeface="Arial" pitchFamily="34" charset="0"/>
              </a:rPr>
              <a:t>	</a:t>
            </a:r>
            <a:r>
              <a:rPr lang="en-US" sz="1200" b="1" dirty="0">
                <a:solidFill>
                  <a:srgbClr val="FF0000"/>
                </a:solidFill>
                <a:latin typeface="Arial" charset="0"/>
                <a:cs typeface="Arial" pitchFamily="34" charset="0"/>
              </a:rPr>
              <a:t>Oct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Halls B &amp; C commissioning start </a:t>
            </a:r>
            <a:r>
              <a:rPr lang="en-US" sz="1200" b="1" dirty="0">
                <a:solidFill>
                  <a:srgbClr val="FF0000"/>
                </a:solidFill>
                <a:latin typeface="Arial" charset="0"/>
                <a:cs typeface="Arial" pitchFamily="34" charset="0"/>
              </a:rPr>
              <a:t>Jan/Feb 2016</a:t>
            </a:r>
          </a:p>
          <a:p>
            <a:pPr marL="1028700" lvl="2" indent="-228600" eaLnBrk="0" fontAlgn="base" hangingPunct="0">
              <a:spcBef>
                <a:spcPct val="50000"/>
              </a:spcBef>
              <a:spcAft>
                <a:spcPct val="0"/>
              </a:spcAft>
              <a:buSzPct val="100000"/>
              <a:defRPr/>
            </a:pPr>
            <a:endParaRPr lang="en-US" sz="500" b="1" dirty="0">
              <a:solidFill>
                <a:srgbClr val="008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008000"/>
                </a:solidFill>
                <a:latin typeface="Arial" charset="0"/>
                <a:cs typeface="Arial" pitchFamily="34" charset="0"/>
              </a:rPr>
              <a:t>Project Completion                  </a:t>
            </a:r>
            <a:r>
              <a:rPr lang="en-US" sz="1200" b="1" dirty="0">
                <a:solidFill>
                  <a:srgbClr val="FF0000"/>
                </a:solidFill>
                <a:latin typeface="Arial" charset="0"/>
                <a:cs typeface="Arial" pitchFamily="34" charset="0"/>
              </a:rPr>
              <a:t>September 2017</a:t>
            </a:r>
            <a:endParaRPr lang="en-US" sz="1200" b="1" dirty="0">
              <a:solidFill>
                <a:srgbClr val="008000"/>
              </a:solidFill>
              <a:latin typeface="Arial" charset="0"/>
              <a:cs typeface="Arial" pitchFamily="34" charset="0"/>
            </a:endParaRPr>
          </a:p>
          <a:p>
            <a:pPr algn="ctr" eaLnBrk="0" fontAlgn="base" hangingPunct="0">
              <a:spcBef>
                <a:spcPct val="0"/>
              </a:spcBef>
              <a:spcAft>
                <a:spcPct val="0"/>
              </a:spcAft>
              <a:defRPr/>
            </a:pPr>
            <a:endParaRPr lang="en-US" sz="1200" b="1" dirty="0">
              <a:solidFill>
                <a:srgbClr val="008000"/>
              </a:solidFill>
              <a:latin typeface="Arial" charset="0"/>
              <a:cs typeface="Arial" pitchFamily="34" charset="0"/>
            </a:endParaRPr>
          </a:p>
        </p:txBody>
      </p:sp>
      <p:sp>
        <p:nvSpPr>
          <p:cNvPr id="4" name="TextBox 3"/>
          <p:cNvSpPr txBox="1"/>
          <p:nvPr/>
        </p:nvSpPr>
        <p:spPr>
          <a:xfrm>
            <a:off x="6477000" y="1076236"/>
            <a:ext cx="2667000" cy="430887"/>
          </a:xfrm>
          <a:prstGeom prst="rect">
            <a:avLst/>
          </a:prstGeom>
          <a:solidFill>
            <a:srgbClr val="FFFFCC"/>
          </a:solidFill>
        </p:spPr>
        <p:txBody>
          <a:bodyPr wrap="square">
            <a:spAutoFit/>
          </a:bodyPr>
          <a:lstStyle/>
          <a:p>
            <a:pPr eaLnBrk="0" fontAlgn="base" hangingPunct="0">
              <a:spcBef>
                <a:spcPct val="0"/>
              </a:spcBef>
              <a:spcAft>
                <a:spcPct val="0"/>
              </a:spcAft>
              <a:defRPr/>
            </a:pPr>
            <a:r>
              <a:rPr lang="en-US" sz="1100" b="1" dirty="0">
                <a:solidFill>
                  <a:srgbClr val="000000"/>
                </a:solidFill>
                <a:latin typeface="Arial" charset="0"/>
                <a:cs typeface="Arial" pitchFamily="34" charset="0"/>
              </a:rPr>
              <a:t>FY12: reduction of $16M</a:t>
            </a:r>
          </a:p>
          <a:p>
            <a:pPr eaLnBrk="0" fontAlgn="base" hangingPunct="0">
              <a:spcBef>
                <a:spcPct val="0"/>
              </a:spcBef>
              <a:spcAft>
                <a:spcPct val="0"/>
              </a:spcAft>
              <a:defRPr/>
            </a:pPr>
            <a:r>
              <a:rPr lang="en-US" sz="1100" b="1" dirty="0">
                <a:solidFill>
                  <a:srgbClr val="000000"/>
                </a:solidFill>
                <a:latin typeface="Arial" charset="0"/>
                <a:cs typeface="Arial" pitchFamily="34" charset="0"/>
              </a:rPr>
              <a:t>FY13: </a:t>
            </a:r>
            <a:r>
              <a:rPr lang="en-US" sz="1100" b="1" dirty="0" err="1">
                <a:solidFill>
                  <a:srgbClr val="000000"/>
                </a:solidFill>
                <a:latin typeface="Arial" charset="0"/>
                <a:cs typeface="Arial" pitchFamily="34" charset="0"/>
              </a:rPr>
              <a:t>Pres</a:t>
            </a:r>
            <a:r>
              <a:rPr lang="en-US" sz="1100" b="1" dirty="0">
                <a:solidFill>
                  <a:srgbClr val="000000"/>
                </a:solidFill>
                <a:latin typeface="Arial" charset="0"/>
                <a:cs typeface="Arial" pitchFamily="34" charset="0"/>
              </a:rPr>
              <a:t> Request – no restoration </a:t>
            </a:r>
          </a:p>
        </p:txBody>
      </p:sp>
      <p:sp>
        <p:nvSpPr>
          <p:cNvPr id="5" name="TextBox 4"/>
          <p:cNvSpPr txBox="1"/>
          <p:nvPr/>
        </p:nvSpPr>
        <p:spPr>
          <a:xfrm>
            <a:off x="6749873" y="5410200"/>
            <a:ext cx="2066335" cy="523220"/>
          </a:xfrm>
          <a:prstGeom prst="rect">
            <a:avLst/>
          </a:prstGeom>
          <a:noFill/>
        </p:spPr>
        <p:txBody>
          <a:bodyPr wrap="none" rtlCol="0">
            <a:spAutoFit/>
          </a:bodyPr>
          <a:lstStyle/>
          <a:p>
            <a:pPr algn="ctr" eaLnBrk="0" fontAlgn="base" hangingPunct="0">
              <a:spcBef>
                <a:spcPct val="0"/>
              </a:spcBef>
              <a:spcAft>
                <a:spcPct val="0"/>
              </a:spcAft>
            </a:pPr>
            <a:r>
              <a:rPr lang="en-US" sz="1400" b="1" dirty="0" smtClean="0">
                <a:solidFill>
                  <a:srgbClr val="002060"/>
                </a:solidFill>
                <a:latin typeface="Arial" charset="0"/>
                <a:cs typeface="Arial" pitchFamily="34" charset="0"/>
              </a:rPr>
              <a:t>Re-baseline Approved</a:t>
            </a:r>
          </a:p>
          <a:p>
            <a:pPr algn="ctr" eaLnBrk="0" fontAlgn="base" hangingPunct="0">
              <a:spcBef>
                <a:spcPct val="0"/>
              </a:spcBef>
              <a:spcAft>
                <a:spcPct val="0"/>
              </a:spcAft>
            </a:pPr>
            <a:r>
              <a:rPr lang="en-US" sz="1400" b="1" dirty="0" smtClean="0">
                <a:solidFill>
                  <a:srgbClr val="002060"/>
                </a:solidFill>
                <a:latin typeface="Arial" charset="0"/>
                <a:cs typeface="Arial" pitchFamily="34" charset="0"/>
              </a:rPr>
              <a:t>September 4, 2013</a:t>
            </a:r>
            <a:endParaRPr lang="en-US" sz="1400" b="1" dirty="0">
              <a:solidFill>
                <a:srgbClr val="002060"/>
              </a:solidFill>
              <a:latin typeface="Arial" charset="0"/>
              <a:cs typeface="Arial" pitchFamily="34" charset="0"/>
            </a:endParaRPr>
          </a:p>
        </p:txBody>
      </p:sp>
      <p:sp>
        <p:nvSpPr>
          <p:cNvPr id="7" name="Rectangle 2"/>
          <p:cNvSpPr txBox="1">
            <a:spLocks noChangeArrowheads="1"/>
          </p:cNvSpPr>
          <p:nvPr/>
        </p:nvSpPr>
        <p:spPr>
          <a:xfrm>
            <a:off x="685800" y="93785"/>
            <a:ext cx="7772400" cy="592015"/>
          </a:xfrm>
          <a:prstGeom prst="rect">
            <a:avLst/>
          </a:prstGeom>
        </p:spPr>
        <p:txBody>
          <a:bodyPr/>
          <a:lst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r>
              <a:rPr lang="en-US" dirty="0" smtClean="0">
                <a:solidFill>
                  <a:srgbClr val="000000"/>
                </a:solidFill>
              </a:rPr>
              <a:t>12 </a:t>
            </a:r>
            <a:r>
              <a:rPr lang="en-US" dirty="0" err="1" smtClean="0">
                <a:solidFill>
                  <a:srgbClr val="000000"/>
                </a:solidFill>
              </a:rPr>
              <a:t>GeV</a:t>
            </a:r>
            <a:r>
              <a:rPr lang="en-US" dirty="0" smtClean="0">
                <a:solidFill>
                  <a:srgbClr val="000000"/>
                </a:solidFill>
              </a:rPr>
              <a:t> Upgrade Project Schedule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6324601" cy="511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5105400" y="1447800"/>
            <a:ext cx="0" cy="4426297"/>
          </a:xfrm>
          <a:prstGeom prst="line">
            <a:avLst/>
          </a:prstGeom>
          <a:solidFill>
            <a:schemeClr val="accent1"/>
          </a:solidFill>
          <a:ln w="31750" cap="flat" cmpd="sng" algn="ctr">
            <a:solidFill>
              <a:srgbClr val="7030A0"/>
            </a:solidFill>
            <a:prstDash val="solid"/>
            <a:round/>
            <a:headEnd type="none" w="med" len="med"/>
            <a:tailEnd type="none" w="med" len="med"/>
          </a:ln>
          <a:effectLst/>
        </p:spPr>
      </p:cxnSp>
    </p:spTree>
    <p:extLst>
      <p:ext uri="{BB962C8B-B14F-4D97-AF65-F5344CB8AC3E}">
        <p14:creationId xmlns:p14="http://schemas.microsoft.com/office/powerpoint/2010/main" val="70588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886" y="205101"/>
            <a:ext cx="3943708" cy="461665"/>
          </a:xfrm>
          <a:prstGeom prst="rect">
            <a:avLst/>
          </a:prstGeom>
          <a:noFill/>
        </p:spPr>
        <p:txBody>
          <a:bodyPr wrap="none" rtlCol="0">
            <a:spAutoFit/>
          </a:bodyPr>
          <a:lstStyle/>
          <a:p>
            <a:r>
              <a:rPr lang="en-US" sz="2400" b="1" dirty="0" smtClean="0">
                <a:solidFill>
                  <a:srgbClr val="C00000"/>
                </a:solidFill>
                <a:latin typeface="Arial" pitchFamily="34" charset="0"/>
                <a:cs typeface="Arial" pitchFamily="34" charset="0"/>
              </a:rPr>
              <a:t>12 </a:t>
            </a:r>
            <a:r>
              <a:rPr lang="en-US" sz="2400" b="1" dirty="0" err="1" smtClean="0">
                <a:solidFill>
                  <a:srgbClr val="C00000"/>
                </a:solidFill>
                <a:latin typeface="Arial" pitchFamily="34" charset="0"/>
                <a:cs typeface="Arial" pitchFamily="34" charset="0"/>
              </a:rPr>
              <a:t>GeV</a:t>
            </a:r>
            <a:r>
              <a:rPr lang="en-US" sz="2400" b="1" dirty="0" smtClean="0">
                <a:solidFill>
                  <a:srgbClr val="C00000"/>
                </a:solidFill>
                <a:latin typeface="Arial" pitchFamily="34" charset="0"/>
                <a:cs typeface="Arial" pitchFamily="34" charset="0"/>
              </a:rPr>
              <a:t> Project Highlights</a:t>
            </a:r>
            <a:endParaRPr lang="en-US" sz="2400" b="1" dirty="0">
              <a:solidFill>
                <a:srgbClr val="C00000"/>
              </a:solidFill>
              <a:latin typeface="Arial" pitchFamily="34" charset="0"/>
              <a:cs typeface="Arial" pitchFamily="34" charset="0"/>
            </a:endParaRPr>
          </a:p>
        </p:txBody>
      </p:sp>
      <p:pic>
        <p:nvPicPr>
          <p:cNvPr id="20" name="Picture 19"/>
          <p:cNvPicPr/>
          <p:nvPr/>
        </p:nvPicPr>
        <p:blipFill>
          <a:blip r:embed="rId2" cstate="print">
            <a:extLst>
              <a:ext uri="{28A0092B-C50C-407E-A947-70E740481C1C}">
                <a14:useLocalDpi xmlns:a14="http://schemas.microsoft.com/office/drawing/2010/main" val="0"/>
              </a:ext>
            </a:extLst>
          </a:blip>
          <a:srcRect l="43333" t="13333" b="15556"/>
          <a:stretch>
            <a:fillRect/>
          </a:stretch>
        </p:blipFill>
        <p:spPr bwMode="auto">
          <a:xfrm>
            <a:off x="3657600" y="4419599"/>
            <a:ext cx="1981200" cy="1905000"/>
          </a:xfrm>
          <a:prstGeom prst="rect">
            <a:avLst/>
          </a:prstGeom>
          <a:noFill/>
          <a:effectLst>
            <a:outerShdw blurRad="127000" dist="127000" dir="2700000" algn="tl" rotWithShape="0">
              <a:prstClr val="black">
                <a:alpha val="42000"/>
              </a:prstClr>
            </a:outerShdw>
          </a:effectLst>
          <a:scene3d>
            <a:camera prst="orthographicFront"/>
            <a:lightRig rig="threePt" dir="t"/>
          </a:scene3d>
          <a:sp3d>
            <a:bevelT/>
          </a:sp3d>
        </p:spPr>
      </p:pic>
      <p:pic>
        <p:nvPicPr>
          <p:cNvPr id="22" name="Picture 2" descr="\\jlabhome\home\mont\montdocs\jlab\jlab users\users meeting 2013\Four C100 CM's installed into South Lin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6474" y="4201886"/>
            <a:ext cx="3186896" cy="21335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52400" y="6002179"/>
            <a:ext cx="622286" cy="261610"/>
          </a:xfrm>
          <a:prstGeom prst="rect">
            <a:avLst/>
          </a:prstGeom>
          <a:noFill/>
        </p:spPr>
        <p:txBody>
          <a:bodyPr wrap="none" rtlCol="0">
            <a:spAutoFit/>
          </a:bodyPr>
          <a:lstStyle/>
          <a:p>
            <a:r>
              <a:rPr lang="en-US" sz="1100" b="1" dirty="0" smtClean="0">
                <a:solidFill>
                  <a:srgbClr val="000000"/>
                </a:solidFill>
                <a:latin typeface="Arial" panose="020B0604020202020204" pitchFamily="34" charset="0"/>
                <a:cs typeface="Arial" panose="020B0604020202020204" pitchFamily="34" charset="0"/>
              </a:rPr>
              <a:t>Hall </a:t>
            </a:r>
            <a:r>
              <a:rPr lang="en-US" sz="1100" b="1" dirty="0">
                <a:solidFill>
                  <a:srgbClr val="000000"/>
                </a:solidFill>
                <a:latin typeface="Arial" panose="020B0604020202020204" pitchFamily="34" charset="0"/>
                <a:cs typeface="Arial" panose="020B0604020202020204" pitchFamily="34" charset="0"/>
              </a:rPr>
              <a:t>C</a:t>
            </a:r>
            <a:r>
              <a:rPr lang="en-US" sz="1100" b="1" dirty="0" smtClean="0">
                <a:solidFill>
                  <a:srgbClr val="000000"/>
                </a:solidFill>
                <a:latin typeface="Arial" panose="020B0604020202020204" pitchFamily="34" charset="0"/>
                <a:cs typeface="Arial" panose="020B0604020202020204" pitchFamily="34" charset="0"/>
              </a:rPr>
              <a:t> </a:t>
            </a:r>
            <a:endParaRPr lang="en-US" sz="1100" b="1" dirty="0">
              <a:solidFill>
                <a:srgbClr val="000000"/>
              </a:solidFill>
              <a:latin typeface="Arial" panose="020B0604020202020204" pitchFamily="34" charset="0"/>
              <a:cs typeface="Arial" panose="020B0604020202020204" pitchFamily="34" charset="0"/>
            </a:endParaRPr>
          </a:p>
        </p:txBody>
      </p:sp>
      <p:pic>
        <p:nvPicPr>
          <p:cNvPr id="3082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291697"/>
            <a:ext cx="3469060" cy="2601795"/>
          </a:xfrm>
          <a:prstGeom prst="rect">
            <a:avLst/>
          </a:prstGeom>
          <a:noFill/>
          <a:ln>
            <a:noFill/>
          </a:ln>
          <a:effectLst>
            <a:outerShdw blurRad="127000" dist="1143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857" y="4042138"/>
            <a:ext cx="3388339" cy="1905000"/>
          </a:xfrm>
          <a:prstGeom prst="rect">
            <a:avLst/>
          </a:prstGeom>
          <a:noFill/>
          <a:ln>
            <a:noFill/>
          </a:ln>
          <a:effectLst>
            <a:outerShdw blurRad="114300" dist="1270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29" name="Picture 5" descr="Final Piece"/>
          <p:cNvPicPr>
            <a:picLocks noChangeAspect="1" noChangeArrowheads="1"/>
          </p:cNvPicPr>
          <p:nvPr/>
        </p:nvPicPr>
        <p:blipFill rotWithShape="1">
          <a:blip r:embed="rId6">
            <a:extLst>
              <a:ext uri="{28A0092B-C50C-407E-A947-70E740481C1C}">
                <a14:useLocalDpi xmlns:a14="http://schemas.microsoft.com/office/drawing/2010/main" val="0"/>
              </a:ext>
            </a:extLst>
          </a:blip>
          <a:srcRect l="16912"/>
          <a:stretch/>
        </p:blipFill>
        <p:spPr bwMode="auto">
          <a:xfrm>
            <a:off x="4267200" y="863672"/>
            <a:ext cx="4180114" cy="3008049"/>
          </a:xfrm>
          <a:prstGeom prst="rect">
            <a:avLst/>
          </a:prstGeom>
          <a:noFill/>
          <a:effectLst>
            <a:outerShdw blurRad="1143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27086" y="1012466"/>
            <a:ext cx="622286" cy="261610"/>
          </a:xfrm>
          <a:prstGeom prst="rect">
            <a:avLst/>
          </a:prstGeom>
          <a:noFill/>
        </p:spPr>
        <p:txBody>
          <a:bodyPr wrap="none" rtlCol="0">
            <a:spAutoFit/>
          </a:bodyPr>
          <a:lstStyle/>
          <a:p>
            <a:r>
              <a:rPr lang="en-US" sz="1100" b="1" dirty="0" smtClean="0">
                <a:solidFill>
                  <a:srgbClr val="000000"/>
                </a:solidFill>
                <a:latin typeface="Arial" panose="020B0604020202020204" pitchFamily="34" charset="0"/>
                <a:cs typeface="Arial" panose="020B0604020202020204" pitchFamily="34" charset="0"/>
              </a:rPr>
              <a:t>Hall </a:t>
            </a:r>
            <a:r>
              <a:rPr lang="en-US" sz="1100" b="1" dirty="0">
                <a:solidFill>
                  <a:srgbClr val="000000"/>
                </a:solidFill>
                <a:latin typeface="Arial" panose="020B0604020202020204" pitchFamily="34" charset="0"/>
                <a:cs typeface="Arial" panose="020B0604020202020204" pitchFamily="34" charset="0"/>
              </a:rPr>
              <a:t>D</a:t>
            </a:r>
            <a:r>
              <a:rPr lang="en-US" sz="1100" b="1" dirty="0" smtClean="0">
                <a:solidFill>
                  <a:srgbClr val="000000"/>
                </a:solidFill>
                <a:latin typeface="Arial" panose="020B0604020202020204" pitchFamily="34" charset="0"/>
                <a:cs typeface="Arial" panose="020B0604020202020204" pitchFamily="34" charset="0"/>
              </a:rPr>
              <a:t> </a:t>
            </a:r>
            <a:endParaRPr lang="en-US" sz="1100" b="1"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7825028" y="3897642"/>
            <a:ext cx="622286" cy="261610"/>
          </a:xfrm>
          <a:prstGeom prst="rect">
            <a:avLst/>
          </a:prstGeom>
          <a:noFill/>
        </p:spPr>
        <p:txBody>
          <a:bodyPr wrap="none" rtlCol="0">
            <a:spAutoFit/>
          </a:bodyPr>
          <a:lstStyle/>
          <a:p>
            <a:r>
              <a:rPr lang="en-US" sz="1100" b="1" dirty="0" smtClean="0">
                <a:solidFill>
                  <a:srgbClr val="000000"/>
                </a:solidFill>
                <a:latin typeface="Arial" panose="020B0604020202020204" pitchFamily="34" charset="0"/>
                <a:cs typeface="Arial" panose="020B0604020202020204" pitchFamily="34" charset="0"/>
              </a:rPr>
              <a:t>Hall </a:t>
            </a:r>
            <a:r>
              <a:rPr lang="en-US" sz="1100" b="1" dirty="0">
                <a:solidFill>
                  <a:srgbClr val="000000"/>
                </a:solidFill>
                <a:latin typeface="Arial" panose="020B0604020202020204" pitchFamily="34" charset="0"/>
                <a:cs typeface="Arial" panose="020B0604020202020204" pitchFamily="34" charset="0"/>
              </a:rPr>
              <a:t>B</a:t>
            </a:r>
            <a:r>
              <a:rPr lang="en-US" sz="1100" b="1" dirty="0" smtClean="0">
                <a:solidFill>
                  <a:srgbClr val="000000"/>
                </a:solidFill>
                <a:latin typeface="Arial" panose="020B0604020202020204" pitchFamily="34" charset="0"/>
                <a:cs typeface="Arial" panose="020B0604020202020204" pitchFamily="34" charset="0"/>
              </a:rPr>
              <a:t> </a:t>
            </a:r>
            <a:endParaRPr lang="en-US" sz="11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930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53967" y="887169"/>
            <a:ext cx="7170945" cy="5399441"/>
            <a:chOff x="-381006" y="392866"/>
            <a:chExt cx="7772400" cy="5852313"/>
          </a:xfrm>
        </p:grpSpPr>
        <p:sp>
          <p:nvSpPr>
            <p:cNvPr id="5" name="Rectangle 4"/>
            <p:cNvSpPr>
              <a:spLocks noChangeArrowheads="1"/>
            </p:cNvSpPr>
            <p:nvPr/>
          </p:nvSpPr>
          <p:spPr bwMode="auto">
            <a:xfrm>
              <a:off x="-381006" y="845738"/>
              <a:ext cx="7772400" cy="5334000"/>
            </a:xfrm>
            <a:prstGeom prst="rect">
              <a:avLst/>
            </a:prstGeom>
            <a:noFill/>
            <a:ln w="0">
              <a:noFill/>
              <a:miter lim="800000"/>
              <a:headEnd/>
              <a:tailEnd/>
            </a:ln>
          </p:spPr>
          <p:txBody>
            <a:bodyPr/>
            <a:lstStyle/>
            <a:p>
              <a:pPr fontAlgn="base">
                <a:spcBef>
                  <a:spcPct val="0"/>
                </a:spcBef>
                <a:spcAft>
                  <a:spcPct val="0"/>
                </a:spcAft>
              </a:pPr>
              <a:endParaRPr lang="en-US" sz="2400" dirty="0">
                <a:solidFill>
                  <a:srgbClr val="000000"/>
                </a:solidFill>
                <a:latin typeface="Arial" charset="0"/>
              </a:endParaRPr>
            </a:p>
          </p:txBody>
        </p:sp>
        <p:grpSp>
          <p:nvGrpSpPr>
            <p:cNvPr id="6" name="Group 5"/>
            <p:cNvGrpSpPr/>
            <p:nvPr/>
          </p:nvGrpSpPr>
          <p:grpSpPr>
            <a:xfrm>
              <a:off x="76194" y="1043851"/>
              <a:ext cx="5845333" cy="4734728"/>
              <a:chOff x="76194" y="1043851"/>
              <a:chExt cx="5845333" cy="4734728"/>
            </a:xfrm>
          </p:grpSpPr>
          <p:sp>
            <p:nvSpPr>
              <p:cNvPr id="15" name="Freeform 14"/>
              <p:cNvSpPr>
                <a:spLocks/>
              </p:cNvSpPr>
              <p:nvPr/>
            </p:nvSpPr>
            <p:spPr bwMode="auto">
              <a:xfrm>
                <a:off x="1501885" y="4476286"/>
                <a:ext cx="793635" cy="1208574"/>
              </a:xfrm>
              <a:custGeom>
                <a:avLst/>
                <a:gdLst>
                  <a:gd name="T0" fmla="*/ 0 w 334"/>
                  <a:gd name="T1" fmla="*/ 584 h 584"/>
                  <a:gd name="T2" fmla="*/ 286 w 334"/>
                  <a:gd name="T3" fmla="*/ 39 h 584"/>
                  <a:gd name="T4" fmla="*/ 287 w 334"/>
                  <a:gd name="T5" fmla="*/ 37 h 584"/>
                  <a:gd name="T6" fmla="*/ 290 w 334"/>
                  <a:gd name="T7" fmla="*/ 31 h 584"/>
                  <a:gd name="T8" fmla="*/ 299 w 334"/>
                  <a:gd name="T9" fmla="*/ 22 h 584"/>
                  <a:gd name="T10" fmla="*/ 313 w 334"/>
                  <a:gd name="T11" fmla="*/ 10 h 584"/>
                  <a:gd name="T12" fmla="*/ 334 w 334"/>
                  <a:gd name="T13" fmla="*/ 0 h 584"/>
                  <a:gd name="T14" fmla="*/ 0 60000 65536"/>
                  <a:gd name="T15" fmla="*/ 0 60000 65536"/>
                  <a:gd name="T16" fmla="*/ 0 60000 65536"/>
                  <a:gd name="T17" fmla="*/ 0 60000 65536"/>
                  <a:gd name="T18" fmla="*/ 0 60000 65536"/>
                  <a:gd name="T19" fmla="*/ 0 60000 65536"/>
                  <a:gd name="T20" fmla="*/ 0 60000 65536"/>
                  <a:gd name="T21" fmla="*/ 0 w 334"/>
                  <a:gd name="T22" fmla="*/ 0 h 584"/>
                  <a:gd name="T23" fmla="*/ 334 w 334"/>
                  <a:gd name="T24" fmla="*/ 584 h 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584">
                    <a:moveTo>
                      <a:pt x="0" y="584"/>
                    </a:moveTo>
                    <a:lnTo>
                      <a:pt x="286" y="39"/>
                    </a:lnTo>
                    <a:lnTo>
                      <a:pt x="287" y="37"/>
                    </a:lnTo>
                    <a:lnTo>
                      <a:pt x="290" y="31"/>
                    </a:lnTo>
                    <a:lnTo>
                      <a:pt x="299" y="22"/>
                    </a:lnTo>
                    <a:lnTo>
                      <a:pt x="313" y="10"/>
                    </a:lnTo>
                    <a:lnTo>
                      <a:pt x="334" y="0"/>
                    </a:lnTo>
                  </a:path>
                </a:pathLst>
              </a:cu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 name="Freeform 15"/>
              <p:cNvSpPr>
                <a:spLocks/>
              </p:cNvSpPr>
              <p:nvPr/>
            </p:nvSpPr>
            <p:spPr bwMode="auto">
              <a:xfrm>
                <a:off x="1383077" y="5497130"/>
                <a:ext cx="327909" cy="281449"/>
              </a:xfrm>
              <a:custGeom>
                <a:avLst/>
                <a:gdLst>
                  <a:gd name="T0" fmla="*/ 63 w 138"/>
                  <a:gd name="T1" fmla="*/ 0 h 136"/>
                  <a:gd name="T2" fmla="*/ 0 w 138"/>
                  <a:gd name="T3" fmla="*/ 113 h 136"/>
                  <a:gd name="T4" fmla="*/ 78 w 138"/>
                  <a:gd name="T5" fmla="*/ 136 h 136"/>
                  <a:gd name="T6" fmla="*/ 138 w 138"/>
                  <a:gd name="T7" fmla="*/ 16 h 136"/>
                  <a:gd name="T8" fmla="*/ 0 60000 65536"/>
                  <a:gd name="T9" fmla="*/ 0 60000 65536"/>
                  <a:gd name="T10" fmla="*/ 0 60000 65536"/>
                  <a:gd name="T11" fmla="*/ 0 60000 65536"/>
                  <a:gd name="T12" fmla="*/ 0 w 138"/>
                  <a:gd name="T13" fmla="*/ 0 h 136"/>
                  <a:gd name="T14" fmla="*/ 138 w 138"/>
                  <a:gd name="T15" fmla="*/ 136 h 136"/>
                </a:gdLst>
                <a:ahLst/>
                <a:cxnLst>
                  <a:cxn ang="T8">
                    <a:pos x="T0" y="T1"/>
                  </a:cxn>
                  <a:cxn ang="T9">
                    <a:pos x="T2" y="T3"/>
                  </a:cxn>
                  <a:cxn ang="T10">
                    <a:pos x="T4" y="T5"/>
                  </a:cxn>
                  <a:cxn ang="T11">
                    <a:pos x="T6" y="T7"/>
                  </a:cxn>
                </a:cxnLst>
                <a:rect l="T12" t="T13" r="T14" b="T15"/>
                <a:pathLst>
                  <a:path w="138" h="136">
                    <a:moveTo>
                      <a:pt x="63" y="0"/>
                    </a:moveTo>
                    <a:lnTo>
                      <a:pt x="0" y="113"/>
                    </a:lnTo>
                    <a:lnTo>
                      <a:pt x="78" y="136"/>
                    </a:lnTo>
                    <a:lnTo>
                      <a:pt x="138" y="16"/>
                    </a:lnTo>
                  </a:path>
                </a:pathLst>
              </a:custGeom>
              <a:noFill/>
              <a:ln w="14288">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 name="Line 9"/>
              <p:cNvSpPr>
                <a:spLocks noChangeShapeType="1"/>
              </p:cNvSpPr>
              <p:nvPr/>
            </p:nvSpPr>
            <p:spPr bwMode="auto">
              <a:xfrm flipV="1">
                <a:off x="615581" y="4495740"/>
                <a:ext cx="1660930" cy="633260"/>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 name="Freeform 17"/>
              <p:cNvSpPr>
                <a:spLocks/>
              </p:cNvSpPr>
              <p:nvPr/>
            </p:nvSpPr>
            <p:spPr bwMode="auto">
              <a:xfrm>
                <a:off x="1380701" y="3572752"/>
                <a:ext cx="239991" cy="171767"/>
              </a:xfrm>
              <a:custGeom>
                <a:avLst/>
                <a:gdLst>
                  <a:gd name="T0" fmla="*/ 0 w 101"/>
                  <a:gd name="T1" fmla="*/ 40 h 83"/>
                  <a:gd name="T2" fmla="*/ 68 w 101"/>
                  <a:gd name="T3" fmla="*/ 0 h 83"/>
                  <a:gd name="T4" fmla="*/ 70 w 101"/>
                  <a:gd name="T5" fmla="*/ 0 h 83"/>
                  <a:gd name="T6" fmla="*/ 74 w 101"/>
                  <a:gd name="T7" fmla="*/ 0 h 83"/>
                  <a:gd name="T8" fmla="*/ 80 w 101"/>
                  <a:gd name="T9" fmla="*/ 0 h 83"/>
                  <a:gd name="T10" fmla="*/ 86 w 101"/>
                  <a:gd name="T11" fmla="*/ 3 h 83"/>
                  <a:gd name="T12" fmla="*/ 92 w 101"/>
                  <a:gd name="T13" fmla="*/ 7 h 83"/>
                  <a:gd name="T14" fmla="*/ 98 w 101"/>
                  <a:gd name="T15" fmla="*/ 15 h 83"/>
                  <a:gd name="T16" fmla="*/ 101 w 101"/>
                  <a:gd name="T17" fmla="*/ 27 h 83"/>
                  <a:gd name="T18" fmla="*/ 101 w 101"/>
                  <a:gd name="T19" fmla="*/ 43 h 83"/>
                  <a:gd name="T20" fmla="*/ 33 w 101"/>
                  <a:gd name="T21" fmla="*/ 83 h 83"/>
                  <a:gd name="T22" fmla="*/ 0 w 101"/>
                  <a:gd name="T23" fmla="*/ 4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83"/>
                  <a:gd name="T38" fmla="*/ 101 w 101"/>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83">
                    <a:moveTo>
                      <a:pt x="0" y="40"/>
                    </a:moveTo>
                    <a:lnTo>
                      <a:pt x="68" y="0"/>
                    </a:lnTo>
                    <a:lnTo>
                      <a:pt x="70" y="0"/>
                    </a:lnTo>
                    <a:lnTo>
                      <a:pt x="74" y="0"/>
                    </a:lnTo>
                    <a:lnTo>
                      <a:pt x="80" y="0"/>
                    </a:lnTo>
                    <a:lnTo>
                      <a:pt x="86" y="3"/>
                    </a:lnTo>
                    <a:lnTo>
                      <a:pt x="92" y="7"/>
                    </a:lnTo>
                    <a:lnTo>
                      <a:pt x="98" y="15"/>
                    </a:lnTo>
                    <a:lnTo>
                      <a:pt x="101" y="27"/>
                    </a:lnTo>
                    <a:lnTo>
                      <a:pt x="101" y="43"/>
                    </a:lnTo>
                    <a:lnTo>
                      <a:pt x="33" y="83"/>
                    </a:lnTo>
                    <a:lnTo>
                      <a:pt x="0" y="40"/>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 name="Freeform 18"/>
              <p:cNvSpPr>
                <a:spLocks/>
              </p:cNvSpPr>
              <p:nvPr/>
            </p:nvSpPr>
            <p:spPr bwMode="auto">
              <a:xfrm>
                <a:off x="1380701" y="3572752"/>
                <a:ext cx="239991" cy="171767"/>
              </a:xfrm>
              <a:custGeom>
                <a:avLst/>
                <a:gdLst>
                  <a:gd name="T0" fmla="*/ 0 w 101"/>
                  <a:gd name="T1" fmla="*/ 40 h 83"/>
                  <a:gd name="T2" fmla="*/ 68 w 101"/>
                  <a:gd name="T3" fmla="*/ 0 h 83"/>
                  <a:gd name="T4" fmla="*/ 70 w 101"/>
                  <a:gd name="T5" fmla="*/ 0 h 83"/>
                  <a:gd name="T6" fmla="*/ 74 w 101"/>
                  <a:gd name="T7" fmla="*/ 0 h 83"/>
                  <a:gd name="T8" fmla="*/ 80 w 101"/>
                  <a:gd name="T9" fmla="*/ 0 h 83"/>
                  <a:gd name="T10" fmla="*/ 86 w 101"/>
                  <a:gd name="T11" fmla="*/ 3 h 83"/>
                  <a:gd name="T12" fmla="*/ 92 w 101"/>
                  <a:gd name="T13" fmla="*/ 7 h 83"/>
                  <a:gd name="T14" fmla="*/ 98 w 101"/>
                  <a:gd name="T15" fmla="*/ 15 h 83"/>
                  <a:gd name="T16" fmla="*/ 101 w 101"/>
                  <a:gd name="T17" fmla="*/ 27 h 83"/>
                  <a:gd name="T18" fmla="*/ 101 w 101"/>
                  <a:gd name="T19" fmla="*/ 43 h 83"/>
                  <a:gd name="T20" fmla="*/ 33 w 101"/>
                  <a:gd name="T21" fmla="*/ 83 h 83"/>
                  <a:gd name="T22" fmla="*/ 0 w 101"/>
                  <a:gd name="T23" fmla="*/ 4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83"/>
                  <a:gd name="T38" fmla="*/ 101 w 101"/>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83">
                    <a:moveTo>
                      <a:pt x="0" y="40"/>
                    </a:moveTo>
                    <a:lnTo>
                      <a:pt x="68" y="0"/>
                    </a:lnTo>
                    <a:lnTo>
                      <a:pt x="70" y="0"/>
                    </a:lnTo>
                    <a:lnTo>
                      <a:pt x="74" y="0"/>
                    </a:lnTo>
                    <a:lnTo>
                      <a:pt x="80" y="0"/>
                    </a:lnTo>
                    <a:lnTo>
                      <a:pt x="86" y="3"/>
                    </a:lnTo>
                    <a:lnTo>
                      <a:pt x="92" y="7"/>
                    </a:lnTo>
                    <a:lnTo>
                      <a:pt x="98" y="15"/>
                    </a:lnTo>
                    <a:lnTo>
                      <a:pt x="101" y="27"/>
                    </a:lnTo>
                    <a:lnTo>
                      <a:pt x="101" y="43"/>
                    </a:lnTo>
                    <a:lnTo>
                      <a:pt x="33" y="83"/>
                    </a:lnTo>
                    <a:lnTo>
                      <a:pt x="0" y="40"/>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 name="Freeform 19"/>
              <p:cNvSpPr>
                <a:spLocks/>
              </p:cNvSpPr>
              <p:nvPr/>
            </p:nvSpPr>
            <p:spPr bwMode="auto">
              <a:xfrm>
                <a:off x="1390206" y="3574823"/>
                <a:ext cx="230487" cy="157280"/>
              </a:xfrm>
              <a:custGeom>
                <a:avLst/>
                <a:gdLst>
                  <a:gd name="T0" fmla="*/ 29 w 97"/>
                  <a:gd name="T1" fmla="*/ 76 h 76"/>
                  <a:gd name="T2" fmla="*/ 0 w 97"/>
                  <a:gd name="T3" fmla="*/ 39 h 76"/>
                  <a:gd name="T4" fmla="*/ 67 w 97"/>
                  <a:gd name="T5" fmla="*/ 0 h 76"/>
                  <a:gd name="T6" fmla="*/ 69 w 97"/>
                  <a:gd name="T7" fmla="*/ 0 h 76"/>
                  <a:gd name="T8" fmla="*/ 73 w 97"/>
                  <a:gd name="T9" fmla="*/ 0 h 76"/>
                  <a:gd name="T10" fmla="*/ 79 w 97"/>
                  <a:gd name="T11" fmla="*/ 2 h 76"/>
                  <a:gd name="T12" fmla="*/ 87 w 97"/>
                  <a:gd name="T13" fmla="*/ 5 h 76"/>
                  <a:gd name="T14" fmla="*/ 93 w 97"/>
                  <a:gd name="T15" fmla="*/ 12 h 76"/>
                  <a:gd name="T16" fmla="*/ 96 w 97"/>
                  <a:gd name="T17" fmla="*/ 23 h 76"/>
                  <a:gd name="T18" fmla="*/ 97 w 97"/>
                  <a:gd name="T19" fmla="*/ 38 h 76"/>
                  <a:gd name="T20" fmla="*/ 29 w 97"/>
                  <a:gd name="T21" fmla="*/ 7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76"/>
                  <a:gd name="T35" fmla="*/ 97 w 97"/>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76">
                    <a:moveTo>
                      <a:pt x="29" y="76"/>
                    </a:moveTo>
                    <a:lnTo>
                      <a:pt x="0" y="39"/>
                    </a:lnTo>
                    <a:lnTo>
                      <a:pt x="67" y="0"/>
                    </a:lnTo>
                    <a:lnTo>
                      <a:pt x="69" y="0"/>
                    </a:lnTo>
                    <a:lnTo>
                      <a:pt x="73" y="0"/>
                    </a:lnTo>
                    <a:lnTo>
                      <a:pt x="79" y="2"/>
                    </a:lnTo>
                    <a:lnTo>
                      <a:pt x="87" y="5"/>
                    </a:lnTo>
                    <a:lnTo>
                      <a:pt x="93" y="12"/>
                    </a:lnTo>
                    <a:lnTo>
                      <a:pt x="96" y="23"/>
                    </a:lnTo>
                    <a:lnTo>
                      <a:pt x="97" y="38"/>
                    </a:lnTo>
                    <a:lnTo>
                      <a:pt x="29" y="76"/>
                    </a:lnTo>
                    <a:close/>
                  </a:path>
                </a:pathLst>
              </a:custGeom>
              <a:solidFill>
                <a:srgbClr val="2B2BFF"/>
              </a:solidFill>
              <a:ln w="0">
                <a:solidFill>
                  <a:srgbClr val="2B2B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 name="Freeform 20"/>
              <p:cNvSpPr>
                <a:spLocks/>
              </p:cNvSpPr>
              <p:nvPr/>
            </p:nvSpPr>
            <p:spPr bwMode="auto">
              <a:xfrm>
                <a:off x="1402086" y="3574823"/>
                <a:ext cx="216230" cy="149002"/>
              </a:xfrm>
              <a:custGeom>
                <a:avLst/>
                <a:gdLst>
                  <a:gd name="T0" fmla="*/ 24 w 91"/>
                  <a:gd name="T1" fmla="*/ 72 h 72"/>
                  <a:gd name="T2" fmla="*/ 0 w 91"/>
                  <a:gd name="T3" fmla="*/ 39 h 72"/>
                  <a:gd name="T4" fmla="*/ 65 w 91"/>
                  <a:gd name="T5" fmla="*/ 0 h 72"/>
                  <a:gd name="T6" fmla="*/ 67 w 91"/>
                  <a:gd name="T7" fmla="*/ 2 h 72"/>
                  <a:gd name="T8" fmla="*/ 73 w 91"/>
                  <a:gd name="T9" fmla="*/ 2 h 72"/>
                  <a:gd name="T10" fmla="*/ 79 w 91"/>
                  <a:gd name="T11" fmla="*/ 5 h 72"/>
                  <a:gd name="T12" fmla="*/ 86 w 91"/>
                  <a:gd name="T13" fmla="*/ 11 h 72"/>
                  <a:gd name="T14" fmla="*/ 91 w 91"/>
                  <a:gd name="T15" fmla="*/ 20 h 72"/>
                  <a:gd name="T16" fmla="*/ 91 w 91"/>
                  <a:gd name="T17" fmla="*/ 33 h 72"/>
                  <a:gd name="T18" fmla="*/ 24 w 91"/>
                  <a:gd name="T19" fmla="*/ 7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72"/>
                  <a:gd name="T32" fmla="*/ 91 w 9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72">
                    <a:moveTo>
                      <a:pt x="24" y="72"/>
                    </a:moveTo>
                    <a:lnTo>
                      <a:pt x="0" y="39"/>
                    </a:lnTo>
                    <a:lnTo>
                      <a:pt x="65" y="0"/>
                    </a:lnTo>
                    <a:lnTo>
                      <a:pt x="67" y="2"/>
                    </a:lnTo>
                    <a:lnTo>
                      <a:pt x="73" y="2"/>
                    </a:lnTo>
                    <a:lnTo>
                      <a:pt x="79" y="5"/>
                    </a:lnTo>
                    <a:lnTo>
                      <a:pt x="86" y="11"/>
                    </a:lnTo>
                    <a:lnTo>
                      <a:pt x="91" y="20"/>
                    </a:lnTo>
                    <a:lnTo>
                      <a:pt x="91" y="33"/>
                    </a:lnTo>
                    <a:lnTo>
                      <a:pt x="24" y="72"/>
                    </a:lnTo>
                    <a:close/>
                  </a:path>
                </a:pathLst>
              </a:custGeom>
              <a:solidFill>
                <a:srgbClr val="5555FF"/>
              </a:solidFill>
              <a:ln w="0">
                <a:solidFill>
                  <a:srgbClr val="5555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 name="Freeform 21"/>
              <p:cNvSpPr>
                <a:spLocks/>
              </p:cNvSpPr>
              <p:nvPr/>
            </p:nvSpPr>
            <p:spPr bwMode="auto">
              <a:xfrm>
                <a:off x="1411591" y="3578961"/>
                <a:ext cx="206725" cy="134516"/>
              </a:xfrm>
              <a:custGeom>
                <a:avLst/>
                <a:gdLst>
                  <a:gd name="T0" fmla="*/ 20 w 87"/>
                  <a:gd name="T1" fmla="*/ 65 h 65"/>
                  <a:gd name="T2" fmla="*/ 0 w 87"/>
                  <a:gd name="T3" fmla="*/ 39 h 65"/>
                  <a:gd name="T4" fmla="*/ 64 w 87"/>
                  <a:gd name="T5" fmla="*/ 0 h 65"/>
                  <a:gd name="T6" fmla="*/ 66 w 87"/>
                  <a:gd name="T7" fmla="*/ 0 h 65"/>
                  <a:gd name="T8" fmla="*/ 70 w 87"/>
                  <a:gd name="T9" fmla="*/ 1 h 65"/>
                  <a:gd name="T10" fmla="*/ 76 w 87"/>
                  <a:gd name="T11" fmla="*/ 4 h 65"/>
                  <a:gd name="T12" fmla="*/ 82 w 87"/>
                  <a:gd name="T13" fmla="*/ 9 h 65"/>
                  <a:gd name="T14" fmla="*/ 85 w 87"/>
                  <a:gd name="T15" fmla="*/ 16 h 65"/>
                  <a:gd name="T16" fmla="*/ 87 w 87"/>
                  <a:gd name="T17" fmla="*/ 28 h 65"/>
                  <a:gd name="T18" fmla="*/ 20 w 87"/>
                  <a:gd name="T19" fmla="*/ 65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65"/>
                  <a:gd name="T32" fmla="*/ 87 w 87"/>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65">
                    <a:moveTo>
                      <a:pt x="20" y="65"/>
                    </a:moveTo>
                    <a:lnTo>
                      <a:pt x="0" y="39"/>
                    </a:lnTo>
                    <a:lnTo>
                      <a:pt x="64" y="0"/>
                    </a:lnTo>
                    <a:lnTo>
                      <a:pt x="66" y="0"/>
                    </a:lnTo>
                    <a:lnTo>
                      <a:pt x="70" y="1"/>
                    </a:lnTo>
                    <a:lnTo>
                      <a:pt x="76" y="4"/>
                    </a:lnTo>
                    <a:lnTo>
                      <a:pt x="82" y="9"/>
                    </a:lnTo>
                    <a:lnTo>
                      <a:pt x="85" y="16"/>
                    </a:lnTo>
                    <a:lnTo>
                      <a:pt x="87" y="28"/>
                    </a:lnTo>
                    <a:lnTo>
                      <a:pt x="20" y="65"/>
                    </a:lnTo>
                    <a:close/>
                  </a:path>
                </a:pathLst>
              </a:custGeom>
              <a:solidFill>
                <a:srgbClr val="8080FF"/>
              </a:solidFill>
              <a:ln w="0">
                <a:solidFill>
                  <a:srgbClr val="808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 name="Freeform 22"/>
              <p:cNvSpPr>
                <a:spLocks/>
              </p:cNvSpPr>
              <p:nvPr/>
            </p:nvSpPr>
            <p:spPr bwMode="auto">
              <a:xfrm>
                <a:off x="1423472" y="3581031"/>
                <a:ext cx="190092" cy="124169"/>
              </a:xfrm>
              <a:custGeom>
                <a:avLst/>
                <a:gdLst>
                  <a:gd name="T0" fmla="*/ 15 w 80"/>
                  <a:gd name="T1" fmla="*/ 60 h 60"/>
                  <a:gd name="T2" fmla="*/ 0 w 80"/>
                  <a:gd name="T3" fmla="*/ 38 h 60"/>
                  <a:gd name="T4" fmla="*/ 62 w 80"/>
                  <a:gd name="T5" fmla="*/ 0 h 60"/>
                  <a:gd name="T6" fmla="*/ 64 w 80"/>
                  <a:gd name="T7" fmla="*/ 0 h 60"/>
                  <a:gd name="T8" fmla="*/ 65 w 80"/>
                  <a:gd name="T9" fmla="*/ 0 h 60"/>
                  <a:gd name="T10" fmla="*/ 68 w 80"/>
                  <a:gd name="T11" fmla="*/ 2 h 60"/>
                  <a:gd name="T12" fmla="*/ 71 w 80"/>
                  <a:gd name="T13" fmla="*/ 3 h 60"/>
                  <a:gd name="T14" fmla="*/ 74 w 80"/>
                  <a:gd name="T15" fmla="*/ 6 h 60"/>
                  <a:gd name="T16" fmla="*/ 77 w 80"/>
                  <a:gd name="T17" fmla="*/ 9 h 60"/>
                  <a:gd name="T18" fmla="*/ 79 w 80"/>
                  <a:gd name="T19" fmla="*/ 12 h 60"/>
                  <a:gd name="T20" fmla="*/ 80 w 80"/>
                  <a:gd name="T21" fmla="*/ 17 h 60"/>
                  <a:gd name="T22" fmla="*/ 80 w 80"/>
                  <a:gd name="T23" fmla="*/ 23 h 60"/>
                  <a:gd name="T24" fmla="*/ 15 w 80"/>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60"/>
                  <a:gd name="T41" fmla="*/ 80 w 80"/>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60">
                    <a:moveTo>
                      <a:pt x="15" y="60"/>
                    </a:moveTo>
                    <a:lnTo>
                      <a:pt x="0" y="38"/>
                    </a:lnTo>
                    <a:lnTo>
                      <a:pt x="62" y="0"/>
                    </a:lnTo>
                    <a:lnTo>
                      <a:pt x="64" y="0"/>
                    </a:lnTo>
                    <a:lnTo>
                      <a:pt x="65" y="0"/>
                    </a:lnTo>
                    <a:lnTo>
                      <a:pt x="68" y="2"/>
                    </a:lnTo>
                    <a:lnTo>
                      <a:pt x="71" y="3"/>
                    </a:lnTo>
                    <a:lnTo>
                      <a:pt x="74" y="6"/>
                    </a:lnTo>
                    <a:lnTo>
                      <a:pt x="77" y="9"/>
                    </a:lnTo>
                    <a:lnTo>
                      <a:pt x="79" y="12"/>
                    </a:lnTo>
                    <a:lnTo>
                      <a:pt x="80" y="17"/>
                    </a:lnTo>
                    <a:lnTo>
                      <a:pt x="80" y="23"/>
                    </a:lnTo>
                    <a:lnTo>
                      <a:pt x="15" y="60"/>
                    </a:lnTo>
                    <a:close/>
                  </a:path>
                </a:pathLst>
              </a:custGeom>
              <a:solidFill>
                <a:srgbClr val="AAAAFF"/>
              </a:solidFill>
              <a:ln w="0">
                <a:solidFill>
                  <a:srgbClr val="AAAA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 name="Freeform 23"/>
              <p:cNvSpPr>
                <a:spLocks/>
              </p:cNvSpPr>
              <p:nvPr/>
            </p:nvSpPr>
            <p:spPr bwMode="auto">
              <a:xfrm>
                <a:off x="1432977" y="3581031"/>
                <a:ext cx="180588" cy="111752"/>
              </a:xfrm>
              <a:custGeom>
                <a:avLst/>
                <a:gdLst>
                  <a:gd name="T0" fmla="*/ 11 w 76"/>
                  <a:gd name="T1" fmla="*/ 54 h 54"/>
                  <a:gd name="T2" fmla="*/ 0 w 76"/>
                  <a:gd name="T3" fmla="*/ 38 h 54"/>
                  <a:gd name="T4" fmla="*/ 61 w 76"/>
                  <a:gd name="T5" fmla="*/ 0 h 54"/>
                  <a:gd name="T6" fmla="*/ 63 w 76"/>
                  <a:gd name="T7" fmla="*/ 2 h 54"/>
                  <a:gd name="T8" fmla="*/ 64 w 76"/>
                  <a:gd name="T9" fmla="*/ 3 h 54"/>
                  <a:gd name="T10" fmla="*/ 67 w 76"/>
                  <a:gd name="T11" fmla="*/ 5 h 54"/>
                  <a:gd name="T12" fmla="*/ 70 w 76"/>
                  <a:gd name="T13" fmla="*/ 8 h 54"/>
                  <a:gd name="T14" fmla="*/ 73 w 76"/>
                  <a:gd name="T15" fmla="*/ 11 h 54"/>
                  <a:gd name="T16" fmla="*/ 76 w 76"/>
                  <a:gd name="T17" fmla="*/ 15 h 54"/>
                  <a:gd name="T18" fmla="*/ 76 w 76"/>
                  <a:gd name="T19" fmla="*/ 18 h 54"/>
                  <a:gd name="T20" fmla="*/ 11 w 76"/>
                  <a:gd name="T21" fmla="*/ 5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4"/>
                  <a:gd name="T35" fmla="*/ 76 w 76"/>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4">
                    <a:moveTo>
                      <a:pt x="11" y="54"/>
                    </a:moveTo>
                    <a:lnTo>
                      <a:pt x="0" y="38"/>
                    </a:lnTo>
                    <a:lnTo>
                      <a:pt x="61" y="0"/>
                    </a:lnTo>
                    <a:lnTo>
                      <a:pt x="63" y="2"/>
                    </a:lnTo>
                    <a:lnTo>
                      <a:pt x="64" y="3"/>
                    </a:lnTo>
                    <a:lnTo>
                      <a:pt x="67" y="5"/>
                    </a:lnTo>
                    <a:lnTo>
                      <a:pt x="70" y="8"/>
                    </a:lnTo>
                    <a:lnTo>
                      <a:pt x="73" y="11"/>
                    </a:lnTo>
                    <a:lnTo>
                      <a:pt x="76" y="15"/>
                    </a:lnTo>
                    <a:lnTo>
                      <a:pt x="76" y="18"/>
                    </a:lnTo>
                    <a:lnTo>
                      <a:pt x="11" y="54"/>
                    </a:lnTo>
                    <a:close/>
                  </a:path>
                </a:pathLst>
              </a:custGeom>
              <a:solidFill>
                <a:srgbClr val="D5D5FF"/>
              </a:solidFill>
              <a:ln w="0">
                <a:solidFill>
                  <a:srgbClr val="D5D5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 name="Freeform 24"/>
              <p:cNvSpPr>
                <a:spLocks/>
              </p:cNvSpPr>
              <p:nvPr/>
            </p:nvSpPr>
            <p:spPr bwMode="auto">
              <a:xfrm>
                <a:off x="1444857" y="3585169"/>
                <a:ext cx="168706" cy="97265"/>
              </a:xfrm>
              <a:custGeom>
                <a:avLst/>
                <a:gdLst>
                  <a:gd name="T0" fmla="*/ 71 w 71"/>
                  <a:gd name="T1" fmla="*/ 12 h 47"/>
                  <a:gd name="T2" fmla="*/ 6 w 71"/>
                  <a:gd name="T3" fmla="*/ 47 h 47"/>
                  <a:gd name="T4" fmla="*/ 0 w 71"/>
                  <a:gd name="T5" fmla="*/ 36 h 47"/>
                  <a:gd name="T6" fmla="*/ 59 w 71"/>
                  <a:gd name="T7" fmla="*/ 0 h 47"/>
                  <a:gd name="T8" fmla="*/ 71 w 71"/>
                  <a:gd name="T9" fmla="*/ 12 h 47"/>
                  <a:gd name="T10" fmla="*/ 0 60000 65536"/>
                  <a:gd name="T11" fmla="*/ 0 60000 65536"/>
                  <a:gd name="T12" fmla="*/ 0 60000 65536"/>
                  <a:gd name="T13" fmla="*/ 0 60000 65536"/>
                  <a:gd name="T14" fmla="*/ 0 60000 65536"/>
                  <a:gd name="T15" fmla="*/ 0 w 71"/>
                  <a:gd name="T16" fmla="*/ 0 h 47"/>
                  <a:gd name="T17" fmla="*/ 71 w 71"/>
                  <a:gd name="T18" fmla="*/ 47 h 47"/>
                </a:gdLst>
                <a:ahLst/>
                <a:cxnLst>
                  <a:cxn ang="T10">
                    <a:pos x="T0" y="T1"/>
                  </a:cxn>
                  <a:cxn ang="T11">
                    <a:pos x="T2" y="T3"/>
                  </a:cxn>
                  <a:cxn ang="T12">
                    <a:pos x="T4" y="T5"/>
                  </a:cxn>
                  <a:cxn ang="T13">
                    <a:pos x="T6" y="T7"/>
                  </a:cxn>
                  <a:cxn ang="T14">
                    <a:pos x="T8" y="T9"/>
                  </a:cxn>
                </a:cxnLst>
                <a:rect l="T15" t="T16" r="T17" b="T18"/>
                <a:pathLst>
                  <a:path w="71" h="47">
                    <a:moveTo>
                      <a:pt x="71" y="12"/>
                    </a:moveTo>
                    <a:lnTo>
                      <a:pt x="6" y="47"/>
                    </a:lnTo>
                    <a:lnTo>
                      <a:pt x="0" y="36"/>
                    </a:lnTo>
                    <a:lnTo>
                      <a:pt x="59" y="0"/>
                    </a:lnTo>
                    <a:lnTo>
                      <a:pt x="71" y="12"/>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 name="Freeform 25"/>
              <p:cNvSpPr>
                <a:spLocks/>
              </p:cNvSpPr>
              <p:nvPr/>
            </p:nvSpPr>
            <p:spPr bwMode="auto">
              <a:xfrm>
                <a:off x="1352187" y="3653462"/>
                <a:ext cx="121184" cy="113821"/>
              </a:xfrm>
              <a:custGeom>
                <a:avLst/>
                <a:gdLst>
                  <a:gd name="T0" fmla="*/ 37 w 51"/>
                  <a:gd name="T1" fmla="*/ 53 h 55"/>
                  <a:gd name="T2" fmla="*/ 46 w 51"/>
                  <a:gd name="T3" fmla="*/ 44 h 55"/>
                  <a:gd name="T4" fmla="*/ 51 w 51"/>
                  <a:gd name="T5" fmla="*/ 31 h 55"/>
                  <a:gd name="T6" fmla="*/ 48 w 51"/>
                  <a:gd name="T7" fmla="*/ 17 h 55"/>
                  <a:gd name="T8" fmla="*/ 39 w 51"/>
                  <a:gd name="T9" fmla="*/ 5 h 55"/>
                  <a:gd name="T10" fmla="*/ 27 w 51"/>
                  <a:gd name="T11" fmla="*/ 0 h 55"/>
                  <a:gd name="T12" fmla="*/ 13 w 51"/>
                  <a:gd name="T13" fmla="*/ 3 h 55"/>
                  <a:gd name="T14" fmla="*/ 3 w 51"/>
                  <a:gd name="T15" fmla="*/ 11 h 55"/>
                  <a:gd name="T16" fmla="*/ 0 w 51"/>
                  <a:gd name="T17" fmla="*/ 23 h 55"/>
                  <a:gd name="T18" fmla="*/ 1 w 51"/>
                  <a:gd name="T19" fmla="*/ 38 h 55"/>
                  <a:gd name="T20" fmla="*/ 10 w 51"/>
                  <a:gd name="T21" fmla="*/ 49 h 55"/>
                  <a:gd name="T22" fmla="*/ 24 w 51"/>
                  <a:gd name="T23" fmla="*/ 55 h 55"/>
                  <a:gd name="T24" fmla="*/ 37 w 51"/>
                  <a:gd name="T25" fmla="*/ 53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5"/>
                  <a:gd name="T41" fmla="*/ 51 w 5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5">
                    <a:moveTo>
                      <a:pt x="37" y="53"/>
                    </a:moveTo>
                    <a:lnTo>
                      <a:pt x="46" y="44"/>
                    </a:lnTo>
                    <a:lnTo>
                      <a:pt x="51" y="31"/>
                    </a:lnTo>
                    <a:lnTo>
                      <a:pt x="48" y="17"/>
                    </a:lnTo>
                    <a:lnTo>
                      <a:pt x="39" y="5"/>
                    </a:lnTo>
                    <a:lnTo>
                      <a:pt x="27" y="0"/>
                    </a:lnTo>
                    <a:lnTo>
                      <a:pt x="13" y="3"/>
                    </a:lnTo>
                    <a:lnTo>
                      <a:pt x="3" y="11"/>
                    </a:lnTo>
                    <a:lnTo>
                      <a:pt x="0" y="23"/>
                    </a:lnTo>
                    <a:lnTo>
                      <a:pt x="1" y="38"/>
                    </a:lnTo>
                    <a:lnTo>
                      <a:pt x="10" y="49"/>
                    </a:lnTo>
                    <a:lnTo>
                      <a:pt x="24" y="55"/>
                    </a:lnTo>
                    <a:lnTo>
                      <a:pt x="37" y="53"/>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 name="Freeform 26"/>
              <p:cNvSpPr>
                <a:spLocks/>
              </p:cNvSpPr>
              <p:nvPr/>
            </p:nvSpPr>
            <p:spPr bwMode="auto">
              <a:xfrm>
                <a:off x="1352187" y="3653462"/>
                <a:ext cx="121184" cy="113821"/>
              </a:xfrm>
              <a:custGeom>
                <a:avLst/>
                <a:gdLst>
                  <a:gd name="T0" fmla="*/ 37 w 51"/>
                  <a:gd name="T1" fmla="*/ 53 h 55"/>
                  <a:gd name="T2" fmla="*/ 46 w 51"/>
                  <a:gd name="T3" fmla="*/ 44 h 55"/>
                  <a:gd name="T4" fmla="*/ 51 w 51"/>
                  <a:gd name="T5" fmla="*/ 31 h 55"/>
                  <a:gd name="T6" fmla="*/ 48 w 51"/>
                  <a:gd name="T7" fmla="*/ 17 h 55"/>
                  <a:gd name="T8" fmla="*/ 39 w 51"/>
                  <a:gd name="T9" fmla="*/ 5 h 55"/>
                  <a:gd name="T10" fmla="*/ 27 w 51"/>
                  <a:gd name="T11" fmla="*/ 0 h 55"/>
                  <a:gd name="T12" fmla="*/ 13 w 51"/>
                  <a:gd name="T13" fmla="*/ 3 h 55"/>
                  <a:gd name="T14" fmla="*/ 3 w 51"/>
                  <a:gd name="T15" fmla="*/ 11 h 55"/>
                  <a:gd name="T16" fmla="*/ 0 w 51"/>
                  <a:gd name="T17" fmla="*/ 23 h 55"/>
                  <a:gd name="T18" fmla="*/ 1 w 51"/>
                  <a:gd name="T19" fmla="*/ 38 h 55"/>
                  <a:gd name="T20" fmla="*/ 10 w 51"/>
                  <a:gd name="T21" fmla="*/ 49 h 55"/>
                  <a:gd name="T22" fmla="*/ 24 w 51"/>
                  <a:gd name="T23" fmla="*/ 55 h 55"/>
                  <a:gd name="T24" fmla="*/ 37 w 51"/>
                  <a:gd name="T25" fmla="*/ 53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5"/>
                  <a:gd name="T41" fmla="*/ 51 w 5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5">
                    <a:moveTo>
                      <a:pt x="37" y="53"/>
                    </a:moveTo>
                    <a:lnTo>
                      <a:pt x="46" y="44"/>
                    </a:lnTo>
                    <a:lnTo>
                      <a:pt x="51" y="31"/>
                    </a:lnTo>
                    <a:lnTo>
                      <a:pt x="48" y="17"/>
                    </a:lnTo>
                    <a:lnTo>
                      <a:pt x="39" y="5"/>
                    </a:lnTo>
                    <a:lnTo>
                      <a:pt x="27" y="0"/>
                    </a:lnTo>
                    <a:lnTo>
                      <a:pt x="13" y="3"/>
                    </a:lnTo>
                    <a:lnTo>
                      <a:pt x="3" y="11"/>
                    </a:lnTo>
                    <a:lnTo>
                      <a:pt x="0" y="23"/>
                    </a:lnTo>
                    <a:lnTo>
                      <a:pt x="1" y="38"/>
                    </a:lnTo>
                    <a:lnTo>
                      <a:pt x="10" y="49"/>
                    </a:lnTo>
                    <a:lnTo>
                      <a:pt x="24" y="55"/>
                    </a:lnTo>
                    <a:lnTo>
                      <a:pt x="37" y="53"/>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 name="Line 21"/>
              <p:cNvSpPr>
                <a:spLocks noChangeShapeType="1"/>
              </p:cNvSpPr>
              <p:nvPr/>
            </p:nvSpPr>
            <p:spPr bwMode="auto">
              <a:xfrm>
                <a:off x="2939457" y="3074009"/>
                <a:ext cx="380184" cy="161419"/>
              </a:xfrm>
              <a:prstGeom prst="line">
                <a:avLst/>
              </a:prstGeom>
              <a:noFill/>
              <a:ln w="19050">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 name="Freeform 28"/>
              <p:cNvSpPr>
                <a:spLocks/>
              </p:cNvSpPr>
              <p:nvPr/>
            </p:nvSpPr>
            <p:spPr bwMode="auto">
              <a:xfrm>
                <a:off x="1967611" y="2724267"/>
                <a:ext cx="1311635" cy="718109"/>
              </a:xfrm>
              <a:custGeom>
                <a:avLst/>
                <a:gdLst>
                  <a:gd name="T0" fmla="*/ 0 w 552"/>
                  <a:gd name="T1" fmla="*/ 304 h 347"/>
                  <a:gd name="T2" fmla="*/ 520 w 552"/>
                  <a:gd name="T3" fmla="*/ 0 h 347"/>
                  <a:gd name="T4" fmla="*/ 521 w 552"/>
                  <a:gd name="T5" fmla="*/ 0 h 347"/>
                  <a:gd name="T6" fmla="*/ 526 w 552"/>
                  <a:gd name="T7" fmla="*/ 0 h 347"/>
                  <a:gd name="T8" fmla="*/ 531 w 552"/>
                  <a:gd name="T9" fmla="*/ 0 h 347"/>
                  <a:gd name="T10" fmla="*/ 539 w 552"/>
                  <a:gd name="T11" fmla="*/ 3 h 347"/>
                  <a:gd name="T12" fmla="*/ 545 w 552"/>
                  <a:gd name="T13" fmla="*/ 8 h 347"/>
                  <a:gd name="T14" fmla="*/ 549 w 552"/>
                  <a:gd name="T15" fmla="*/ 15 h 347"/>
                  <a:gd name="T16" fmla="*/ 552 w 552"/>
                  <a:gd name="T17" fmla="*/ 27 h 347"/>
                  <a:gd name="T18" fmla="*/ 552 w 552"/>
                  <a:gd name="T19" fmla="*/ 44 h 347"/>
                  <a:gd name="T20" fmla="*/ 33 w 552"/>
                  <a:gd name="T21" fmla="*/ 347 h 347"/>
                  <a:gd name="T22" fmla="*/ 0 w 552"/>
                  <a:gd name="T23" fmla="*/ 304 h 3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347"/>
                  <a:gd name="T38" fmla="*/ 552 w 552"/>
                  <a:gd name="T39" fmla="*/ 347 h 3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347">
                    <a:moveTo>
                      <a:pt x="0" y="304"/>
                    </a:moveTo>
                    <a:lnTo>
                      <a:pt x="520" y="0"/>
                    </a:lnTo>
                    <a:lnTo>
                      <a:pt x="521" y="0"/>
                    </a:lnTo>
                    <a:lnTo>
                      <a:pt x="526" y="0"/>
                    </a:lnTo>
                    <a:lnTo>
                      <a:pt x="531" y="0"/>
                    </a:lnTo>
                    <a:lnTo>
                      <a:pt x="539" y="3"/>
                    </a:lnTo>
                    <a:lnTo>
                      <a:pt x="545" y="8"/>
                    </a:lnTo>
                    <a:lnTo>
                      <a:pt x="549" y="15"/>
                    </a:lnTo>
                    <a:lnTo>
                      <a:pt x="552" y="27"/>
                    </a:lnTo>
                    <a:lnTo>
                      <a:pt x="552" y="44"/>
                    </a:lnTo>
                    <a:lnTo>
                      <a:pt x="33" y="347"/>
                    </a:lnTo>
                    <a:lnTo>
                      <a:pt x="0" y="304"/>
                    </a:lnTo>
                    <a:close/>
                  </a:path>
                </a:pathLst>
              </a:custGeom>
              <a:solidFill>
                <a:srgbClr val="FF0000"/>
              </a:solidFill>
              <a:ln w="0">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 name="Freeform 29"/>
              <p:cNvSpPr>
                <a:spLocks/>
              </p:cNvSpPr>
              <p:nvPr/>
            </p:nvSpPr>
            <p:spPr bwMode="auto">
              <a:xfrm>
                <a:off x="1967611" y="2724267"/>
                <a:ext cx="1311635" cy="718109"/>
              </a:xfrm>
              <a:custGeom>
                <a:avLst/>
                <a:gdLst>
                  <a:gd name="T0" fmla="*/ 0 w 552"/>
                  <a:gd name="T1" fmla="*/ 304 h 347"/>
                  <a:gd name="T2" fmla="*/ 520 w 552"/>
                  <a:gd name="T3" fmla="*/ 0 h 347"/>
                  <a:gd name="T4" fmla="*/ 521 w 552"/>
                  <a:gd name="T5" fmla="*/ 0 h 347"/>
                  <a:gd name="T6" fmla="*/ 526 w 552"/>
                  <a:gd name="T7" fmla="*/ 0 h 347"/>
                  <a:gd name="T8" fmla="*/ 531 w 552"/>
                  <a:gd name="T9" fmla="*/ 0 h 347"/>
                  <a:gd name="T10" fmla="*/ 539 w 552"/>
                  <a:gd name="T11" fmla="*/ 3 h 347"/>
                  <a:gd name="T12" fmla="*/ 545 w 552"/>
                  <a:gd name="T13" fmla="*/ 8 h 347"/>
                  <a:gd name="T14" fmla="*/ 549 w 552"/>
                  <a:gd name="T15" fmla="*/ 15 h 347"/>
                  <a:gd name="T16" fmla="*/ 552 w 552"/>
                  <a:gd name="T17" fmla="*/ 27 h 347"/>
                  <a:gd name="T18" fmla="*/ 552 w 552"/>
                  <a:gd name="T19" fmla="*/ 44 h 347"/>
                  <a:gd name="T20" fmla="*/ 33 w 552"/>
                  <a:gd name="T21" fmla="*/ 347 h 347"/>
                  <a:gd name="T22" fmla="*/ 0 w 552"/>
                  <a:gd name="T23" fmla="*/ 304 h 3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347"/>
                  <a:gd name="T38" fmla="*/ 552 w 552"/>
                  <a:gd name="T39" fmla="*/ 347 h 3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347">
                    <a:moveTo>
                      <a:pt x="0" y="304"/>
                    </a:moveTo>
                    <a:lnTo>
                      <a:pt x="520" y="0"/>
                    </a:lnTo>
                    <a:lnTo>
                      <a:pt x="521" y="0"/>
                    </a:lnTo>
                    <a:lnTo>
                      <a:pt x="526" y="0"/>
                    </a:lnTo>
                    <a:lnTo>
                      <a:pt x="531" y="0"/>
                    </a:lnTo>
                    <a:lnTo>
                      <a:pt x="539" y="3"/>
                    </a:lnTo>
                    <a:lnTo>
                      <a:pt x="545" y="8"/>
                    </a:lnTo>
                    <a:lnTo>
                      <a:pt x="549" y="15"/>
                    </a:lnTo>
                    <a:lnTo>
                      <a:pt x="552" y="27"/>
                    </a:lnTo>
                    <a:lnTo>
                      <a:pt x="552" y="44"/>
                    </a:lnTo>
                    <a:lnTo>
                      <a:pt x="33" y="347"/>
                    </a:lnTo>
                    <a:lnTo>
                      <a:pt x="0" y="304"/>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1" name="Line 24"/>
              <p:cNvSpPr>
                <a:spLocks noChangeShapeType="1"/>
              </p:cNvSpPr>
              <p:nvPr/>
            </p:nvSpPr>
            <p:spPr bwMode="auto">
              <a:xfrm flipH="1">
                <a:off x="1981868" y="3469279"/>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2" name="Line 25"/>
              <p:cNvSpPr>
                <a:spLocks noChangeShapeType="1"/>
              </p:cNvSpPr>
              <p:nvPr/>
            </p:nvSpPr>
            <p:spPr bwMode="auto">
              <a:xfrm flipH="1">
                <a:off x="1936720" y="3494113"/>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3" name="Freeform 32"/>
              <p:cNvSpPr>
                <a:spLocks/>
              </p:cNvSpPr>
              <p:nvPr/>
            </p:nvSpPr>
            <p:spPr bwMode="auto">
              <a:xfrm>
                <a:off x="1905831" y="3518946"/>
                <a:ext cx="9505" cy="16556"/>
              </a:xfrm>
              <a:custGeom>
                <a:avLst/>
                <a:gdLst>
                  <a:gd name="T0" fmla="*/ 4 w 4"/>
                  <a:gd name="T1" fmla="*/ 0 h 8"/>
                  <a:gd name="T2" fmla="*/ 0 w 4"/>
                  <a:gd name="T3" fmla="*/ 5 h 8"/>
                  <a:gd name="T4" fmla="*/ 3 w 4"/>
                  <a:gd name="T5" fmla="*/ 8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4" y="0"/>
                    </a:moveTo>
                    <a:lnTo>
                      <a:pt x="0" y="5"/>
                    </a:lnTo>
                    <a:lnTo>
                      <a:pt x="3" y="8"/>
                    </a:lnTo>
                  </a:path>
                </a:pathLst>
              </a:cu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4" name="Line 27"/>
              <p:cNvSpPr>
                <a:spLocks noChangeShapeType="1"/>
              </p:cNvSpPr>
              <p:nvPr/>
            </p:nvSpPr>
            <p:spPr bwMode="auto">
              <a:xfrm>
                <a:off x="1934345" y="3549988"/>
                <a:ext cx="19009" cy="18625"/>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5" name="Line 28"/>
              <p:cNvSpPr>
                <a:spLocks noChangeShapeType="1"/>
              </p:cNvSpPr>
              <p:nvPr/>
            </p:nvSpPr>
            <p:spPr bwMode="auto">
              <a:xfrm flipV="1">
                <a:off x="1974739" y="3549988"/>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6" name="Line 29"/>
              <p:cNvSpPr>
                <a:spLocks noChangeShapeType="1"/>
              </p:cNvSpPr>
              <p:nvPr/>
            </p:nvSpPr>
            <p:spPr bwMode="auto">
              <a:xfrm flipV="1">
                <a:off x="2022262" y="3529294"/>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7" name="Line 30"/>
              <p:cNvSpPr>
                <a:spLocks noChangeShapeType="1"/>
              </p:cNvSpPr>
              <p:nvPr/>
            </p:nvSpPr>
            <p:spPr bwMode="auto">
              <a:xfrm flipV="1">
                <a:off x="2067409" y="3504460"/>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8" name="Line 31"/>
              <p:cNvSpPr>
                <a:spLocks noChangeShapeType="1"/>
              </p:cNvSpPr>
              <p:nvPr/>
            </p:nvSpPr>
            <p:spPr bwMode="auto">
              <a:xfrm flipV="1">
                <a:off x="2117308" y="3479626"/>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9" name="Line 32"/>
              <p:cNvSpPr>
                <a:spLocks noChangeShapeType="1"/>
              </p:cNvSpPr>
              <p:nvPr/>
            </p:nvSpPr>
            <p:spPr bwMode="auto">
              <a:xfrm flipV="1">
                <a:off x="2162455" y="3454793"/>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0" name="Line 33"/>
              <p:cNvSpPr>
                <a:spLocks noChangeShapeType="1"/>
              </p:cNvSpPr>
              <p:nvPr/>
            </p:nvSpPr>
            <p:spPr bwMode="auto">
              <a:xfrm flipV="1">
                <a:off x="2209978" y="3432029"/>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1" name="Line 34"/>
              <p:cNvSpPr>
                <a:spLocks noChangeShapeType="1"/>
              </p:cNvSpPr>
              <p:nvPr/>
            </p:nvSpPr>
            <p:spPr bwMode="auto">
              <a:xfrm flipV="1">
                <a:off x="2259877" y="3409264"/>
                <a:ext cx="21385"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2" name="Line 35"/>
              <p:cNvSpPr>
                <a:spLocks noChangeShapeType="1"/>
              </p:cNvSpPr>
              <p:nvPr/>
            </p:nvSpPr>
            <p:spPr bwMode="auto">
              <a:xfrm flipV="1">
                <a:off x="2305024" y="3384430"/>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3" name="Line 36"/>
              <p:cNvSpPr>
                <a:spLocks noChangeShapeType="1"/>
              </p:cNvSpPr>
              <p:nvPr/>
            </p:nvSpPr>
            <p:spPr bwMode="auto">
              <a:xfrm flipV="1">
                <a:off x="2352547" y="3361666"/>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4" name="Line 37"/>
              <p:cNvSpPr>
                <a:spLocks noChangeShapeType="1"/>
              </p:cNvSpPr>
              <p:nvPr/>
            </p:nvSpPr>
            <p:spPr bwMode="auto">
              <a:xfrm flipV="1">
                <a:off x="2397694" y="3336832"/>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5" name="Line 38"/>
              <p:cNvSpPr>
                <a:spLocks noChangeShapeType="1"/>
              </p:cNvSpPr>
              <p:nvPr/>
            </p:nvSpPr>
            <p:spPr bwMode="auto">
              <a:xfrm flipV="1">
                <a:off x="2447593" y="3311999"/>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6" name="Line 39"/>
              <p:cNvSpPr>
                <a:spLocks noChangeShapeType="1"/>
              </p:cNvSpPr>
              <p:nvPr/>
            </p:nvSpPr>
            <p:spPr bwMode="auto">
              <a:xfrm flipV="1">
                <a:off x="2492740" y="3287164"/>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7" name="Line 40"/>
              <p:cNvSpPr>
                <a:spLocks noChangeShapeType="1"/>
              </p:cNvSpPr>
              <p:nvPr/>
            </p:nvSpPr>
            <p:spPr bwMode="auto">
              <a:xfrm flipV="1">
                <a:off x="2540263" y="3266470"/>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8" name="Line 41"/>
              <p:cNvSpPr>
                <a:spLocks noChangeShapeType="1"/>
              </p:cNvSpPr>
              <p:nvPr/>
            </p:nvSpPr>
            <p:spPr bwMode="auto">
              <a:xfrm flipV="1">
                <a:off x="2585410" y="3241636"/>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49" name="Line 42"/>
              <p:cNvSpPr>
                <a:spLocks noChangeShapeType="1"/>
              </p:cNvSpPr>
              <p:nvPr/>
            </p:nvSpPr>
            <p:spPr bwMode="auto">
              <a:xfrm flipV="1">
                <a:off x="2635309" y="3216803"/>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0" name="Line 43"/>
              <p:cNvSpPr>
                <a:spLocks noChangeShapeType="1"/>
              </p:cNvSpPr>
              <p:nvPr/>
            </p:nvSpPr>
            <p:spPr bwMode="auto">
              <a:xfrm flipV="1">
                <a:off x="2680456" y="3191969"/>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1" name="Line 44"/>
              <p:cNvSpPr>
                <a:spLocks noChangeShapeType="1"/>
              </p:cNvSpPr>
              <p:nvPr/>
            </p:nvSpPr>
            <p:spPr bwMode="auto">
              <a:xfrm flipV="1">
                <a:off x="2727979" y="3171274"/>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2" name="Line 45"/>
              <p:cNvSpPr>
                <a:spLocks noChangeShapeType="1"/>
              </p:cNvSpPr>
              <p:nvPr/>
            </p:nvSpPr>
            <p:spPr bwMode="auto">
              <a:xfrm flipV="1">
                <a:off x="2777878" y="3146441"/>
                <a:ext cx="19009"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3" name="Line 46"/>
              <p:cNvSpPr>
                <a:spLocks noChangeShapeType="1"/>
              </p:cNvSpPr>
              <p:nvPr/>
            </p:nvSpPr>
            <p:spPr bwMode="auto">
              <a:xfrm flipV="1">
                <a:off x="2823025" y="3121606"/>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4" name="Line 47"/>
              <p:cNvSpPr>
                <a:spLocks noChangeShapeType="1"/>
              </p:cNvSpPr>
              <p:nvPr/>
            </p:nvSpPr>
            <p:spPr bwMode="auto">
              <a:xfrm>
                <a:off x="2868172" y="3109190"/>
                <a:ext cx="2376" cy="2069"/>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5" name="Line 48"/>
              <p:cNvSpPr>
                <a:spLocks noChangeShapeType="1"/>
              </p:cNvSpPr>
              <p:nvPr/>
            </p:nvSpPr>
            <p:spPr bwMode="auto">
              <a:xfrm flipV="1">
                <a:off x="2979851" y="3042967"/>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6" name="Line 49"/>
              <p:cNvSpPr>
                <a:spLocks noChangeShapeType="1"/>
              </p:cNvSpPr>
              <p:nvPr/>
            </p:nvSpPr>
            <p:spPr bwMode="auto">
              <a:xfrm flipV="1">
                <a:off x="3024998" y="3018132"/>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7" name="Line 50"/>
              <p:cNvSpPr>
                <a:spLocks noChangeShapeType="1"/>
              </p:cNvSpPr>
              <p:nvPr/>
            </p:nvSpPr>
            <p:spPr bwMode="auto">
              <a:xfrm flipV="1">
                <a:off x="3074897" y="2993299"/>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8" name="Line 51"/>
              <p:cNvSpPr>
                <a:spLocks noChangeShapeType="1"/>
              </p:cNvSpPr>
              <p:nvPr/>
            </p:nvSpPr>
            <p:spPr bwMode="auto">
              <a:xfrm flipV="1">
                <a:off x="3120044" y="2968466"/>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59" name="Line 52"/>
              <p:cNvSpPr>
                <a:spLocks noChangeShapeType="1"/>
              </p:cNvSpPr>
              <p:nvPr/>
            </p:nvSpPr>
            <p:spPr bwMode="auto">
              <a:xfrm flipV="1">
                <a:off x="3167567" y="2947771"/>
                <a:ext cx="23762" cy="827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0" name="Line 53"/>
              <p:cNvSpPr>
                <a:spLocks noChangeShapeType="1"/>
              </p:cNvSpPr>
              <p:nvPr/>
            </p:nvSpPr>
            <p:spPr bwMode="auto">
              <a:xfrm flipV="1">
                <a:off x="3217466" y="2922937"/>
                <a:ext cx="19009"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1" name="Line 54"/>
              <p:cNvSpPr>
                <a:spLocks noChangeShapeType="1"/>
              </p:cNvSpPr>
              <p:nvPr/>
            </p:nvSpPr>
            <p:spPr bwMode="auto">
              <a:xfrm flipV="1">
                <a:off x="3262613" y="2898103"/>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2" name="Line 55"/>
              <p:cNvSpPr>
                <a:spLocks noChangeShapeType="1"/>
              </p:cNvSpPr>
              <p:nvPr/>
            </p:nvSpPr>
            <p:spPr bwMode="auto">
              <a:xfrm flipV="1">
                <a:off x="3307760" y="2873269"/>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3" name="Line 56"/>
              <p:cNvSpPr>
                <a:spLocks noChangeShapeType="1"/>
              </p:cNvSpPr>
              <p:nvPr/>
            </p:nvSpPr>
            <p:spPr bwMode="auto">
              <a:xfrm flipV="1">
                <a:off x="3355283" y="2852574"/>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4" name="Line 57"/>
              <p:cNvSpPr>
                <a:spLocks noChangeShapeType="1"/>
              </p:cNvSpPr>
              <p:nvPr/>
            </p:nvSpPr>
            <p:spPr bwMode="auto">
              <a:xfrm flipV="1">
                <a:off x="3405182" y="2827741"/>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5" name="Line 58"/>
              <p:cNvSpPr>
                <a:spLocks noChangeShapeType="1"/>
              </p:cNvSpPr>
              <p:nvPr/>
            </p:nvSpPr>
            <p:spPr bwMode="auto">
              <a:xfrm flipV="1">
                <a:off x="3450329" y="2802907"/>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6" name="Line 59"/>
              <p:cNvSpPr>
                <a:spLocks noChangeShapeType="1"/>
              </p:cNvSpPr>
              <p:nvPr/>
            </p:nvSpPr>
            <p:spPr bwMode="auto">
              <a:xfrm flipV="1">
                <a:off x="3495476" y="2780143"/>
                <a:ext cx="26137"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7" name="Line 60"/>
              <p:cNvSpPr>
                <a:spLocks noChangeShapeType="1"/>
              </p:cNvSpPr>
              <p:nvPr/>
            </p:nvSpPr>
            <p:spPr bwMode="auto">
              <a:xfrm flipV="1">
                <a:off x="3542999" y="2755309"/>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8" name="Line 61"/>
              <p:cNvSpPr>
                <a:spLocks noChangeShapeType="1"/>
              </p:cNvSpPr>
              <p:nvPr/>
            </p:nvSpPr>
            <p:spPr bwMode="auto">
              <a:xfrm flipV="1">
                <a:off x="3592898" y="2730475"/>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69" name="Line 62"/>
              <p:cNvSpPr>
                <a:spLocks noChangeShapeType="1"/>
              </p:cNvSpPr>
              <p:nvPr/>
            </p:nvSpPr>
            <p:spPr bwMode="auto">
              <a:xfrm flipV="1">
                <a:off x="3638045" y="2705642"/>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0" name="Line 63"/>
              <p:cNvSpPr>
                <a:spLocks noChangeShapeType="1"/>
              </p:cNvSpPr>
              <p:nvPr/>
            </p:nvSpPr>
            <p:spPr bwMode="auto">
              <a:xfrm flipV="1">
                <a:off x="3683192" y="2684947"/>
                <a:ext cx="26137" cy="827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1" name="Line 64"/>
              <p:cNvSpPr>
                <a:spLocks noChangeShapeType="1"/>
              </p:cNvSpPr>
              <p:nvPr/>
            </p:nvSpPr>
            <p:spPr bwMode="auto">
              <a:xfrm flipV="1">
                <a:off x="3733091" y="2660113"/>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2" name="Line 65"/>
              <p:cNvSpPr>
                <a:spLocks noChangeShapeType="1"/>
              </p:cNvSpPr>
              <p:nvPr/>
            </p:nvSpPr>
            <p:spPr bwMode="auto">
              <a:xfrm flipV="1">
                <a:off x="3780614" y="2635279"/>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3" name="Freeform 72"/>
              <p:cNvSpPr>
                <a:spLocks/>
              </p:cNvSpPr>
              <p:nvPr/>
            </p:nvSpPr>
            <p:spPr bwMode="auto">
              <a:xfrm>
                <a:off x="3818632" y="2610446"/>
                <a:ext cx="14257" cy="12417"/>
              </a:xfrm>
              <a:custGeom>
                <a:avLst/>
                <a:gdLst>
                  <a:gd name="T0" fmla="*/ 3 w 6"/>
                  <a:gd name="T1" fmla="*/ 6 h 6"/>
                  <a:gd name="T2" fmla="*/ 6 w 6"/>
                  <a:gd name="T3" fmla="*/ 5 h 6"/>
                  <a:gd name="T4" fmla="*/ 0 w 6"/>
                  <a:gd name="T5" fmla="*/ 0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lnTo>
                      <a:pt x="6" y="5"/>
                    </a:lnTo>
                    <a:lnTo>
                      <a:pt x="0" y="0"/>
                    </a:lnTo>
                  </a:path>
                </a:pathLst>
              </a:cu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4" name="Line 67"/>
              <p:cNvSpPr>
                <a:spLocks noChangeShapeType="1"/>
              </p:cNvSpPr>
              <p:nvPr/>
            </p:nvSpPr>
            <p:spPr bwMode="auto">
              <a:xfrm flipH="1" flipV="1">
                <a:off x="3775861" y="2579404"/>
                <a:ext cx="21385" cy="16556"/>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5" name="Line 68"/>
              <p:cNvSpPr>
                <a:spLocks noChangeShapeType="1"/>
              </p:cNvSpPr>
              <p:nvPr/>
            </p:nvSpPr>
            <p:spPr bwMode="auto">
              <a:xfrm flipH="1">
                <a:off x="3730715" y="2571126"/>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6" name="Line 69"/>
              <p:cNvSpPr>
                <a:spLocks noChangeShapeType="1"/>
              </p:cNvSpPr>
              <p:nvPr/>
            </p:nvSpPr>
            <p:spPr bwMode="auto">
              <a:xfrm flipH="1">
                <a:off x="3683192" y="2595959"/>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7" name="Line 70"/>
              <p:cNvSpPr>
                <a:spLocks noChangeShapeType="1"/>
              </p:cNvSpPr>
              <p:nvPr/>
            </p:nvSpPr>
            <p:spPr bwMode="auto">
              <a:xfrm flipV="1">
                <a:off x="5042351" y="3055384"/>
                <a:ext cx="21385"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8" name="Line 71"/>
              <p:cNvSpPr>
                <a:spLocks noChangeShapeType="1"/>
              </p:cNvSpPr>
              <p:nvPr/>
            </p:nvSpPr>
            <p:spPr bwMode="auto">
              <a:xfrm flipH="1" flipV="1">
                <a:off x="5028094" y="3028480"/>
                <a:ext cx="21385" cy="1448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79" name="Line 72"/>
              <p:cNvSpPr>
                <a:spLocks noChangeShapeType="1"/>
              </p:cNvSpPr>
              <p:nvPr/>
            </p:nvSpPr>
            <p:spPr bwMode="auto">
              <a:xfrm flipH="1">
                <a:off x="4978195" y="3018132"/>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0" name="Line 73"/>
              <p:cNvSpPr>
                <a:spLocks noChangeShapeType="1"/>
              </p:cNvSpPr>
              <p:nvPr/>
            </p:nvSpPr>
            <p:spPr bwMode="auto">
              <a:xfrm flipH="1">
                <a:off x="4933047" y="3040897"/>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1" name="Line 74"/>
              <p:cNvSpPr>
                <a:spLocks noChangeShapeType="1"/>
              </p:cNvSpPr>
              <p:nvPr/>
            </p:nvSpPr>
            <p:spPr bwMode="auto">
              <a:xfrm flipH="1">
                <a:off x="4885525" y="3065731"/>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2" name="Line 75"/>
              <p:cNvSpPr>
                <a:spLocks noChangeShapeType="1"/>
              </p:cNvSpPr>
              <p:nvPr/>
            </p:nvSpPr>
            <p:spPr bwMode="auto">
              <a:xfrm flipH="1">
                <a:off x="4840377" y="3090565"/>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3" name="Line 76"/>
              <p:cNvSpPr>
                <a:spLocks noChangeShapeType="1"/>
              </p:cNvSpPr>
              <p:nvPr/>
            </p:nvSpPr>
            <p:spPr bwMode="auto">
              <a:xfrm flipH="1">
                <a:off x="4790478" y="3115398"/>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4" name="Line 77"/>
              <p:cNvSpPr>
                <a:spLocks noChangeShapeType="1"/>
              </p:cNvSpPr>
              <p:nvPr/>
            </p:nvSpPr>
            <p:spPr bwMode="auto">
              <a:xfrm flipH="1">
                <a:off x="4742956" y="3136093"/>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5" name="Line 78"/>
              <p:cNvSpPr>
                <a:spLocks noChangeShapeType="1"/>
              </p:cNvSpPr>
              <p:nvPr/>
            </p:nvSpPr>
            <p:spPr bwMode="auto">
              <a:xfrm flipH="1">
                <a:off x="4697808" y="3160926"/>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6" name="Line 79"/>
              <p:cNvSpPr>
                <a:spLocks noChangeShapeType="1"/>
              </p:cNvSpPr>
              <p:nvPr/>
            </p:nvSpPr>
            <p:spPr bwMode="auto">
              <a:xfrm flipH="1">
                <a:off x="4652661" y="3185761"/>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7" name="Line 80"/>
              <p:cNvSpPr>
                <a:spLocks noChangeShapeType="1"/>
              </p:cNvSpPr>
              <p:nvPr/>
            </p:nvSpPr>
            <p:spPr bwMode="auto">
              <a:xfrm flipH="1">
                <a:off x="4602762" y="3210594"/>
                <a:ext cx="23762" cy="827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8" name="Line 81"/>
              <p:cNvSpPr>
                <a:spLocks noChangeShapeType="1"/>
              </p:cNvSpPr>
              <p:nvPr/>
            </p:nvSpPr>
            <p:spPr bwMode="auto">
              <a:xfrm flipH="1">
                <a:off x="4555239" y="3231289"/>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89" name="Line 82"/>
              <p:cNvSpPr>
                <a:spLocks noChangeShapeType="1"/>
              </p:cNvSpPr>
              <p:nvPr/>
            </p:nvSpPr>
            <p:spPr bwMode="auto">
              <a:xfrm flipH="1">
                <a:off x="4510092" y="3256123"/>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0" name="Line 83"/>
              <p:cNvSpPr>
                <a:spLocks noChangeShapeType="1"/>
              </p:cNvSpPr>
              <p:nvPr/>
            </p:nvSpPr>
            <p:spPr bwMode="auto">
              <a:xfrm flipH="1">
                <a:off x="4460193" y="3280956"/>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1" name="Line 84"/>
              <p:cNvSpPr>
                <a:spLocks noChangeShapeType="1"/>
              </p:cNvSpPr>
              <p:nvPr/>
            </p:nvSpPr>
            <p:spPr bwMode="auto">
              <a:xfrm flipH="1">
                <a:off x="4415047" y="3305791"/>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2" name="Line 85"/>
              <p:cNvSpPr>
                <a:spLocks noChangeShapeType="1"/>
              </p:cNvSpPr>
              <p:nvPr/>
            </p:nvSpPr>
            <p:spPr bwMode="auto">
              <a:xfrm flipH="1">
                <a:off x="4367523" y="3328555"/>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3" name="Line 86"/>
              <p:cNvSpPr>
                <a:spLocks noChangeShapeType="1"/>
              </p:cNvSpPr>
              <p:nvPr/>
            </p:nvSpPr>
            <p:spPr bwMode="auto">
              <a:xfrm flipH="1">
                <a:off x="4322377" y="3353388"/>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4" name="Line 87"/>
              <p:cNvSpPr>
                <a:spLocks noChangeShapeType="1"/>
              </p:cNvSpPr>
              <p:nvPr/>
            </p:nvSpPr>
            <p:spPr bwMode="auto">
              <a:xfrm flipH="1">
                <a:off x="4272478" y="3378222"/>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5" name="Line 88"/>
              <p:cNvSpPr>
                <a:spLocks noChangeShapeType="1"/>
              </p:cNvSpPr>
              <p:nvPr/>
            </p:nvSpPr>
            <p:spPr bwMode="auto">
              <a:xfrm flipH="1">
                <a:off x="4227330" y="3398917"/>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6" name="Line 89"/>
              <p:cNvSpPr>
                <a:spLocks noChangeShapeType="1"/>
              </p:cNvSpPr>
              <p:nvPr/>
            </p:nvSpPr>
            <p:spPr bwMode="auto">
              <a:xfrm flipH="1">
                <a:off x="4179808" y="3423750"/>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7" name="Line 90"/>
              <p:cNvSpPr>
                <a:spLocks noChangeShapeType="1"/>
              </p:cNvSpPr>
              <p:nvPr/>
            </p:nvSpPr>
            <p:spPr bwMode="auto">
              <a:xfrm flipH="1">
                <a:off x="4134661" y="3448585"/>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8" name="Line 91"/>
              <p:cNvSpPr>
                <a:spLocks noChangeShapeType="1"/>
              </p:cNvSpPr>
              <p:nvPr/>
            </p:nvSpPr>
            <p:spPr bwMode="auto">
              <a:xfrm flipH="1">
                <a:off x="4084761" y="3473418"/>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99" name="Line 92"/>
              <p:cNvSpPr>
                <a:spLocks noChangeShapeType="1"/>
              </p:cNvSpPr>
              <p:nvPr/>
            </p:nvSpPr>
            <p:spPr bwMode="auto">
              <a:xfrm flipH="1">
                <a:off x="4061000" y="3494113"/>
                <a:ext cx="2376" cy="4139"/>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0" name="Line 93"/>
              <p:cNvSpPr>
                <a:spLocks noChangeShapeType="1"/>
              </p:cNvSpPr>
              <p:nvPr/>
            </p:nvSpPr>
            <p:spPr bwMode="auto">
              <a:xfrm flipH="1">
                <a:off x="3932687" y="3549988"/>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1" name="Line 94"/>
              <p:cNvSpPr>
                <a:spLocks noChangeShapeType="1"/>
              </p:cNvSpPr>
              <p:nvPr/>
            </p:nvSpPr>
            <p:spPr bwMode="auto">
              <a:xfrm flipH="1">
                <a:off x="3885165" y="3572752"/>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2" name="Line 95"/>
              <p:cNvSpPr>
                <a:spLocks noChangeShapeType="1"/>
              </p:cNvSpPr>
              <p:nvPr/>
            </p:nvSpPr>
            <p:spPr bwMode="auto">
              <a:xfrm flipH="1">
                <a:off x="3840018" y="3597587"/>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3" name="Line 96"/>
              <p:cNvSpPr>
                <a:spLocks noChangeShapeType="1"/>
              </p:cNvSpPr>
              <p:nvPr/>
            </p:nvSpPr>
            <p:spPr bwMode="auto">
              <a:xfrm flipH="1">
                <a:off x="3794871" y="3622420"/>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4" name="Line 97"/>
              <p:cNvSpPr>
                <a:spLocks noChangeShapeType="1"/>
              </p:cNvSpPr>
              <p:nvPr/>
            </p:nvSpPr>
            <p:spPr bwMode="auto">
              <a:xfrm flipH="1">
                <a:off x="3744972" y="3643115"/>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5" name="Line 98"/>
              <p:cNvSpPr>
                <a:spLocks noChangeShapeType="1"/>
              </p:cNvSpPr>
              <p:nvPr/>
            </p:nvSpPr>
            <p:spPr bwMode="auto">
              <a:xfrm flipH="1">
                <a:off x="3697448" y="3667949"/>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6" name="Line 99"/>
              <p:cNvSpPr>
                <a:spLocks noChangeShapeType="1"/>
              </p:cNvSpPr>
              <p:nvPr/>
            </p:nvSpPr>
            <p:spPr bwMode="auto">
              <a:xfrm flipH="1">
                <a:off x="3652302" y="3692782"/>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7" name="Line 100"/>
              <p:cNvSpPr>
                <a:spLocks noChangeShapeType="1"/>
              </p:cNvSpPr>
              <p:nvPr/>
            </p:nvSpPr>
            <p:spPr bwMode="auto">
              <a:xfrm flipH="1">
                <a:off x="3602403" y="3713477"/>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8" name="Line 101"/>
              <p:cNvSpPr>
                <a:spLocks noChangeShapeType="1"/>
              </p:cNvSpPr>
              <p:nvPr/>
            </p:nvSpPr>
            <p:spPr bwMode="auto">
              <a:xfrm flipH="1">
                <a:off x="3557256" y="3738311"/>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09" name="Line 102"/>
              <p:cNvSpPr>
                <a:spLocks noChangeShapeType="1"/>
              </p:cNvSpPr>
              <p:nvPr/>
            </p:nvSpPr>
            <p:spPr bwMode="auto">
              <a:xfrm flipH="1">
                <a:off x="3509733" y="3763145"/>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0" name="Line 103"/>
              <p:cNvSpPr>
                <a:spLocks noChangeShapeType="1"/>
              </p:cNvSpPr>
              <p:nvPr/>
            </p:nvSpPr>
            <p:spPr bwMode="auto">
              <a:xfrm flipH="1">
                <a:off x="3459834" y="3787978"/>
                <a:ext cx="26137"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1" name="Line 104"/>
              <p:cNvSpPr>
                <a:spLocks noChangeShapeType="1"/>
              </p:cNvSpPr>
              <p:nvPr/>
            </p:nvSpPr>
            <p:spPr bwMode="auto">
              <a:xfrm flipH="1">
                <a:off x="3414687" y="3810743"/>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2" name="Line 105"/>
              <p:cNvSpPr>
                <a:spLocks noChangeShapeType="1"/>
              </p:cNvSpPr>
              <p:nvPr/>
            </p:nvSpPr>
            <p:spPr bwMode="auto">
              <a:xfrm flipH="1">
                <a:off x="3369540" y="3835576"/>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3" name="Line 106"/>
              <p:cNvSpPr>
                <a:spLocks noChangeShapeType="1"/>
              </p:cNvSpPr>
              <p:nvPr/>
            </p:nvSpPr>
            <p:spPr bwMode="auto">
              <a:xfrm flipH="1">
                <a:off x="3322017" y="3860410"/>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4" name="Line 107"/>
              <p:cNvSpPr>
                <a:spLocks noChangeShapeType="1"/>
              </p:cNvSpPr>
              <p:nvPr/>
            </p:nvSpPr>
            <p:spPr bwMode="auto">
              <a:xfrm flipH="1">
                <a:off x="3272118" y="3881105"/>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5" name="Freeform 114"/>
              <p:cNvSpPr>
                <a:spLocks/>
              </p:cNvSpPr>
              <p:nvPr/>
            </p:nvSpPr>
            <p:spPr bwMode="auto">
              <a:xfrm>
                <a:off x="3226971" y="3905939"/>
                <a:ext cx="23762" cy="12417"/>
              </a:xfrm>
              <a:custGeom>
                <a:avLst/>
                <a:gdLst>
                  <a:gd name="T0" fmla="*/ 10 w 10"/>
                  <a:gd name="T1" fmla="*/ 0 h 6"/>
                  <a:gd name="T2" fmla="*/ 0 w 10"/>
                  <a:gd name="T3" fmla="*/ 6 h 6"/>
                  <a:gd name="T4" fmla="*/ 0 w 10"/>
                  <a:gd name="T5" fmla="*/ 6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10" y="0"/>
                    </a:moveTo>
                    <a:lnTo>
                      <a:pt x="0" y="6"/>
                    </a:lnTo>
                  </a:path>
                </a:pathLst>
              </a:cu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6" name="Line 109"/>
              <p:cNvSpPr>
                <a:spLocks noChangeShapeType="1"/>
              </p:cNvSpPr>
              <p:nvPr/>
            </p:nvSpPr>
            <p:spPr bwMode="auto">
              <a:xfrm>
                <a:off x="3248356" y="3932842"/>
                <a:ext cx="21385" cy="16556"/>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7" name="Line 110"/>
              <p:cNvSpPr>
                <a:spLocks noChangeShapeType="1"/>
              </p:cNvSpPr>
              <p:nvPr/>
            </p:nvSpPr>
            <p:spPr bwMode="auto">
              <a:xfrm flipV="1">
                <a:off x="3291127" y="3924564"/>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8" name="Line 111"/>
              <p:cNvSpPr>
                <a:spLocks noChangeShapeType="1"/>
              </p:cNvSpPr>
              <p:nvPr/>
            </p:nvSpPr>
            <p:spPr bwMode="auto">
              <a:xfrm flipV="1">
                <a:off x="3336274" y="3899730"/>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19" name="Freeform 118"/>
              <p:cNvSpPr>
                <a:spLocks/>
              </p:cNvSpPr>
              <p:nvPr/>
            </p:nvSpPr>
            <p:spPr bwMode="auto">
              <a:xfrm>
                <a:off x="1958106" y="2728406"/>
                <a:ext cx="1321140" cy="713970"/>
              </a:xfrm>
              <a:custGeom>
                <a:avLst/>
                <a:gdLst>
                  <a:gd name="T0" fmla="*/ 527 w 556"/>
                  <a:gd name="T1" fmla="*/ 0 h 345"/>
                  <a:gd name="T2" fmla="*/ 530 w 556"/>
                  <a:gd name="T3" fmla="*/ 0 h 345"/>
                  <a:gd name="T4" fmla="*/ 534 w 556"/>
                  <a:gd name="T5" fmla="*/ 0 h 345"/>
                  <a:gd name="T6" fmla="*/ 540 w 556"/>
                  <a:gd name="T7" fmla="*/ 1 h 345"/>
                  <a:gd name="T8" fmla="*/ 546 w 556"/>
                  <a:gd name="T9" fmla="*/ 4 h 345"/>
                  <a:gd name="T10" fmla="*/ 552 w 556"/>
                  <a:gd name="T11" fmla="*/ 10 h 345"/>
                  <a:gd name="T12" fmla="*/ 556 w 556"/>
                  <a:gd name="T13" fmla="*/ 22 h 345"/>
                  <a:gd name="T14" fmla="*/ 556 w 556"/>
                  <a:gd name="T15" fmla="*/ 37 h 345"/>
                  <a:gd name="T16" fmla="*/ 28 w 556"/>
                  <a:gd name="T17" fmla="*/ 345 h 345"/>
                  <a:gd name="T18" fmla="*/ 0 w 556"/>
                  <a:gd name="T19" fmla="*/ 306 h 345"/>
                  <a:gd name="T20" fmla="*/ 527 w 556"/>
                  <a:gd name="T21" fmla="*/ 0 h 3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6"/>
                  <a:gd name="T34" fmla="*/ 0 h 345"/>
                  <a:gd name="T35" fmla="*/ 556 w 556"/>
                  <a:gd name="T36" fmla="*/ 345 h 3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6" h="345">
                    <a:moveTo>
                      <a:pt x="527" y="0"/>
                    </a:moveTo>
                    <a:lnTo>
                      <a:pt x="530" y="0"/>
                    </a:lnTo>
                    <a:lnTo>
                      <a:pt x="534" y="0"/>
                    </a:lnTo>
                    <a:lnTo>
                      <a:pt x="540" y="1"/>
                    </a:lnTo>
                    <a:lnTo>
                      <a:pt x="546" y="4"/>
                    </a:lnTo>
                    <a:lnTo>
                      <a:pt x="552" y="10"/>
                    </a:lnTo>
                    <a:lnTo>
                      <a:pt x="556" y="22"/>
                    </a:lnTo>
                    <a:lnTo>
                      <a:pt x="556" y="37"/>
                    </a:lnTo>
                    <a:lnTo>
                      <a:pt x="28" y="345"/>
                    </a:lnTo>
                    <a:lnTo>
                      <a:pt x="0" y="306"/>
                    </a:lnTo>
                    <a:lnTo>
                      <a:pt x="527" y="0"/>
                    </a:lnTo>
                    <a:close/>
                  </a:path>
                </a:pathLst>
              </a:custGeom>
              <a:solidFill>
                <a:srgbClr val="FF2B2B"/>
              </a:solidFill>
              <a:ln w="0">
                <a:solidFill>
                  <a:srgbClr val="FF2B2B"/>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0" name="Freeform 119"/>
              <p:cNvSpPr>
                <a:spLocks/>
              </p:cNvSpPr>
              <p:nvPr/>
            </p:nvSpPr>
            <p:spPr bwMode="auto">
              <a:xfrm>
                <a:off x="1967611" y="2728406"/>
                <a:ext cx="1311635" cy="701553"/>
              </a:xfrm>
              <a:custGeom>
                <a:avLst/>
                <a:gdLst>
                  <a:gd name="T0" fmla="*/ 526 w 552"/>
                  <a:gd name="T1" fmla="*/ 0 h 339"/>
                  <a:gd name="T2" fmla="*/ 529 w 552"/>
                  <a:gd name="T3" fmla="*/ 0 h 339"/>
                  <a:gd name="T4" fmla="*/ 533 w 552"/>
                  <a:gd name="T5" fmla="*/ 1 h 339"/>
                  <a:gd name="T6" fmla="*/ 540 w 552"/>
                  <a:gd name="T7" fmla="*/ 3 h 339"/>
                  <a:gd name="T8" fmla="*/ 546 w 552"/>
                  <a:gd name="T9" fmla="*/ 9 h 339"/>
                  <a:gd name="T10" fmla="*/ 551 w 552"/>
                  <a:gd name="T11" fmla="*/ 18 h 339"/>
                  <a:gd name="T12" fmla="*/ 552 w 552"/>
                  <a:gd name="T13" fmla="*/ 33 h 339"/>
                  <a:gd name="T14" fmla="*/ 26 w 552"/>
                  <a:gd name="T15" fmla="*/ 339 h 339"/>
                  <a:gd name="T16" fmla="*/ 0 w 552"/>
                  <a:gd name="T17" fmla="*/ 306 h 339"/>
                  <a:gd name="T18" fmla="*/ 526 w 552"/>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339"/>
                  <a:gd name="T32" fmla="*/ 552 w 552"/>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339">
                    <a:moveTo>
                      <a:pt x="526" y="0"/>
                    </a:moveTo>
                    <a:lnTo>
                      <a:pt x="529" y="0"/>
                    </a:lnTo>
                    <a:lnTo>
                      <a:pt x="533" y="1"/>
                    </a:lnTo>
                    <a:lnTo>
                      <a:pt x="540" y="3"/>
                    </a:lnTo>
                    <a:lnTo>
                      <a:pt x="546" y="9"/>
                    </a:lnTo>
                    <a:lnTo>
                      <a:pt x="551" y="18"/>
                    </a:lnTo>
                    <a:lnTo>
                      <a:pt x="552" y="33"/>
                    </a:lnTo>
                    <a:lnTo>
                      <a:pt x="26" y="339"/>
                    </a:lnTo>
                    <a:lnTo>
                      <a:pt x="0" y="306"/>
                    </a:lnTo>
                    <a:lnTo>
                      <a:pt x="526" y="0"/>
                    </a:lnTo>
                    <a:close/>
                  </a:path>
                </a:pathLst>
              </a:custGeom>
              <a:solidFill>
                <a:srgbClr val="FF5555"/>
              </a:solidFill>
              <a:ln w="0">
                <a:solidFill>
                  <a:srgbClr val="FF555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1" name="Freeform 120"/>
              <p:cNvSpPr>
                <a:spLocks/>
              </p:cNvSpPr>
              <p:nvPr/>
            </p:nvSpPr>
            <p:spPr bwMode="auto">
              <a:xfrm>
                <a:off x="1981868" y="2730475"/>
                <a:ext cx="1295002" cy="689136"/>
              </a:xfrm>
              <a:custGeom>
                <a:avLst/>
                <a:gdLst>
                  <a:gd name="T0" fmla="*/ 524 w 545"/>
                  <a:gd name="T1" fmla="*/ 0 h 333"/>
                  <a:gd name="T2" fmla="*/ 525 w 545"/>
                  <a:gd name="T3" fmla="*/ 0 h 333"/>
                  <a:gd name="T4" fmla="*/ 530 w 545"/>
                  <a:gd name="T5" fmla="*/ 2 h 333"/>
                  <a:gd name="T6" fmla="*/ 536 w 545"/>
                  <a:gd name="T7" fmla="*/ 3 h 333"/>
                  <a:gd name="T8" fmla="*/ 540 w 545"/>
                  <a:gd name="T9" fmla="*/ 9 h 333"/>
                  <a:gd name="T10" fmla="*/ 545 w 545"/>
                  <a:gd name="T11" fmla="*/ 17 h 333"/>
                  <a:gd name="T12" fmla="*/ 545 w 545"/>
                  <a:gd name="T13" fmla="*/ 27 h 333"/>
                  <a:gd name="T14" fmla="*/ 20 w 545"/>
                  <a:gd name="T15" fmla="*/ 333 h 333"/>
                  <a:gd name="T16" fmla="*/ 0 w 545"/>
                  <a:gd name="T17" fmla="*/ 305 h 333"/>
                  <a:gd name="T18" fmla="*/ 524 w 545"/>
                  <a:gd name="T19" fmla="*/ 0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5"/>
                  <a:gd name="T31" fmla="*/ 0 h 333"/>
                  <a:gd name="T32" fmla="*/ 545 w 545"/>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5" h="333">
                    <a:moveTo>
                      <a:pt x="524" y="0"/>
                    </a:moveTo>
                    <a:lnTo>
                      <a:pt x="525" y="0"/>
                    </a:lnTo>
                    <a:lnTo>
                      <a:pt x="530" y="2"/>
                    </a:lnTo>
                    <a:lnTo>
                      <a:pt x="536" y="3"/>
                    </a:lnTo>
                    <a:lnTo>
                      <a:pt x="540" y="9"/>
                    </a:lnTo>
                    <a:lnTo>
                      <a:pt x="545" y="17"/>
                    </a:lnTo>
                    <a:lnTo>
                      <a:pt x="545" y="27"/>
                    </a:lnTo>
                    <a:lnTo>
                      <a:pt x="20" y="333"/>
                    </a:lnTo>
                    <a:lnTo>
                      <a:pt x="0" y="305"/>
                    </a:lnTo>
                    <a:lnTo>
                      <a:pt x="524" y="0"/>
                    </a:lnTo>
                    <a:close/>
                  </a:path>
                </a:pathLst>
              </a:custGeom>
              <a:solidFill>
                <a:srgbClr val="FF8080"/>
              </a:solidFill>
              <a:ln w="0">
                <a:solidFill>
                  <a:srgbClr val="FF808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2" name="Freeform 121"/>
              <p:cNvSpPr>
                <a:spLocks/>
              </p:cNvSpPr>
              <p:nvPr/>
            </p:nvSpPr>
            <p:spPr bwMode="auto">
              <a:xfrm>
                <a:off x="1993748" y="2730475"/>
                <a:ext cx="1283122" cy="678789"/>
              </a:xfrm>
              <a:custGeom>
                <a:avLst/>
                <a:gdLst>
                  <a:gd name="T0" fmla="*/ 522 w 540"/>
                  <a:gd name="T1" fmla="*/ 0 h 328"/>
                  <a:gd name="T2" fmla="*/ 522 w 540"/>
                  <a:gd name="T3" fmla="*/ 0 h 328"/>
                  <a:gd name="T4" fmla="*/ 523 w 540"/>
                  <a:gd name="T5" fmla="*/ 2 h 328"/>
                  <a:gd name="T6" fmla="*/ 526 w 540"/>
                  <a:gd name="T7" fmla="*/ 2 h 328"/>
                  <a:gd name="T8" fmla="*/ 529 w 540"/>
                  <a:gd name="T9" fmla="*/ 5 h 328"/>
                  <a:gd name="T10" fmla="*/ 532 w 540"/>
                  <a:gd name="T11" fmla="*/ 6 h 328"/>
                  <a:gd name="T12" fmla="*/ 535 w 540"/>
                  <a:gd name="T13" fmla="*/ 9 h 328"/>
                  <a:gd name="T14" fmla="*/ 538 w 540"/>
                  <a:gd name="T15" fmla="*/ 14 h 328"/>
                  <a:gd name="T16" fmla="*/ 540 w 540"/>
                  <a:gd name="T17" fmla="*/ 18 h 328"/>
                  <a:gd name="T18" fmla="*/ 540 w 540"/>
                  <a:gd name="T19" fmla="*/ 23 h 328"/>
                  <a:gd name="T20" fmla="*/ 15 w 540"/>
                  <a:gd name="T21" fmla="*/ 328 h 328"/>
                  <a:gd name="T22" fmla="*/ 0 w 540"/>
                  <a:gd name="T23" fmla="*/ 305 h 328"/>
                  <a:gd name="T24" fmla="*/ 522 w 540"/>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0"/>
                  <a:gd name="T40" fmla="*/ 0 h 328"/>
                  <a:gd name="T41" fmla="*/ 540 w 540"/>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0" h="328">
                    <a:moveTo>
                      <a:pt x="522" y="0"/>
                    </a:moveTo>
                    <a:lnTo>
                      <a:pt x="522" y="0"/>
                    </a:lnTo>
                    <a:lnTo>
                      <a:pt x="523" y="2"/>
                    </a:lnTo>
                    <a:lnTo>
                      <a:pt x="526" y="2"/>
                    </a:lnTo>
                    <a:lnTo>
                      <a:pt x="529" y="5"/>
                    </a:lnTo>
                    <a:lnTo>
                      <a:pt x="532" y="6"/>
                    </a:lnTo>
                    <a:lnTo>
                      <a:pt x="535" y="9"/>
                    </a:lnTo>
                    <a:lnTo>
                      <a:pt x="538" y="14"/>
                    </a:lnTo>
                    <a:lnTo>
                      <a:pt x="540" y="18"/>
                    </a:lnTo>
                    <a:lnTo>
                      <a:pt x="540" y="23"/>
                    </a:lnTo>
                    <a:lnTo>
                      <a:pt x="15" y="328"/>
                    </a:lnTo>
                    <a:lnTo>
                      <a:pt x="0" y="305"/>
                    </a:lnTo>
                    <a:lnTo>
                      <a:pt x="522" y="0"/>
                    </a:lnTo>
                    <a:close/>
                  </a:path>
                </a:pathLst>
              </a:custGeom>
              <a:solidFill>
                <a:srgbClr val="FFAAAA"/>
              </a:solidFill>
              <a:ln w="0">
                <a:solidFill>
                  <a:srgbClr val="FFAAAA"/>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3" name="Freeform 122"/>
              <p:cNvSpPr>
                <a:spLocks/>
              </p:cNvSpPr>
              <p:nvPr/>
            </p:nvSpPr>
            <p:spPr bwMode="auto">
              <a:xfrm>
                <a:off x="2003253" y="2730475"/>
                <a:ext cx="1273617" cy="668441"/>
              </a:xfrm>
              <a:custGeom>
                <a:avLst/>
                <a:gdLst>
                  <a:gd name="T0" fmla="*/ 521 w 536"/>
                  <a:gd name="T1" fmla="*/ 0 h 323"/>
                  <a:gd name="T2" fmla="*/ 521 w 536"/>
                  <a:gd name="T3" fmla="*/ 2 h 323"/>
                  <a:gd name="T4" fmla="*/ 524 w 536"/>
                  <a:gd name="T5" fmla="*/ 3 h 323"/>
                  <a:gd name="T6" fmla="*/ 527 w 536"/>
                  <a:gd name="T7" fmla="*/ 5 h 323"/>
                  <a:gd name="T8" fmla="*/ 530 w 536"/>
                  <a:gd name="T9" fmla="*/ 8 h 323"/>
                  <a:gd name="T10" fmla="*/ 533 w 536"/>
                  <a:gd name="T11" fmla="*/ 11 h 323"/>
                  <a:gd name="T12" fmla="*/ 534 w 536"/>
                  <a:gd name="T13" fmla="*/ 15 h 323"/>
                  <a:gd name="T14" fmla="*/ 536 w 536"/>
                  <a:gd name="T15" fmla="*/ 18 h 323"/>
                  <a:gd name="T16" fmla="*/ 12 w 536"/>
                  <a:gd name="T17" fmla="*/ 323 h 323"/>
                  <a:gd name="T18" fmla="*/ 0 w 536"/>
                  <a:gd name="T19" fmla="*/ 305 h 323"/>
                  <a:gd name="T20" fmla="*/ 521 w 536"/>
                  <a:gd name="T21" fmla="*/ 0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323"/>
                  <a:gd name="T35" fmla="*/ 536 w 536"/>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323">
                    <a:moveTo>
                      <a:pt x="521" y="0"/>
                    </a:moveTo>
                    <a:lnTo>
                      <a:pt x="521" y="2"/>
                    </a:lnTo>
                    <a:lnTo>
                      <a:pt x="524" y="3"/>
                    </a:lnTo>
                    <a:lnTo>
                      <a:pt x="527" y="5"/>
                    </a:lnTo>
                    <a:lnTo>
                      <a:pt x="530" y="8"/>
                    </a:lnTo>
                    <a:lnTo>
                      <a:pt x="533" y="11"/>
                    </a:lnTo>
                    <a:lnTo>
                      <a:pt x="534" y="15"/>
                    </a:lnTo>
                    <a:lnTo>
                      <a:pt x="536" y="18"/>
                    </a:lnTo>
                    <a:lnTo>
                      <a:pt x="12" y="323"/>
                    </a:lnTo>
                    <a:lnTo>
                      <a:pt x="0" y="305"/>
                    </a:lnTo>
                    <a:lnTo>
                      <a:pt x="521" y="0"/>
                    </a:lnTo>
                    <a:close/>
                  </a:path>
                </a:pathLst>
              </a:custGeom>
              <a:solidFill>
                <a:srgbClr val="FFD5D5"/>
              </a:solidFill>
              <a:ln w="0">
                <a:solidFill>
                  <a:srgbClr val="FFD5D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4" name="Freeform 123"/>
              <p:cNvSpPr>
                <a:spLocks/>
              </p:cNvSpPr>
              <p:nvPr/>
            </p:nvSpPr>
            <p:spPr bwMode="auto">
              <a:xfrm>
                <a:off x="2038895" y="2734615"/>
                <a:ext cx="1233222" cy="643608"/>
              </a:xfrm>
              <a:custGeom>
                <a:avLst/>
                <a:gdLst>
                  <a:gd name="T0" fmla="*/ 519 w 519"/>
                  <a:gd name="T1" fmla="*/ 12 h 311"/>
                  <a:gd name="T2" fmla="*/ 6 w 519"/>
                  <a:gd name="T3" fmla="*/ 311 h 311"/>
                  <a:gd name="T4" fmla="*/ 0 w 519"/>
                  <a:gd name="T5" fmla="*/ 299 h 311"/>
                  <a:gd name="T6" fmla="*/ 509 w 519"/>
                  <a:gd name="T7" fmla="*/ 0 h 311"/>
                  <a:gd name="T8" fmla="*/ 519 w 519"/>
                  <a:gd name="T9" fmla="*/ 12 h 311"/>
                  <a:gd name="T10" fmla="*/ 0 60000 65536"/>
                  <a:gd name="T11" fmla="*/ 0 60000 65536"/>
                  <a:gd name="T12" fmla="*/ 0 60000 65536"/>
                  <a:gd name="T13" fmla="*/ 0 60000 65536"/>
                  <a:gd name="T14" fmla="*/ 0 60000 65536"/>
                  <a:gd name="T15" fmla="*/ 0 w 519"/>
                  <a:gd name="T16" fmla="*/ 0 h 311"/>
                  <a:gd name="T17" fmla="*/ 519 w 519"/>
                  <a:gd name="T18" fmla="*/ 311 h 311"/>
                </a:gdLst>
                <a:ahLst/>
                <a:cxnLst>
                  <a:cxn ang="T10">
                    <a:pos x="T0" y="T1"/>
                  </a:cxn>
                  <a:cxn ang="T11">
                    <a:pos x="T2" y="T3"/>
                  </a:cxn>
                  <a:cxn ang="T12">
                    <a:pos x="T4" y="T5"/>
                  </a:cxn>
                  <a:cxn ang="T13">
                    <a:pos x="T6" y="T7"/>
                  </a:cxn>
                  <a:cxn ang="T14">
                    <a:pos x="T8" y="T9"/>
                  </a:cxn>
                </a:cxnLst>
                <a:rect l="T15" t="T16" r="T17" b="T18"/>
                <a:pathLst>
                  <a:path w="519" h="311">
                    <a:moveTo>
                      <a:pt x="519" y="12"/>
                    </a:moveTo>
                    <a:lnTo>
                      <a:pt x="6" y="311"/>
                    </a:lnTo>
                    <a:lnTo>
                      <a:pt x="0" y="299"/>
                    </a:lnTo>
                    <a:lnTo>
                      <a:pt x="509" y="0"/>
                    </a:lnTo>
                    <a:lnTo>
                      <a:pt x="519" y="12"/>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5" name="Freeform 124"/>
              <p:cNvSpPr>
                <a:spLocks/>
              </p:cNvSpPr>
              <p:nvPr/>
            </p:nvSpPr>
            <p:spPr bwMode="auto">
              <a:xfrm>
                <a:off x="1946225" y="3343041"/>
                <a:ext cx="125936" cy="113821"/>
              </a:xfrm>
              <a:custGeom>
                <a:avLst/>
                <a:gdLst>
                  <a:gd name="T0" fmla="*/ 38 w 53"/>
                  <a:gd name="T1" fmla="*/ 52 h 55"/>
                  <a:gd name="T2" fmla="*/ 48 w 53"/>
                  <a:gd name="T3" fmla="*/ 43 h 55"/>
                  <a:gd name="T4" fmla="*/ 53 w 53"/>
                  <a:gd name="T5" fmla="*/ 32 h 55"/>
                  <a:gd name="T6" fmla="*/ 50 w 53"/>
                  <a:gd name="T7" fmla="*/ 17 h 55"/>
                  <a:gd name="T8" fmla="*/ 41 w 53"/>
                  <a:gd name="T9" fmla="*/ 6 h 55"/>
                  <a:gd name="T10" fmla="*/ 29 w 53"/>
                  <a:gd name="T11" fmla="*/ 0 h 55"/>
                  <a:gd name="T12" fmla="*/ 15 w 53"/>
                  <a:gd name="T13" fmla="*/ 2 h 55"/>
                  <a:gd name="T14" fmla="*/ 5 w 53"/>
                  <a:gd name="T15" fmla="*/ 11 h 55"/>
                  <a:gd name="T16" fmla="*/ 0 w 53"/>
                  <a:gd name="T17" fmla="*/ 24 h 55"/>
                  <a:gd name="T18" fmla="*/ 3 w 53"/>
                  <a:gd name="T19" fmla="*/ 37 h 55"/>
                  <a:gd name="T20" fmla="*/ 12 w 53"/>
                  <a:gd name="T21" fmla="*/ 49 h 55"/>
                  <a:gd name="T22" fmla="*/ 24 w 53"/>
                  <a:gd name="T23" fmla="*/ 55 h 55"/>
                  <a:gd name="T24" fmla="*/ 38 w 53"/>
                  <a:gd name="T25" fmla="*/ 5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5"/>
                  <a:gd name="T41" fmla="*/ 53 w 5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5">
                    <a:moveTo>
                      <a:pt x="38" y="52"/>
                    </a:moveTo>
                    <a:lnTo>
                      <a:pt x="48" y="43"/>
                    </a:lnTo>
                    <a:lnTo>
                      <a:pt x="53" y="32"/>
                    </a:lnTo>
                    <a:lnTo>
                      <a:pt x="50" y="17"/>
                    </a:lnTo>
                    <a:lnTo>
                      <a:pt x="41" y="6"/>
                    </a:lnTo>
                    <a:lnTo>
                      <a:pt x="29" y="0"/>
                    </a:lnTo>
                    <a:lnTo>
                      <a:pt x="15" y="2"/>
                    </a:lnTo>
                    <a:lnTo>
                      <a:pt x="5" y="11"/>
                    </a:lnTo>
                    <a:lnTo>
                      <a:pt x="0" y="24"/>
                    </a:lnTo>
                    <a:lnTo>
                      <a:pt x="3" y="37"/>
                    </a:lnTo>
                    <a:lnTo>
                      <a:pt x="12" y="49"/>
                    </a:lnTo>
                    <a:lnTo>
                      <a:pt x="24" y="55"/>
                    </a:lnTo>
                    <a:lnTo>
                      <a:pt x="38" y="52"/>
                    </a:lnTo>
                    <a:close/>
                  </a:path>
                </a:pathLst>
              </a:custGeom>
              <a:solidFill>
                <a:srgbClr val="CC0000"/>
              </a:solidFill>
              <a:ln w="0">
                <a:solidFill>
                  <a:srgbClr val="CC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6" name="Freeform 125"/>
              <p:cNvSpPr>
                <a:spLocks/>
              </p:cNvSpPr>
              <p:nvPr/>
            </p:nvSpPr>
            <p:spPr bwMode="auto">
              <a:xfrm>
                <a:off x="1946225" y="3343041"/>
                <a:ext cx="125936" cy="113821"/>
              </a:xfrm>
              <a:custGeom>
                <a:avLst/>
                <a:gdLst>
                  <a:gd name="T0" fmla="*/ 38 w 53"/>
                  <a:gd name="T1" fmla="*/ 52 h 55"/>
                  <a:gd name="T2" fmla="*/ 48 w 53"/>
                  <a:gd name="T3" fmla="*/ 43 h 55"/>
                  <a:gd name="T4" fmla="*/ 53 w 53"/>
                  <a:gd name="T5" fmla="*/ 32 h 55"/>
                  <a:gd name="T6" fmla="*/ 50 w 53"/>
                  <a:gd name="T7" fmla="*/ 17 h 55"/>
                  <a:gd name="T8" fmla="*/ 41 w 53"/>
                  <a:gd name="T9" fmla="*/ 6 h 55"/>
                  <a:gd name="T10" fmla="*/ 29 w 53"/>
                  <a:gd name="T11" fmla="*/ 0 h 55"/>
                  <a:gd name="T12" fmla="*/ 15 w 53"/>
                  <a:gd name="T13" fmla="*/ 2 h 55"/>
                  <a:gd name="T14" fmla="*/ 5 w 53"/>
                  <a:gd name="T15" fmla="*/ 11 h 55"/>
                  <a:gd name="T16" fmla="*/ 0 w 53"/>
                  <a:gd name="T17" fmla="*/ 24 h 55"/>
                  <a:gd name="T18" fmla="*/ 3 w 53"/>
                  <a:gd name="T19" fmla="*/ 37 h 55"/>
                  <a:gd name="T20" fmla="*/ 12 w 53"/>
                  <a:gd name="T21" fmla="*/ 49 h 55"/>
                  <a:gd name="T22" fmla="*/ 24 w 53"/>
                  <a:gd name="T23" fmla="*/ 55 h 55"/>
                  <a:gd name="T24" fmla="*/ 38 w 53"/>
                  <a:gd name="T25" fmla="*/ 5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5"/>
                  <a:gd name="T41" fmla="*/ 53 w 5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5">
                    <a:moveTo>
                      <a:pt x="38" y="52"/>
                    </a:moveTo>
                    <a:lnTo>
                      <a:pt x="48" y="43"/>
                    </a:lnTo>
                    <a:lnTo>
                      <a:pt x="53" y="32"/>
                    </a:lnTo>
                    <a:lnTo>
                      <a:pt x="50" y="17"/>
                    </a:lnTo>
                    <a:lnTo>
                      <a:pt x="41" y="6"/>
                    </a:lnTo>
                    <a:lnTo>
                      <a:pt x="29" y="0"/>
                    </a:lnTo>
                    <a:lnTo>
                      <a:pt x="15" y="2"/>
                    </a:lnTo>
                    <a:lnTo>
                      <a:pt x="5" y="11"/>
                    </a:lnTo>
                    <a:lnTo>
                      <a:pt x="0" y="24"/>
                    </a:lnTo>
                    <a:lnTo>
                      <a:pt x="3" y="37"/>
                    </a:lnTo>
                    <a:lnTo>
                      <a:pt x="12" y="49"/>
                    </a:lnTo>
                    <a:lnTo>
                      <a:pt x="24" y="55"/>
                    </a:lnTo>
                    <a:lnTo>
                      <a:pt x="38" y="52"/>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7" name="Line 120"/>
              <p:cNvSpPr>
                <a:spLocks noChangeShapeType="1"/>
              </p:cNvSpPr>
              <p:nvPr/>
            </p:nvSpPr>
            <p:spPr bwMode="auto">
              <a:xfrm>
                <a:off x="2880053" y="3111260"/>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8" name="Line 121"/>
              <p:cNvSpPr>
                <a:spLocks noChangeShapeType="1"/>
              </p:cNvSpPr>
              <p:nvPr/>
            </p:nvSpPr>
            <p:spPr bwMode="auto">
              <a:xfrm flipV="1">
                <a:off x="2922823" y="3111260"/>
                <a:ext cx="23762" cy="1034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29" name="Line 122"/>
              <p:cNvSpPr>
                <a:spLocks noChangeShapeType="1"/>
              </p:cNvSpPr>
              <p:nvPr/>
            </p:nvSpPr>
            <p:spPr bwMode="auto">
              <a:xfrm flipV="1">
                <a:off x="2972723" y="3086425"/>
                <a:ext cx="23762"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0" name="Line 123"/>
              <p:cNvSpPr>
                <a:spLocks noChangeShapeType="1"/>
              </p:cNvSpPr>
              <p:nvPr/>
            </p:nvSpPr>
            <p:spPr bwMode="auto">
              <a:xfrm flipH="1" flipV="1">
                <a:off x="2994108" y="3061592"/>
                <a:ext cx="19009"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1" name="Line 124"/>
              <p:cNvSpPr>
                <a:spLocks noChangeShapeType="1"/>
              </p:cNvSpPr>
              <p:nvPr/>
            </p:nvSpPr>
            <p:spPr bwMode="auto">
              <a:xfrm flipH="1" flipV="1">
                <a:off x="3927935" y="3531363"/>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2" name="Line 125"/>
              <p:cNvSpPr>
                <a:spLocks noChangeShapeType="1"/>
              </p:cNvSpPr>
              <p:nvPr/>
            </p:nvSpPr>
            <p:spPr bwMode="auto">
              <a:xfrm flipV="1">
                <a:off x="3942192" y="3506530"/>
                <a:ext cx="26137"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3" name="Line 126"/>
              <p:cNvSpPr>
                <a:spLocks noChangeShapeType="1"/>
              </p:cNvSpPr>
              <p:nvPr/>
            </p:nvSpPr>
            <p:spPr bwMode="auto">
              <a:xfrm flipV="1">
                <a:off x="3992091" y="3481695"/>
                <a:ext cx="21385" cy="12417"/>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4" name="Line 127"/>
              <p:cNvSpPr>
                <a:spLocks noChangeShapeType="1"/>
              </p:cNvSpPr>
              <p:nvPr/>
            </p:nvSpPr>
            <p:spPr bwMode="auto">
              <a:xfrm>
                <a:off x="4039614" y="3487904"/>
                <a:ext cx="14257" cy="6208"/>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5" name="Freeform 134"/>
              <p:cNvSpPr>
                <a:spLocks/>
              </p:cNvSpPr>
              <p:nvPr/>
            </p:nvSpPr>
            <p:spPr bwMode="auto">
              <a:xfrm>
                <a:off x="1057545" y="3750727"/>
                <a:ext cx="137817" cy="194531"/>
              </a:xfrm>
              <a:custGeom>
                <a:avLst/>
                <a:gdLst>
                  <a:gd name="T0" fmla="*/ 58 w 58"/>
                  <a:gd name="T1" fmla="*/ 94 h 94"/>
                  <a:gd name="T2" fmla="*/ 58 w 58"/>
                  <a:gd name="T3" fmla="*/ 27 h 94"/>
                  <a:gd name="T4" fmla="*/ 0 w 58"/>
                  <a:gd name="T5" fmla="*/ 0 h 94"/>
                  <a:gd name="T6" fmla="*/ 0 w 58"/>
                  <a:gd name="T7" fmla="*/ 68 h 94"/>
                  <a:gd name="T8" fmla="*/ 58 w 58"/>
                  <a:gd name="T9" fmla="*/ 94 h 94"/>
                  <a:gd name="T10" fmla="*/ 0 60000 65536"/>
                  <a:gd name="T11" fmla="*/ 0 60000 65536"/>
                  <a:gd name="T12" fmla="*/ 0 60000 65536"/>
                  <a:gd name="T13" fmla="*/ 0 60000 65536"/>
                  <a:gd name="T14" fmla="*/ 0 60000 65536"/>
                  <a:gd name="T15" fmla="*/ 0 w 58"/>
                  <a:gd name="T16" fmla="*/ 0 h 94"/>
                  <a:gd name="T17" fmla="*/ 58 w 58"/>
                  <a:gd name="T18" fmla="*/ 94 h 94"/>
                </a:gdLst>
                <a:ahLst/>
                <a:cxnLst>
                  <a:cxn ang="T10">
                    <a:pos x="T0" y="T1"/>
                  </a:cxn>
                  <a:cxn ang="T11">
                    <a:pos x="T2" y="T3"/>
                  </a:cxn>
                  <a:cxn ang="T12">
                    <a:pos x="T4" y="T5"/>
                  </a:cxn>
                  <a:cxn ang="T13">
                    <a:pos x="T6" y="T7"/>
                  </a:cxn>
                  <a:cxn ang="T14">
                    <a:pos x="T8" y="T9"/>
                  </a:cxn>
                </a:cxnLst>
                <a:rect l="T15" t="T16" r="T17" b="T18"/>
                <a:pathLst>
                  <a:path w="58" h="94">
                    <a:moveTo>
                      <a:pt x="58" y="94"/>
                    </a:moveTo>
                    <a:lnTo>
                      <a:pt x="58" y="27"/>
                    </a:lnTo>
                    <a:lnTo>
                      <a:pt x="0" y="0"/>
                    </a:lnTo>
                    <a:lnTo>
                      <a:pt x="0" y="68"/>
                    </a:lnTo>
                    <a:lnTo>
                      <a:pt x="58" y="94"/>
                    </a:lnTo>
                    <a:close/>
                  </a:path>
                </a:pathLst>
              </a:custGeom>
              <a:solidFill>
                <a:srgbClr val="00B200"/>
              </a:solidFill>
              <a:ln w="0">
                <a:solidFill>
                  <a:srgbClr val="00B2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6" name="Freeform 135"/>
              <p:cNvSpPr>
                <a:spLocks/>
              </p:cNvSpPr>
              <p:nvPr/>
            </p:nvSpPr>
            <p:spPr bwMode="auto">
              <a:xfrm>
                <a:off x="1195361" y="3750727"/>
                <a:ext cx="135441" cy="194531"/>
              </a:xfrm>
              <a:custGeom>
                <a:avLst/>
                <a:gdLst>
                  <a:gd name="T0" fmla="*/ 0 w 57"/>
                  <a:gd name="T1" fmla="*/ 94 h 94"/>
                  <a:gd name="T2" fmla="*/ 0 w 57"/>
                  <a:gd name="T3" fmla="*/ 27 h 94"/>
                  <a:gd name="T4" fmla="*/ 57 w 57"/>
                  <a:gd name="T5" fmla="*/ 0 h 94"/>
                  <a:gd name="T6" fmla="*/ 57 w 57"/>
                  <a:gd name="T7" fmla="*/ 68 h 94"/>
                  <a:gd name="T8" fmla="*/ 0 w 57"/>
                  <a:gd name="T9" fmla="*/ 94 h 94"/>
                  <a:gd name="T10" fmla="*/ 0 60000 65536"/>
                  <a:gd name="T11" fmla="*/ 0 60000 65536"/>
                  <a:gd name="T12" fmla="*/ 0 60000 65536"/>
                  <a:gd name="T13" fmla="*/ 0 60000 65536"/>
                  <a:gd name="T14" fmla="*/ 0 60000 65536"/>
                  <a:gd name="T15" fmla="*/ 0 w 57"/>
                  <a:gd name="T16" fmla="*/ 0 h 94"/>
                  <a:gd name="T17" fmla="*/ 57 w 57"/>
                  <a:gd name="T18" fmla="*/ 94 h 94"/>
                </a:gdLst>
                <a:ahLst/>
                <a:cxnLst>
                  <a:cxn ang="T10">
                    <a:pos x="T0" y="T1"/>
                  </a:cxn>
                  <a:cxn ang="T11">
                    <a:pos x="T2" y="T3"/>
                  </a:cxn>
                  <a:cxn ang="T12">
                    <a:pos x="T4" y="T5"/>
                  </a:cxn>
                  <a:cxn ang="T13">
                    <a:pos x="T6" y="T7"/>
                  </a:cxn>
                  <a:cxn ang="T14">
                    <a:pos x="T8" y="T9"/>
                  </a:cxn>
                </a:cxnLst>
                <a:rect l="T15" t="T16" r="T17" b="T18"/>
                <a:pathLst>
                  <a:path w="57" h="94">
                    <a:moveTo>
                      <a:pt x="0" y="94"/>
                    </a:moveTo>
                    <a:lnTo>
                      <a:pt x="0" y="27"/>
                    </a:lnTo>
                    <a:lnTo>
                      <a:pt x="57" y="0"/>
                    </a:lnTo>
                    <a:lnTo>
                      <a:pt x="57" y="68"/>
                    </a:lnTo>
                    <a:lnTo>
                      <a:pt x="0" y="9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7" name="Line 130"/>
              <p:cNvSpPr>
                <a:spLocks noChangeShapeType="1"/>
              </p:cNvSpPr>
              <p:nvPr/>
            </p:nvSpPr>
            <p:spPr bwMode="auto">
              <a:xfrm flipH="1">
                <a:off x="1330802" y="3711408"/>
                <a:ext cx="80789" cy="39320"/>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8" name="Freeform 137"/>
              <p:cNvSpPr>
                <a:spLocks/>
              </p:cNvSpPr>
              <p:nvPr/>
            </p:nvSpPr>
            <p:spPr bwMode="auto">
              <a:xfrm>
                <a:off x="1368821" y="3266470"/>
                <a:ext cx="2057747" cy="784332"/>
              </a:xfrm>
              <a:custGeom>
                <a:avLst/>
                <a:gdLst>
                  <a:gd name="T0" fmla="*/ 866 w 866"/>
                  <a:gd name="T1" fmla="*/ 324 h 379"/>
                  <a:gd name="T2" fmla="*/ 789 w 866"/>
                  <a:gd name="T3" fmla="*/ 237 h 379"/>
                  <a:gd name="T4" fmla="*/ 786 w 866"/>
                  <a:gd name="T5" fmla="*/ 239 h 379"/>
                  <a:gd name="T6" fmla="*/ 778 w 866"/>
                  <a:gd name="T7" fmla="*/ 245 h 379"/>
                  <a:gd name="T8" fmla="*/ 764 w 866"/>
                  <a:gd name="T9" fmla="*/ 254 h 379"/>
                  <a:gd name="T10" fmla="*/ 745 w 866"/>
                  <a:gd name="T11" fmla="*/ 266 h 379"/>
                  <a:gd name="T12" fmla="*/ 722 w 866"/>
                  <a:gd name="T13" fmla="*/ 279 h 379"/>
                  <a:gd name="T14" fmla="*/ 697 w 866"/>
                  <a:gd name="T15" fmla="*/ 294 h 379"/>
                  <a:gd name="T16" fmla="*/ 667 w 866"/>
                  <a:gd name="T17" fmla="*/ 309 h 379"/>
                  <a:gd name="T18" fmla="*/ 636 w 866"/>
                  <a:gd name="T19" fmla="*/ 324 h 379"/>
                  <a:gd name="T20" fmla="*/ 603 w 866"/>
                  <a:gd name="T21" fmla="*/ 337 h 379"/>
                  <a:gd name="T22" fmla="*/ 570 w 866"/>
                  <a:gd name="T23" fmla="*/ 351 h 379"/>
                  <a:gd name="T24" fmla="*/ 536 w 866"/>
                  <a:gd name="T25" fmla="*/ 361 h 379"/>
                  <a:gd name="T26" fmla="*/ 533 w 866"/>
                  <a:gd name="T27" fmla="*/ 363 h 379"/>
                  <a:gd name="T28" fmla="*/ 525 w 866"/>
                  <a:gd name="T29" fmla="*/ 364 h 379"/>
                  <a:gd name="T30" fmla="*/ 513 w 866"/>
                  <a:gd name="T31" fmla="*/ 367 h 379"/>
                  <a:gd name="T32" fmla="*/ 496 w 866"/>
                  <a:gd name="T33" fmla="*/ 372 h 379"/>
                  <a:gd name="T34" fmla="*/ 472 w 866"/>
                  <a:gd name="T35" fmla="*/ 375 h 379"/>
                  <a:gd name="T36" fmla="*/ 442 w 866"/>
                  <a:gd name="T37" fmla="*/ 378 h 379"/>
                  <a:gd name="T38" fmla="*/ 405 w 866"/>
                  <a:gd name="T39" fmla="*/ 379 h 379"/>
                  <a:gd name="T40" fmla="*/ 360 w 866"/>
                  <a:gd name="T41" fmla="*/ 379 h 379"/>
                  <a:gd name="T42" fmla="*/ 306 w 866"/>
                  <a:gd name="T43" fmla="*/ 378 h 379"/>
                  <a:gd name="T44" fmla="*/ 245 w 866"/>
                  <a:gd name="T45" fmla="*/ 373 h 379"/>
                  <a:gd name="T46" fmla="*/ 240 w 866"/>
                  <a:gd name="T47" fmla="*/ 372 h 379"/>
                  <a:gd name="T48" fmla="*/ 226 w 866"/>
                  <a:gd name="T49" fmla="*/ 370 h 379"/>
                  <a:gd name="T50" fmla="*/ 205 w 866"/>
                  <a:gd name="T51" fmla="*/ 366 h 379"/>
                  <a:gd name="T52" fmla="*/ 179 w 866"/>
                  <a:gd name="T53" fmla="*/ 358 h 379"/>
                  <a:gd name="T54" fmla="*/ 149 w 866"/>
                  <a:gd name="T55" fmla="*/ 349 h 379"/>
                  <a:gd name="T56" fmla="*/ 118 w 866"/>
                  <a:gd name="T57" fmla="*/ 336 h 379"/>
                  <a:gd name="T58" fmla="*/ 87 w 866"/>
                  <a:gd name="T59" fmla="*/ 318 h 379"/>
                  <a:gd name="T60" fmla="*/ 57 w 866"/>
                  <a:gd name="T61" fmla="*/ 296 h 379"/>
                  <a:gd name="T62" fmla="*/ 32 w 866"/>
                  <a:gd name="T63" fmla="*/ 267 h 379"/>
                  <a:gd name="T64" fmla="*/ 30 w 866"/>
                  <a:gd name="T65" fmla="*/ 266 h 379"/>
                  <a:gd name="T66" fmla="*/ 26 w 866"/>
                  <a:gd name="T67" fmla="*/ 258 h 379"/>
                  <a:gd name="T68" fmla="*/ 18 w 866"/>
                  <a:gd name="T69" fmla="*/ 248 h 379"/>
                  <a:gd name="T70" fmla="*/ 12 w 866"/>
                  <a:gd name="T71" fmla="*/ 234 h 379"/>
                  <a:gd name="T72" fmla="*/ 5 w 866"/>
                  <a:gd name="T73" fmla="*/ 216 h 379"/>
                  <a:gd name="T74" fmla="*/ 2 w 866"/>
                  <a:gd name="T75" fmla="*/ 195 h 379"/>
                  <a:gd name="T76" fmla="*/ 0 w 866"/>
                  <a:gd name="T77" fmla="*/ 173 h 379"/>
                  <a:gd name="T78" fmla="*/ 3 w 866"/>
                  <a:gd name="T79" fmla="*/ 149 h 379"/>
                  <a:gd name="T80" fmla="*/ 14 w 866"/>
                  <a:gd name="T81" fmla="*/ 122 h 379"/>
                  <a:gd name="T82" fmla="*/ 30 w 866"/>
                  <a:gd name="T83" fmla="*/ 95 h 379"/>
                  <a:gd name="T84" fmla="*/ 56 w 866"/>
                  <a:gd name="T85" fmla="*/ 67 h 379"/>
                  <a:gd name="T86" fmla="*/ 57 w 866"/>
                  <a:gd name="T87" fmla="*/ 66 h 379"/>
                  <a:gd name="T88" fmla="*/ 64 w 866"/>
                  <a:gd name="T89" fmla="*/ 58 h 379"/>
                  <a:gd name="T90" fmla="*/ 75 w 866"/>
                  <a:gd name="T91" fmla="*/ 48 h 379"/>
                  <a:gd name="T92" fmla="*/ 93 w 866"/>
                  <a:gd name="T93" fmla="*/ 34 h 379"/>
                  <a:gd name="T94" fmla="*/ 117 w 866"/>
                  <a:gd name="T95" fmla="*/ 18 h 379"/>
                  <a:gd name="T96" fmla="*/ 147 w 866"/>
                  <a:gd name="T97" fmla="*/ 0 h 379"/>
                  <a:gd name="T98" fmla="*/ 260 w 866"/>
                  <a:gd name="T99" fmla="*/ 69 h 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6"/>
                  <a:gd name="T151" fmla="*/ 0 h 379"/>
                  <a:gd name="T152" fmla="*/ 866 w 866"/>
                  <a:gd name="T153" fmla="*/ 379 h 3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6" h="379">
                    <a:moveTo>
                      <a:pt x="866" y="324"/>
                    </a:moveTo>
                    <a:lnTo>
                      <a:pt x="789" y="237"/>
                    </a:lnTo>
                    <a:lnTo>
                      <a:pt x="786" y="239"/>
                    </a:lnTo>
                    <a:lnTo>
                      <a:pt x="778" y="245"/>
                    </a:lnTo>
                    <a:lnTo>
                      <a:pt x="764" y="254"/>
                    </a:lnTo>
                    <a:lnTo>
                      <a:pt x="745" y="266"/>
                    </a:lnTo>
                    <a:lnTo>
                      <a:pt x="722" y="279"/>
                    </a:lnTo>
                    <a:lnTo>
                      <a:pt x="697" y="294"/>
                    </a:lnTo>
                    <a:lnTo>
                      <a:pt x="667" y="309"/>
                    </a:lnTo>
                    <a:lnTo>
                      <a:pt x="636" y="324"/>
                    </a:lnTo>
                    <a:lnTo>
                      <a:pt x="603" y="337"/>
                    </a:lnTo>
                    <a:lnTo>
                      <a:pt x="570" y="351"/>
                    </a:lnTo>
                    <a:lnTo>
                      <a:pt x="536" y="361"/>
                    </a:lnTo>
                    <a:lnTo>
                      <a:pt x="533" y="363"/>
                    </a:lnTo>
                    <a:lnTo>
                      <a:pt x="525" y="364"/>
                    </a:lnTo>
                    <a:lnTo>
                      <a:pt x="513" y="367"/>
                    </a:lnTo>
                    <a:lnTo>
                      <a:pt x="496" y="372"/>
                    </a:lnTo>
                    <a:lnTo>
                      <a:pt x="472" y="375"/>
                    </a:lnTo>
                    <a:lnTo>
                      <a:pt x="442" y="378"/>
                    </a:lnTo>
                    <a:lnTo>
                      <a:pt x="405" y="379"/>
                    </a:lnTo>
                    <a:lnTo>
                      <a:pt x="360" y="379"/>
                    </a:lnTo>
                    <a:lnTo>
                      <a:pt x="306" y="378"/>
                    </a:lnTo>
                    <a:lnTo>
                      <a:pt x="245" y="373"/>
                    </a:lnTo>
                    <a:lnTo>
                      <a:pt x="240" y="372"/>
                    </a:lnTo>
                    <a:lnTo>
                      <a:pt x="226" y="370"/>
                    </a:lnTo>
                    <a:lnTo>
                      <a:pt x="205" y="366"/>
                    </a:lnTo>
                    <a:lnTo>
                      <a:pt x="179" y="358"/>
                    </a:lnTo>
                    <a:lnTo>
                      <a:pt x="149" y="349"/>
                    </a:lnTo>
                    <a:lnTo>
                      <a:pt x="118" y="336"/>
                    </a:lnTo>
                    <a:lnTo>
                      <a:pt x="87" y="318"/>
                    </a:lnTo>
                    <a:lnTo>
                      <a:pt x="57" y="296"/>
                    </a:lnTo>
                    <a:lnTo>
                      <a:pt x="32" y="267"/>
                    </a:lnTo>
                    <a:lnTo>
                      <a:pt x="30" y="266"/>
                    </a:lnTo>
                    <a:lnTo>
                      <a:pt x="26" y="258"/>
                    </a:lnTo>
                    <a:lnTo>
                      <a:pt x="18" y="248"/>
                    </a:lnTo>
                    <a:lnTo>
                      <a:pt x="12" y="234"/>
                    </a:lnTo>
                    <a:lnTo>
                      <a:pt x="5" y="216"/>
                    </a:lnTo>
                    <a:lnTo>
                      <a:pt x="2" y="195"/>
                    </a:lnTo>
                    <a:lnTo>
                      <a:pt x="0" y="173"/>
                    </a:lnTo>
                    <a:lnTo>
                      <a:pt x="3" y="149"/>
                    </a:lnTo>
                    <a:lnTo>
                      <a:pt x="14" y="122"/>
                    </a:lnTo>
                    <a:lnTo>
                      <a:pt x="30" y="95"/>
                    </a:lnTo>
                    <a:lnTo>
                      <a:pt x="56" y="67"/>
                    </a:lnTo>
                    <a:lnTo>
                      <a:pt x="57" y="66"/>
                    </a:lnTo>
                    <a:lnTo>
                      <a:pt x="64" y="58"/>
                    </a:lnTo>
                    <a:lnTo>
                      <a:pt x="75" y="48"/>
                    </a:lnTo>
                    <a:lnTo>
                      <a:pt x="93" y="34"/>
                    </a:lnTo>
                    <a:lnTo>
                      <a:pt x="117" y="18"/>
                    </a:lnTo>
                    <a:lnTo>
                      <a:pt x="147" y="0"/>
                    </a:lnTo>
                    <a:lnTo>
                      <a:pt x="260" y="69"/>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39" name="Freeform 138"/>
              <p:cNvSpPr>
                <a:spLocks/>
              </p:cNvSpPr>
              <p:nvPr/>
            </p:nvSpPr>
            <p:spPr bwMode="auto">
              <a:xfrm>
                <a:off x="1368821" y="3347180"/>
                <a:ext cx="2057747" cy="782263"/>
              </a:xfrm>
              <a:custGeom>
                <a:avLst/>
                <a:gdLst>
                  <a:gd name="T0" fmla="*/ 866 w 866"/>
                  <a:gd name="T1" fmla="*/ 285 h 378"/>
                  <a:gd name="T2" fmla="*/ 789 w 866"/>
                  <a:gd name="T3" fmla="*/ 236 h 378"/>
                  <a:gd name="T4" fmla="*/ 786 w 866"/>
                  <a:gd name="T5" fmla="*/ 237 h 378"/>
                  <a:gd name="T6" fmla="*/ 778 w 866"/>
                  <a:gd name="T7" fmla="*/ 243 h 378"/>
                  <a:gd name="T8" fmla="*/ 764 w 866"/>
                  <a:gd name="T9" fmla="*/ 252 h 378"/>
                  <a:gd name="T10" fmla="*/ 745 w 866"/>
                  <a:gd name="T11" fmla="*/ 264 h 378"/>
                  <a:gd name="T12" fmla="*/ 722 w 866"/>
                  <a:gd name="T13" fmla="*/ 277 h 378"/>
                  <a:gd name="T14" fmla="*/ 697 w 866"/>
                  <a:gd name="T15" fmla="*/ 292 h 378"/>
                  <a:gd name="T16" fmla="*/ 667 w 866"/>
                  <a:gd name="T17" fmla="*/ 307 h 378"/>
                  <a:gd name="T18" fmla="*/ 636 w 866"/>
                  <a:gd name="T19" fmla="*/ 322 h 378"/>
                  <a:gd name="T20" fmla="*/ 603 w 866"/>
                  <a:gd name="T21" fmla="*/ 337 h 378"/>
                  <a:gd name="T22" fmla="*/ 570 w 866"/>
                  <a:gd name="T23" fmla="*/ 349 h 378"/>
                  <a:gd name="T24" fmla="*/ 536 w 866"/>
                  <a:gd name="T25" fmla="*/ 360 h 378"/>
                  <a:gd name="T26" fmla="*/ 533 w 866"/>
                  <a:gd name="T27" fmla="*/ 361 h 378"/>
                  <a:gd name="T28" fmla="*/ 525 w 866"/>
                  <a:gd name="T29" fmla="*/ 363 h 378"/>
                  <a:gd name="T30" fmla="*/ 513 w 866"/>
                  <a:gd name="T31" fmla="*/ 367 h 378"/>
                  <a:gd name="T32" fmla="*/ 496 w 866"/>
                  <a:gd name="T33" fmla="*/ 370 h 378"/>
                  <a:gd name="T34" fmla="*/ 472 w 866"/>
                  <a:gd name="T35" fmla="*/ 373 h 378"/>
                  <a:gd name="T36" fmla="*/ 442 w 866"/>
                  <a:gd name="T37" fmla="*/ 376 h 378"/>
                  <a:gd name="T38" fmla="*/ 405 w 866"/>
                  <a:gd name="T39" fmla="*/ 378 h 378"/>
                  <a:gd name="T40" fmla="*/ 360 w 866"/>
                  <a:gd name="T41" fmla="*/ 378 h 378"/>
                  <a:gd name="T42" fmla="*/ 306 w 866"/>
                  <a:gd name="T43" fmla="*/ 376 h 378"/>
                  <a:gd name="T44" fmla="*/ 245 w 866"/>
                  <a:gd name="T45" fmla="*/ 372 h 378"/>
                  <a:gd name="T46" fmla="*/ 240 w 866"/>
                  <a:gd name="T47" fmla="*/ 372 h 378"/>
                  <a:gd name="T48" fmla="*/ 226 w 866"/>
                  <a:gd name="T49" fmla="*/ 369 h 378"/>
                  <a:gd name="T50" fmla="*/ 205 w 866"/>
                  <a:gd name="T51" fmla="*/ 364 h 378"/>
                  <a:gd name="T52" fmla="*/ 179 w 866"/>
                  <a:gd name="T53" fmla="*/ 358 h 378"/>
                  <a:gd name="T54" fmla="*/ 149 w 866"/>
                  <a:gd name="T55" fmla="*/ 348 h 378"/>
                  <a:gd name="T56" fmla="*/ 118 w 866"/>
                  <a:gd name="T57" fmla="*/ 334 h 378"/>
                  <a:gd name="T58" fmla="*/ 87 w 866"/>
                  <a:gd name="T59" fmla="*/ 316 h 378"/>
                  <a:gd name="T60" fmla="*/ 57 w 866"/>
                  <a:gd name="T61" fmla="*/ 294 h 378"/>
                  <a:gd name="T62" fmla="*/ 32 w 866"/>
                  <a:gd name="T63" fmla="*/ 267 h 378"/>
                  <a:gd name="T64" fmla="*/ 30 w 866"/>
                  <a:gd name="T65" fmla="*/ 264 h 378"/>
                  <a:gd name="T66" fmla="*/ 26 w 866"/>
                  <a:gd name="T67" fmla="*/ 258 h 378"/>
                  <a:gd name="T68" fmla="*/ 18 w 866"/>
                  <a:gd name="T69" fmla="*/ 246 h 378"/>
                  <a:gd name="T70" fmla="*/ 12 w 866"/>
                  <a:gd name="T71" fmla="*/ 233 h 378"/>
                  <a:gd name="T72" fmla="*/ 5 w 866"/>
                  <a:gd name="T73" fmla="*/ 215 h 378"/>
                  <a:gd name="T74" fmla="*/ 2 w 866"/>
                  <a:gd name="T75" fmla="*/ 195 h 378"/>
                  <a:gd name="T76" fmla="*/ 0 w 866"/>
                  <a:gd name="T77" fmla="*/ 173 h 378"/>
                  <a:gd name="T78" fmla="*/ 3 w 866"/>
                  <a:gd name="T79" fmla="*/ 148 h 378"/>
                  <a:gd name="T80" fmla="*/ 14 w 866"/>
                  <a:gd name="T81" fmla="*/ 122 h 378"/>
                  <a:gd name="T82" fmla="*/ 30 w 866"/>
                  <a:gd name="T83" fmla="*/ 94 h 378"/>
                  <a:gd name="T84" fmla="*/ 56 w 866"/>
                  <a:gd name="T85" fmla="*/ 67 h 378"/>
                  <a:gd name="T86" fmla="*/ 57 w 866"/>
                  <a:gd name="T87" fmla="*/ 64 h 378"/>
                  <a:gd name="T88" fmla="*/ 64 w 866"/>
                  <a:gd name="T89" fmla="*/ 58 h 378"/>
                  <a:gd name="T90" fmla="*/ 75 w 866"/>
                  <a:gd name="T91" fmla="*/ 47 h 378"/>
                  <a:gd name="T92" fmla="*/ 93 w 866"/>
                  <a:gd name="T93" fmla="*/ 33 h 378"/>
                  <a:gd name="T94" fmla="*/ 117 w 866"/>
                  <a:gd name="T95" fmla="*/ 18 h 378"/>
                  <a:gd name="T96" fmla="*/ 147 w 866"/>
                  <a:gd name="T97" fmla="*/ 0 h 378"/>
                  <a:gd name="T98" fmla="*/ 254 w 866"/>
                  <a:gd name="T99" fmla="*/ 30 h 3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6"/>
                  <a:gd name="T151" fmla="*/ 0 h 378"/>
                  <a:gd name="T152" fmla="*/ 866 w 866"/>
                  <a:gd name="T153" fmla="*/ 378 h 3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6" h="378">
                    <a:moveTo>
                      <a:pt x="866" y="285"/>
                    </a:moveTo>
                    <a:lnTo>
                      <a:pt x="789" y="236"/>
                    </a:lnTo>
                    <a:lnTo>
                      <a:pt x="786" y="237"/>
                    </a:lnTo>
                    <a:lnTo>
                      <a:pt x="778" y="243"/>
                    </a:lnTo>
                    <a:lnTo>
                      <a:pt x="764" y="252"/>
                    </a:lnTo>
                    <a:lnTo>
                      <a:pt x="745" y="264"/>
                    </a:lnTo>
                    <a:lnTo>
                      <a:pt x="722" y="277"/>
                    </a:lnTo>
                    <a:lnTo>
                      <a:pt x="697" y="292"/>
                    </a:lnTo>
                    <a:lnTo>
                      <a:pt x="667" y="307"/>
                    </a:lnTo>
                    <a:lnTo>
                      <a:pt x="636" y="322"/>
                    </a:lnTo>
                    <a:lnTo>
                      <a:pt x="603" y="337"/>
                    </a:lnTo>
                    <a:lnTo>
                      <a:pt x="570" y="349"/>
                    </a:lnTo>
                    <a:lnTo>
                      <a:pt x="536" y="360"/>
                    </a:lnTo>
                    <a:lnTo>
                      <a:pt x="533" y="361"/>
                    </a:lnTo>
                    <a:lnTo>
                      <a:pt x="525" y="363"/>
                    </a:lnTo>
                    <a:lnTo>
                      <a:pt x="513" y="367"/>
                    </a:lnTo>
                    <a:lnTo>
                      <a:pt x="496" y="370"/>
                    </a:lnTo>
                    <a:lnTo>
                      <a:pt x="472" y="373"/>
                    </a:lnTo>
                    <a:lnTo>
                      <a:pt x="442" y="376"/>
                    </a:lnTo>
                    <a:lnTo>
                      <a:pt x="405" y="378"/>
                    </a:lnTo>
                    <a:lnTo>
                      <a:pt x="360" y="378"/>
                    </a:lnTo>
                    <a:lnTo>
                      <a:pt x="306" y="376"/>
                    </a:lnTo>
                    <a:lnTo>
                      <a:pt x="245" y="372"/>
                    </a:lnTo>
                    <a:lnTo>
                      <a:pt x="240" y="372"/>
                    </a:lnTo>
                    <a:lnTo>
                      <a:pt x="226" y="369"/>
                    </a:lnTo>
                    <a:lnTo>
                      <a:pt x="205" y="364"/>
                    </a:lnTo>
                    <a:lnTo>
                      <a:pt x="179" y="358"/>
                    </a:lnTo>
                    <a:lnTo>
                      <a:pt x="149" y="348"/>
                    </a:lnTo>
                    <a:lnTo>
                      <a:pt x="118" y="334"/>
                    </a:lnTo>
                    <a:lnTo>
                      <a:pt x="87" y="316"/>
                    </a:lnTo>
                    <a:lnTo>
                      <a:pt x="57" y="294"/>
                    </a:lnTo>
                    <a:lnTo>
                      <a:pt x="32" y="267"/>
                    </a:lnTo>
                    <a:lnTo>
                      <a:pt x="30" y="264"/>
                    </a:lnTo>
                    <a:lnTo>
                      <a:pt x="26" y="258"/>
                    </a:lnTo>
                    <a:lnTo>
                      <a:pt x="18" y="246"/>
                    </a:lnTo>
                    <a:lnTo>
                      <a:pt x="12" y="233"/>
                    </a:lnTo>
                    <a:lnTo>
                      <a:pt x="5" y="215"/>
                    </a:lnTo>
                    <a:lnTo>
                      <a:pt x="2" y="195"/>
                    </a:lnTo>
                    <a:lnTo>
                      <a:pt x="0" y="173"/>
                    </a:lnTo>
                    <a:lnTo>
                      <a:pt x="3" y="148"/>
                    </a:lnTo>
                    <a:lnTo>
                      <a:pt x="14" y="122"/>
                    </a:lnTo>
                    <a:lnTo>
                      <a:pt x="30" y="94"/>
                    </a:lnTo>
                    <a:lnTo>
                      <a:pt x="56" y="67"/>
                    </a:lnTo>
                    <a:lnTo>
                      <a:pt x="57" y="64"/>
                    </a:lnTo>
                    <a:lnTo>
                      <a:pt x="64" y="58"/>
                    </a:lnTo>
                    <a:lnTo>
                      <a:pt x="75" y="47"/>
                    </a:lnTo>
                    <a:lnTo>
                      <a:pt x="93" y="33"/>
                    </a:lnTo>
                    <a:lnTo>
                      <a:pt x="117" y="18"/>
                    </a:lnTo>
                    <a:lnTo>
                      <a:pt x="147" y="0"/>
                    </a:lnTo>
                    <a:lnTo>
                      <a:pt x="254" y="30"/>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0" name="Freeform 139"/>
              <p:cNvSpPr>
                <a:spLocks/>
              </p:cNvSpPr>
              <p:nvPr/>
            </p:nvSpPr>
            <p:spPr bwMode="auto">
              <a:xfrm>
                <a:off x="199754" y="3409264"/>
                <a:ext cx="3226813" cy="1146491"/>
              </a:xfrm>
              <a:custGeom>
                <a:avLst/>
                <a:gdLst>
                  <a:gd name="T0" fmla="*/ 752 w 1358"/>
                  <a:gd name="T1" fmla="*/ 0 h 554"/>
                  <a:gd name="T2" fmla="*/ 639 w 1358"/>
                  <a:gd name="T3" fmla="*/ 13 h 554"/>
                  <a:gd name="T4" fmla="*/ 609 w 1358"/>
                  <a:gd name="T5" fmla="*/ 31 h 554"/>
                  <a:gd name="T6" fmla="*/ 585 w 1358"/>
                  <a:gd name="T7" fmla="*/ 47 h 554"/>
                  <a:gd name="T8" fmla="*/ 567 w 1358"/>
                  <a:gd name="T9" fmla="*/ 61 h 554"/>
                  <a:gd name="T10" fmla="*/ 556 w 1358"/>
                  <a:gd name="T11" fmla="*/ 71 h 554"/>
                  <a:gd name="T12" fmla="*/ 549 w 1358"/>
                  <a:gd name="T13" fmla="*/ 79 h 554"/>
                  <a:gd name="T14" fmla="*/ 548 w 1358"/>
                  <a:gd name="T15" fmla="*/ 80 h 554"/>
                  <a:gd name="T16" fmla="*/ 522 w 1358"/>
                  <a:gd name="T17" fmla="*/ 109 h 554"/>
                  <a:gd name="T18" fmla="*/ 506 w 1358"/>
                  <a:gd name="T19" fmla="*/ 135 h 554"/>
                  <a:gd name="T20" fmla="*/ 495 w 1358"/>
                  <a:gd name="T21" fmla="*/ 162 h 554"/>
                  <a:gd name="T22" fmla="*/ 492 w 1358"/>
                  <a:gd name="T23" fmla="*/ 186 h 554"/>
                  <a:gd name="T24" fmla="*/ 494 w 1358"/>
                  <a:gd name="T25" fmla="*/ 209 h 554"/>
                  <a:gd name="T26" fmla="*/ 497 w 1358"/>
                  <a:gd name="T27" fmla="*/ 230 h 554"/>
                  <a:gd name="T28" fmla="*/ 504 w 1358"/>
                  <a:gd name="T29" fmla="*/ 247 h 554"/>
                  <a:gd name="T30" fmla="*/ 510 w 1358"/>
                  <a:gd name="T31" fmla="*/ 261 h 554"/>
                  <a:gd name="T32" fmla="*/ 518 w 1358"/>
                  <a:gd name="T33" fmla="*/ 271 h 554"/>
                  <a:gd name="T34" fmla="*/ 522 w 1358"/>
                  <a:gd name="T35" fmla="*/ 279 h 554"/>
                  <a:gd name="T36" fmla="*/ 524 w 1358"/>
                  <a:gd name="T37" fmla="*/ 280 h 554"/>
                  <a:gd name="T38" fmla="*/ 549 w 1358"/>
                  <a:gd name="T39" fmla="*/ 309 h 554"/>
                  <a:gd name="T40" fmla="*/ 579 w 1358"/>
                  <a:gd name="T41" fmla="*/ 331 h 554"/>
                  <a:gd name="T42" fmla="*/ 610 w 1358"/>
                  <a:gd name="T43" fmla="*/ 349 h 554"/>
                  <a:gd name="T44" fmla="*/ 641 w 1358"/>
                  <a:gd name="T45" fmla="*/ 362 h 554"/>
                  <a:gd name="T46" fmla="*/ 671 w 1358"/>
                  <a:gd name="T47" fmla="*/ 371 h 554"/>
                  <a:gd name="T48" fmla="*/ 697 w 1358"/>
                  <a:gd name="T49" fmla="*/ 379 h 554"/>
                  <a:gd name="T50" fmla="*/ 718 w 1358"/>
                  <a:gd name="T51" fmla="*/ 383 h 554"/>
                  <a:gd name="T52" fmla="*/ 732 w 1358"/>
                  <a:gd name="T53" fmla="*/ 385 h 554"/>
                  <a:gd name="T54" fmla="*/ 737 w 1358"/>
                  <a:gd name="T55" fmla="*/ 386 h 554"/>
                  <a:gd name="T56" fmla="*/ 798 w 1358"/>
                  <a:gd name="T57" fmla="*/ 391 h 554"/>
                  <a:gd name="T58" fmla="*/ 852 w 1358"/>
                  <a:gd name="T59" fmla="*/ 392 h 554"/>
                  <a:gd name="T60" fmla="*/ 897 w 1358"/>
                  <a:gd name="T61" fmla="*/ 392 h 554"/>
                  <a:gd name="T62" fmla="*/ 934 w 1358"/>
                  <a:gd name="T63" fmla="*/ 391 h 554"/>
                  <a:gd name="T64" fmla="*/ 964 w 1358"/>
                  <a:gd name="T65" fmla="*/ 388 h 554"/>
                  <a:gd name="T66" fmla="*/ 988 w 1358"/>
                  <a:gd name="T67" fmla="*/ 385 h 554"/>
                  <a:gd name="T68" fmla="*/ 1005 w 1358"/>
                  <a:gd name="T69" fmla="*/ 380 h 554"/>
                  <a:gd name="T70" fmla="*/ 1017 w 1358"/>
                  <a:gd name="T71" fmla="*/ 377 h 554"/>
                  <a:gd name="T72" fmla="*/ 1025 w 1358"/>
                  <a:gd name="T73" fmla="*/ 376 h 554"/>
                  <a:gd name="T74" fmla="*/ 1028 w 1358"/>
                  <a:gd name="T75" fmla="*/ 374 h 554"/>
                  <a:gd name="T76" fmla="*/ 1062 w 1358"/>
                  <a:gd name="T77" fmla="*/ 364 h 554"/>
                  <a:gd name="T78" fmla="*/ 1095 w 1358"/>
                  <a:gd name="T79" fmla="*/ 351 h 554"/>
                  <a:gd name="T80" fmla="*/ 1128 w 1358"/>
                  <a:gd name="T81" fmla="*/ 337 h 554"/>
                  <a:gd name="T82" fmla="*/ 1159 w 1358"/>
                  <a:gd name="T83" fmla="*/ 322 h 554"/>
                  <a:gd name="T84" fmla="*/ 1189 w 1358"/>
                  <a:gd name="T85" fmla="*/ 307 h 554"/>
                  <a:gd name="T86" fmla="*/ 1214 w 1358"/>
                  <a:gd name="T87" fmla="*/ 292 h 554"/>
                  <a:gd name="T88" fmla="*/ 1237 w 1358"/>
                  <a:gd name="T89" fmla="*/ 279 h 554"/>
                  <a:gd name="T90" fmla="*/ 1256 w 1358"/>
                  <a:gd name="T91" fmla="*/ 267 h 554"/>
                  <a:gd name="T92" fmla="*/ 1270 w 1358"/>
                  <a:gd name="T93" fmla="*/ 258 h 554"/>
                  <a:gd name="T94" fmla="*/ 1278 w 1358"/>
                  <a:gd name="T95" fmla="*/ 252 h 554"/>
                  <a:gd name="T96" fmla="*/ 1281 w 1358"/>
                  <a:gd name="T97" fmla="*/ 250 h 554"/>
                  <a:gd name="T98" fmla="*/ 1358 w 1358"/>
                  <a:gd name="T99" fmla="*/ 255 h 554"/>
                  <a:gd name="T100" fmla="*/ 882 w 1358"/>
                  <a:gd name="T101" fmla="*/ 524 h 554"/>
                  <a:gd name="T102" fmla="*/ 879 w 1358"/>
                  <a:gd name="T103" fmla="*/ 525 h 554"/>
                  <a:gd name="T104" fmla="*/ 868 w 1358"/>
                  <a:gd name="T105" fmla="*/ 528 h 554"/>
                  <a:gd name="T106" fmla="*/ 852 w 1358"/>
                  <a:gd name="T107" fmla="*/ 534 h 554"/>
                  <a:gd name="T108" fmla="*/ 831 w 1358"/>
                  <a:gd name="T109" fmla="*/ 540 h 554"/>
                  <a:gd name="T110" fmla="*/ 804 w 1358"/>
                  <a:gd name="T111" fmla="*/ 546 h 554"/>
                  <a:gd name="T112" fmla="*/ 773 w 1358"/>
                  <a:gd name="T113" fmla="*/ 551 h 554"/>
                  <a:gd name="T114" fmla="*/ 737 w 1358"/>
                  <a:gd name="T115" fmla="*/ 554 h 554"/>
                  <a:gd name="T116" fmla="*/ 698 w 1358"/>
                  <a:gd name="T117" fmla="*/ 554 h 554"/>
                  <a:gd name="T118" fmla="*/ 0 w 1358"/>
                  <a:gd name="T119" fmla="*/ 537 h 5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58"/>
                  <a:gd name="T181" fmla="*/ 0 h 554"/>
                  <a:gd name="T182" fmla="*/ 1358 w 1358"/>
                  <a:gd name="T183" fmla="*/ 554 h 5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58" h="554">
                    <a:moveTo>
                      <a:pt x="752" y="0"/>
                    </a:moveTo>
                    <a:lnTo>
                      <a:pt x="639" y="13"/>
                    </a:lnTo>
                    <a:lnTo>
                      <a:pt x="609" y="31"/>
                    </a:lnTo>
                    <a:lnTo>
                      <a:pt x="585" y="47"/>
                    </a:lnTo>
                    <a:lnTo>
                      <a:pt x="567" y="61"/>
                    </a:lnTo>
                    <a:lnTo>
                      <a:pt x="556" y="71"/>
                    </a:lnTo>
                    <a:lnTo>
                      <a:pt x="549" y="79"/>
                    </a:lnTo>
                    <a:lnTo>
                      <a:pt x="548" y="80"/>
                    </a:lnTo>
                    <a:lnTo>
                      <a:pt x="522" y="109"/>
                    </a:lnTo>
                    <a:lnTo>
                      <a:pt x="506" y="135"/>
                    </a:lnTo>
                    <a:lnTo>
                      <a:pt x="495" y="162"/>
                    </a:lnTo>
                    <a:lnTo>
                      <a:pt x="492" y="186"/>
                    </a:lnTo>
                    <a:lnTo>
                      <a:pt x="494" y="209"/>
                    </a:lnTo>
                    <a:lnTo>
                      <a:pt x="497" y="230"/>
                    </a:lnTo>
                    <a:lnTo>
                      <a:pt x="504" y="247"/>
                    </a:lnTo>
                    <a:lnTo>
                      <a:pt x="510" y="261"/>
                    </a:lnTo>
                    <a:lnTo>
                      <a:pt x="518" y="271"/>
                    </a:lnTo>
                    <a:lnTo>
                      <a:pt x="522" y="279"/>
                    </a:lnTo>
                    <a:lnTo>
                      <a:pt x="524" y="280"/>
                    </a:lnTo>
                    <a:lnTo>
                      <a:pt x="549" y="309"/>
                    </a:lnTo>
                    <a:lnTo>
                      <a:pt x="579" y="331"/>
                    </a:lnTo>
                    <a:lnTo>
                      <a:pt x="610" y="349"/>
                    </a:lnTo>
                    <a:lnTo>
                      <a:pt x="641" y="362"/>
                    </a:lnTo>
                    <a:lnTo>
                      <a:pt x="671" y="371"/>
                    </a:lnTo>
                    <a:lnTo>
                      <a:pt x="697" y="379"/>
                    </a:lnTo>
                    <a:lnTo>
                      <a:pt x="718" y="383"/>
                    </a:lnTo>
                    <a:lnTo>
                      <a:pt x="732" y="385"/>
                    </a:lnTo>
                    <a:lnTo>
                      <a:pt x="737" y="386"/>
                    </a:lnTo>
                    <a:lnTo>
                      <a:pt x="798" y="391"/>
                    </a:lnTo>
                    <a:lnTo>
                      <a:pt x="852" y="392"/>
                    </a:lnTo>
                    <a:lnTo>
                      <a:pt x="897" y="392"/>
                    </a:lnTo>
                    <a:lnTo>
                      <a:pt x="934" y="391"/>
                    </a:lnTo>
                    <a:lnTo>
                      <a:pt x="964" y="388"/>
                    </a:lnTo>
                    <a:lnTo>
                      <a:pt x="988" y="385"/>
                    </a:lnTo>
                    <a:lnTo>
                      <a:pt x="1005" y="380"/>
                    </a:lnTo>
                    <a:lnTo>
                      <a:pt x="1017" y="377"/>
                    </a:lnTo>
                    <a:lnTo>
                      <a:pt x="1025" y="376"/>
                    </a:lnTo>
                    <a:lnTo>
                      <a:pt x="1028" y="374"/>
                    </a:lnTo>
                    <a:lnTo>
                      <a:pt x="1062" y="364"/>
                    </a:lnTo>
                    <a:lnTo>
                      <a:pt x="1095" y="351"/>
                    </a:lnTo>
                    <a:lnTo>
                      <a:pt x="1128" y="337"/>
                    </a:lnTo>
                    <a:lnTo>
                      <a:pt x="1159" y="322"/>
                    </a:lnTo>
                    <a:lnTo>
                      <a:pt x="1189" y="307"/>
                    </a:lnTo>
                    <a:lnTo>
                      <a:pt x="1214" y="292"/>
                    </a:lnTo>
                    <a:lnTo>
                      <a:pt x="1237" y="279"/>
                    </a:lnTo>
                    <a:lnTo>
                      <a:pt x="1256" y="267"/>
                    </a:lnTo>
                    <a:lnTo>
                      <a:pt x="1270" y="258"/>
                    </a:lnTo>
                    <a:lnTo>
                      <a:pt x="1278" y="252"/>
                    </a:lnTo>
                    <a:lnTo>
                      <a:pt x="1281" y="250"/>
                    </a:lnTo>
                    <a:lnTo>
                      <a:pt x="1358" y="255"/>
                    </a:lnTo>
                    <a:lnTo>
                      <a:pt x="882" y="524"/>
                    </a:lnTo>
                    <a:lnTo>
                      <a:pt x="879" y="525"/>
                    </a:lnTo>
                    <a:lnTo>
                      <a:pt x="868" y="528"/>
                    </a:lnTo>
                    <a:lnTo>
                      <a:pt x="852" y="534"/>
                    </a:lnTo>
                    <a:lnTo>
                      <a:pt x="831" y="540"/>
                    </a:lnTo>
                    <a:lnTo>
                      <a:pt x="804" y="546"/>
                    </a:lnTo>
                    <a:lnTo>
                      <a:pt x="773" y="551"/>
                    </a:lnTo>
                    <a:lnTo>
                      <a:pt x="737" y="554"/>
                    </a:lnTo>
                    <a:lnTo>
                      <a:pt x="698" y="554"/>
                    </a:lnTo>
                    <a:lnTo>
                      <a:pt x="0" y="537"/>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1" name="Freeform 140"/>
              <p:cNvSpPr>
                <a:spLocks/>
              </p:cNvSpPr>
              <p:nvPr/>
            </p:nvSpPr>
            <p:spPr bwMode="auto">
              <a:xfrm>
                <a:off x="2953714" y="3744519"/>
                <a:ext cx="85541" cy="97265"/>
              </a:xfrm>
              <a:custGeom>
                <a:avLst/>
                <a:gdLst>
                  <a:gd name="T0" fmla="*/ 36 w 36"/>
                  <a:gd name="T1" fmla="*/ 0 h 47"/>
                  <a:gd name="T2" fmla="*/ 0 w 36"/>
                  <a:gd name="T3" fmla="*/ 20 h 47"/>
                  <a:gd name="T4" fmla="*/ 0 w 36"/>
                  <a:gd name="T5" fmla="*/ 47 h 47"/>
                  <a:gd name="T6" fmla="*/ 36 w 36"/>
                  <a:gd name="T7" fmla="*/ 27 h 47"/>
                  <a:gd name="T8" fmla="*/ 36 w 36"/>
                  <a:gd name="T9" fmla="*/ 0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36" y="0"/>
                    </a:moveTo>
                    <a:lnTo>
                      <a:pt x="0" y="20"/>
                    </a:lnTo>
                    <a:lnTo>
                      <a:pt x="0" y="47"/>
                    </a:lnTo>
                    <a:lnTo>
                      <a:pt x="36" y="27"/>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2" name="Freeform 141"/>
              <p:cNvSpPr>
                <a:spLocks/>
              </p:cNvSpPr>
              <p:nvPr/>
            </p:nvSpPr>
            <p:spPr bwMode="auto">
              <a:xfrm>
                <a:off x="2953714" y="3744519"/>
                <a:ext cx="85541" cy="97265"/>
              </a:xfrm>
              <a:custGeom>
                <a:avLst/>
                <a:gdLst>
                  <a:gd name="T0" fmla="*/ 36 w 36"/>
                  <a:gd name="T1" fmla="*/ 0 h 47"/>
                  <a:gd name="T2" fmla="*/ 0 w 36"/>
                  <a:gd name="T3" fmla="*/ 20 h 47"/>
                  <a:gd name="T4" fmla="*/ 0 w 36"/>
                  <a:gd name="T5" fmla="*/ 47 h 47"/>
                  <a:gd name="T6" fmla="*/ 36 w 36"/>
                  <a:gd name="T7" fmla="*/ 27 h 47"/>
                  <a:gd name="T8" fmla="*/ 36 w 36"/>
                  <a:gd name="T9" fmla="*/ 0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36" y="0"/>
                    </a:moveTo>
                    <a:lnTo>
                      <a:pt x="0" y="20"/>
                    </a:lnTo>
                    <a:lnTo>
                      <a:pt x="0" y="47"/>
                    </a:lnTo>
                    <a:lnTo>
                      <a:pt x="36" y="27"/>
                    </a:lnTo>
                    <a:lnTo>
                      <a:pt x="36"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3" name="Freeform 142"/>
              <p:cNvSpPr>
                <a:spLocks/>
              </p:cNvSpPr>
              <p:nvPr/>
            </p:nvSpPr>
            <p:spPr bwMode="auto">
              <a:xfrm>
                <a:off x="2953714" y="3843855"/>
                <a:ext cx="85541" cy="95196"/>
              </a:xfrm>
              <a:custGeom>
                <a:avLst/>
                <a:gdLst>
                  <a:gd name="T0" fmla="*/ 36 w 36"/>
                  <a:gd name="T1" fmla="*/ 0 h 46"/>
                  <a:gd name="T2" fmla="*/ 0 w 36"/>
                  <a:gd name="T3" fmla="*/ 20 h 46"/>
                  <a:gd name="T4" fmla="*/ 0 w 36"/>
                  <a:gd name="T5" fmla="*/ 46 h 46"/>
                  <a:gd name="T6" fmla="*/ 36 w 36"/>
                  <a:gd name="T7" fmla="*/ 26 h 46"/>
                  <a:gd name="T8" fmla="*/ 36 w 36"/>
                  <a:gd name="T9" fmla="*/ 0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36" y="0"/>
                    </a:moveTo>
                    <a:lnTo>
                      <a:pt x="0" y="20"/>
                    </a:lnTo>
                    <a:lnTo>
                      <a:pt x="0" y="46"/>
                    </a:lnTo>
                    <a:lnTo>
                      <a:pt x="36" y="26"/>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4" name="Freeform 143"/>
              <p:cNvSpPr>
                <a:spLocks/>
              </p:cNvSpPr>
              <p:nvPr/>
            </p:nvSpPr>
            <p:spPr bwMode="auto">
              <a:xfrm>
                <a:off x="2953714" y="3843855"/>
                <a:ext cx="85541" cy="95196"/>
              </a:xfrm>
              <a:custGeom>
                <a:avLst/>
                <a:gdLst>
                  <a:gd name="T0" fmla="*/ 36 w 36"/>
                  <a:gd name="T1" fmla="*/ 0 h 46"/>
                  <a:gd name="T2" fmla="*/ 0 w 36"/>
                  <a:gd name="T3" fmla="*/ 20 h 46"/>
                  <a:gd name="T4" fmla="*/ 0 w 36"/>
                  <a:gd name="T5" fmla="*/ 46 h 46"/>
                  <a:gd name="T6" fmla="*/ 36 w 36"/>
                  <a:gd name="T7" fmla="*/ 26 h 46"/>
                  <a:gd name="T8" fmla="*/ 36 w 36"/>
                  <a:gd name="T9" fmla="*/ 0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36" y="0"/>
                    </a:moveTo>
                    <a:lnTo>
                      <a:pt x="0" y="20"/>
                    </a:lnTo>
                    <a:lnTo>
                      <a:pt x="0" y="46"/>
                    </a:lnTo>
                    <a:lnTo>
                      <a:pt x="36" y="26"/>
                    </a:lnTo>
                    <a:lnTo>
                      <a:pt x="36"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5" name="Freeform 144"/>
              <p:cNvSpPr>
                <a:spLocks/>
              </p:cNvSpPr>
              <p:nvPr/>
            </p:nvSpPr>
            <p:spPr bwMode="auto">
              <a:xfrm>
                <a:off x="2953714" y="3924564"/>
                <a:ext cx="85541" cy="95196"/>
              </a:xfrm>
              <a:custGeom>
                <a:avLst/>
                <a:gdLst>
                  <a:gd name="T0" fmla="*/ 36 w 36"/>
                  <a:gd name="T1" fmla="*/ 0 h 46"/>
                  <a:gd name="T2" fmla="*/ 0 w 36"/>
                  <a:gd name="T3" fmla="*/ 19 h 46"/>
                  <a:gd name="T4" fmla="*/ 0 w 36"/>
                  <a:gd name="T5" fmla="*/ 46 h 46"/>
                  <a:gd name="T6" fmla="*/ 36 w 36"/>
                  <a:gd name="T7" fmla="*/ 27 h 46"/>
                  <a:gd name="T8" fmla="*/ 36 w 36"/>
                  <a:gd name="T9" fmla="*/ 0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36" y="0"/>
                    </a:moveTo>
                    <a:lnTo>
                      <a:pt x="0" y="19"/>
                    </a:lnTo>
                    <a:lnTo>
                      <a:pt x="0" y="46"/>
                    </a:lnTo>
                    <a:lnTo>
                      <a:pt x="36" y="27"/>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6" name="Freeform 145"/>
              <p:cNvSpPr>
                <a:spLocks/>
              </p:cNvSpPr>
              <p:nvPr/>
            </p:nvSpPr>
            <p:spPr bwMode="auto">
              <a:xfrm>
                <a:off x="2953714" y="3924564"/>
                <a:ext cx="85541" cy="95196"/>
              </a:xfrm>
              <a:custGeom>
                <a:avLst/>
                <a:gdLst>
                  <a:gd name="T0" fmla="*/ 36 w 36"/>
                  <a:gd name="T1" fmla="*/ 0 h 46"/>
                  <a:gd name="T2" fmla="*/ 0 w 36"/>
                  <a:gd name="T3" fmla="*/ 19 h 46"/>
                  <a:gd name="T4" fmla="*/ 0 w 36"/>
                  <a:gd name="T5" fmla="*/ 46 h 46"/>
                  <a:gd name="T6" fmla="*/ 36 w 36"/>
                  <a:gd name="T7" fmla="*/ 27 h 46"/>
                  <a:gd name="T8" fmla="*/ 36 w 36"/>
                  <a:gd name="T9" fmla="*/ 0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36" y="0"/>
                    </a:moveTo>
                    <a:lnTo>
                      <a:pt x="0" y="19"/>
                    </a:lnTo>
                    <a:lnTo>
                      <a:pt x="0" y="46"/>
                    </a:lnTo>
                    <a:lnTo>
                      <a:pt x="36" y="27"/>
                    </a:lnTo>
                    <a:lnTo>
                      <a:pt x="36"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7" name="Freeform 146"/>
              <p:cNvSpPr>
                <a:spLocks/>
              </p:cNvSpPr>
              <p:nvPr/>
            </p:nvSpPr>
            <p:spPr bwMode="auto">
              <a:xfrm>
                <a:off x="2953714" y="4013551"/>
                <a:ext cx="85541" cy="97265"/>
              </a:xfrm>
              <a:custGeom>
                <a:avLst/>
                <a:gdLst>
                  <a:gd name="T0" fmla="*/ 36 w 36"/>
                  <a:gd name="T1" fmla="*/ 0 h 47"/>
                  <a:gd name="T2" fmla="*/ 0 w 36"/>
                  <a:gd name="T3" fmla="*/ 20 h 47"/>
                  <a:gd name="T4" fmla="*/ 0 w 36"/>
                  <a:gd name="T5" fmla="*/ 47 h 47"/>
                  <a:gd name="T6" fmla="*/ 36 w 36"/>
                  <a:gd name="T7" fmla="*/ 26 h 47"/>
                  <a:gd name="T8" fmla="*/ 36 w 36"/>
                  <a:gd name="T9" fmla="*/ 0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36" y="0"/>
                    </a:moveTo>
                    <a:lnTo>
                      <a:pt x="0" y="20"/>
                    </a:lnTo>
                    <a:lnTo>
                      <a:pt x="0" y="47"/>
                    </a:lnTo>
                    <a:lnTo>
                      <a:pt x="36" y="26"/>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8" name="Freeform 147"/>
              <p:cNvSpPr>
                <a:spLocks/>
              </p:cNvSpPr>
              <p:nvPr/>
            </p:nvSpPr>
            <p:spPr bwMode="auto">
              <a:xfrm>
                <a:off x="2953714" y="4013551"/>
                <a:ext cx="85541" cy="97265"/>
              </a:xfrm>
              <a:custGeom>
                <a:avLst/>
                <a:gdLst>
                  <a:gd name="T0" fmla="*/ 36 w 36"/>
                  <a:gd name="T1" fmla="*/ 0 h 47"/>
                  <a:gd name="T2" fmla="*/ 0 w 36"/>
                  <a:gd name="T3" fmla="*/ 20 h 47"/>
                  <a:gd name="T4" fmla="*/ 0 w 36"/>
                  <a:gd name="T5" fmla="*/ 47 h 47"/>
                  <a:gd name="T6" fmla="*/ 36 w 36"/>
                  <a:gd name="T7" fmla="*/ 26 h 47"/>
                  <a:gd name="T8" fmla="*/ 36 w 36"/>
                  <a:gd name="T9" fmla="*/ 0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36" y="0"/>
                    </a:moveTo>
                    <a:lnTo>
                      <a:pt x="0" y="20"/>
                    </a:lnTo>
                    <a:lnTo>
                      <a:pt x="0" y="47"/>
                    </a:lnTo>
                    <a:lnTo>
                      <a:pt x="36" y="26"/>
                    </a:lnTo>
                    <a:lnTo>
                      <a:pt x="36"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49" name="Freeform 148"/>
              <p:cNvSpPr>
                <a:spLocks/>
              </p:cNvSpPr>
              <p:nvPr/>
            </p:nvSpPr>
            <p:spPr bwMode="auto">
              <a:xfrm>
                <a:off x="2965594" y="3829368"/>
                <a:ext cx="83165" cy="95196"/>
              </a:xfrm>
              <a:custGeom>
                <a:avLst/>
                <a:gdLst>
                  <a:gd name="T0" fmla="*/ 35 w 35"/>
                  <a:gd name="T1" fmla="*/ 0 h 46"/>
                  <a:gd name="T2" fmla="*/ 0 w 35"/>
                  <a:gd name="T3" fmla="*/ 19 h 46"/>
                  <a:gd name="T4" fmla="*/ 0 w 35"/>
                  <a:gd name="T5" fmla="*/ 46 h 46"/>
                  <a:gd name="T6" fmla="*/ 35 w 35"/>
                  <a:gd name="T7" fmla="*/ 25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5"/>
                    </a:lnTo>
                    <a:lnTo>
                      <a:pt x="35" y="0"/>
                    </a:lnTo>
                    <a:close/>
                  </a:path>
                </a:pathLst>
              </a:custGeom>
              <a:solidFill>
                <a:srgbClr val="FFFF00"/>
              </a:solidFill>
              <a:ln w="0">
                <a:solidFill>
                  <a:srgbClr val="FFFF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0" name="Freeform 149"/>
              <p:cNvSpPr>
                <a:spLocks/>
              </p:cNvSpPr>
              <p:nvPr/>
            </p:nvSpPr>
            <p:spPr bwMode="auto">
              <a:xfrm>
                <a:off x="2965594" y="3829368"/>
                <a:ext cx="83165" cy="95196"/>
              </a:xfrm>
              <a:custGeom>
                <a:avLst/>
                <a:gdLst>
                  <a:gd name="T0" fmla="*/ 35 w 35"/>
                  <a:gd name="T1" fmla="*/ 0 h 46"/>
                  <a:gd name="T2" fmla="*/ 0 w 35"/>
                  <a:gd name="T3" fmla="*/ 19 h 46"/>
                  <a:gd name="T4" fmla="*/ 0 w 35"/>
                  <a:gd name="T5" fmla="*/ 46 h 46"/>
                  <a:gd name="T6" fmla="*/ 35 w 35"/>
                  <a:gd name="T7" fmla="*/ 25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5"/>
                    </a:lnTo>
                    <a:lnTo>
                      <a:pt x="35"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1" name="Freeform 150"/>
              <p:cNvSpPr>
                <a:spLocks/>
              </p:cNvSpPr>
              <p:nvPr/>
            </p:nvSpPr>
            <p:spPr bwMode="auto">
              <a:xfrm>
                <a:off x="2965594" y="3908008"/>
                <a:ext cx="83165" cy="97265"/>
              </a:xfrm>
              <a:custGeom>
                <a:avLst/>
                <a:gdLst>
                  <a:gd name="T0" fmla="*/ 35 w 35"/>
                  <a:gd name="T1" fmla="*/ 0 h 47"/>
                  <a:gd name="T2" fmla="*/ 0 w 35"/>
                  <a:gd name="T3" fmla="*/ 20 h 47"/>
                  <a:gd name="T4" fmla="*/ 0 w 35"/>
                  <a:gd name="T5" fmla="*/ 47 h 47"/>
                  <a:gd name="T6" fmla="*/ 35 w 35"/>
                  <a:gd name="T7" fmla="*/ 27 h 47"/>
                  <a:gd name="T8" fmla="*/ 35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35" y="0"/>
                    </a:moveTo>
                    <a:lnTo>
                      <a:pt x="0" y="20"/>
                    </a:lnTo>
                    <a:lnTo>
                      <a:pt x="0" y="47"/>
                    </a:lnTo>
                    <a:lnTo>
                      <a:pt x="35" y="27"/>
                    </a:lnTo>
                    <a:lnTo>
                      <a:pt x="35" y="0"/>
                    </a:lnTo>
                    <a:close/>
                  </a:path>
                </a:pathLst>
              </a:custGeom>
              <a:solidFill>
                <a:srgbClr val="FFFF00"/>
              </a:solidFill>
              <a:ln w="0">
                <a:solidFill>
                  <a:srgbClr val="FFFF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2" name="Freeform 151"/>
              <p:cNvSpPr>
                <a:spLocks/>
              </p:cNvSpPr>
              <p:nvPr/>
            </p:nvSpPr>
            <p:spPr bwMode="auto">
              <a:xfrm>
                <a:off x="2965594" y="3908008"/>
                <a:ext cx="83165" cy="97265"/>
              </a:xfrm>
              <a:custGeom>
                <a:avLst/>
                <a:gdLst>
                  <a:gd name="T0" fmla="*/ 35 w 35"/>
                  <a:gd name="T1" fmla="*/ 0 h 47"/>
                  <a:gd name="T2" fmla="*/ 0 w 35"/>
                  <a:gd name="T3" fmla="*/ 20 h 47"/>
                  <a:gd name="T4" fmla="*/ 0 w 35"/>
                  <a:gd name="T5" fmla="*/ 47 h 47"/>
                  <a:gd name="T6" fmla="*/ 35 w 35"/>
                  <a:gd name="T7" fmla="*/ 27 h 47"/>
                  <a:gd name="T8" fmla="*/ 35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35" y="0"/>
                    </a:moveTo>
                    <a:lnTo>
                      <a:pt x="0" y="20"/>
                    </a:lnTo>
                    <a:lnTo>
                      <a:pt x="0" y="47"/>
                    </a:lnTo>
                    <a:lnTo>
                      <a:pt x="35" y="27"/>
                    </a:lnTo>
                    <a:lnTo>
                      <a:pt x="35"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3" name="Freeform 152"/>
              <p:cNvSpPr>
                <a:spLocks/>
              </p:cNvSpPr>
              <p:nvPr/>
            </p:nvSpPr>
            <p:spPr bwMode="auto">
              <a:xfrm>
                <a:off x="2965594" y="3999065"/>
                <a:ext cx="83165" cy="95196"/>
              </a:xfrm>
              <a:custGeom>
                <a:avLst/>
                <a:gdLst>
                  <a:gd name="T0" fmla="*/ 35 w 35"/>
                  <a:gd name="T1" fmla="*/ 0 h 46"/>
                  <a:gd name="T2" fmla="*/ 0 w 35"/>
                  <a:gd name="T3" fmla="*/ 19 h 46"/>
                  <a:gd name="T4" fmla="*/ 0 w 35"/>
                  <a:gd name="T5" fmla="*/ 46 h 46"/>
                  <a:gd name="T6" fmla="*/ 35 w 35"/>
                  <a:gd name="T7" fmla="*/ 25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5"/>
                    </a:lnTo>
                    <a:lnTo>
                      <a:pt x="35" y="0"/>
                    </a:lnTo>
                    <a:close/>
                  </a:path>
                </a:pathLst>
              </a:custGeom>
              <a:solidFill>
                <a:srgbClr val="FFFF00"/>
              </a:solidFill>
              <a:ln w="0">
                <a:solidFill>
                  <a:srgbClr val="FFFF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4" name="Freeform 153"/>
              <p:cNvSpPr>
                <a:spLocks/>
              </p:cNvSpPr>
              <p:nvPr/>
            </p:nvSpPr>
            <p:spPr bwMode="auto">
              <a:xfrm>
                <a:off x="2965594" y="3999065"/>
                <a:ext cx="83165" cy="95196"/>
              </a:xfrm>
              <a:custGeom>
                <a:avLst/>
                <a:gdLst>
                  <a:gd name="T0" fmla="*/ 35 w 35"/>
                  <a:gd name="T1" fmla="*/ 0 h 46"/>
                  <a:gd name="T2" fmla="*/ 0 w 35"/>
                  <a:gd name="T3" fmla="*/ 19 h 46"/>
                  <a:gd name="T4" fmla="*/ 0 w 35"/>
                  <a:gd name="T5" fmla="*/ 46 h 46"/>
                  <a:gd name="T6" fmla="*/ 35 w 35"/>
                  <a:gd name="T7" fmla="*/ 25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5"/>
                    </a:lnTo>
                    <a:lnTo>
                      <a:pt x="35"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5" name="Freeform 154"/>
              <p:cNvSpPr>
                <a:spLocks/>
              </p:cNvSpPr>
              <p:nvPr/>
            </p:nvSpPr>
            <p:spPr bwMode="auto">
              <a:xfrm>
                <a:off x="76194" y="4470906"/>
                <a:ext cx="399193" cy="91057"/>
              </a:xfrm>
              <a:custGeom>
                <a:avLst/>
                <a:gdLst>
                  <a:gd name="T0" fmla="*/ 168 w 168"/>
                  <a:gd name="T1" fmla="*/ 0 h 44"/>
                  <a:gd name="T2" fmla="*/ 45 w 168"/>
                  <a:gd name="T3" fmla="*/ 0 h 44"/>
                  <a:gd name="T4" fmla="*/ 0 w 168"/>
                  <a:gd name="T5" fmla="*/ 44 h 44"/>
                  <a:gd name="T6" fmla="*/ 139 w 168"/>
                  <a:gd name="T7" fmla="*/ 44 h 44"/>
                  <a:gd name="T8" fmla="*/ 0 60000 65536"/>
                  <a:gd name="T9" fmla="*/ 0 60000 65536"/>
                  <a:gd name="T10" fmla="*/ 0 60000 65536"/>
                  <a:gd name="T11" fmla="*/ 0 60000 65536"/>
                  <a:gd name="T12" fmla="*/ 0 w 168"/>
                  <a:gd name="T13" fmla="*/ 0 h 44"/>
                  <a:gd name="T14" fmla="*/ 168 w 168"/>
                  <a:gd name="T15" fmla="*/ 44 h 44"/>
                </a:gdLst>
                <a:ahLst/>
                <a:cxnLst>
                  <a:cxn ang="T8">
                    <a:pos x="T0" y="T1"/>
                  </a:cxn>
                  <a:cxn ang="T9">
                    <a:pos x="T2" y="T3"/>
                  </a:cxn>
                  <a:cxn ang="T10">
                    <a:pos x="T4" y="T5"/>
                  </a:cxn>
                  <a:cxn ang="T11">
                    <a:pos x="T6" y="T7"/>
                  </a:cxn>
                </a:cxnLst>
                <a:rect l="T12" t="T13" r="T14" b="T15"/>
                <a:pathLst>
                  <a:path w="168" h="44">
                    <a:moveTo>
                      <a:pt x="168" y="0"/>
                    </a:moveTo>
                    <a:lnTo>
                      <a:pt x="45" y="0"/>
                    </a:lnTo>
                    <a:lnTo>
                      <a:pt x="0" y="44"/>
                    </a:lnTo>
                    <a:lnTo>
                      <a:pt x="139" y="44"/>
                    </a:lnTo>
                  </a:path>
                </a:pathLst>
              </a:custGeom>
              <a:noFill/>
              <a:ln w="14288">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6" name="Freeform 155"/>
              <p:cNvSpPr>
                <a:spLocks/>
              </p:cNvSpPr>
              <p:nvPr/>
            </p:nvSpPr>
            <p:spPr bwMode="auto">
              <a:xfrm>
                <a:off x="518158" y="5013109"/>
                <a:ext cx="375432" cy="171767"/>
              </a:xfrm>
              <a:custGeom>
                <a:avLst/>
                <a:gdLst>
                  <a:gd name="T0" fmla="*/ 117 w 158"/>
                  <a:gd name="T1" fmla="*/ 0 h 83"/>
                  <a:gd name="T2" fmla="*/ 0 w 158"/>
                  <a:gd name="T3" fmla="*/ 49 h 83"/>
                  <a:gd name="T4" fmla="*/ 38 w 158"/>
                  <a:gd name="T5" fmla="*/ 83 h 83"/>
                  <a:gd name="T6" fmla="*/ 158 w 158"/>
                  <a:gd name="T7" fmla="*/ 31 h 83"/>
                  <a:gd name="T8" fmla="*/ 0 60000 65536"/>
                  <a:gd name="T9" fmla="*/ 0 60000 65536"/>
                  <a:gd name="T10" fmla="*/ 0 60000 65536"/>
                  <a:gd name="T11" fmla="*/ 0 60000 65536"/>
                  <a:gd name="T12" fmla="*/ 0 w 158"/>
                  <a:gd name="T13" fmla="*/ 0 h 83"/>
                  <a:gd name="T14" fmla="*/ 158 w 158"/>
                  <a:gd name="T15" fmla="*/ 83 h 83"/>
                </a:gdLst>
                <a:ahLst/>
                <a:cxnLst>
                  <a:cxn ang="T8">
                    <a:pos x="T0" y="T1"/>
                  </a:cxn>
                  <a:cxn ang="T9">
                    <a:pos x="T2" y="T3"/>
                  </a:cxn>
                  <a:cxn ang="T10">
                    <a:pos x="T4" y="T5"/>
                  </a:cxn>
                  <a:cxn ang="T11">
                    <a:pos x="T6" y="T7"/>
                  </a:cxn>
                </a:cxnLst>
                <a:rect l="T12" t="T13" r="T14" b="T15"/>
                <a:pathLst>
                  <a:path w="158" h="83">
                    <a:moveTo>
                      <a:pt x="117" y="0"/>
                    </a:moveTo>
                    <a:lnTo>
                      <a:pt x="0" y="49"/>
                    </a:lnTo>
                    <a:lnTo>
                      <a:pt x="38" y="83"/>
                    </a:lnTo>
                    <a:lnTo>
                      <a:pt x="158" y="31"/>
                    </a:lnTo>
                  </a:path>
                </a:pathLst>
              </a:custGeom>
              <a:noFill/>
              <a:ln w="14288">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7" name="Line 151"/>
              <p:cNvSpPr>
                <a:spLocks noChangeShapeType="1"/>
              </p:cNvSpPr>
              <p:nvPr/>
            </p:nvSpPr>
            <p:spPr bwMode="auto">
              <a:xfrm flipH="1">
                <a:off x="2621052" y="3872827"/>
                <a:ext cx="180588" cy="459424"/>
              </a:xfrm>
              <a:prstGeom prst="line">
                <a:avLst/>
              </a:prstGeom>
              <a:noFill/>
              <a:ln w="4763">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8" name="Line 152"/>
              <p:cNvSpPr>
                <a:spLocks noChangeShapeType="1"/>
              </p:cNvSpPr>
              <p:nvPr/>
            </p:nvSpPr>
            <p:spPr bwMode="auto">
              <a:xfrm flipH="1">
                <a:off x="2621052" y="3968023"/>
                <a:ext cx="180588" cy="364228"/>
              </a:xfrm>
              <a:prstGeom prst="line">
                <a:avLst/>
              </a:prstGeom>
              <a:noFill/>
              <a:ln w="4763">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59" name="Line 153"/>
              <p:cNvSpPr>
                <a:spLocks noChangeShapeType="1"/>
              </p:cNvSpPr>
              <p:nvPr/>
            </p:nvSpPr>
            <p:spPr bwMode="auto">
              <a:xfrm flipH="1">
                <a:off x="2621052" y="4048733"/>
                <a:ext cx="180588" cy="283519"/>
              </a:xfrm>
              <a:prstGeom prst="line">
                <a:avLst/>
              </a:prstGeom>
              <a:noFill/>
              <a:ln w="4763">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0" name="Line 154"/>
              <p:cNvSpPr>
                <a:spLocks noChangeShapeType="1"/>
              </p:cNvSpPr>
              <p:nvPr/>
            </p:nvSpPr>
            <p:spPr bwMode="auto">
              <a:xfrm flipH="1">
                <a:off x="2621052" y="4137720"/>
                <a:ext cx="180588" cy="194531"/>
              </a:xfrm>
              <a:prstGeom prst="line">
                <a:avLst/>
              </a:prstGeom>
              <a:noFill/>
              <a:ln w="4763">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1" name="Freeform 160"/>
              <p:cNvSpPr>
                <a:spLocks/>
              </p:cNvSpPr>
              <p:nvPr/>
            </p:nvSpPr>
            <p:spPr bwMode="auto">
              <a:xfrm>
                <a:off x="3322017" y="3105051"/>
                <a:ext cx="503744" cy="124169"/>
              </a:xfrm>
              <a:custGeom>
                <a:avLst/>
                <a:gdLst>
                  <a:gd name="T0" fmla="*/ 58 w 212"/>
                  <a:gd name="T1" fmla="*/ 5 h 60"/>
                  <a:gd name="T2" fmla="*/ 0 w 212"/>
                  <a:gd name="T3" fmla="*/ 32 h 60"/>
                  <a:gd name="T4" fmla="*/ 55 w 212"/>
                  <a:gd name="T5" fmla="*/ 57 h 60"/>
                  <a:gd name="T6" fmla="*/ 112 w 212"/>
                  <a:gd name="T7" fmla="*/ 32 h 60"/>
                  <a:gd name="T8" fmla="*/ 154 w 212"/>
                  <a:gd name="T9" fmla="*/ 60 h 60"/>
                  <a:gd name="T10" fmla="*/ 212 w 212"/>
                  <a:gd name="T11" fmla="*/ 32 h 60"/>
                  <a:gd name="T12" fmla="*/ 157 w 212"/>
                  <a:gd name="T13" fmla="*/ 0 h 60"/>
                  <a:gd name="T14" fmla="*/ 102 w 212"/>
                  <a:gd name="T15" fmla="*/ 26 h 60"/>
                  <a:gd name="T16" fmla="*/ 58 w 212"/>
                  <a:gd name="T17" fmla="*/ 5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60"/>
                  <a:gd name="T29" fmla="*/ 212 w 21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60">
                    <a:moveTo>
                      <a:pt x="58" y="5"/>
                    </a:moveTo>
                    <a:lnTo>
                      <a:pt x="0" y="32"/>
                    </a:lnTo>
                    <a:lnTo>
                      <a:pt x="55" y="57"/>
                    </a:lnTo>
                    <a:lnTo>
                      <a:pt x="112" y="32"/>
                    </a:lnTo>
                    <a:lnTo>
                      <a:pt x="154" y="60"/>
                    </a:lnTo>
                    <a:lnTo>
                      <a:pt x="212" y="32"/>
                    </a:lnTo>
                    <a:lnTo>
                      <a:pt x="157" y="0"/>
                    </a:lnTo>
                    <a:lnTo>
                      <a:pt x="102" y="26"/>
                    </a:lnTo>
                    <a:lnTo>
                      <a:pt x="58" y="5"/>
                    </a:lnTo>
                    <a:close/>
                  </a:path>
                </a:pathLst>
              </a:custGeom>
              <a:solidFill>
                <a:srgbClr val="80FFFF"/>
              </a:solidFill>
              <a:ln w="0">
                <a:solidFill>
                  <a:srgbClr val="80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2" name="Freeform 161"/>
              <p:cNvSpPr>
                <a:spLocks/>
              </p:cNvSpPr>
              <p:nvPr/>
            </p:nvSpPr>
            <p:spPr bwMode="auto">
              <a:xfrm>
                <a:off x="3074897" y="3105051"/>
                <a:ext cx="503744" cy="124169"/>
              </a:xfrm>
              <a:custGeom>
                <a:avLst/>
                <a:gdLst>
                  <a:gd name="T0" fmla="*/ 60 w 212"/>
                  <a:gd name="T1" fmla="*/ 5 h 60"/>
                  <a:gd name="T2" fmla="*/ 0 w 212"/>
                  <a:gd name="T3" fmla="*/ 32 h 60"/>
                  <a:gd name="T4" fmla="*/ 55 w 212"/>
                  <a:gd name="T5" fmla="*/ 57 h 60"/>
                  <a:gd name="T6" fmla="*/ 112 w 212"/>
                  <a:gd name="T7" fmla="*/ 32 h 60"/>
                  <a:gd name="T8" fmla="*/ 155 w 212"/>
                  <a:gd name="T9" fmla="*/ 60 h 60"/>
                  <a:gd name="T10" fmla="*/ 212 w 212"/>
                  <a:gd name="T11" fmla="*/ 32 h 60"/>
                  <a:gd name="T12" fmla="*/ 156 w 212"/>
                  <a:gd name="T13" fmla="*/ 0 h 60"/>
                  <a:gd name="T14" fmla="*/ 103 w 212"/>
                  <a:gd name="T15" fmla="*/ 26 h 60"/>
                  <a:gd name="T16" fmla="*/ 60 w 212"/>
                  <a:gd name="T17" fmla="*/ 5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60"/>
                  <a:gd name="T29" fmla="*/ 212 w 21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60">
                    <a:moveTo>
                      <a:pt x="60" y="5"/>
                    </a:moveTo>
                    <a:lnTo>
                      <a:pt x="0" y="32"/>
                    </a:lnTo>
                    <a:lnTo>
                      <a:pt x="55" y="57"/>
                    </a:lnTo>
                    <a:lnTo>
                      <a:pt x="112" y="32"/>
                    </a:lnTo>
                    <a:lnTo>
                      <a:pt x="155" y="60"/>
                    </a:lnTo>
                    <a:lnTo>
                      <a:pt x="212" y="32"/>
                    </a:lnTo>
                    <a:lnTo>
                      <a:pt x="156" y="0"/>
                    </a:lnTo>
                    <a:lnTo>
                      <a:pt x="103" y="26"/>
                    </a:lnTo>
                    <a:lnTo>
                      <a:pt x="60" y="5"/>
                    </a:lnTo>
                    <a:close/>
                  </a:path>
                </a:pathLst>
              </a:custGeom>
              <a:solidFill>
                <a:srgbClr val="80FFFF"/>
              </a:solidFill>
              <a:ln w="0">
                <a:solidFill>
                  <a:srgbClr val="80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3" name="Freeform 162"/>
              <p:cNvSpPr>
                <a:spLocks/>
              </p:cNvSpPr>
              <p:nvPr/>
            </p:nvSpPr>
            <p:spPr bwMode="auto">
              <a:xfrm>
                <a:off x="3790118" y="3067800"/>
                <a:ext cx="1287874" cy="689136"/>
              </a:xfrm>
              <a:custGeom>
                <a:avLst/>
                <a:gdLst>
                  <a:gd name="T0" fmla="*/ 0 w 542"/>
                  <a:gd name="T1" fmla="*/ 291 h 333"/>
                  <a:gd name="T2" fmla="*/ 509 w 542"/>
                  <a:gd name="T3" fmla="*/ 2 h 333"/>
                  <a:gd name="T4" fmla="*/ 510 w 542"/>
                  <a:gd name="T5" fmla="*/ 0 h 333"/>
                  <a:gd name="T6" fmla="*/ 515 w 542"/>
                  <a:gd name="T7" fmla="*/ 0 h 333"/>
                  <a:gd name="T8" fmla="*/ 521 w 542"/>
                  <a:gd name="T9" fmla="*/ 2 h 333"/>
                  <a:gd name="T10" fmla="*/ 527 w 542"/>
                  <a:gd name="T11" fmla="*/ 3 h 333"/>
                  <a:gd name="T12" fmla="*/ 533 w 542"/>
                  <a:gd name="T13" fmla="*/ 8 h 333"/>
                  <a:gd name="T14" fmla="*/ 539 w 542"/>
                  <a:gd name="T15" fmla="*/ 15 h 333"/>
                  <a:gd name="T16" fmla="*/ 542 w 542"/>
                  <a:gd name="T17" fmla="*/ 27 h 333"/>
                  <a:gd name="T18" fmla="*/ 542 w 542"/>
                  <a:gd name="T19" fmla="*/ 44 h 333"/>
                  <a:gd name="T20" fmla="*/ 33 w 542"/>
                  <a:gd name="T21" fmla="*/ 333 h 333"/>
                  <a:gd name="T22" fmla="*/ 0 w 542"/>
                  <a:gd name="T23" fmla="*/ 291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2"/>
                  <a:gd name="T37" fmla="*/ 0 h 333"/>
                  <a:gd name="T38" fmla="*/ 542 w 542"/>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2" h="333">
                    <a:moveTo>
                      <a:pt x="0" y="291"/>
                    </a:moveTo>
                    <a:lnTo>
                      <a:pt x="509" y="2"/>
                    </a:lnTo>
                    <a:lnTo>
                      <a:pt x="510" y="0"/>
                    </a:lnTo>
                    <a:lnTo>
                      <a:pt x="515" y="0"/>
                    </a:lnTo>
                    <a:lnTo>
                      <a:pt x="521" y="2"/>
                    </a:lnTo>
                    <a:lnTo>
                      <a:pt x="527" y="3"/>
                    </a:lnTo>
                    <a:lnTo>
                      <a:pt x="533" y="8"/>
                    </a:lnTo>
                    <a:lnTo>
                      <a:pt x="539" y="15"/>
                    </a:lnTo>
                    <a:lnTo>
                      <a:pt x="542" y="27"/>
                    </a:lnTo>
                    <a:lnTo>
                      <a:pt x="542" y="44"/>
                    </a:lnTo>
                    <a:lnTo>
                      <a:pt x="33" y="333"/>
                    </a:lnTo>
                    <a:lnTo>
                      <a:pt x="0" y="291"/>
                    </a:lnTo>
                    <a:close/>
                  </a:path>
                </a:pathLst>
              </a:custGeom>
              <a:solidFill>
                <a:srgbClr val="FF0000"/>
              </a:solidFill>
              <a:ln w="0">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4" name="Freeform 163"/>
              <p:cNvSpPr>
                <a:spLocks/>
              </p:cNvSpPr>
              <p:nvPr/>
            </p:nvSpPr>
            <p:spPr bwMode="auto">
              <a:xfrm>
                <a:off x="3790118" y="3067800"/>
                <a:ext cx="1287874" cy="689136"/>
              </a:xfrm>
              <a:custGeom>
                <a:avLst/>
                <a:gdLst>
                  <a:gd name="T0" fmla="*/ 0 w 542"/>
                  <a:gd name="T1" fmla="*/ 291 h 333"/>
                  <a:gd name="T2" fmla="*/ 509 w 542"/>
                  <a:gd name="T3" fmla="*/ 2 h 333"/>
                  <a:gd name="T4" fmla="*/ 510 w 542"/>
                  <a:gd name="T5" fmla="*/ 0 h 333"/>
                  <a:gd name="T6" fmla="*/ 515 w 542"/>
                  <a:gd name="T7" fmla="*/ 0 h 333"/>
                  <a:gd name="T8" fmla="*/ 521 w 542"/>
                  <a:gd name="T9" fmla="*/ 2 h 333"/>
                  <a:gd name="T10" fmla="*/ 527 w 542"/>
                  <a:gd name="T11" fmla="*/ 3 h 333"/>
                  <a:gd name="T12" fmla="*/ 533 w 542"/>
                  <a:gd name="T13" fmla="*/ 8 h 333"/>
                  <a:gd name="T14" fmla="*/ 539 w 542"/>
                  <a:gd name="T15" fmla="*/ 15 h 333"/>
                  <a:gd name="T16" fmla="*/ 542 w 542"/>
                  <a:gd name="T17" fmla="*/ 27 h 333"/>
                  <a:gd name="T18" fmla="*/ 542 w 542"/>
                  <a:gd name="T19" fmla="*/ 44 h 333"/>
                  <a:gd name="T20" fmla="*/ 33 w 542"/>
                  <a:gd name="T21" fmla="*/ 333 h 333"/>
                  <a:gd name="T22" fmla="*/ 0 w 542"/>
                  <a:gd name="T23" fmla="*/ 291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2"/>
                  <a:gd name="T37" fmla="*/ 0 h 333"/>
                  <a:gd name="T38" fmla="*/ 542 w 542"/>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2" h="333">
                    <a:moveTo>
                      <a:pt x="0" y="291"/>
                    </a:moveTo>
                    <a:lnTo>
                      <a:pt x="509" y="2"/>
                    </a:lnTo>
                    <a:lnTo>
                      <a:pt x="510" y="0"/>
                    </a:lnTo>
                    <a:lnTo>
                      <a:pt x="515" y="0"/>
                    </a:lnTo>
                    <a:lnTo>
                      <a:pt x="521" y="2"/>
                    </a:lnTo>
                    <a:lnTo>
                      <a:pt x="527" y="3"/>
                    </a:lnTo>
                    <a:lnTo>
                      <a:pt x="533" y="8"/>
                    </a:lnTo>
                    <a:lnTo>
                      <a:pt x="539" y="15"/>
                    </a:lnTo>
                    <a:lnTo>
                      <a:pt x="542" y="27"/>
                    </a:lnTo>
                    <a:lnTo>
                      <a:pt x="542" y="44"/>
                    </a:lnTo>
                    <a:lnTo>
                      <a:pt x="33" y="333"/>
                    </a:lnTo>
                    <a:lnTo>
                      <a:pt x="0" y="291"/>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5" name="Freeform 164"/>
              <p:cNvSpPr>
                <a:spLocks/>
              </p:cNvSpPr>
              <p:nvPr/>
            </p:nvSpPr>
            <p:spPr bwMode="auto">
              <a:xfrm>
                <a:off x="3802000" y="3071939"/>
                <a:ext cx="1275993" cy="676719"/>
              </a:xfrm>
              <a:custGeom>
                <a:avLst/>
                <a:gdLst>
                  <a:gd name="T0" fmla="*/ 507 w 537"/>
                  <a:gd name="T1" fmla="*/ 0 h 327"/>
                  <a:gd name="T2" fmla="*/ 508 w 537"/>
                  <a:gd name="T3" fmla="*/ 0 h 327"/>
                  <a:gd name="T4" fmla="*/ 513 w 537"/>
                  <a:gd name="T5" fmla="*/ 0 h 327"/>
                  <a:gd name="T6" fmla="*/ 519 w 537"/>
                  <a:gd name="T7" fmla="*/ 1 h 327"/>
                  <a:gd name="T8" fmla="*/ 526 w 537"/>
                  <a:gd name="T9" fmla="*/ 4 h 327"/>
                  <a:gd name="T10" fmla="*/ 532 w 537"/>
                  <a:gd name="T11" fmla="*/ 12 h 327"/>
                  <a:gd name="T12" fmla="*/ 535 w 537"/>
                  <a:gd name="T13" fmla="*/ 22 h 327"/>
                  <a:gd name="T14" fmla="*/ 537 w 537"/>
                  <a:gd name="T15" fmla="*/ 37 h 327"/>
                  <a:gd name="T16" fmla="*/ 28 w 537"/>
                  <a:gd name="T17" fmla="*/ 327 h 327"/>
                  <a:gd name="T18" fmla="*/ 0 w 537"/>
                  <a:gd name="T19" fmla="*/ 289 h 327"/>
                  <a:gd name="T20" fmla="*/ 507 w 537"/>
                  <a:gd name="T21" fmla="*/ 0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27"/>
                  <a:gd name="T35" fmla="*/ 537 w 537"/>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27">
                    <a:moveTo>
                      <a:pt x="507" y="0"/>
                    </a:moveTo>
                    <a:lnTo>
                      <a:pt x="508" y="0"/>
                    </a:lnTo>
                    <a:lnTo>
                      <a:pt x="513" y="0"/>
                    </a:lnTo>
                    <a:lnTo>
                      <a:pt x="519" y="1"/>
                    </a:lnTo>
                    <a:lnTo>
                      <a:pt x="526" y="4"/>
                    </a:lnTo>
                    <a:lnTo>
                      <a:pt x="532" y="12"/>
                    </a:lnTo>
                    <a:lnTo>
                      <a:pt x="535" y="22"/>
                    </a:lnTo>
                    <a:lnTo>
                      <a:pt x="537" y="37"/>
                    </a:lnTo>
                    <a:lnTo>
                      <a:pt x="28" y="327"/>
                    </a:lnTo>
                    <a:lnTo>
                      <a:pt x="0" y="289"/>
                    </a:lnTo>
                    <a:lnTo>
                      <a:pt x="507" y="0"/>
                    </a:lnTo>
                    <a:close/>
                  </a:path>
                </a:pathLst>
              </a:custGeom>
              <a:solidFill>
                <a:srgbClr val="FF2B2B"/>
              </a:solidFill>
              <a:ln w="0">
                <a:solidFill>
                  <a:srgbClr val="FF2B2B"/>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6" name="Freeform 165"/>
              <p:cNvSpPr>
                <a:spLocks/>
              </p:cNvSpPr>
              <p:nvPr/>
            </p:nvSpPr>
            <p:spPr bwMode="auto">
              <a:xfrm>
                <a:off x="3811504" y="3074009"/>
                <a:ext cx="1261736" cy="662233"/>
              </a:xfrm>
              <a:custGeom>
                <a:avLst/>
                <a:gdLst>
                  <a:gd name="T0" fmla="*/ 506 w 531"/>
                  <a:gd name="T1" fmla="*/ 0 h 320"/>
                  <a:gd name="T2" fmla="*/ 507 w 531"/>
                  <a:gd name="T3" fmla="*/ 0 h 320"/>
                  <a:gd name="T4" fmla="*/ 513 w 531"/>
                  <a:gd name="T5" fmla="*/ 0 h 320"/>
                  <a:gd name="T6" fmla="*/ 519 w 531"/>
                  <a:gd name="T7" fmla="*/ 3 h 320"/>
                  <a:gd name="T8" fmla="*/ 527 w 531"/>
                  <a:gd name="T9" fmla="*/ 9 h 320"/>
                  <a:gd name="T10" fmla="*/ 531 w 531"/>
                  <a:gd name="T11" fmla="*/ 18 h 320"/>
                  <a:gd name="T12" fmla="*/ 531 w 531"/>
                  <a:gd name="T13" fmla="*/ 32 h 320"/>
                  <a:gd name="T14" fmla="*/ 26 w 531"/>
                  <a:gd name="T15" fmla="*/ 320 h 320"/>
                  <a:gd name="T16" fmla="*/ 0 w 531"/>
                  <a:gd name="T17" fmla="*/ 288 h 320"/>
                  <a:gd name="T18" fmla="*/ 506 w 531"/>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320"/>
                  <a:gd name="T32" fmla="*/ 531 w 531"/>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320">
                    <a:moveTo>
                      <a:pt x="506" y="0"/>
                    </a:moveTo>
                    <a:lnTo>
                      <a:pt x="507" y="0"/>
                    </a:lnTo>
                    <a:lnTo>
                      <a:pt x="513" y="0"/>
                    </a:lnTo>
                    <a:lnTo>
                      <a:pt x="519" y="3"/>
                    </a:lnTo>
                    <a:lnTo>
                      <a:pt x="527" y="9"/>
                    </a:lnTo>
                    <a:lnTo>
                      <a:pt x="531" y="18"/>
                    </a:lnTo>
                    <a:lnTo>
                      <a:pt x="531" y="32"/>
                    </a:lnTo>
                    <a:lnTo>
                      <a:pt x="26" y="320"/>
                    </a:lnTo>
                    <a:lnTo>
                      <a:pt x="0" y="288"/>
                    </a:lnTo>
                    <a:lnTo>
                      <a:pt x="506" y="0"/>
                    </a:lnTo>
                    <a:close/>
                  </a:path>
                </a:pathLst>
              </a:custGeom>
              <a:solidFill>
                <a:srgbClr val="FF5555"/>
              </a:solidFill>
              <a:ln w="0">
                <a:solidFill>
                  <a:srgbClr val="FF555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7" name="Freeform 166"/>
              <p:cNvSpPr>
                <a:spLocks/>
              </p:cNvSpPr>
              <p:nvPr/>
            </p:nvSpPr>
            <p:spPr bwMode="auto">
              <a:xfrm>
                <a:off x="3825761" y="3074009"/>
                <a:ext cx="1247479" cy="651885"/>
              </a:xfrm>
              <a:custGeom>
                <a:avLst/>
                <a:gdLst>
                  <a:gd name="T0" fmla="*/ 503 w 525"/>
                  <a:gd name="T1" fmla="*/ 0 h 315"/>
                  <a:gd name="T2" fmla="*/ 504 w 525"/>
                  <a:gd name="T3" fmla="*/ 0 h 315"/>
                  <a:gd name="T4" fmla="*/ 509 w 525"/>
                  <a:gd name="T5" fmla="*/ 2 h 315"/>
                  <a:gd name="T6" fmla="*/ 515 w 525"/>
                  <a:gd name="T7" fmla="*/ 5 h 315"/>
                  <a:gd name="T8" fmla="*/ 521 w 525"/>
                  <a:gd name="T9" fmla="*/ 9 h 315"/>
                  <a:gd name="T10" fmla="*/ 524 w 525"/>
                  <a:gd name="T11" fmla="*/ 17 h 315"/>
                  <a:gd name="T12" fmla="*/ 525 w 525"/>
                  <a:gd name="T13" fmla="*/ 27 h 315"/>
                  <a:gd name="T14" fmla="*/ 20 w 525"/>
                  <a:gd name="T15" fmla="*/ 315 h 315"/>
                  <a:gd name="T16" fmla="*/ 0 w 525"/>
                  <a:gd name="T17" fmla="*/ 288 h 315"/>
                  <a:gd name="T18" fmla="*/ 503 w 525"/>
                  <a:gd name="T19" fmla="*/ 0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5"/>
                  <a:gd name="T31" fmla="*/ 0 h 315"/>
                  <a:gd name="T32" fmla="*/ 525 w 525"/>
                  <a:gd name="T33" fmla="*/ 315 h 3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5" h="315">
                    <a:moveTo>
                      <a:pt x="503" y="0"/>
                    </a:moveTo>
                    <a:lnTo>
                      <a:pt x="504" y="0"/>
                    </a:lnTo>
                    <a:lnTo>
                      <a:pt x="509" y="2"/>
                    </a:lnTo>
                    <a:lnTo>
                      <a:pt x="515" y="5"/>
                    </a:lnTo>
                    <a:lnTo>
                      <a:pt x="521" y="9"/>
                    </a:lnTo>
                    <a:lnTo>
                      <a:pt x="524" y="17"/>
                    </a:lnTo>
                    <a:lnTo>
                      <a:pt x="525" y="27"/>
                    </a:lnTo>
                    <a:lnTo>
                      <a:pt x="20" y="315"/>
                    </a:lnTo>
                    <a:lnTo>
                      <a:pt x="0" y="288"/>
                    </a:lnTo>
                    <a:lnTo>
                      <a:pt x="503" y="0"/>
                    </a:lnTo>
                    <a:close/>
                  </a:path>
                </a:pathLst>
              </a:custGeom>
              <a:solidFill>
                <a:srgbClr val="FF8080"/>
              </a:solidFill>
              <a:ln w="0">
                <a:solidFill>
                  <a:srgbClr val="FF808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8" name="Freeform 167"/>
              <p:cNvSpPr>
                <a:spLocks/>
              </p:cNvSpPr>
              <p:nvPr/>
            </p:nvSpPr>
            <p:spPr bwMode="auto">
              <a:xfrm>
                <a:off x="3837642" y="3074009"/>
                <a:ext cx="1233222" cy="639469"/>
              </a:xfrm>
              <a:custGeom>
                <a:avLst/>
                <a:gdLst>
                  <a:gd name="T0" fmla="*/ 501 w 519"/>
                  <a:gd name="T1" fmla="*/ 0 h 309"/>
                  <a:gd name="T2" fmla="*/ 502 w 519"/>
                  <a:gd name="T3" fmla="*/ 2 h 309"/>
                  <a:gd name="T4" fmla="*/ 504 w 519"/>
                  <a:gd name="T5" fmla="*/ 2 h 309"/>
                  <a:gd name="T6" fmla="*/ 507 w 519"/>
                  <a:gd name="T7" fmla="*/ 3 h 309"/>
                  <a:gd name="T8" fmla="*/ 510 w 519"/>
                  <a:gd name="T9" fmla="*/ 5 h 309"/>
                  <a:gd name="T10" fmla="*/ 513 w 519"/>
                  <a:gd name="T11" fmla="*/ 8 h 309"/>
                  <a:gd name="T12" fmla="*/ 516 w 519"/>
                  <a:gd name="T13" fmla="*/ 11 h 309"/>
                  <a:gd name="T14" fmla="*/ 517 w 519"/>
                  <a:gd name="T15" fmla="*/ 14 h 309"/>
                  <a:gd name="T16" fmla="*/ 519 w 519"/>
                  <a:gd name="T17" fmla="*/ 18 h 309"/>
                  <a:gd name="T18" fmla="*/ 519 w 519"/>
                  <a:gd name="T19" fmla="*/ 24 h 309"/>
                  <a:gd name="T20" fmla="*/ 15 w 519"/>
                  <a:gd name="T21" fmla="*/ 309 h 309"/>
                  <a:gd name="T22" fmla="*/ 0 w 519"/>
                  <a:gd name="T23" fmla="*/ 288 h 309"/>
                  <a:gd name="T24" fmla="*/ 501 w 519"/>
                  <a:gd name="T25" fmla="*/ 0 h 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9"/>
                  <a:gd name="T40" fmla="*/ 0 h 309"/>
                  <a:gd name="T41" fmla="*/ 519 w 519"/>
                  <a:gd name="T42" fmla="*/ 309 h 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9" h="309">
                    <a:moveTo>
                      <a:pt x="501" y="0"/>
                    </a:moveTo>
                    <a:lnTo>
                      <a:pt x="502" y="2"/>
                    </a:lnTo>
                    <a:lnTo>
                      <a:pt x="504" y="2"/>
                    </a:lnTo>
                    <a:lnTo>
                      <a:pt x="507" y="3"/>
                    </a:lnTo>
                    <a:lnTo>
                      <a:pt x="510" y="5"/>
                    </a:lnTo>
                    <a:lnTo>
                      <a:pt x="513" y="8"/>
                    </a:lnTo>
                    <a:lnTo>
                      <a:pt x="516" y="11"/>
                    </a:lnTo>
                    <a:lnTo>
                      <a:pt x="517" y="14"/>
                    </a:lnTo>
                    <a:lnTo>
                      <a:pt x="519" y="18"/>
                    </a:lnTo>
                    <a:lnTo>
                      <a:pt x="519" y="24"/>
                    </a:lnTo>
                    <a:lnTo>
                      <a:pt x="15" y="309"/>
                    </a:lnTo>
                    <a:lnTo>
                      <a:pt x="0" y="288"/>
                    </a:lnTo>
                    <a:lnTo>
                      <a:pt x="501" y="0"/>
                    </a:lnTo>
                    <a:close/>
                  </a:path>
                </a:pathLst>
              </a:custGeom>
              <a:solidFill>
                <a:srgbClr val="FFAAAA"/>
              </a:solidFill>
              <a:ln w="0">
                <a:solidFill>
                  <a:srgbClr val="FFAAAA"/>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69" name="Freeform 168"/>
              <p:cNvSpPr>
                <a:spLocks/>
              </p:cNvSpPr>
              <p:nvPr/>
            </p:nvSpPr>
            <p:spPr bwMode="auto">
              <a:xfrm>
                <a:off x="3851899" y="3078148"/>
                <a:ext cx="1218966" cy="627052"/>
              </a:xfrm>
              <a:custGeom>
                <a:avLst/>
                <a:gdLst>
                  <a:gd name="T0" fmla="*/ 498 w 513"/>
                  <a:gd name="T1" fmla="*/ 0 h 303"/>
                  <a:gd name="T2" fmla="*/ 499 w 513"/>
                  <a:gd name="T3" fmla="*/ 0 h 303"/>
                  <a:gd name="T4" fmla="*/ 501 w 513"/>
                  <a:gd name="T5" fmla="*/ 1 h 303"/>
                  <a:gd name="T6" fmla="*/ 504 w 513"/>
                  <a:gd name="T7" fmla="*/ 4 h 303"/>
                  <a:gd name="T8" fmla="*/ 508 w 513"/>
                  <a:gd name="T9" fmla="*/ 7 h 303"/>
                  <a:gd name="T10" fmla="*/ 510 w 513"/>
                  <a:gd name="T11" fmla="*/ 10 h 303"/>
                  <a:gd name="T12" fmla="*/ 513 w 513"/>
                  <a:gd name="T13" fmla="*/ 13 h 303"/>
                  <a:gd name="T14" fmla="*/ 513 w 513"/>
                  <a:gd name="T15" fmla="*/ 18 h 303"/>
                  <a:gd name="T16" fmla="*/ 10 w 513"/>
                  <a:gd name="T17" fmla="*/ 303 h 303"/>
                  <a:gd name="T18" fmla="*/ 0 w 513"/>
                  <a:gd name="T19" fmla="*/ 286 h 303"/>
                  <a:gd name="T20" fmla="*/ 498 w 513"/>
                  <a:gd name="T21" fmla="*/ 0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303"/>
                  <a:gd name="T35" fmla="*/ 513 w 513"/>
                  <a:gd name="T36" fmla="*/ 303 h 3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303">
                    <a:moveTo>
                      <a:pt x="498" y="0"/>
                    </a:moveTo>
                    <a:lnTo>
                      <a:pt x="499" y="0"/>
                    </a:lnTo>
                    <a:lnTo>
                      <a:pt x="501" y="1"/>
                    </a:lnTo>
                    <a:lnTo>
                      <a:pt x="504" y="4"/>
                    </a:lnTo>
                    <a:lnTo>
                      <a:pt x="508" y="7"/>
                    </a:lnTo>
                    <a:lnTo>
                      <a:pt x="510" y="10"/>
                    </a:lnTo>
                    <a:lnTo>
                      <a:pt x="513" y="13"/>
                    </a:lnTo>
                    <a:lnTo>
                      <a:pt x="513" y="18"/>
                    </a:lnTo>
                    <a:lnTo>
                      <a:pt x="10" y="303"/>
                    </a:lnTo>
                    <a:lnTo>
                      <a:pt x="0" y="286"/>
                    </a:lnTo>
                    <a:lnTo>
                      <a:pt x="498" y="0"/>
                    </a:lnTo>
                    <a:close/>
                  </a:path>
                </a:pathLst>
              </a:custGeom>
              <a:solidFill>
                <a:srgbClr val="FFD5D5"/>
              </a:solidFill>
              <a:ln w="0">
                <a:solidFill>
                  <a:srgbClr val="FFD5D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0" name="Freeform 169"/>
              <p:cNvSpPr>
                <a:spLocks/>
              </p:cNvSpPr>
              <p:nvPr/>
            </p:nvSpPr>
            <p:spPr bwMode="auto">
              <a:xfrm>
                <a:off x="3861403" y="3078148"/>
                <a:ext cx="1209461" cy="616704"/>
              </a:xfrm>
              <a:custGeom>
                <a:avLst/>
                <a:gdLst>
                  <a:gd name="T0" fmla="*/ 509 w 509"/>
                  <a:gd name="T1" fmla="*/ 13 h 298"/>
                  <a:gd name="T2" fmla="*/ 6 w 509"/>
                  <a:gd name="T3" fmla="*/ 298 h 298"/>
                  <a:gd name="T4" fmla="*/ 0 w 509"/>
                  <a:gd name="T5" fmla="*/ 286 h 298"/>
                  <a:gd name="T6" fmla="*/ 498 w 509"/>
                  <a:gd name="T7" fmla="*/ 0 h 298"/>
                  <a:gd name="T8" fmla="*/ 509 w 509"/>
                  <a:gd name="T9" fmla="*/ 13 h 298"/>
                  <a:gd name="T10" fmla="*/ 0 60000 65536"/>
                  <a:gd name="T11" fmla="*/ 0 60000 65536"/>
                  <a:gd name="T12" fmla="*/ 0 60000 65536"/>
                  <a:gd name="T13" fmla="*/ 0 60000 65536"/>
                  <a:gd name="T14" fmla="*/ 0 60000 65536"/>
                  <a:gd name="T15" fmla="*/ 0 w 509"/>
                  <a:gd name="T16" fmla="*/ 0 h 298"/>
                  <a:gd name="T17" fmla="*/ 509 w 509"/>
                  <a:gd name="T18" fmla="*/ 298 h 298"/>
                </a:gdLst>
                <a:ahLst/>
                <a:cxnLst>
                  <a:cxn ang="T10">
                    <a:pos x="T0" y="T1"/>
                  </a:cxn>
                  <a:cxn ang="T11">
                    <a:pos x="T2" y="T3"/>
                  </a:cxn>
                  <a:cxn ang="T12">
                    <a:pos x="T4" y="T5"/>
                  </a:cxn>
                  <a:cxn ang="T13">
                    <a:pos x="T6" y="T7"/>
                  </a:cxn>
                  <a:cxn ang="T14">
                    <a:pos x="T8" y="T9"/>
                  </a:cxn>
                </a:cxnLst>
                <a:rect l="T15" t="T16" r="T17" b="T18"/>
                <a:pathLst>
                  <a:path w="509" h="298">
                    <a:moveTo>
                      <a:pt x="509" y="13"/>
                    </a:moveTo>
                    <a:lnTo>
                      <a:pt x="6" y="298"/>
                    </a:lnTo>
                    <a:lnTo>
                      <a:pt x="0" y="286"/>
                    </a:lnTo>
                    <a:lnTo>
                      <a:pt x="498" y="0"/>
                    </a:lnTo>
                    <a:lnTo>
                      <a:pt x="509" y="13"/>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1" name="Freeform 170"/>
              <p:cNvSpPr>
                <a:spLocks/>
              </p:cNvSpPr>
              <p:nvPr/>
            </p:nvSpPr>
            <p:spPr bwMode="auto">
              <a:xfrm>
                <a:off x="3761605" y="3661740"/>
                <a:ext cx="123560" cy="111752"/>
              </a:xfrm>
              <a:custGeom>
                <a:avLst/>
                <a:gdLst>
                  <a:gd name="T0" fmla="*/ 38 w 52"/>
                  <a:gd name="T1" fmla="*/ 52 h 54"/>
                  <a:gd name="T2" fmla="*/ 48 w 52"/>
                  <a:gd name="T3" fmla="*/ 43 h 54"/>
                  <a:gd name="T4" fmla="*/ 52 w 52"/>
                  <a:gd name="T5" fmla="*/ 30 h 54"/>
                  <a:gd name="T6" fmla="*/ 49 w 52"/>
                  <a:gd name="T7" fmla="*/ 16 h 54"/>
                  <a:gd name="T8" fmla="*/ 41 w 52"/>
                  <a:gd name="T9" fmla="*/ 4 h 54"/>
                  <a:gd name="T10" fmla="*/ 29 w 52"/>
                  <a:gd name="T11" fmla="*/ 0 h 54"/>
                  <a:gd name="T12" fmla="*/ 15 w 52"/>
                  <a:gd name="T13" fmla="*/ 1 h 54"/>
                  <a:gd name="T14" fmla="*/ 5 w 52"/>
                  <a:gd name="T15" fmla="*/ 10 h 54"/>
                  <a:gd name="T16" fmla="*/ 0 w 52"/>
                  <a:gd name="T17" fmla="*/ 22 h 54"/>
                  <a:gd name="T18" fmla="*/ 3 w 52"/>
                  <a:gd name="T19" fmla="*/ 37 h 54"/>
                  <a:gd name="T20" fmla="*/ 12 w 52"/>
                  <a:gd name="T21" fmla="*/ 48 h 54"/>
                  <a:gd name="T22" fmla="*/ 24 w 52"/>
                  <a:gd name="T23" fmla="*/ 54 h 54"/>
                  <a:gd name="T24" fmla="*/ 38 w 52"/>
                  <a:gd name="T25" fmla="*/ 52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54"/>
                  <a:gd name="T41" fmla="*/ 52 w 5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54">
                    <a:moveTo>
                      <a:pt x="38" y="52"/>
                    </a:moveTo>
                    <a:lnTo>
                      <a:pt x="48" y="43"/>
                    </a:lnTo>
                    <a:lnTo>
                      <a:pt x="52" y="30"/>
                    </a:lnTo>
                    <a:lnTo>
                      <a:pt x="49" y="16"/>
                    </a:lnTo>
                    <a:lnTo>
                      <a:pt x="41" y="4"/>
                    </a:lnTo>
                    <a:lnTo>
                      <a:pt x="29" y="0"/>
                    </a:lnTo>
                    <a:lnTo>
                      <a:pt x="15" y="1"/>
                    </a:lnTo>
                    <a:lnTo>
                      <a:pt x="5" y="10"/>
                    </a:lnTo>
                    <a:lnTo>
                      <a:pt x="0" y="22"/>
                    </a:lnTo>
                    <a:lnTo>
                      <a:pt x="3" y="37"/>
                    </a:lnTo>
                    <a:lnTo>
                      <a:pt x="12" y="48"/>
                    </a:lnTo>
                    <a:lnTo>
                      <a:pt x="24" y="54"/>
                    </a:lnTo>
                    <a:lnTo>
                      <a:pt x="38" y="52"/>
                    </a:lnTo>
                    <a:close/>
                  </a:path>
                </a:pathLst>
              </a:custGeom>
              <a:solidFill>
                <a:srgbClr val="CC0000"/>
              </a:solidFill>
              <a:ln w="0">
                <a:solidFill>
                  <a:srgbClr val="CC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2" name="Freeform 171"/>
              <p:cNvSpPr>
                <a:spLocks/>
              </p:cNvSpPr>
              <p:nvPr/>
            </p:nvSpPr>
            <p:spPr bwMode="auto">
              <a:xfrm>
                <a:off x="3761605" y="3661740"/>
                <a:ext cx="123560" cy="111752"/>
              </a:xfrm>
              <a:custGeom>
                <a:avLst/>
                <a:gdLst>
                  <a:gd name="T0" fmla="*/ 38 w 52"/>
                  <a:gd name="T1" fmla="*/ 52 h 54"/>
                  <a:gd name="T2" fmla="*/ 48 w 52"/>
                  <a:gd name="T3" fmla="*/ 43 h 54"/>
                  <a:gd name="T4" fmla="*/ 52 w 52"/>
                  <a:gd name="T5" fmla="*/ 30 h 54"/>
                  <a:gd name="T6" fmla="*/ 49 w 52"/>
                  <a:gd name="T7" fmla="*/ 16 h 54"/>
                  <a:gd name="T8" fmla="*/ 41 w 52"/>
                  <a:gd name="T9" fmla="*/ 4 h 54"/>
                  <a:gd name="T10" fmla="*/ 29 w 52"/>
                  <a:gd name="T11" fmla="*/ 0 h 54"/>
                  <a:gd name="T12" fmla="*/ 15 w 52"/>
                  <a:gd name="T13" fmla="*/ 1 h 54"/>
                  <a:gd name="T14" fmla="*/ 5 w 52"/>
                  <a:gd name="T15" fmla="*/ 10 h 54"/>
                  <a:gd name="T16" fmla="*/ 0 w 52"/>
                  <a:gd name="T17" fmla="*/ 22 h 54"/>
                  <a:gd name="T18" fmla="*/ 3 w 52"/>
                  <a:gd name="T19" fmla="*/ 37 h 54"/>
                  <a:gd name="T20" fmla="*/ 12 w 52"/>
                  <a:gd name="T21" fmla="*/ 48 h 54"/>
                  <a:gd name="T22" fmla="*/ 24 w 52"/>
                  <a:gd name="T23" fmla="*/ 54 h 54"/>
                  <a:gd name="T24" fmla="*/ 38 w 52"/>
                  <a:gd name="T25" fmla="*/ 52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54"/>
                  <a:gd name="T41" fmla="*/ 52 w 5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54">
                    <a:moveTo>
                      <a:pt x="38" y="52"/>
                    </a:moveTo>
                    <a:lnTo>
                      <a:pt x="48" y="43"/>
                    </a:lnTo>
                    <a:lnTo>
                      <a:pt x="52" y="30"/>
                    </a:lnTo>
                    <a:lnTo>
                      <a:pt x="49" y="16"/>
                    </a:lnTo>
                    <a:lnTo>
                      <a:pt x="41" y="4"/>
                    </a:lnTo>
                    <a:lnTo>
                      <a:pt x="29" y="0"/>
                    </a:lnTo>
                    <a:lnTo>
                      <a:pt x="15" y="1"/>
                    </a:lnTo>
                    <a:lnTo>
                      <a:pt x="5" y="10"/>
                    </a:lnTo>
                    <a:lnTo>
                      <a:pt x="0" y="22"/>
                    </a:lnTo>
                    <a:lnTo>
                      <a:pt x="3" y="37"/>
                    </a:lnTo>
                    <a:lnTo>
                      <a:pt x="12" y="48"/>
                    </a:lnTo>
                    <a:lnTo>
                      <a:pt x="24" y="54"/>
                    </a:lnTo>
                    <a:lnTo>
                      <a:pt x="38" y="52"/>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3" name="Freeform 172"/>
              <p:cNvSpPr>
                <a:spLocks/>
              </p:cNvSpPr>
              <p:nvPr/>
            </p:nvSpPr>
            <p:spPr bwMode="auto">
              <a:xfrm>
                <a:off x="1062297" y="3698990"/>
                <a:ext cx="268505" cy="105543"/>
              </a:xfrm>
              <a:custGeom>
                <a:avLst/>
                <a:gdLst>
                  <a:gd name="T0" fmla="*/ 0 w 113"/>
                  <a:gd name="T1" fmla="*/ 25 h 51"/>
                  <a:gd name="T2" fmla="*/ 59 w 113"/>
                  <a:gd name="T3" fmla="*/ 0 h 51"/>
                  <a:gd name="T4" fmla="*/ 113 w 113"/>
                  <a:gd name="T5" fmla="*/ 24 h 51"/>
                  <a:gd name="T6" fmla="*/ 56 w 113"/>
                  <a:gd name="T7" fmla="*/ 51 h 51"/>
                  <a:gd name="T8" fmla="*/ 0 w 113"/>
                  <a:gd name="T9" fmla="*/ 25 h 51"/>
                  <a:gd name="T10" fmla="*/ 0 60000 65536"/>
                  <a:gd name="T11" fmla="*/ 0 60000 65536"/>
                  <a:gd name="T12" fmla="*/ 0 60000 65536"/>
                  <a:gd name="T13" fmla="*/ 0 60000 65536"/>
                  <a:gd name="T14" fmla="*/ 0 60000 65536"/>
                  <a:gd name="T15" fmla="*/ 0 w 113"/>
                  <a:gd name="T16" fmla="*/ 0 h 51"/>
                  <a:gd name="T17" fmla="*/ 113 w 113"/>
                  <a:gd name="T18" fmla="*/ 51 h 51"/>
                </a:gdLst>
                <a:ahLst/>
                <a:cxnLst>
                  <a:cxn ang="T10">
                    <a:pos x="T0" y="T1"/>
                  </a:cxn>
                  <a:cxn ang="T11">
                    <a:pos x="T2" y="T3"/>
                  </a:cxn>
                  <a:cxn ang="T12">
                    <a:pos x="T4" y="T5"/>
                  </a:cxn>
                  <a:cxn ang="T13">
                    <a:pos x="T6" y="T7"/>
                  </a:cxn>
                  <a:cxn ang="T14">
                    <a:pos x="T8" y="T9"/>
                  </a:cxn>
                </a:cxnLst>
                <a:rect l="T15" t="T16" r="T17" b="T18"/>
                <a:pathLst>
                  <a:path w="113" h="51">
                    <a:moveTo>
                      <a:pt x="0" y="25"/>
                    </a:moveTo>
                    <a:lnTo>
                      <a:pt x="59" y="0"/>
                    </a:lnTo>
                    <a:lnTo>
                      <a:pt x="113" y="24"/>
                    </a:lnTo>
                    <a:lnTo>
                      <a:pt x="56" y="51"/>
                    </a:lnTo>
                    <a:lnTo>
                      <a:pt x="0" y="25"/>
                    </a:lnTo>
                    <a:close/>
                  </a:path>
                </a:pathLst>
              </a:custGeom>
              <a:solidFill>
                <a:srgbClr val="80FF80"/>
              </a:solidFill>
              <a:ln w="0">
                <a:solidFill>
                  <a:srgbClr val="80FF8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4" name="Line 168"/>
              <p:cNvSpPr>
                <a:spLocks noChangeShapeType="1"/>
              </p:cNvSpPr>
              <p:nvPr/>
            </p:nvSpPr>
            <p:spPr bwMode="auto">
              <a:xfrm>
                <a:off x="3495476" y="3305791"/>
                <a:ext cx="475230" cy="198670"/>
              </a:xfrm>
              <a:prstGeom prst="line">
                <a:avLst/>
              </a:prstGeom>
              <a:noFill/>
              <a:ln w="19050">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5" name="Freeform 174"/>
              <p:cNvSpPr>
                <a:spLocks/>
              </p:cNvSpPr>
              <p:nvPr/>
            </p:nvSpPr>
            <p:spPr bwMode="auto">
              <a:xfrm>
                <a:off x="2804016" y="4137720"/>
                <a:ext cx="133064" cy="149002"/>
              </a:xfrm>
              <a:custGeom>
                <a:avLst/>
                <a:gdLst>
                  <a:gd name="T0" fmla="*/ 56 w 56"/>
                  <a:gd name="T1" fmla="*/ 0 h 72"/>
                  <a:gd name="T2" fmla="*/ 0 w 56"/>
                  <a:gd name="T3" fmla="*/ 31 h 72"/>
                  <a:gd name="T4" fmla="*/ 0 w 56"/>
                  <a:gd name="T5" fmla="*/ 72 h 72"/>
                  <a:gd name="T6" fmla="*/ 56 w 56"/>
                  <a:gd name="T7" fmla="*/ 42 h 72"/>
                  <a:gd name="T8" fmla="*/ 56 w 56"/>
                  <a:gd name="T9" fmla="*/ 0 h 72"/>
                  <a:gd name="T10" fmla="*/ 0 60000 65536"/>
                  <a:gd name="T11" fmla="*/ 0 60000 65536"/>
                  <a:gd name="T12" fmla="*/ 0 60000 65536"/>
                  <a:gd name="T13" fmla="*/ 0 60000 65536"/>
                  <a:gd name="T14" fmla="*/ 0 60000 65536"/>
                  <a:gd name="T15" fmla="*/ 0 w 56"/>
                  <a:gd name="T16" fmla="*/ 0 h 72"/>
                  <a:gd name="T17" fmla="*/ 56 w 56"/>
                  <a:gd name="T18" fmla="*/ 72 h 72"/>
                </a:gdLst>
                <a:ahLst/>
                <a:cxnLst>
                  <a:cxn ang="T10">
                    <a:pos x="T0" y="T1"/>
                  </a:cxn>
                  <a:cxn ang="T11">
                    <a:pos x="T2" y="T3"/>
                  </a:cxn>
                  <a:cxn ang="T12">
                    <a:pos x="T4" y="T5"/>
                  </a:cxn>
                  <a:cxn ang="T13">
                    <a:pos x="T6" y="T7"/>
                  </a:cxn>
                  <a:cxn ang="T14">
                    <a:pos x="T8" y="T9"/>
                  </a:cxn>
                </a:cxnLst>
                <a:rect l="T15" t="T16" r="T17" b="T18"/>
                <a:pathLst>
                  <a:path w="56" h="72">
                    <a:moveTo>
                      <a:pt x="56" y="0"/>
                    </a:moveTo>
                    <a:lnTo>
                      <a:pt x="0" y="31"/>
                    </a:lnTo>
                    <a:lnTo>
                      <a:pt x="0" y="72"/>
                    </a:lnTo>
                    <a:lnTo>
                      <a:pt x="56" y="42"/>
                    </a:lnTo>
                    <a:lnTo>
                      <a:pt x="5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6" name="Freeform 175"/>
              <p:cNvSpPr>
                <a:spLocks/>
              </p:cNvSpPr>
              <p:nvPr/>
            </p:nvSpPr>
            <p:spPr bwMode="auto">
              <a:xfrm>
                <a:off x="2804016" y="4137720"/>
                <a:ext cx="133064" cy="149002"/>
              </a:xfrm>
              <a:custGeom>
                <a:avLst/>
                <a:gdLst>
                  <a:gd name="T0" fmla="*/ 56 w 56"/>
                  <a:gd name="T1" fmla="*/ 0 h 72"/>
                  <a:gd name="T2" fmla="*/ 0 w 56"/>
                  <a:gd name="T3" fmla="*/ 31 h 72"/>
                  <a:gd name="T4" fmla="*/ 0 w 56"/>
                  <a:gd name="T5" fmla="*/ 72 h 72"/>
                  <a:gd name="T6" fmla="*/ 56 w 56"/>
                  <a:gd name="T7" fmla="*/ 42 h 72"/>
                  <a:gd name="T8" fmla="*/ 56 w 56"/>
                  <a:gd name="T9" fmla="*/ 0 h 72"/>
                  <a:gd name="T10" fmla="*/ 0 60000 65536"/>
                  <a:gd name="T11" fmla="*/ 0 60000 65536"/>
                  <a:gd name="T12" fmla="*/ 0 60000 65536"/>
                  <a:gd name="T13" fmla="*/ 0 60000 65536"/>
                  <a:gd name="T14" fmla="*/ 0 60000 65536"/>
                  <a:gd name="T15" fmla="*/ 0 w 56"/>
                  <a:gd name="T16" fmla="*/ 0 h 72"/>
                  <a:gd name="T17" fmla="*/ 56 w 56"/>
                  <a:gd name="T18" fmla="*/ 72 h 72"/>
                </a:gdLst>
                <a:ahLst/>
                <a:cxnLst>
                  <a:cxn ang="T10">
                    <a:pos x="T0" y="T1"/>
                  </a:cxn>
                  <a:cxn ang="T11">
                    <a:pos x="T2" y="T3"/>
                  </a:cxn>
                  <a:cxn ang="T12">
                    <a:pos x="T4" y="T5"/>
                  </a:cxn>
                  <a:cxn ang="T13">
                    <a:pos x="T6" y="T7"/>
                  </a:cxn>
                  <a:cxn ang="T14">
                    <a:pos x="T8" y="T9"/>
                  </a:cxn>
                </a:cxnLst>
                <a:rect l="T15" t="T16" r="T17" b="T18"/>
                <a:pathLst>
                  <a:path w="56" h="72">
                    <a:moveTo>
                      <a:pt x="56" y="0"/>
                    </a:moveTo>
                    <a:lnTo>
                      <a:pt x="0" y="31"/>
                    </a:lnTo>
                    <a:lnTo>
                      <a:pt x="0" y="72"/>
                    </a:lnTo>
                    <a:lnTo>
                      <a:pt x="56" y="42"/>
                    </a:lnTo>
                    <a:lnTo>
                      <a:pt x="56"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7" name="Freeform 176"/>
              <p:cNvSpPr>
                <a:spLocks/>
              </p:cNvSpPr>
              <p:nvPr/>
            </p:nvSpPr>
            <p:spPr bwMode="auto">
              <a:xfrm>
                <a:off x="2815897" y="4119095"/>
                <a:ext cx="130689" cy="151071"/>
              </a:xfrm>
              <a:custGeom>
                <a:avLst/>
                <a:gdLst>
                  <a:gd name="T0" fmla="*/ 55 w 55"/>
                  <a:gd name="T1" fmla="*/ 0 h 73"/>
                  <a:gd name="T2" fmla="*/ 0 w 55"/>
                  <a:gd name="T3" fmla="*/ 31 h 73"/>
                  <a:gd name="T4" fmla="*/ 0 w 55"/>
                  <a:gd name="T5" fmla="*/ 73 h 73"/>
                  <a:gd name="T6" fmla="*/ 55 w 55"/>
                  <a:gd name="T7" fmla="*/ 42 h 73"/>
                  <a:gd name="T8" fmla="*/ 55 w 55"/>
                  <a:gd name="T9" fmla="*/ 0 h 73"/>
                  <a:gd name="T10" fmla="*/ 0 60000 65536"/>
                  <a:gd name="T11" fmla="*/ 0 60000 65536"/>
                  <a:gd name="T12" fmla="*/ 0 60000 65536"/>
                  <a:gd name="T13" fmla="*/ 0 60000 65536"/>
                  <a:gd name="T14" fmla="*/ 0 60000 65536"/>
                  <a:gd name="T15" fmla="*/ 0 w 55"/>
                  <a:gd name="T16" fmla="*/ 0 h 73"/>
                  <a:gd name="T17" fmla="*/ 55 w 55"/>
                  <a:gd name="T18" fmla="*/ 73 h 73"/>
                </a:gdLst>
                <a:ahLst/>
                <a:cxnLst>
                  <a:cxn ang="T10">
                    <a:pos x="T0" y="T1"/>
                  </a:cxn>
                  <a:cxn ang="T11">
                    <a:pos x="T2" y="T3"/>
                  </a:cxn>
                  <a:cxn ang="T12">
                    <a:pos x="T4" y="T5"/>
                  </a:cxn>
                  <a:cxn ang="T13">
                    <a:pos x="T6" y="T7"/>
                  </a:cxn>
                  <a:cxn ang="T14">
                    <a:pos x="T8" y="T9"/>
                  </a:cxn>
                </a:cxnLst>
                <a:rect l="T15" t="T16" r="T17" b="T18"/>
                <a:pathLst>
                  <a:path w="55" h="73">
                    <a:moveTo>
                      <a:pt x="55" y="0"/>
                    </a:moveTo>
                    <a:lnTo>
                      <a:pt x="0" y="31"/>
                    </a:lnTo>
                    <a:lnTo>
                      <a:pt x="0" y="73"/>
                    </a:lnTo>
                    <a:lnTo>
                      <a:pt x="55" y="42"/>
                    </a:lnTo>
                    <a:lnTo>
                      <a:pt x="55" y="0"/>
                    </a:lnTo>
                    <a:close/>
                  </a:path>
                </a:pathLst>
              </a:custGeom>
              <a:solidFill>
                <a:srgbClr val="FFFF00"/>
              </a:solidFill>
              <a:ln w="0">
                <a:solidFill>
                  <a:srgbClr val="FFFF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8" name="Freeform 177"/>
              <p:cNvSpPr>
                <a:spLocks/>
              </p:cNvSpPr>
              <p:nvPr/>
            </p:nvSpPr>
            <p:spPr bwMode="auto">
              <a:xfrm>
                <a:off x="2815897" y="4119095"/>
                <a:ext cx="130689" cy="151071"/>
              </a:xfrm>
              <a:custGeom>
                <a:avLst/>
                <a:gdLst>
                  <a:gd name="T0" fmla="*/ 55 w 55"/>
                  <a:gd name="T1" fmla="*/ 0 h 73"/>
                  <a:gd name="T2" fmla="*/ 0 w 55"/>
                  <a:gd name="T3" fmla="*/ 31 h 73"/>
                  <a:gd name="T4" fmla="*/ 0 w 55"/>
                  <a:gd name="T5" fmla="*/ 73 h 73"/>
                  <a:gd name="T6" fmla="*/ 55 w 55"/>
                  <a:gd name="T7" fmla="*/ 42 h 73"/>
                  <a:gd name="T8" fmla="*/ 55 w 55"/>
                  <a:gd name="T9" fmla="*/ 0 h 73"/>
                  <a:gd name="T10" fmla="*/ 0 60000 65536"/>
                  <a:gd name="T11" fmla="*/ 0 60000 65536"/>
                  <a:gd name="T12" fmla="*/ 0 60000 65536"/>
                  <a:gd name="T13" fmla="*/ 0 60000 65536"/>
                  <a:gd name="T14" fmla="*/ 0 60000 65536"/>
                  <a:gd name="T15" fmla="*/ 0 w 55"/>
                  <a:gd name="T16" fmla="*/ 0 h 73"/>
                  <a:gd name="T17" fmla="*/ 55 w 55"/>
                  <a:gd name="T18" fmla="*/ 73 h 73"/>
                </a:gdLst>
                <a:ahLst/>
                <a:cxnLst>
                  <a:cxn ang="T10">
                    <a:pos x="T0" y="T1"/>
                  </a:cxn>
                  <a:cxn ang="T11">
                    <a:pos x="T2" y="T3"/>
                  </a:cxn>
                  <a:cxn ang="T12">
                    <a:pos x="T4" y="T5"/>
                  </a:cxn>
                  <a:cxn ang="T13">
                    <a:pos x="T6" y="T7"/>
                  </a:cxn>
                  <a:cxn ang="T14">
                    <a:pos x="T8" y="T9"/>
                  </a:cxn>
                </a:cxnLst>
                <a:rect l="T15" t="T16" r="T17" b="T18"/>
                <a:pathLst>
                  <a:path w="55" h="73">
                    <a:moveTo>
                      <a:pt x="55" y="0"/>
                    </a:moveTo>
                    <a:lnTo>
                      <a:pt x="0" y="31"/>
                    </a:lnTo>
                    <a:lnTo>
                      <a:pt x="0" y="73"/>
                    </a:lnTo>
                    <a:lnTo>
                      <a:pt x="55" y="42"/>
                    </a:lnTo>
                    <a:lnTo>
                      <a:pt x="55"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79" name="Freeform 178"/>
              <p:cNvSpPr>
                <a:spLocks/>
              </p:cNvSpPr>
              <p:nvPr/>
            </p:nvSpPr>
            <p:spPr bwMode="auto">
              <a:xfrm>
                <a:off x="1368821" y="3171274"/>
                <a:ext cx="2052995" cy="784332"/>
              </a:xfrm>
              <a:custGeom>
                <a:avLst/>
                <a:gdLst>
                  <a:gd name="T0" fmla="*/ 864 w 864"/>
                  <a:gd name="T1" fmla="*/ 367 h 379"/>
                  <a:gd name="T2" fmla="*/ 789 w 864"/>
                  <a:gd name="T3" fmla="*/ 237 h 379"/>
                  <a:gd name="T4" fmla="*/ 786 w 864"/>
                  <a:gd name="T5" fmla="*/ 238 h 379"/>
                  <a:gd name="T6" fmla="*/ 778 w 864"/>
                  <a:gd name="T7" fmla="*/ 244 h 379"/>
                  <a:gd name="T8" fmla="*/ 764 w 864"/>
                  <a:gd name="T9" fmla="*/ 253 h 379"/>
                  <a:gd name="T10" fmla="*/ 745 w 864"/>
                  <a:gd name="T11" fmla="*/ 265 h 379"/>
                  <a:gd name="T12" fmla="*/ 722 w 864"/>
                  <a:gd name="T13" fmla="*/ 279 h 379"/>
                  <a:gd name="T14" fmla="*/ 697 w 864"/>
                  <a:gd name="T15" fmla="*/ 294 h 379"/>
                  <a:gd name="T16" fmla="*/ 667 w 864"/>
                  <a:gd name="T17" fmla="*/ 309 h 379"/>
                  <a:gd name="T18" fmla="*/ 636 w 864"/>
                  <a:gd name="T19" fmla="*/ 324 h 379"/>
                  <a:gd name="T20" fmla="*/ 603 w 864"/>
                  <a:gd name="T21" fmla="*/ 339 h 379"/>
                  <a:gd name="T22" fmla="*/ 570 w 864"/>
                  <a:gd name="T23" fmla="*/ 351 h 379"/>
                  <a:gd name="T24" fmla="*/ 536 w 864"/>
                  <a:gd name="T25" fmla="*/ 361 h 379"/>
                  <a:gd name="T26" fmla="*/ 533 w 864"/>
                  <a:gd name="T27" fmla="*/ 362 h 379"/>
                  <a:gd name="T28" fmla="*/ 525 w 864"/>
                  <a:gd name="T29" fmla="*/ 364 h 379"/>
                  <a:gd name="T30" fmla="*/ 513 w 864"/>
                  <a:gd name="T31" fmla="*/ 367 h 379"/>
                  <a:gd name="T32" fmla="*/ 496 w 864"/>
                  <a:gd name="T33" fmla="*/ 371 h 379"/>
                  <a:gd name="T34" fmla="*/ 472 w 864"/>
                  <a:gd name="T35" fmla="*/ 374 h 379"/>
                  <a:gd name="T36" fmla="*/ 442 w 864"/>
                  <a:gd name="T37" fmla="*/ 377 h 379"/>
                  <a:gd name="T38" fmla="*/ 405 w 864"/>
                  <a:gd name="T39" fmla="*/ 379 h 379"/>
                  <a:gd name="T40" fmla="*/ 360 w 864"/>
                  <a:gd name="T41" fmla="*/ 379 h 379"/>
                  <a:gd name="T42" fmla="*/ 306 w 864"/>
                  <a:gd name="T43" fmla="*/ 377 h 379"/>
                  <a:gd name="T44" fmla="*/ 245 w 864"/>
                  <a:gd name="T45" fmla="*/ 373 h 379"/>
                  <a:gd name="T46" fmla="*/ 240 w 864"/>
                  <a:gd name="T47" fmla="*/ 373 h 379"/>
                  <a:gd name="T48" fmla="*/ 226 w 864"/>
                  <a:gd name="T49" fmla="*/ 370 h 379"/>
                  <a:gd name="T50" fmla="*/ 205 w 864"/>
                  <a:gd name="T51" fmla="*/ 365 h 379"/>
                  <a:gd name="T52" fmla="*/ 179 w 864"/>
                  <a:gd name="T53" fmla="*/ 359 h 379"/>
                  <a:gd name="T54" fmla="*/ 149 w 864"/>
                  <a:gd name="T55" fmla="*/ 349 h 379"/>
                  <a:gd name="T56" fmla="*/ 118 w 864"/>
                  <a:gd name="T57" fmla="*/ 336 h 379"/>
                  <a:gd name="T58" fmla="*/ 87 w 864"/>
                  <a:gd name="T59" fmla="*/ 318 h 379"/>
                  <a:gd name="T60" fmla="*/ 57 w 864"/>
                  <a:gd name="T61" fmla="*/ 295 h 379"/>
                  <a:gd name="T62" fmla="*/ 32 w 864"/>
                  <a:gd name="T63" fmla="*/ 268 h 379"/>
                  <a:gd name="T64" fmla="*/ 30 w 864"/>
                  <a:gd name="T65" fmla="*/ 265 h 379"/>
                  <a:gd name="T66" fmla="*/ 26 w 864"/>
                  <a:gd name="T67" fmla="*/ 259 h 379"/>
                  <a:gd name="T68" fmla="*/ 18 w 864"/>
                  <a:gd name="T69" fmla="*/ 247 h 379"/>
                  <a:gd name="T70" fmla="*/ 12 w 864"/>
                  <a:gd name="T71" fmla="*/ 234 h 379"/>
                  <a:gd name="T72" fmla="*/ 5 w 864"/>
                  <a:gd name="T73" fmla="*/ 216 h 379"/>
                  <a:gd name="T74" fmla="*/ 2 w 864"/>
                  <a:gd name="T75" fmla="*/ 197 h 379"/>
                  <a:gd name="T76" fmla="*/ 0 w 864"/>
                  <a:gd name="T77" fmla="*/ 173 h 379"/>
                  <a:gd name="T78" fmla="*/ 3 w 864"/>
                  <a:gd name="T79" fmla="*/ 149 h 379"/>
                  <a:gd name="T80" fmla="*/ 14 w 864"/>
                  <a:gd name="T81" fmla="*/ 123 h 379"/>
                  <a:gd name="T82" fmla="*/ 30 w 864"/>
                  <a:gd name="T83" fmla="*/ 95 h 379"/>
                  <a:gd name="T84" fmla="*/ 56 w 864"/>
                  <a:gd name="T85" fmla="*/ 68 h 379"/>
                  <a:gd name="T86" fmla="*/ 57 w 864"/>
                  <a:gd name="T87" fmla="*/ 65 h 379"/>
                  <a:gd name="T88" fmla="*/ 64 w 864"/>
                  <a:gd name="T89" fmla="*/ 58 h 379"/>
                  <a:gd name="T90" fmla="*/ 75 w 864"/>
                  <a:gd name="T91" fmla="*/ 49 h 379"/>
                  <a:gd name="T92" fmla="*/ 93 w 864"/>
                  <a:gd name="T93" fmla="*/ 34 h 379"/>
                  <a:gd name="T94" fmla="*/ 117 w 864"/>
                  <a:gd name="T95" fmla="*/ 19 h 379"/>
                  <a:gd name="T96" fmla="*/ 147 w 864"/>
                  <a:gd name="T97" fmla="*/ 0 h 379"/>
                  <a:gd name="T98" fmla="*/ 264 w 864"/>
                  <a:gd name="T99" fmla="*/ 113 h 379"/>
                  <a:gd name="T100" fmla="*/ 111 w 864"/>
                  <a:gd name="T101" fmla="*/ 209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4"/>
                  <a:gd name="T154" fmla="*/ 0 h 379"/>
                  <a:gd name="T155" fmla="*/ 864 w 864"/>
                  <a:gd name="T156" fmla="*/ 379 h 3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4" h="379">
                    <a:moveTo>
                      <a:pt x="864" y="367"/>
                    </a:moveTo>
                    <a:lnTo>
                      <a:pt x="789" y="237"/>
                    </a:lnTo>
                    <a:lnTo>
                      <a:pt x="786" y="238"/>
                    </a:lnTo>
                    <a:lnTo>
                      <a:pt x="778" y="244"/>
                    </a:lnTo>
                    <a:lnTo>
                      <a:pt x="764" y="253"/>
                    </a:lnTo>
                    <a:lnTo>
                      <a:pt x="745" y="265"/>
                    </a:lnTo>
                    <a:lnTo>
                      <a:pt x="722" y="279"/>
                    </a:lnTo>
                    <a:lnTo>
                      <a:pt x="697" y="294"/>
                    </a:lnTo>
                    <a:lnTo>
                      <a:pt x="667" y="309"/>
                    </a:lnTo>
                    <a:lnTo>
                      <a:pt x="636" y="324"/>
                    </a:lnTo>
                    <a:lnTo>
                      <a:pt x="603" y="339"/>
                    </a:lnTo>
                    <a:lnTo>
                      <a:pt x="570" y="351"/>
                    </a:lnTo>
                    <a:lnTo>
                      <a:pt x="536" y="361"/>
                    </a:lnTo>
                    <a:lnTo>
                      <a:pt x="533" y="362"/>
                    </a:lnTo>
                    <a:lnTo>
                      <a:pt x="525" y="364"/>
                    </a:lnTo>
                    <a:lnTo>
                      <a:pt x="513" y="367"/>
                    </a:lnTo>
                    <a:lnTo>
                      <a:pt x="496" y="371"/>
                    </a:lnTo>
                    <a:lnTo>
                      <a:pt x="472" y="374"/>
                    </a:lnTo>
                    <a:lnTo>
                      <a:pt x="442" y="377"/>
                    </a:lnTo>
                    <a:lnTo>
                      <a:pt x="405" y="379"/>
                    </a:lnTo>
                    <a:lnTo>
                      <a:pt x="360" y="379"/>
                    </a:lnTo>
                    <a:lnTo>
                      <a:pt x="306" y="377"/>
                    </a:lnTo>
                    <a:lnTo>
                      <a:pt x="245" y="373"/>
                    </a:lnTo>
                    <a:lnTo>
                      <a:pt x="240" y="373"/>
                    </a:lnTo>
                    <a:lnTo>
                      <a:pt x="226" y="370"/>
                    </a:lnTo>
                    <a:lnTo>
                      <a:pt x="205" y="365"/>
                    </a:lnTo>
                    <a:lnTo>
                      <a:pt x="179" y="359"/>
                    </a:lnTo>
                    <a:lnTo>
                      <a:pt x="149" y="349"/>
                    </a:lnTo>
                    <a:lnTo>
                      <a:pt x="118" y="336"/>
                    </a:lnTo>
                    <a:lnTo>
                      <a:pt x="87" y="318"/>
                    </a:lnTo>
                    <a:lnTo>
                      <a:pt x="57" y="295"/>
                    </a:lnTo>
                    <a:lnTo>
                      <a:pt x="32" y="268"/>
                    </a:lnTo>
                    <a:lnTo>
                      <a:pt x="30" y="265"/>
                    </a:lnTo>
                    <a:lnTo>
                      <a:pt x="26" y="259"/>
                    </a:lnTo>
                    <a:lnTo>
                      <a:pt x="18" y="247"/>
                    </a:lnTo>
                    <a:lnTo>
                      <a:pt x="12" y="234"/>
                    </a:lnTo>
                    <a:lnTo>
                      <a:pt x="5" y="216"/>
                    </a:lnTo>
                    <a:lnTo>
                      <a:pt x="2" y="197"/>
                    </a:lnTo>
                    <a:lnTo>
                      <a:pt x="0" y="173"/>
                    </a:lnTo>
                    <a:lnTo>
                      <a:pt x="3" y="149"/>
                    </a:lnTo>
                    <a:lnTo>
                      <a:pt x="14" y="123"/>
                    </a:lnTo>
                    <a:lnTo>
                      <a:pt x="30" y="95"/>
                    </a:lnTo>
                    <a:lnTo>
                      <a:pt x="56" y="68"/>
                    </a:lnTo>
                    <a:lnTo>
                      <a:pt x="57" y="65"/>
                    </a:lnTo>
                    <a:lnTo>
                      <a:pt x="64" y="58"/>
                    </a:lnTo>
                    <a:lnTo>
                      <a:pt x="75" y="49"/>
                    </a:lnTo>
                    <a:lnTo>
                      <a:pt x="93" y="34"/>
                    </a:lnTo>
                    <a:lnTo>
                      <a:pt x="117" y="19"/>
                    </a:lnTo>
                    <a:lnTo>
                      <a:pt x="147" y="0"/>
                    </a:lnTo>
                    <a:lnTo>
                      <a:pt x="264" y="113"/>
                    </a:lnTo>
                    <a:lnTo>
                      <a:pt x="111" y="209"/>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0" name="Freeform 179"/>
              <p:cNvSpPr>
                <a:spLocks/>
              </p:cNvSpPr>
              <p:nvPr/>
            </p:nvSpPr>
            <p:spPr bwMode="auto">
              <a:xfrm>
                <a:off x="2965594" y="3730033"/>
                <a:ext cx="83165" cy="95196"/>
              </a:xfrm>
              <a:custGeom>
                <a:avLst/>
                <a:gdLst>
                  <a:gd name="T0" fmla="*/ 35 w 35"/>
                  <a:gd name="T1" fmla="*/ 0 h 46"/>
                  <a:gd name="T2" fmla="*/ 0 w 35"/>
                  <a:gd name="T3" fmla="*/ 19 h 46"/>
                  <a:gd name="T4" fmla="*/ 0 w 35"/>
                  <a:gd name="T5" fmla="*/ 46 h 46"/>
                  <a:gd name="T6" fmla="*/ 35 w 35"/>
                  <a:gd name="T7" fmla="*/ 27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7"/>
                    </a:lnTo>
                    <a:lnTo>
                      <a:pt x="35" y="0"/>
                    </a:lnTo>
                    <a:close/>
                  </a:path>
                </a:pathLst>
              </a:custGeom>
              <a:solidFill>
                <a:srgbClr val="FFFF00"/>
              </a:solidFill>
              <a:ln w="0">
                <a:solidFill>
                  <a:srgbClr val="FFFF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1" name="Freeform 180"/>
              <p:cNvSpPr>
                <a:spLocks/>
              </p:cNvSpPr>
              <p:nvPr/>
            </p:nvSpPr>
            <p:spPr bwMode="auto">
              <a:xfrm>
                <a:off x="2965594" y="3730033"/>
                <a:ext cx="83165" cy="95196"/>
              </a:xfrm>
              <a:custGeom>
                <a:avLst/>
                <a:gdLst>
                  <a:gd name="T0" fmla="*/ 35 w 35"/>
                  <a:gd name="T1" fmla="*/ 0 h 46"/>
                  <a:gd name="T2" fmla="*/ 0 w 35"/>
                  <a:gd name="T3" fmla="*/ 19 h 46"/>
                  <a:gd name="T4" fmla="*/ 0 w 35"/>
                  <a:gd name="T5" fmla="*/ 46 h 46"/>
                  <a:gd name="T6" fmla="*/ 35 w 35"/>
                  <a:gd name="T7" fmla="*/ 27 h 46"/>
                  <a:gd name="T8" fmla="*/ 35 w 35"/>
                  <a:gd name="T9" fmla="*/ 0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0"/>
                    </a:moveTo>
                    <a:lnTo>
                      <a:pt x="0" y="19"/>
                    </a:lnTo>
                    <a:lnTo>
                      <a:pt x="0" y="46"/>
                    </a:lnTo>
                    <a:lnTo>
                      <a:pt x="35" y="27"/>
                    </a:lnTo>
                    <a:lnTo>
                      <a:pt x="35"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2" name="Freeform 181"/>
              <p:cNvSpPr>
                <a:spLocks/>
              </p:cNvSpPr>
              <p:nvPr/>
            </p:nvSpPr>
            <p:spPr bwMode="auto">
              <a:xfrm>
                <a:off x="3623788" y="1857156"/>
                <a:ext cx="1988839" cy="1220992"/>
              </a:xfrm>
              <a:custGeom>
                <a:avLst/>
                <a:gdLst>
                  <a:gd name="T0" fmla="*/ 0 w 837"/>
                  <a:gd name="T1" fmla="*/ 339 h 590"/>
                  <a:gd name="T2" fmla="*/ 58 w 837"/>
                  <a:gd name="T3" fmla="*/ 134 h 590"/>
                  <a:gd name="T4" fmla="*/ 63 w 837"/>
                  <a:gd name="T5" fmla="*/ 133 h 590"/>
                  <a:gd name="T6" fmla="*/ 72 w 837"/>
                  <a:gd name="T7" fmla="*/ 125 h 590"/>
                  <a:gd name="T8" fmla="*/ 88 w 837"/>
                  <a:gd name="T9" fmla="*/ 116 h 590"/>
                  <a:gd name="T10" fmla="*/ 109 w 837"/>
                  <a:gd name="T11" fmla="*/ 104 h 590"/>
                  <a:gd name="T12" fmla="*/ 134 w 837"/>
                  <a:gd name="T13" fmla="*/ 91 h 590"/>
                  <a:gd name="T14" fmla="*/ 166 w 837"/>
                  <a:gd name="T15" fmla="*/ 74 h 590"/>
                  <a:gd name="T16" fmla="*/ 198 w 837"/>
                  <a:gd name="T17" fmla="*/ 59 h 590"/>
                  <a:gd name="T18" fmla="*/ 237 w 837"/>
                  <a:gd name="T19" fmla="*/ 45 h 590"/>
                  <a:gd name="T20" fmla="*/ 278 w 837"/>
                  <a:gd name="T21" fmla="*/ 30 h 590"/>
                  <a:gd name="T22" fmla="*/ 319 w 837"/>
                  <a:gd name="T23" fmla="*/ 18 h 590"/>
                  <a:gd name="T24" fmla="*/ 364 w 837"/>
                  <a:gd name="T25" fmla="*/ 9 h 590"/>
                  <a:gd name="T26" fmla="*/ 410 w 837"/>
                  <a:gd name="T27" fmla="*/ 3 h 590"/>
                  <a:gd name="T28" fmla="*/ 457 w 837"/>
                  <a:gd name="T29" fmla="*/ 0 h 590"/>
                  <a:gd name="T30" fmla="*/ 463 w 837"/>
                  <a:gd name="T31" fmla="*/ 0 h 590"/>
                  <a:gd name="T32" fmla="*/ 476 w 837"/>
                  <a:gd name="T33" fmla="*/ 0 h 590"/>
                  <a:gd name="T34" fmla="*/ 498 w 837"/>
                  <a:gd name="T35" fmla="*/ 1 h 590"/>
                  <a:gd name="T36" fmla="*/ 527 w 837"/>
                  <a:gd name="T37" fmla="*/ 3 h 590"/>
                  <a:gd name="T38" fmla="*/ 559 w 837"/>
                  <a:gd name="T39" fmla="*/ 6 h 590"/>
                  <a:gd name="T40" fmla="*/ 595 w 837"/>
                  <a:gd name="T41" fmla="*/ 12 h 590"/>
                  <a:gd name="T42" fmla="*/ 634 w 837"/>
                  <a:gd name="T43" fmla="*/ 18 h 590"/>
                  <a:gd name="T44" fmla="*/ 673 w 837"/>
                  <a:gd name="T45" fmla="*/ 28 h 590"/>
                  <a:gd name="T46" fmla="*/ 710 w 837"/>
                  <a:gd name="T47" fmla="*/ 42 h 590"/>
                  <a:gd name="T48" fmla="*/ 746 w 837"/>
                  <a:gd name="T49" fmla="*/ 58 h 590"/>
                  <a:gd name="T50" fmla="*/ 777 w 837"/>
                  <a:gd name="T51" fmla="*/ 79 h 590"/>
                  <a:gd name="T52" fmla="*/ 803 w 837"/>
                  <a:gd name="T53" fmla="*/ 103 h 590"/>
                  <a:gd name="T54" fmla="*/ 806 w 837"/>
                  <a:gd name="T55" fmla="*/ 106 h 590"/>
                  <a:gd name="T56" fmla="*/ 812 w 837"/>
                  <a:gd name="T57" fmla="*/ 115 h 590"/>
                  <a:gd name="T58" fmla="*/ 819 w 837"/>
                  <a:gd name="T59" fmla="*/ 128 h 590"/>
                  <a:gd name="T60" fmla="*/ 827 w 837"/>
                  <a:gd name="T61" fmla="*/ 145 h 590"/>
                  <a:gd name="T62" fmla="*/ 834 w 837"/>
                  <a:gd name="T63" fmla="*/ 167 h 590"/>
                  <a:gd name="T64" fmla="*/ 837 w 837"/>
                  <a:gd name="T65" fmla="*/ 192 h 590"/>
                  <a:gd name="T66" fmla="*/ 837 w 837"/>
                  <a:gd name="T67" fmla="*/ 221 h 590"/>
                  <a:gd name="T68" fmla="*/ 830 w 837"/>
                  <a:gd name="T69" fmla="*/ 251 h 590"/>
                  <a:gd name="T70" fmla="*/ 815 w 837"/>
                  <a:gd name="T71" fmla="*/ 284 h 590"/>
                  <a:gd name="T72" fmla="*/ 813 w 837"/>
                  <a:gd name="T73" fmla="*/ 286 h 590"/>
                  <a:gd name="T74" fmla="*/ 807 w 837"/>
                  <a:gd name="T75" fmla="*/ 294 h 590"/>
                  <a:gd name="T76" fmla="*/ 797 w 837"/>
                  <a:gd name="T77" fmla="*/ 304 h 590"/>
                  <a:gd name="T78" fmla="*/ 785 w 837"/>
                  <a:gd name="T79" fmla="*/ 318 h 590"/>
                  <a:gd name="T80" fmla="*/ 768 w 837"/>
                  <a:gd name="T81" fmla="*/ 333 h 590"/>
                  <a:gd name="T82" fmla="*/ 750 w 837"/>
                  <a:gd name="T83" fmla="*/ 346 h 590"/>
                  <a:gd name="T84" fmla="*/ 730 w 837"/>
                  <a:gd name="T85" fmla="*/ 361 h 590"/>
                  <a:gd name="T86" fmla="*/ 706 w 837"/>
                  <a:gd name="T87" fmla="*/ 373 h 590"/>
                  <a:gd name="T88" fmla="*/ 610 w 837"/>
                  <a:gd name="T89" fmla="*/ 590 h 5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7"/>
                  <a:gd name="T136" fmla="*/ 0 h 590"/>
                  <a:gd name="T137" fmla="*/ 837 w 837"/>
                  <a:gd name="T138" fmla="*/ 590 h 5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7" h="590">
                    <a:moveTo>
                      <a:pt x="0" y="339"/>
                    </a:moveTo>
                    <a:lnTo>
                      <a:pt x="58" y="134"/>
                    </a:lnTo>
                    <a:lnTo>
                      <a:pt x="63" y="133"/>
                    </a:lnTo>
                    <a:lnTo>
                      <a:pt x="72" y="125"/>
                    </a:lnTo>
                    <a:lnTo>
                      <a:pt x="88" y="116"/>
                    </a:lnTo>
                    <a:lnTo>
                      <a:pt x="109" y="104"/>
                    </a:lnTo>
                    <a:lnTo>
                      <a:pt x="134" y="91"/>
                    </a:lnTo>
                    <a:lnTo>
                      <a:pt x="166" y="74"/>
                    </a:lnTo>
                    <a:lnTo>
                      <a:pt x="198" y="59"/>
                    </a:lnTo>
                    <a:lnTo>
                      <a:pt x="237" y="45"/>
                    </a:lnTo>
                    <a:lnTo>
                      <a:pt x="278" y="30"/>
                    </a:lnTo>
                    <a:lnTo>
                      <a:pt x="319" y="18"/>
                    </a:lnTo>
                    <a:lnTo>
                      <a:pt x="364" y="9"/>
                    </a:lnTo>
                    <a:lnTo>
                      <a:pt x="410" y="3"/>
                    </a:lnTo>
                    <a:lnTo>
                      <a:pt x="457" y="0"/>
                    </a:lnTo>
                    <a:lnTo>
                      <a:pt x="463" y="0"/>
                    </a:lnTo>
                    <a:lnTo>
                      <a:pt x="476" y="0"/>
                    </a:lnTo>
                    <a:lnTo>
                      <a:pt x="498" y="1"/>
                    </a:lnTo>
                    <a:lnTo>
                      <a:pt x="527" y="3"/>
                    </a:lnTo>
                    <a:lnTo>
                      <a:pt x="559" y="6"/>
                    </a:lnTo>
                    <a:lnTo>
                      <a:pt x="595" y="12"/>
                    </a:lnTo>
                    <a:lnTo>
                      <a:pt x="634" y="18"/>
                    </a:lnTo>
                    <a:lnTo>
                      <a:pt x="673" y="28"/>
                    </a:lnTo>
                    <a:lnTo>
                      <a:pt x="710" y="42"/>
                    </a:lnTo>
                    <a:lnTo>
                      <a:pt x="746" y="58"/>
                    </a:lnTo>
                    <a:lnTo>
                      <a:pt x="777" y="79"/>
                    </a:lnTo>
                    <a:lnTo>
                      <a:pt x="803" y="103"/>
                    </a:lnTo>
                    <a:lnTo>
                      <a:pt x="806" y="106"/>
                    </a:lnTo>
                    <a:lnTo>
                      <a:pt x="812" y="115"/>
                    </a:lnTo>
                    <a:lnTo>
                      <a:pt x="819" y="128"/>
                    </a:lnTo>
                    <a:lnTo>
                      <a:pt x="827" y="145"/>
                    </a:lnTo>
                    <a:lnTo>
                      <a:pt x="834" y="167"/>
                    </a:lnTo>
                    <a:lnTo>
                      <a:pt x="837" y="192"/>
                    </a:lnTo>
                    <a:lnTo>
                      <a:pt x="837" y="221"/>
                    </a:lnTo>
                    <a:lnTo>
                      <a:pt x="830" y="251"/>
                    </a:lnTo>
                    <a:lnTo>
                      <a:pt x="815" y="284"/>
                    </a:lnTo>
                    <a:lnTo>
                      <a:pt x="813" y="286"/>
                    </a:lnTo>
                    <a:lnTo>
                      <a:pt x="807" y="294"/>
                    </a:lnTo>
                    <a:lnTo>
                      <a:pt x="797" y="304"/>
                    </a:lnTo>
                    <a:lnTo>
                      <a:pt x="785" y="318"/>
                    </a:lnTo>
                    <a:lnTo>
                      <a:pt x="768" y="333"/>
                    </a:lnTo>
                    <a:lnTo>
                      <a:pt x="750" y="346"/>
                    </a:lnTo>
                    <a:lnTo>
                      <a:pt x="730" y="361"/>
                    </a:lnTo>
                    <a:lnTo>
                      <a:pt x="706" y="373"/>
                    </a:lnTo>
                    <a:lnTo>
                      <a:pt x="610" y="590"/>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3" name="Freeform 182"/>
              <p:cNvSpPr>
                <a:spLocks/>
              </p:cNvSpPr>
              <p:nvPr/>
            </p:nvSpPr>
            <p:spPr bwMode="auto">
              <a:xfrm>
                <a:off x="3621412" y="1952352"/>
                <a:ext cx="1991215" cy="1127865"/>
              </a:xfrm>
              <a:custGeom>
                <a:avLst/>
                <a:gdLst>
                  <a:gd name="T0" fmla="*/ 0 w 838"/>
                  <a:gd name="T1" fmla="*/ 297 h 545"/>
                  <a:gd name="T2" fmla="*/ 59 w 838"/>
                  <a:gd name="T3" fmla="*/ 134 h 545"/>
                  <a:gd name="T4" fmla="*/ 64 w 838"/>
                  <a:gd name="T5" fmla="*/ 133 h 545"/>
                  <a:gd name="T6" fmla="*/ 73 w 838"/>
                  <a:gd name="T7" fmla="*/ 125 h 545"/>
                  <a:gd name="T8" fmla="*/ 89 w 838"/>
                  <a:gd name="T9" fmla="*/ 117 h 545"/>
                  <a:gd name="T10" fmla="*/ 110 w 838"/>
                  <a:gd name="T11" fmla="*/ 105 h 545"/>
                  <a:gd name="T12" fmla="*/ 135 w 838"/>
                  <a:gd name="T13" fmla="*/ 90 h 545"/>
                  <a:gd name="T14" fmla="*/ 167 w 838"/>
                  <a:gd name="T15" fmla="*/ 75 h 545"/>
                  <a:gd name="T16" fmla="*/ 199 w 838"/>
                  <a:gd name="T17" fmla="*/ 60 h 545"/>
                  <a:gd name="T18" fmla="*/ 238 w 838"/>
                  <a:gd name="T19" fmla="*/ 45 h 545"/>
                  <a:gd name="T20" fmla="*/ 279 w 838"/>
                  <a:gd name="T21" fmla="*/ 30 h 545"/>
                  <a:gd name="T22" fmla="*/ 320 w 838"/>
                  <a:gd name="T23" fmla="*/ 18 h 545"/>
                  <a:gd name="T24" fmla="*/ 365 w 838"/>
                  <a:gd name="T25" fmla="*/ 9 h 545"/>
                  <a:gd name="T26" fmla="*/ 411 w 838"/>
                  <a:gd name="T27" fmla="*/ 2 h 545"/>
                  <a:gd name="T28" fmla="*/ 458 w 838"/>
                  <a:gd name="T29" fmla="*/ 0 h 545"/>
                  <a:gd name="T30" fmla="*/ 464 w 838"/>
                  <a:gd name="T31" fmla="*/ 0 h 545"/>
                  <a:gd name="T32" fmla="*/ 477 w 838"/>
                  <a:gd name="T33" fmla="*/ 0 h 545"/>
                  <a:gd name="T34" fmla="*/ 499 w 838"/>
                  <a:gd name="T35" fmla="*/ 2 h 545"/>
                  <a:gd name="T36" fmla="*/ 528 w 838"/>
                  <a:gd name="T37" fmla="*/ 3 h 545"/>
                  <a:gd name="T38" fmla="*/ 560 w 838"/>
                  <a:gd name="T39" fmla="*/ 6 h 545"/>
                  <a:gd name="T40" fmla="*/ 596 w 838"/>
                  <a:gd name="T41" fmla="*/ 10 h 545"/>
                  <a:gd name="T42" fmla="*/ 635 w 838"/>
                  <a:gd name="T43" fmla="*/ 18 h 545"/>
                  <a:gd name="T44" fmla="*/ 674 w 838"/>
                  <a:gd name="T45" fmla="*/ 28 h 545"/>
                  <a:gd name="T46" fmla="*/ 711 w 838"/>
                  <a:gd name="T47" fmla="*/ 42 h 545"/>
                  <a:gd name="T48" fmla="*/ 747 w 838"/>
                  <a:gd name="T49" fmla="*/ 58 h 545"/>
                  <a:gd name="T50" fmla="*/ 778 w 838"/>
                  <a:gd name="T51" fmla="*/ 79 h 545"/>
                  <a:gd name="T52" fmla="*/ 804 w 838"/>
                  <a:gd name="T53" fmla="*/ 103 h 545"/>
                  <a:gd name="T54" fmla="*/ 807 w 838"/>
                  <a:gd name="T55" fmla="*/ 106 h 545"/>
                  <a:gd name="T56" fmla="*/ 813 w 838"/>
                  <a:gd name="T57" fmla="*/ 115 h 545"/>
                  <a:gd name="T58" fmla="*/ 820 w 838"/>
                  <a:gd name="T59" fmla="*/ 127 h 545"/>
                  <a:gd name="T60" fmla="*/ 828 w 838"/>
                  <a:gd name="T61" fmla="*/ 145 h 545"/>
                  <a:gd name="T62" fmla="*/ 835 w 838"/>
                  <a:gd name="T63" fmla="*/ 167 h 545"/>
                  <a:gd name="T64" fmla="*/ 838 w 838"/>
                  <a:gd name="T65" fmla="*/ 191 h 545"/>
                  <a:gd name="T66" fmla="*/ 838 w 838"/>
                  <a:gd name="T67" fmla="*/ 220 h 545"/>
                  <a:gd name="T68" fmla="*/ 831 w 838"/>
                  <a:gd name="T69" fmla="*/ 251 h 545"/>
                  <a:gd name="T70" fmla="*/ 816 w 838"/>
                  <a:gd name="T71" fmla="*/ 284 h 545"/>
                  <a:gd name="T72" fmla="*/ 814 w 838"/>
                  <a:gd name="T73" fmla="*/ 287 h 545"/>
                  <a:gd name="T74" fmla="*/ 808 w 838"/>
                  <a:gd name="T75" fmla="*/ 294 h 545"/>
                  <a:gd name="T76" fmla="*/ 798 w 838"/>
                  <a:gd name="T77" fmla="*/ 305 h 545"/>
                  <a:gd name="T78" fmla="*/ 786 w 838"/>
                  <a:gd name="T79" fmla="*/ 318 h 545"/>
                  <a:gd name="T80" fmla="*/ 769 w 838"/>
                  <a:gd name="T81" fmla="*/ 332 h 545"/>
                  <a:gd name="T82" fmla="*/ 751 w 838"/>
                  <a:gd name="T83" fmla="*/ 347 h 545"/>
                  <a:gd name="T84" fmla="*/ 731 w 838"/>
                  <a:gd name="T85" fmla="*/ 360 h 545"/>
                  <a:gd name="T86" fmla="*/ 707 w 838"/>
                  <a:gd name="T87" fmla="*/ 372 h 545"/>
                  <a:gd name="T88" fmla="*/ 616 w 838"/>
                  <a:gd name="T89" fmla="*/ 545 h 5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
                  <a:gd name="T136" fmla="*/ 0 h 545"/>
                  <a:gd name="T137" fmla="*/ 838 w 838"/>
                  <a:gd name="T138" fmla="*/ 545 h 5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 h="545">
                    <a:moveTo>
                      <a:pt x="0" y="297"/>
                    </a:moveTo>
                    <a:lnTo>
                      <a:pt x="59" y="134"/>
                    </a:lnTo>
                    <a:lnTo>
                      <a:pt x="64" y="133"/>
                    </a:lnTo>
                    <a:lnTo>
                      <a:pt x="73" y="125"/>
                    </a:lnTo>
                    <a:lnTo>
                      <a:pt x="89" y="117"/>
                    </a:lnTo>
                    <a:lnTo>
                      <a:pt x="110" y="105"/>
                    </a:lnTo>
                    <a:lnTo>
                      <a:pt x="135" y="90"/>
                    </a:lnTo>
                    <a:lnTo>
                      <a:pt x="167" y="75"/>
                    </a:lnTo>
                    <a:lnTo>
                      <a:pt x="199" y="60"/>
                    </a:lnTo>
                    <a:lnTo>
                      <a:pt x="238" y="45"/>
                    </a:lnTo>
                    <a:lnTo>
                      <a:pt x="279" y="30"/>
                    </a:lnTo>
                    <a:lnTo>
                      <a:pt x="320" y="18"/>
                    </a:lnTo>
                    <a:lnTo>
                      <a:pt x="365" y="9"/>
                    </a:lnTo>
                    <a:lnTo>
                      <a:pt x="411" y="2"/>
                    </a:lnTo>
                    <a:lnTo>
                      <a:pt x="458" y="0"/>
                    </a:lnTo>
                    <a:lnTo>
                      <a:pt x="464" y="0"/>
                    </a:lnTo>
                    <a:lnTo>
                      <a:pt x="477" y="0"/>
                    </a:lnTo>
                    <a:lnTo>
                      <a:pt x="499" y="2"/>
                    </a:lnTo>
                    <a:lnTo>
                      <a:pt x="528" y="3"/>
                    </a:lnTo>
                    <a:lnTo>
                      <a:pt x="560" y="6"/>
                    </a:lnTo>
                    <a:lnTo>
                      <a:pt x="596" y="10"/>
                    </a:lnTo>
                    <a:lnTo>
                      <a:pt x="635" y="18"/>
                    </a:lnTo>
                    <a:lnTo>
                      <a:pt x="674" y="28"/>
                    </a:lnTo>
                    <a:lnTo>
                      <a:pt x="711" y="42"/>
                    </a:lnTo>
                    <a:lnTo>
                      <a:pt x="747" y="58"/>
                    </a:lnTo>
                    <a:lnTo>
                      <a:pt x="778" y="79"/>
                    </a:lnTo>
                    <a:lnTo>
                      <a:pt x="804" y="103"/>
                    </a:lnTo>
                    <a:lnTo>
                      <a:pt x="807" y="106"/>
                    </a:lnTo>
                    <a:lnTo>
                      <a:pt x="813" y="115"/>
                    </a:lnTo>
                    <a:lnTo>
                      <a:pt x="820" y="127"/>
                    </a:lnTo>
                    <a:lnTo>
                      <a:pt x="828" y="145"/>
                    </a:lnTo>
                    <a:lnTo>
                      <a:pt x="835" y="167"/>
                    </a:lnTo>
                    <a:lnTo>
                      <a:pt x="838" y="191"/>
                    </a:lnTo>
                    <a:lnTo>
                      <a:pt x="838" y="220"/>
                    </a:lnTo>
                    <a:lnTo>
                      <a:pt x="831" y="251"/>
                    </a:lnTo>
                    <a:lnTo>
                      <a:pt x="816" y="284"/>
                    </a:lnTo>
                    <a:lnTo>
                      <a:pt x="814" y="287"/>
                    </a:lnTo>
                    <a:lnTo>
                      <a:pt x="808" y="294"/>
                    </a:lnTo>
                    <a:lnTo>
                      <a:pt x="798" y="305"/>
                    </a:lnTo>
                    <a:lnTo>
                      <a:pt x="786" y="318"/>
                    </a:lnTo>
                    <a:lnTo>
                      <a:pt x="769" y="332"/>
                    </a:lnTo>
                    <a:lnTo>
                      <a:pt x="751" y="347"/>
                    </a:lnTo>
                    <a:lnTo>
                      <a:pt x="731" y="360"/>
                    </a:lnTo>
                    <a:lnTo>
                      <a:pt x="707" y="372"/>
                    </a:lnTo>
                    <a:lnTo>
                      <a:pt x="616" y="545"/>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4" name="Freeform 183"/>
              <p:cNvSpPr>
                <a:spLocks/>
              </p:cNvSpPr>
              <p:nvPr/>
            </p:nvSpPr>
            <p:spPr bwMode="auto">
              <a:xfrm>
                <a:off x="3635669" y="2045478"/>
                <a:ext cx="1976958" cy="1053364"/>
              </a:xfrm>
              <a:custGeom>
                <a:avLst/>
                <a:gdLst>
                  <a:gd name="T0" fmla="*/ 0 w 832"/>
                  <a:gd name="T1" fmla="*/ 251 h 509"/>
                  <a:gd name="T2" fmla="*/ 53 w 832"/>
                  <a:gd name="T3" fmla="*/ 134 h 509"/>
                  <a:gd name="T4" fmla="*/ 58 w 832"/>
                  <a:gd name="T5" fmla="*/ 131 h 509"/>
                  <a:gd name="T6" fmla="*/ 67 w 832"/>
                  <a:gd name="T7" fmla="*/ 125 h 509"/>
                  <a:gd name="T8" fmla="*/ 83 w 832"/>
                  <a:gd name="T9" fmla="*/ 116 h 509"/>
                  <a:gd name="T10" fmla="*/ 104 w 832"/>
                  <a:gd name="T11" fmla="*/ 103 h 509"/>
                  <a:gd name="T12" fmla="*/ 129 w 832"/>
                  <a:gd name="T13" fmla="*/ 89 h 509"/>
                  <a:gd name="T14" fmla="*/ 161 w 832"/>
                  <a:gd name="T15" fmla="*/ 75 h 509"/>
                  <a:gd name="T16" fmla="*/ 193 w 832"/>
                  <a:gd name="T17" fmla="*/ 58 h 509"/>
                  <a:gd name="T18" fmla="*/ 232 w 832"/>
                  <a:gd name="T19" fmla="*/ 43 h 509"/>
                  <a:gd name="T20" fmla="*/ 273 w 832"/>
                  <a:gd name="T21" fmla="*/ 30 h 509"/>
                  <a:gd name="T22" fmla="*/ 314 w 832"/>
                  <a:gd name="T23" fmla="*/ 18 h 509"/>
                  <a:gd name="T24" fmla="*/ 359 w 832"/>
                  <a:gd name="T25" fmla="*/ 7 h 509"/>
                  <a:gd name="T26" fmla="*/ 405 w 832"/>
                  <a:gd name="T27" fmla="*/ 1 h 509"/>
                  <a:gd name="T28" fmla="*/ 452 w 832"/>
                  <a:gd name="T29" fmla="*/ 0 h 509"/>
                  <a:gd name="T30" fmla="*/ 458 w 832"/>
                  <a:gd name="T31" fmla="*/ 0 h 509"/>
                  <a:gd name="T32" fmla="*/ 471 w 832"/>
                  <a:gd name="T33" fmla="*/ 0 h 509"/>
                  <a:gd name="T34" fmla="*/ 493 w 832"/>
                  <a:gd name="T35" fmla="*/ 0 h 509"/>
                  <a:gd name="T36" fmla="*/ 522 w 832"/>
                  <a:gd name="T37" fmla="*/ 1 h 509"/>
                  <a:gd name="T38" fmla="*/ 554 w 832"/>
                  <a:gd name="T39" fmla="*/ 6 h 509"/>
                  <a:gd name="T40" fmla="*/ 590 w 832"/>
                  <a:gd name="T41" fmla="*/ 10 h 509"/>
                  <a:gd name="T42" fmla="*/ 629 w 832"/>
                  <a:gd name="T43" fmla="*/ 18 h 509"/>
                  <a:gd name="T44" fmla="*/ 668 w 832"/>
                  <a:gd name="T45" fmla="*/ 28 h 509"/>
                  <a:gd name="T46" fmla="*/ 705 w 832"/>
                  <a:gd name="T47" fmla="*/ 40 h 509"/>
                  <a:gd name="T48" fmla="*/ 741 w 832"/>
                  <a:gd name="T49" fmla="*/ 57 h 509"/>
                  <a:gd name="T50" fmla="*/ 772 w 832"/>
                  <a:gd name="T51" fmla="*/ 78 h 509"/>
                  <a:gd name="T52" fmla="*/ 798 w 832"/>
                  <a:gd name="T53" fmla="*/ 103 h 509"/>
                  <a:gd name="T54" fmla="*/ 801 w 832"/>
                  <a:gd name="T55" fmla="*/ 106 h 509"/>
                  <a:gd name="T56" fmla="*/ 807 w 832"/>
                  <a:gd name="T57" fmla="*/ 113 h 509"/>
                  <a:gd name="T58" fmla="*/ 814 w 832"/>
                  <a:gd name="T59" fmla="*/ 127 h 509"/>
                  <a:gd name="T60" fmla="*/ 822 w 832"/>
                  <a:gd name="T61" fmla="*/ 145 h 509"/>
                  <a:gd name="T62" fmla="*/ 829 w 832"/>
                  <a:gd name="T63" fmla="*/ 166 h 509"/>
                  <a:gd name="T64" fmla="*/ 832 w 832"/>
                  <a:gd name="T65" fmla="*/ 191 h 509"/>
                  <a:gd name="T66" fmla="*/ 832 w 832"/>
                  <a:gd name="T67" fmla="*/ 219 h 509"/>
                  <a:gd name="T68" fmla="*/ 825 w 832"/>
                  <a:gd name="T69" fmla="*/ 251 h 509"/>
                  <a:gd name="T70" fmla="*/ 810 w 832"/>
                  <a:gd name="T71" fmla="*/ 284 h 509"/>
                  <a:gd name="T72" fmla="*/ 808 w 832"/>
                  <a:gd name="T73" fmla="*/ 287 h 509"/>
                  <a:gd name="T74" fmla="*/ 802 w 832"/>
                  <a:gd name="T75" fmla="*/ 293 h 509"/>
                  <a:gd name="T76" fmla="*/ 792 w 832"/>
                  <a:gd name="T77" fmla="*/ 305 h 509"/>
                  <a:gd name="T78" fmla="*/ 780 w 832"/>
                  <a:gd name="T79" fmla="*/ 316 h 509"/>
                  <a:gd name="T80" fmla="*/ 763 w 832"/>
                  <a:gd name="T81" fmla="*/ 331 h 509"/>
                  <a:gd name="T82" fmla="*/ 745 w 832"/>
                  <a:gd name="T83" fmla="*/ 346 h 509"/>
                  <a:gd name="T84" fmla="*/ 725 w 832"/>
                  <a:gd name="T85" fmla="*/ 360 h 509"/>
                  <a:gd name="T86" fmla="*/ 701 w 832"/>
                  <a:gd name="T87" fmla="*/ 372 h 509"/>
                  <a:gd name="T88" fmla="*/ 610 w 832"/>
                  <a:gd name="T89" fmla="*/ 509 h 5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2"/>
                  <a:gd name="T136" fmla="*/ 0 h 509"/>
                  <a:gd name="T137" fmla="*/ 832 w 832"/>
                  <a:gd name="T138" fmla="*/ 509 h 5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2" h="509">
                    <a:moveTo>
                      <a:pt x="0" y="251"/>
                    </a:moveTo>
                    <a:lnTo>
                      <a:pt x="53" y="134"/>
                    </a:lnTo>
                    <a:lnTo>
                      <a:pt x="58" y="131"/>
                    </a:lnTo>
                    <a:lnTo>
                      <a:pt x="67" y="125"/>
                    </a:lnTo>
                    <a:lnTo>
                      <a:pt x="83" y="116"/>
                    </a:lnTo>
                    <a:lnTo>
                      <a:pt x="104" y="103"/>
                    </a:lnTo>
                    <a:lnTo>
                      <a:pt x="129" y="89"/>
                    </a:lnTo>
                    <a:lnTo>
                      <a:pt x="161" y="75"/>
                    </a:lnTo>
                    <a:lnTo>
                      <a:pt x="193" y="58"/>
                    </a:lnTo>
                    <a:lnTo>
                      <a:pt x="232" y="43"/>
                    </a:lnTo>
                    <a:lnTo>
                      <a:pt x="273" y="30"/>
                    </a:lnTo>
                    <a:lnTo>
                      <a:pt x="314" y="18"/>
                    </a:lnTo>
                    <a:lnTo>
                      <a:pt x="359" y="7"/>
                    </a:lnTo>
                    <a:lnTo>
                      <a:pt x="405" y="1"/>
                    </a:lnTo>
                    <a:lnTo>
                      <a:pt x="452" y="0"/>
                    </a:lnTo>
                    <a:lnTo>
                      <a:pt x="458" y="0"/>
                    </a:lnTo>
                    <a:lnTo>
                      <a:pt x="471" y="0"/>
                    </a:lnTo>
                    <a:lnTo>
                      <a:pt x="493" y="0"/>
                    </a:lnTo>
                    <a:lnTo>
                      <a:pt x="522" y="1"/>
                    </a:lnTo>
                    <a:lnTo>
                      <a:pt x="554" y="6"/>
                    </a:lnTo>
                    <a:lnTo>
                      <a:pt x="590" y="10"/>
                    </a:lnTo>
                    <a:lnTo>
                      <a:pt x="629" y="18"/>
                    </a:lnTo>
                    <a:lnTo>
                      <a:pt x="668" y="28"/>
                    </a:lnTo>
                    <a:lnTo>
                      <a:pt x="705" y="40"/>
                    </a:lnTo>
                    <a:lnTo>
                      <a:pt x="741" y="57"/>
                    </a:lnTo>
                    <a:lnTo>
                      <a:pt x="772" y="78"/>
                    </a:lnTo>
                    <a:lnTo>
                      <a:pt x="798" y="103"/>
                    </a:lnTo>
                    <a:lnTo>
                      <a:pt x="801" y="106"/>
                    </a:lnTo>
                    <a:lnTo>
                      <a:pt x="807" y="113"/>
                    </a:lnTo>
                    <a:lnTo>
                      <a:pt x="814" y="127"/>
                    </a:lnTo>
                    <a:lnTo>
                      <a:pt x="822" y="145"/>
                    </a:lnTo>
                    <a:lnTo>
                      <a:pt x="829" y="166"/>
                    </a:lnTo>
                    <a:lnTo>
                      <a:pt x="832" y="191"/>
                    </a:lnTo>
                    <a:lnTo>
                      <a:pt x="832" y="219"/>
                    </a:lnTo>
                    <a:lnTo>
                      <a:pt x="825" y="251"/>
                    </a:lnTo>
                    <a:lnTo>
                      <a:pt x="810" y="284"/>
                    </a:lnTo>
                    <a:lnTo>
                      <a:pt x="808" y="287"/>
                    </a:lnTo>
                    <a:lnTo>
                      <a:pt x="802" y="293"/>
                    </a:lnTo>
                    <a:lnTo>
                      <a:pt x="792" y="305"/>
                    </a:lnTo>
                    <a:lnTo>
                      <a:pt x="780" y="316"/>
                    </a:lnTo>
                    <a:lnTo>
                      <a:pt x="763" y="331"/>
                    </a:lnTo>
                    <a:lnTo>
                      <a:pt x="745" y="346"/>
                    </a:lnTo>
                    <a:lnTo>
                      <a:pt x="725" y="360"/>
                    </a:lnTo>
                    <a:lnTo>
                      <a:pt x="701" y="372"/>
                    </a:lnTo>
                    <a:lnTo>
                      <a:pt x="610" y="509"/>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5" name="Freeform 184"/>
              <p:cNvSpPr>
                <a:spLocks/>
              </p:cNvSpPr>
              <p:nvPr/>
            </p:nvSpPr>
            <p:spPr bwMode="auto">
              <a:xfrm>
                <a:off x="3635669" y="2122049"/>
                <a:ext cx="1976958" cy="976794"/>
              </a:xfrm>
              <a:custGeom>
                <a:avLst/>
                <a:gdLst>
                  <a:gd name="T0" fmla="*/ 0 w 832"/>
                  <a:gd name="T1" fmla="*/ 223 h 472"/>
                  <a:gd name="T2" fmla="*/ 53 w 832"/>
                  <a:gd name="T3" fmla="*/ 135 h 472"/>
                  <a:gd name="T4" fmla="*/ 58 w 832"/>
                  <a:gd name="T5" fmla="*/ 132 h 472"/>
                  <a:gd name="T6" fmla="*/ 67 w 832"/>
                  <a:gd name="T7" fmla="*/ 126 h 472"/>
                  <a:gd name="T8" fmla="*/ 83 w 832"/>
                  <a:gd name="T9" fmla="*/ 117 h 472"/>
                  <a:gd name="T10" fmla="*/ 104 w 832"/>
                  <a:gd name="T11" fmla="*/ 105 h 472"/>
                  <a:gd name="T12" fmla="*/ 129 w 832"/>
                  <a:gd name="T13" fmla="*/ 90 h 472"/>
                  <a:gd name="T14" fmla="*/ 161 w 832"/>
                  <a:gd name="T15" fmla="*/ 75 h 472"/>
                  <a:gd name="T16" fmla="*/ 193 w 832"/>
                  <a:gd name="T17" fmla="*/ 60 h 472"/>
                  <a:gd name="T18" fmla="*/ 232 w 832"/>
                  <a:gd name="T19" fmla="*/ 45 h 472"/>
                  <a:gd name="T20" fmla="*/ 273 w 832"/>
                  <a:gd name="T21" fmla="*/ 30 h 472"/>
                  <a:gd name="T22" fmla="*/ 314 w 832"/>
                  <a:gd name="T23" fmla="*/ 18 h 472"/>
                  <a:gd name="T24" fmla="*/ 359 w 832"/>
                  <a:gd name="T25" fmla="*/ 9 h 472"/>
                  <a:gd name="T26" fmla="*/ 405 w 832"/>
                  <a:gd name="T27" fmla="*/ 2 h 472"/>
                  <a:gd name="T28" fmla="*/ 452 w 832"/>
                  <a:gd name="T29" fmla="*/ 0 h 472"/>
                  <a:gd name="T30" fmla="*/ 458 w 832"/>
                  <a:gd name="T31" fmla="*/ 0 h 472"/>
                  <a:gd name="T32" fmla="*/ 471 w 832"/>
                  <a:gd name="T33" fmla="*/ 0 h 472"/>
                  <a:gd name="T34" fmla="*/ 493 w 832"/>
                  <a:gd name="T35" fmla="*/ 0 h 472"/>
                  <a:gd name="T36" fmla="*/ 522 w 832"/>
                  <a:gd name="T37" fmla="*/ 3 h 472"/>
                  <a:gd name="T38" fmla="*/ 554 w 832"/>
                  <a:gd name="T39" fmla="*/ 6 h 472"/>
                  <a:gd name="T40" fmla="*/ 590 w 832"/>
                  <a:gd name="T41" fmla="*/ 11 h 472"/>
                  <a:gd name="T42" fmla="*/ 629 w 832"/>
                  <a:gd name="T43" fmla="*/ 18 h 472"/>
                  <a:gd name="T44" fmla="*/ 668 w 832"/>
                  <a:gd name="T45" fmla="*/ 29 h 472"/>
                  <a:gd name="T46" fmla="*/ 705 w 832"/>
                  <a:gd name="T47" fmla="*/ 42 h 472"/>
                  <a:gd name="T48" fmla="*/ 741 w 832"/>
                  <a:gd name="T49" fmla="*/ 58 h 472"/>
                  <a:gd name="T50" fmla="*/ 772 w 832"/>
                  <a:gd name="T51" fmla="*/ 78 h 472"/>
                  <a:gd name="T52" fmla="*/ 798 w 832"/>
                  <a:gd name="T53" fmla="*/ 103 h 472"/>
                  <a:gd name="T54" fmla="*/ 801 w 832"/>
                  <a:gd name="T55" fmla="*/ 106 h 472"/>
                  <a:gd name="T56" fmla="*/ 807 w 832"/>
                  <a:gd name="T57" fmla="*/ 115 h 472"/>
                  <a:gd name="T58" fmla="*/ 814 w 832"/>
                  <a:gd name="T59" fmla="*/ 127 h 472"/>
                  <a:gd name="T60" fmla="*/ 822 w 832"/>
                  <a:gd name="T61" fmla="*/ 145 h 472"/>
                  <a:gd name="T62" fmla="*/ 829 w 832"/>
                  <a:gd name="T63" fmla="*/ 167 h 472"/>
                  <a:gd name="T64" fmla="*/ 832 w 832"/>
                  <a:gd name="T65" fmla="*/ 191 h 472"/>
                  <a:gd name="T66" fmla="*/ 832 w 832"/>
                  <a:gd name="T67" fmla="*/ 220 h 472"/>
                  <a:gd name="T68" fmla="*/ 825 w 832"/>
                  <a:gd name="T69" fmla="*/ 251 h 472"/>
                  <a:gd name="T70" fmla="*/ 810 w 832"/>
                  <a:gd name="T71" fmla="*/ 284 h 472"/>
                  <a:gd name="T72" fmla="*/ 808 w 832"/>
                  <a:gd name="T73" fmla="*/ 287 h 472"/>
                  <a:gd name="T74" fmla="*/ 802 w 832"/>
                  <a:gd name="T75" fmla="*/ 294 h 472"/>
                  <a:gd name="T76" fmla="*/ 792 w 832"/>
                  <a:gd name="T77" fmla="*/ 305 h 472"/>
                  <a:gd name="T78" fmla="*/ 780 w 832"/>
                  <a:gd name="T79" fmla="*/ 318 h 472"/>
                  <a:gd name="T80" fmla="*/ 763 w 832"/>
                  <a:gd name="T81" fmla="*/ 332 h 472"/>
                  <a:gd name="T82" fmla="*/ 745 w 832"/>
                  <a:gd name="T83" fmla="*/ 347 h 472"/>
                  <a:gd name="T84" fmla="*/ 725 w 832"/>
                  <a:gd name="T85" fmla="*/ 360 h 472"/>
                  <a:gd name="T86" fmla="*/ 701 w 832"/>
                  <a:gd name="T87" fmla="*/ 372 h 472"/>
                  <a:gd name="T88" fmla="*/ 610 w 832"/>
                  <a:gd name="T89" fmla="*/ 472 h 4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2"/>
                  <a:gd name="T136" fmla="*/ 0 h 472"/>
                  <a:gd name="T137" fmla="*/ 832 w 832"/>
                  <a:gd name="T138" fmla="*/ 472 h 4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2" h="472">
                    <a:moveTo>
                      <a:pt x="0" y="223"/>
                    </a:moveTo>
                    <a:lnTo>
                      <a:pt x="53" y="135"/>
                    </a:lnTo>
                    <a:lnTo>
                      <a:pt x="58" y="132"/>
                    </a:lnTo>
                    <a:lnTo>
                      <a:pt x="67" y="126"/>
                    </a:lnTo>
                    <a:lnTo>
                      <a:pt x="83" y="117"/>
                    </a:lnTo>
                    <a:lnTo>
                      <a:pt x="104" y="105"/>
                    </a:lnTo>
                    <a:lnTo>
                      <a:pt x="129" y="90"/>
                    </a:lnTo>
                    <a:lnTo>
                      <a:pt x="161" y="75"/>
                    </a:lnTo>
                    <a:lnTo>
                      <a:pt x="193" y="60"/>
                    </a:lnTo>
                    <a:lnTo>
                      <a:pt x="232" y="45"/>
                    </a:lnTo>
                    <a:lnTo>
                      <a:pt x="273" y="30"/>
                    </a:lnTo>
                    <a:lnTo>
                      <a:pt x="314" y="18"/>
                    </a:lnTo>
                    <a:lnTo>
                      <a:pt x="359" y="9"/>
                    </a:lnTo>
                    <a:lnTo>
                      <a:pt x="405" y="2"/>
                    </a:lnTo>
                    <a:lnTo>
                      <a:pt x="452" y="0"/>
                    </a:lnTo>
                    <a:lnTo>
                      <a:pt x="458" y="0"/>
                    </a:lnTo>
                    <a:lnTo>
                      <a:pt x="471" y="0"/>
                    </a:lnTo>
                    <a:lnTo>
                      <a:pt x="493" y="0"/>
                    </a:lnTo>
                    <a:lnTo>
                      <a:pt x="522" y="3"/>
                    </a:lnTo>
                    <a:lnTo>
                      <a:pt x="554" y="6"/>
                    </a:lnTo>
                    <a:lnTo>
                      <a:pt x="590" y="11"/>
                    </a:lnTo>
                    <a:lnTo>
                      <a:pt x="629" y="18"/>
                    </a:lnTo>
                    <a:lnTo>
                      <a:pt x="668" y="29"/>
                    </a:lnTo>
                    <a:lnTo>
                      <a:pt x="705" y="42"/>
                    </a:lnTo>
                    <a:lnTo>
                      <a:pt x="741" y="58"/>
                    </a:lnTo>
                    <a:lnTo>
                      <a:pt x="772" y="78"/>
                    </a:lnTo>
                    <a:lnTo>
                      <a:pt x="798" y="103"/>
                    </a:lnTo>
                    <a:lnTo>
                      <a:pt x="801" y="106"/>
                    </a:lnTo>
                    <a:lnTo>
                      <a:pt x="807" y="115"/>
                    </a:lnTo>
                    <a:lnTo>
                      <a:pt x="814" y="127"/>
                    </a:lnTo>
                    <a:lnTo>
                      <a:pt x="822" y="145"/>
                    </a:lnTo>
                    <a:lnTo>
                      <a:pt x="829" y="167"/>
                    </a:lnTo>
                    <a:lnTo>
                      <a:pt x="832" y="191"/>
                    </a:lnTo>
                    <a:lnTo>
                      <a:pt x="832" y="220"/>
                    </a:lnTo>
                    <a:lnTo>
                      <a:pt x="825" y="251"/>
                    </a:lnTo>
                    <a:lnTo>
                      <a:pt x="810" y="284"/>
                    </a:lnTo>
                    <a:lnTo>
                      <a:pt x="808" y="287"/>
                    </a:lnTo>
                    <a:lnTo>
                      <a:pt x="802" y="294"/>
                    </a:lnTo>
                    <a:lnTo>
                      <a:pt x="792" y="305"/>
                    </a:lnTo>
                    <a:lnTo>
                      <a:pt x="780" y="318"/>
                    </a:lnTo>
                    <a:lnTo>
                      <a:pt x="763" y="332"/>
                    </a:lnTo>
                    <a:lnTo>
                      <a:pt x="745" y="347"/>
                    </a:lnTo>
                    <a:lnTo>
                      <a:pt x="725" y="360"/>
                    </a:lnTo>
                    <a:lnTo>
                      <a:pt x="701" y="372"/>
                    </a:lnTo>
                    <a:lnTo>
                      <a:pt x="610" y="472"/>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6" name="Freeform 185"/>
              <p:cNvSpPr>
                <a:spLocks/>
              </p:cNvSpPr>
              <p:nvPr/>
            </p:nvSpPr>
            <p:spPr bwMode="auto">
              <a:xfrm>
                <a:off x="3649926" y="2208967"/>
                <a:ext cx="1962701" cy="889876"/>
              </a:xfrm>
              <a:custGeom>
                <a:avLst/>
                <a:gdLst>
                  <a:gd name="T0" fmla="*/ 0 w 826"/>
                  <a:gd name="T1" fmla="*/ 178 h 430"/>
                  <a:gd name="T2" fmla="*/ 47 w 826"/>
                  <a:gd name="T3" fmla="*/ 136 h 430"/>
                  <a:gd name="T4" fmla="*/ 52 w 826"/>
                  <a:gd name="T5" fmla="*/ 133 h 430"/>
                  <a:gd name="T6" fmla="*/ 61 w 826"/>
                  <a:gd name="T7" fmla="*/ 127 h 430"/>
                  <a:gd name="T8" fmla="*/ 77 w 826"/>
                  <a:gd name="T9" fmla="*/ 116 h 430"/>
                  <a:gd name="T10" fmla="*/ 98 w 826"/>
                  <a:gd name="T11" fmla="*/ 105 h 430"/>
                  <a:gd name="T12" fmla="*/ 123 w 826"/>
                  <a:gd name="T13" fmla="*/ 91 h 430"/>
                  <a:gd name="T14" fmla="*/ 155 w 826"/>
                  <a:gd name="T15" fmla="*/ 76 h 430"/>
                  <a:gd name="T16" fmla="*/ 187 w 826"/>
                  <a:gd name="T17" fmla="*/ 60 h 430"/>
                  <a:gd name="T18" fmla="*/ 226 w 826"/>
                  <a:gd name="T19" fmla="*/ 45 h 430"/>
                  <a:gd name="T20" fmla="*/ 267 w 826"/>
                  <a:gd name="T21" fmla="*/ 31 h 430"/>
                  <a:gd name="T22" fmla="*/ 308 w 826"/>
                  <a:gd name="T23" fmla="*/ 19 h 430"/>
                  <a:gd name="T24" fmla="*/ 353 w 826"/>
                  <a:gd name="T25" fmla="*/ 9 h 430"/>
                  <a:gd name="T26" fmla="*/ 399 w 826"/>
                  <a:gd name="T27" fmla="*/ 3 h 430"/>
                  <a:gd name="T28" fmla="*/ 446 w 826"/>
                  <a:gd name="T29" fmla="*/ 0 h 430"/>
                  <a:gd name="T30" fmla="*/ 452 w 826"/>
                  <a:gd name="T31" fmla="*/ 0 h 430"/>
                  <a:gd name="T32" fmla="*/ 465 w 826"/>
                  <a:gd name="T33" fmla="*/ 1 h 430"/>
                  <a:gd name="T34" fmla="*/ 487 w 826"/>
                  <a:gd name="T35" fmla="*/ 1 h 430"/>
                  <a:gd name="T36" fmla="*/ 516 w 826"/>
                  <a:gd name="T37" fmla="*/ 3 h 430"/>
                  <a:gd name="T38" fmla="*/ 548 w 826"/>
                  <a:gd name="T39" fmla="*/ 6 h 430"/>
                  <a:gd name="T40" fmla="*/ 584 w 826"/>
                  <a:gd name="T41" fmla="*/ 12 h 430"/>
                  <a:gd name="T42" fmla="*/ 623 w 826"/>
                  <a:gd name="T43" fmla="*/ 19 h 430"/>
                  <a:gd name="T44" fmla="*/ 662 w 826"/>
                  <a:gd name="T45" fmla="*/ 28 h 430"/>
                  <a:gd name="T46" fmla="*/ 699 w 826"/>
                  <a:gd name="T47" fmla="*/ 42 h 430"/>
                  <a:gd name="T48" fmla="*/ 735 w 826"/>
                  <a:gd name="T49" fmla="*/ 58 h 430"/>
                  <a:gd name="T50" fmla="*/ 766 w 826"/>
                  <a:gd name="T51" fmla="*/ 79 h 430"/>
                  <a:gd name="T52" fmla="*/ 792 w 826"/>
                  <a:gd name="T53" fmla="*/ 105 h 430"/>
                  <a:gd name="T54" fmla="*/ 795 w 826"/>
                  <a:gd name="T55" fmla="*/ 108 h 430"/>
                  <a:gd name="T56" fmla="*/ 801 w 826"/>
                  <a:gd name="T57" fmla="*/ 115 h 430"/>
                  <a:gd name="T58" fmla="*/ 808 w 826"/>
                  <a:gd name="T59" fmla="*/ 128 h 430"/>
                  <a:gd name="T60" fmla="*/ 816 w 826"/>
                  <a:gd name="T61" fmla="*/ 146 h 430"/>
                  <a:gd name="T62" fmla="*/ 823 w 826"/>
                  <a:gd name="T63" fmla="*/ 167 h 430"/>
                  <a:gd name="T64" fmla="*/ 826 w 826"/>
                  <a:gd name="T65" fmla="*/ 193 h 430"/>
                  <a:gd name="T66" fmla="*/ 826 w 826"/>
                  <a:gd name="T67" fmla="*/ 221 h 430"/>
                  <a:gd name="T68" fmla="*/ 819 w 826"/>
                  <a:gd name="T69" fmla="*/ 251 h 430"/>
                  <a:gd name="T70" fmla="*/ 804 w 826"/>
                  <a:gd name="T71" fmla="*/ 285 h 430"/>
                  <a:gd name="T72" fmla="*/ 802 w 826"/>
                  <a:gd name="T73" fmla="*/ 287 h 430"/>
                  <a:gd name="T74" fmla="*/ 796 w 826"/>
                  <a:gd name="T75" fmla="*/ 294 h 430"/>
                  <a:gd name="T76" fmla="*/ 786 w 826"/>
                  <a:gd name="T77" fmla="*/ 305 h 430"/>
                  <a:gd name="T78" fmla="*/ 774 w 826"/>
                  <a:gd name="T79" fmla="*/ 318 h 430"/>
                  <a:gd name="T80" fmla="*/ 757 w 826"/>
                  <a:gd name="T81" fmla="*/ 333 h 430"/>
                  <a:gd name="T82" fmla="*/ 739 w 826"/>
                  <a:gd name="T83" fmla="*/ 348 h 430"/>
                  <a:gd name="T84" fmla="*/ 719 w 826"/>
                  <a:gd name="T85" fmla="*/ 361 h 430"/>
                  <a:gd name="T86" fmla="*/ 695 w 826"/>
                  <a:gd name="T87" fmla="*/ 373 h 430"/>
                  <a:gd name="T88" fmla="*/ 604 w 826"/>
                  <a:gd name="T89" fmla="*/ 430 h 4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6"/>
                  <a:gd name="T136" fmla="*/ 0 h 430"/>
                  <a:gd name="T137" fmla="*/ 826 w 826"/>
                  <a:gd name="T138" fmla="*/ 430 h 4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6" h="430">
                    <a:moveTo>
                      <a:pt x="0" y="178"/>
                    </a:moveTo>
                    <a:lnTo>
                      <a:pt x="47" y="136"/>
                    </a:lnTo>
                    <a:lnTo>
                      <a:pt x="52" y="133"/>
                    </a:lnTo>
                    <a:lnTo>
                      <a:pt x="61" y="127"/>
                    </a:lnTo>
                    <a:lnTo>
                      <a:pt x="77" y="116"/>
                    </a:lnTo>
                    <a:lnTo>
                      <a:pt x="98" y="105"/>
                    </a:lnTo>
                    <a:lnTo>
                      <a:pt x="123" y="91"/>
                    </a:lnTo>
                    <a:lnTo>
                      <a:pt x="155" y="76"/>
                    </a:lnTo>
                    <a:lnTo>
                      <a:pt x="187" y="60"/>
                    </a:lnTo>
                    <a:lnTo>
                      <a:pt x="226" y="45"/>
                    </a:lnTo>
                    <a:lnTo>
                      <a:pt x="267" y="31"/>
                    </a:lnTo>
                    <a:lnTo>
                      <a:pt x="308" y="19"/>
                    </a:lnTo>
                    <a:lnTo>
                      <a:pt x="353" y="9"/>
                    </a:lnTo>
                    <a:lnTo>
                      <a:pt x="399" y="3"/>
                    </a:lnTo>
                    <a:lnTo>
                      <a:pt x="446" y="0"/>
                    </a:lnTo>
                    <a:lnTo>
                      <a:pt x="452" y="0"/>
                    </a:lnTo>
                    <a:lnTo>
                      <a:pt x="465" y="1"/>
                    </a:lnTo>
                    <a:lnTo>
                      <a:pt x="487" y="1"/>
                    </a:lnTo>
                    <a:lnTo>
                      <a:pt x="516" y="3"/>
                    </a:lnTo>
                    <a:lnTo>
                      <a:pt x="548" y="6"/>
                    </a:lnTo>
                    <a:lnTo>
                      <a:pt x="584" y="12"/>
                    </a:lnTo>
                    <a:lnTo>
                      <a:pt x="623" y="19"/>
                    </a:lnTo>
                    <a:lnTo>
                      <a:pt x="662" y="28"/>
                    </a:lnTo>
                    <a:lnTo>
                      <a:pt x="699" y="42"/>
                    </a:lnTo>
                    <a:lnTo>
                      <a:pt x="735" y="58"/>
                    </a:lnTo>
                    <a:lnTo>
                      <a:pt x="766" y="79"/>
                    </a:lnTo>
                    <a:lnTo>
                      <a:pt x="792" y="105"/>
                    </a:lnTo>
                    <a:lnTo>
                      <a:pt x="795" y="108"/>
                    </a:lnTo>
                    <a:lnTo>
                      <a:pt x="801" y="115"/>
                    </a:lnTo>
                    <a:lnTo>
                      <a:pt x="808" y="128"/>
                    </a:lnTo>
                    <a:lnTo>
                      <a:pt x="816" y="146"/>
                    </a:lnTo>
                    <a:lnTo>
                      <a:pt x="823" y="167"/>
                    </a:lnTo>
                    <a:lnTo>
                      <a:pt x="826" y="193"/>
                    </a:lnTo>
                    <a:lnTo>
                      <a:pt x="826" y="221"/>
                    </a:lnTo>
                    <a:lnTo>
                      <a:pt x="819" y="251"/>
                    </a:lnTo>
                    <a:lnTo>
                      <a:pt x="804" y="285"/>
                    </a:lnTo>
                    <a:lnTo>
                      <a:pt x="802" y="287"/>
                    </a:lnTo>
                    <a:lnTo>
                      <a:pt x="796" y="294"/>
                    </a:lnTo>
                    <a:lnTo>
                      <a:pt x="786" y="305"/>
                    </a:lnTo>
                    <a:lnTo>
                      <a:pt x="774" y="318"/>
                    </a:lnTo>
                    <a:lnTo>
                      <a:pt x="757" y="333"/>
                    </a:lnTo>
                    <a:lnTo>
                      <a:pt x="739" y="348"/>
                    </a:lnTo>
                    <a:lnTo>
                      <a:pt x="719" y="361"/>
                    </a:lnTo>
                    <a:lnTo>
                      <a:pt x="695" y="373"/>
                    </a:lnTo>
                    <a:lnTo>
                      <a:pt x="604" y="430"/>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7" name="Freeform 186"/>
              <p:cNvSpPr>
                <a:spLocks/>
              </p:cNvSpPr>
              <p:nvPr/>
            </p:nvSpPr>
            <p:spPr bwMode="auto">
              <a:xfrm>
                <a:off x="1905831" y="4750285"/>
                <a:ext cx="76037" cy="502883"/>
              </a:xfrm>
              <a:custGeom>
                <a:avLst/>
                <a:gdLst>
                  <a:gd name="T0" fmla="*/ 32 w 32"/>
                  <a:gd name="T1" fmla="*/ 0 h 243"/>
                  <a:gd name="T2" fmla="*/ 32 w 32"/>
                  <a:gd name="T3" fmla="*/ 240 h 243"/>
                  <a:gd name="T4" fmla="*/ 14 w 32"/>
                  <a:gd name="T5" fmla="*/ 243 h 243"/>
                  <a:gd name="T6" fmla="*/ 3 w 32"/>
                  <a:gd name="T7" fmla="*/ 243 h 243"/>
                  <a:gd name="T8" fmla="*/ 0 w 32"/>
                  <a:gd name="T9" fmla="*/ 243 h 243"/>
                  <a:gd name="T10" fmla="*/ 0 w 32"/>
                  <a:gd name="T11" fmla="*/ 1 h 243"/>
                  <a:gd name="T12" fmla="*/ 32 w 32"/>
                  <a:gd name="T13" fmla="*/ 0 h 243"/>
                  <a:gd name="T14" fmla="*/ 0 60000 65536"/>
                  <a:gd name="T15" fmla="*/ 0 60000 65536"/>
                  <a:gd name="T16" fmla="*/ 0 60000 65536"/>
                  <a:gd name="T17" fmla="*/ 0 60000 65536"/>
                  <a:gd name="T18" fmla="*/ 0 60000 65536"/>
                  <a:gd name="T19" fmla="*/ 0 60000 65536"/>
                  <a:gd name="T20" fmla="*/ 0 60000 65536"/>
                  <a:gd name="T21" fmla="*/ 0 w 32"/>
                  <a:gd name="T22" fmla="*/ 0 h 243"/>
                  <a:gd name="T23" fmla="*/ 32 w 32"/>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3">
                    <a:moveTo>
                      <a:pt x="32" y="0"/>
                    </a:moveTo>
                    <a:lnTo>
                      <a:pt x="32" y="240"/>
                    </a:lnTo>
                    <a:lnTo>
                      <a:pt x="14" y="243"/>
                    </a:lnTo>
                    <a:lnTo>
                      <a:pt x="3" y="243"/>
                    </a:lnTo>
                    <a:lnTo>
                      <a:pt x="0" y="243"/>
                    </a:lnTo>
                    <a:lnTo>
                      <a:pt x="0" y="1"/>
                    </a:lnTo>
                    <a:lnTo>
                      <a:pt x="32"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8" name="Freeform 187"/>
              <p:cNvSpPr>
                <a:spLocks/>
              </p:cNvSpPr>
              <p:nvPr/>
            </p:nvSpPr>
            <p:spPr bwMode="auto">
              <a:xfrm>
                <a:off x="582314" y="4135651"/>
                <a:ext cx="734231" cy="589801"/>
              </a:xfrm>
              <a:custGeom>
                <a:avLst/>
                <a:gdLst>
                  <a:gd name="T0" fmla="*/ 136 w 309"/>
                  <a:gd name="T1" fmla="*/ 285 h 285"/>
                  <a:gd name="T2" fmla="*/ 103 w 309"/>
                  <a:gd name="T3" fmla="*/ 280 h 285"/>
                  <a:gd name="T4" fmla="*/ 75 w 309"/>
                  <a:gd name="T5" fmla="*/ 273 h 285"/>
                  <a:gd name="T6" fmla="*/ 54 w 309"/>
                  <a:gd name="T7" fmla="*/ 262 h 285"/>
                  <a:gd name="T8" fmla="*/ 36 w 309"/>
                  <a:gd name="T9" fmla="*/ 249 h 285"/>
                  <a:gd name="T10" fmla="*/ 23 w 309"/>
                  <a:gd name="T11" fmla="*/ 237 h 285"/>
                  <a:gd name="T12" fmla="*/ 12 w 309"/>
                  <a:gd name="T13" fmla="*/ 224 h 285"/>
                  <a:gd name="T14" fmla="*/ 6 w 309"/>
                  <a:gd name="T15" fmla="*/ 212 h 285"/>
                  <a:gd name="T16" fmla="*/ 2 w 309"/>
                  <a:gd name="T17" fmla="*/ 203 h 285"/>
                  <a:gd name="T18" fmla="*/ 0 w 309"/>
                  <a:gd name="T19" fmla="*/ 195 h 285"/>
                  <a:gd name="T20" fmla="*/ 0 w 309"/>
                  <a:gd name="T21" fmla="*/ 194 h 285"/>
                  <a:gd name="T22" fmla="*/ 0 w 309"/>
                  <a:gd name="T23" fmla="*/ 0 h 285"/>
                  <a:gd name="T24" fmla="*/ 309 w 309"/>
                  <a:gd name="T25" fmla="*/ 1 h 285"/>
                  <a:gd name="T26" fmla="*/ 309 w 309"/>
                  <a:gd name="T27" fmla="*/ 189 h 285"/>
                  <a:gd name="T28" fmla="*/ 303 w 309"/>
                  <a:gd name="T29" fmla="*/ 204 h 285"/>
                  <a:gd name="T30" fmla="*/ 296 w 309"/>
                  <a:gd name="T31" fmla="*/ 219 h 285"/>
                  <a:gd name="T32" fmla="*/ 290 w 309"/>
                  <a:gd name="T33" fmla="*/ 230 h 285"/>
                  <a:gd name="T34" fmla="*/ 284 w 309"/>
                  <a:gd name="T35" fmla="*/ 239 h 285"/>
                  <a:gd name="T36" fmla="*/ 282 w 309"/>
                  <a:gd name="T37" fmla="*/ 240 h 285"/>
                  <a:gd name="T38" fmla="*/ 266 w 309"/>
                  <a:gd name="T39" fmla="*/ 255 h 285"/>
                  <a:gd name="T40" fmla="*/ 245 w 309"/>
                  <a:gd name="T41" fmla="*/ 265 h 285"/>
                  <a:gd name="T42" fmla="*/ 221 w 309"/>
                  <a:gd name="T43" fmla="*/ 273 h 285"/>
                  <a:gd name="T44" fmla="*/ 196 w 309"/>
                  <a:gd name="T45" fmla="*/ 279 h 285"/>
                  <a:gd name="T46" fmla="*/ 173 w 309"/>
                  <a:gd name="T47" fmla="*/ 282 h 285"/>
                  <a:gd name="T48" fmla="*/ 154 w 309"/>
                  <a:gd name="T49" fmla="*/ 283 h 285"/>
                  <a:gd name="T50" fmla="*/ 140 w 309"/>
                  <a:gd name="T51" fmla="*/ 285 h 285"/>
                  <a:gd name="T52" fmla="*/ 136 w 309"/>
                  <a:gd name="T53" fmla="*/ 285 h 2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285"/>
                  <a:gd name="T83" fmla="*/ 309 w 309"/>
                  <a:gd name="T84" fmla="*/ 285 h 2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285">
                    <a:moveTo>
                      <a:pt x="136" y="285"/>
                    </a:moveTo>
                    <a:lnTo>
                      <a:pt x="103" y="280"/>
                    </a:lnTo>
                    <a:lnTo>
                      <a:pt x="75" y="273"/>
                    </a:lnTo>
                    <a:lnTo>
                      <a:pt x="54" y="262"/>
                    </a:lnTo>
                    <a:lnTo>
                      <a:pt x="36" y="249"/>
                    </a:lnTo>
                    <a:lnTo>
                      <a:pt x="23" y="237"/>
                    </a:lnTo>
                    <a:lnTo>
                      <a:pt x="12" y="224"/>
                    </a:lnTo>
                    <a:lnTo>
                      <a:pt x="6" y="212"/>
                    </a:lnTo>
                    <a:lnTo>
                      <a:pt x="2" y="203"/>
                    </a:lnTo>
                    <a:lnTo>
                      <a:pt x="0" y="195"/>
                    </a:lnTo>
                    <a:lnTo>
                      <a:pt x="0" y="194"/>
                    </a:lnTo>
                    <a:lnTo>
                      <a:pt x="0" y="0"/>
                    </a:lnTo>
                    <a:lnTo>
                      <a:pt x="309" y="1"/>
                    </a:lnTo>
                    <a:lnTo>
                      <a:pt x="309" y="189"/>
                    </a:lnTo>
                    <a:lnTo>
                      <a:pt x="303" y="204"/>
                    </a:lnTo>
                    <a:lnTo>
                      <a:pt x="296" y="219"/>
                    </a:lnTo>
                    <a:lnTo>
                      <a:pt x="290" y="230"/>
                    </a:lnTo>
                    <a:lnTo>
                      <a:pt x="284" y="239"/>
                    </a:lnTo>
                    <a:lnTo>
                      <a:pt x="282" y="240"/>
                    </a:lnTo>
                    <a:lnTo>
                      <a:pt x="266" y="255"/>
                    </a:lnTo>
                    <a:lnTo>
                      <a:pt x="245" y="265"/>
                    </a:lnTo>
                    <a:lnTo>
                      <a:pt x="221" y="273"/>
                    </a:lnTo>
                    <a:lnTo>
                      <a:pt x="196" y="279"/>
                    </a:lnTo>
                    <a:lnTo>
                      <a:pt x="173" y="282"/>
                    </a:lnTo>
                    <a:lnTo>
                      <a:pt x="154" y="283"/>
                    </a:lnTo>
                    <a:lnTo>
                      <a:pt x="140" y="285"/>
                    </a:lnTo>
                    <a:lnTo>
                      <a:pt x="136" y="28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89" name="Freeform 188"/>
              <p:cNvSpPr>
                <a:spLocks/>
              </p:cNvSpPr>
              <p:nvPr/>
            </p:nvSpPr>
            <p:spPr bwMode="auto">
              <a:xfrm>
                <a:off x="582314" y="4135651"/>
                <a:ext cx="734231" cy="589801"/>
              </a:xfrm>
              <a:custGeom>
                <a:avLst/>
                <a:gdLst>
                  <a:gd name="T0" fmla="*/ 136 w 309"/>
                  <a:gd name="T1" fmla="*/ 285 h 285"/>
                  <a:gd name="T2" fmla="*/ 103 w 309"/>
                  <a:gd name="T3" fmla="*/ 280 h 285"/>
                  <a:gd name="T4" fmla="*/ 75 w 309"/>
                  <a:gd name="T5" fmla="*/ 273 h 285"/>
                  <a:gd name="T6" fmla="*/ 54 w 309"/>
                  <a:gd name="T7" fmla="*/ 262 h 285"/>
                  <a:gd name="T8" fmla="*/ 36 w 309"/>
                  <a:gd name="T9" fmla="*/ 249 h 285"/>
                  <a:gd name="T10" fmla="*/ 23 w 309"/>
                  <a:gd name="T11" fmla="*/ 237 h 285"/>
                  <a:gd name="T12" fmla="*/ 12 w 309"/>
                  <a:gd name="T13" fmla="*/ 224 h 285"/>
                  <a:gd name="T14" fmla="*/ 6 w 309"/>
                  <a:gd name="T15" fmla="*/ 212 h 285"/>
                  <a:gd name="T16" fmla="*/ 2 w 309"/>
                  <a:gd name="T17" fmla="*/ 203 h 285"/>
                  <a:gd name="T18" fmla="*/ 0 w 309"/>
                  <a:gd name="T19" fmla="*/ 195 h 285"/>
                  <a:gd name="T20" fmla="*/ 0 w 309"/>
                  <a:gd name="T21" fmla="*/ 194 h 285"/>
                  <a:gd name="T22" fmla="*/ 0 w 309"/>
                  <a:gd name="T23" fmla="*/ 0 h 285"/>
                  <a:gd name="T24" fmla="*/ 309 w 309"/>
                  <a:gd name="T25" fmla="*/ 1 h 285"/>
                  <a:gd name="T26" fmla="*/ 309 w 309"/>
                  <a:gd name="T27" fmla="*/ 189 h 285"/>
                  <a:gd name="T28" fmla="*/ 303 w 309"/>
                  <a:gd name="T29" fmla="*/ 204 h 285"/>
                  <a:gd name="T30" fmla="*/ 296 w 309"/>
                  <a:gd name="T31" fmla="*/ 219 h 285"/>
                  <a:gd name="T32" fmla="*/ 290 w 309"/>
                  <a:gd name="T33" fmla="*/ 230 h 285"/>
                  <a:gd name="T34" fmla="*/ 284 w 309"/>
                  <a:gd name="T35" fmla="*/ 239 h 285"/>
                  <a:gd name="T36" fmla="*/ 282 w 309"/>
                  <a:gd name="T37" fmla="*/ 240 h 285"/>
                  <a:gd name="T38" fmla="*/ 266 w 309"/>
                  <a:gd name="T39" fmla="*/ 255 h 285"/>
                  <a:gd name="T40" fmla="*/ 245 w 309"/>
                  <a:gd name="T41" fmla="*/ 265 h 285"/>
                  <a:gd name="T42" fmla="*/ 221 w 309"/>
                  <a:gd name="T43" fmla="*/ 273 h 285"/>
                  <a:gd name="T44" fmla="*/ 196 w 309"/>
                  <a:gd name="T45" fmla="*/ 279 h 285"/>
                  <a:gd name="T46" fmla="*/ 173 w 309"/>
                  <a:gd name="T47" fmla="*/ 282 h 285"/>
                  <a:gd name="T48" fmla="*/ 154 w 309"/>
                  <a:gd name="T49" fmla="*/ 283 h 285"/>
                  <a:gd name="T50" fmla="*/ 140 w 309"/>
                  <a:gd name="T51" fmla="*/ 285 h 285"/>
                  <a:gd name="T52" fmla="*/ 136 w 309"/>
                  <a:gd name="T53" fmla="*/ 285 h 2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285"/>
                  <a:gd name="T83" fmla="*/ 309 w 309"/>
                  <a:gd name="T84" fmla="*/ 285 h 2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285">
                    <a:moveTo>
                      <a:pt x="136" y="285"/>
                    </a:moveTo>
                    <a:lnTo>
                      <a:pt x="103" y="280"/>
                    </a:lnTo>
                    <a:lnTo>
                      <a:pt x="75" y="273"/>
                    </a:lnTo>
                    <a:lnTo>
                      <a:pt x="54" y="262"/>
                    </a:lnTo>
                    <a:lnTo>
                      <a:pt x="36" y="249"/>
                    </a:lnTo>
                    <a:lnTo>
                      <a:pt x="23" y="237"/>
                    </a:lnTo>
                    <a:lnTo>
                      <a:pt x="12" y="224"/>
                    </a:lnTo>
                    <a:lnTo>
                      <a:pt x="6" y="212"/>
                    </a:lnTo>
                    <a:lnTo>
                      <a:pt x="2" y="203"/>
                    </a:lnTo>
                    <a:lnTo>
                      <a:pt x="0" y="195"/>
                    </a:lnTo>
                    <a:lnTo>
                      <a:pt x="0" y="194"/>
                    </a:lnTo>
                    <a:lnTo>
                      <a:pt x="0" y="0"/>
                    </a:lnTo>
                    <a:lnTo>
                      <a:pt x="309" y="1"/>
                    </a:lnTo>
                    <a:lnTo>
                      <a:pt x="309" y="189"/>
                    </a:lnTo>
                    <a:lnTo>
                      <a:pt x="303" y="204"/>
                    </a:lnTo>
                    <a:lnTo>
                      <a:pt x="296" y="219"/>
                    </a:lnTo>
                    <a:lnTo>
                      <a:pt x="290" y="230"/>
                    </a:lnTo>
                    <a:lnTo>
                      <a:pt x="284" y="239"/>
                    </a:lnTo>
                    <a:lnTo>
                      <a:pt x="282" y="240"/>
                    </a:lnTo>
                    <a:lnTo>
                      <a:pt x="266" y="255"/>
                    </a:lnTo>
                    <a:lnTo>
                      <a:pt x="245" y="265"/>
                    </a:lnTo>
                    <a:lnTo>
                      <a:pt x="221" y="273"/>
                    </a:lnTo>
                    <a:lnTo>
                      <a:pt x="196" y="279"/>
                    </a:lnTo>
                    <a:lnTo>
                      <a:pt x="173" y="282"/>
                    </a:lnTo>
                    <a:lnTo>
                      <a:pt x="154" y="283"/>
                    </a:lnTo>
                    <a:lnTo>
                      <a:pt x="140" y="285"/>
                    </a:lnTo>
                    <a:lnTo>
                      <a:pt x="136" y="285"/>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0" name="Freeform 189"/>
              <p:cNvSpPr>
                <a:spLocks/>
              </p:cNvSpPr>
              <p:nvPr/>
            </p:nvSpPr>
            <p:spPr bwMode="auto">
              <a:xfrm>
                <a:off x="622709" y="4135651"/>
                <a:ext cx="655818" cy="585662"/>
              </a:xfrm>
              <a:custGeom>
                <a:avLst/>
                <a:gdLst>
                  <a:gd name="T0" fmla="*/ 123 w 276"/>
                  <a:gd name="T1" fmla="*/ 283 h 283"/>
                  <a:gd name="T2" fmla="*/ 94 w 276"/>
                  <a:gd name="T3" fmla="*/ 280 h 283"/>
                  <a:gd name="T4" fmla="*/ 70 w 276"/>
                  <a:gd name="T5" fmla="*/ 273 h 283"/>
                  <a:gd name="T6" fmla="*/ 49 w 276"/>
                  <a:gd name="T7" fmla="*/ 264 h 283"/>
                  <a:gd name="T8" fmla="*/ 34 w 276"/>
                  <a:gd name="T9" fmla="*/ 253 h 283"/>
                  <a:gd name="T10" fmla="*/ 22 w 276"/>
                  <a:gd name="T11" fmla="*/ 241 h 283"/>
                  <a:gd name="T12" fmla="*/ 13 w 276"/>
                  <a:gd name="T13" fmla="*/ 231 h 283"/>
                  <a:gd name="T14" fmla="*/ 7 w 276"/>
                  <a:gd name="T15" fmla="*/ 221 h 283"/>
                  <a:gd name="T16" fmla="*/ 3 w 276"/>
                  <a:gd name="T17" fmla="*/ 212 h 283"/>
                  <a:gd name="T18" fmla="*/ 1 w 276"/>
                  <a:gd name="T19" fmla="*/ 206 h 283"/>
                  <a:gd name="T20" fmla="*/ 0 w 276"/>
                  <a:gd name="T21" fmla="*/ 204 h 283"/>
                  <a:gd name="T22" fmla="*/ 0 w 276"/>
                  <a:gd name="T23" fmla="*/ 0 h 283"/>
                  <a:gd name="T24" fmla="*/ 276 w 276"/>
                  <a:gd name="T25" fmla="*/ 1 h 283"/>
                  <a:gd name="T26" fmla="*/ 276 w 276"/>
                  <a:gd name="T27" fmla="*/ 182 h 283"/>
                  <a:gd name="T28" fmla="*/ 270 w 276"/>
                  <a:gd name="T29" fmla="*/ 195 h 283"/>
                  <a:gd name="T30" fmla="*/ 264 w 276"/>
                  <a:gd name="T31" fmla="*/ 209 h 283"/>
                  <a:gd name="T32" fmla="*/ 258 w 276"/>
                  <a:gd name="T33" fmla="*/ 219 h 283"/>
                  <a:gd name="T34" fmla="*/ 253 w 276"/>
                  <a:gd name="T35" fmla="*/ 227 h 283"/>
                  <a:gd name="T36" fmla="*/ 252 w 276"/>
                  <a:gd name="T37" fmla="*/ 230 h 283"/>
                  <a:gd name="T38" fmla="*/ 238 w 276"/>
                  <a:gd name="T39" fmla="*/ 243 h 283"/>
                  <a:gd name="T40" fmla="*/ 219 w 276"/>
                  <a:gd name="T41" fmla="*/ 253 h 283"/>
                  <a:gd name="T42" fmla="*/ 198 w 276"/>
                  <a:gd name="T43" fmla="*/ 262 h 283"/>
                  <a:gd name="T44" fmla="*/ 177 w 276"/>
                  <a:gd name="T45" fmla="*/ 270 h 283"/>
                  <a:gd name="T46" fmla="*/ 156 w 276"/>
                  <a:gd name="T47" fmla="*/ 276 h 283"/>
                  <a:gd name="T48" fmla="*/ 140 w 276"/>
                  <a:gd name="T49" fmla="*/ 280 h 283"/>
                  <a:gd name="T50" fmla="*/ 128 w 276"/>
                  <a:gd name="T51" fmla="*/ 282 h 283"/>
                  <a:gd name="T52" fmla="*/ 123 w 276"/>
                  <a:gd name="T53" fmla="*/ 283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3"/>
                  <a:gd name="T83" fmla="*/ 276 w 276"/>
                  <a:gd name="T84" fmla="*/ 283 h 2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3">
                    <a:moveTo>
                      <a:pt x="123" y="283"/>
                    </a:moveTo>
                    <a:lnTo>
                      <a:pt x="94" y="280"/>
                    </a:lnTo>
                    <a:lnTo>
                      <a:pt x="70" y="273"/>
                    </a:lnTo>
                    <a:lnTo>
                      <a:pt x="49" y="264"/>
                    </a:lnTo>
                    <a:lnTo>
                      <a:pt x="34" y="253"/>
                    </a:lnTo>
                    <a:lnTo>
                      <a:pt x="22" y="241"/>
                    </a:lnTo>
                    <a:lnTo>
                      <a:pt x="13" y="231"/>
                    </a:lnTo>
                    <a:lnTo>
                      <a:pt x="7" y="221"/>
                    </a:lnTo>
                    <a:lnTo>
                      <a:pt x="3" y="212"/>
                    </a:lnTo>
                    <a:lnTo>
                      <a:pt x="1" y="206"/>
                    </a:lnTo>
                    <a:lnTo>
                      <a:pt x="0" y="204"/>
                    </a:lnTo>
                    <a:lnTo>
                      <a:pt x="0" y="0"/>
                    </a:lnTo>
                    <a:lnTo>
                      <a:pt x="276" y="1"/>
                    </a:lnTo>
                    <a:lnTo>
                      <a:pt x="276" y="182"/>
                    </a:lnTo>
                    <a:lnTo>
                      <a:pt x="270" y="195"/>
                    </a:lnTo>
                    <a:lnTo>
                      <a:pt x="264" y="209"/>
                    </a:lnTo>
                    <a:lnTo>
                      <a:pt x="258" y="219"/>
                    </a:lnTo>
                    <a:lnTo>
                      <a:pt x="253" y="227"/>
                    </a:lnTo>
                    <a:lnTo>
                      <a:pt x="252" y="230"/>
                    </a:lnTo>
                    <a:lnTo>
                      <a:pt x="238" y="243"/>
                    </a:lnTo>
                    <a:lnTo>
                      <a:pt x="219" y="253"/>
                    </a:lnTo>
                    <a:lnTo>
                      <a:pt x="198" y="262"/>
                    </a:lnTo>
                    <a:lnTo>
                      <a:pt x="177" y="270"/>
                    </a:lnTo>
                    <a:lnTo>
                      <a:pt x="156" y="276"/>
                    </a:lnTo>
                    <a:lnTo>
                      <a:pt x="140" y="280"/>
                    </a:lnTo>
                    <a:lnTo>
                      <a:pt x="128" y="282"/>
                    </a:lnTo>
                    <a:lnTo>
                      <a:pt x="123" y="283"/>
                    </a:lnTo>
                    <a:close/>
                  </a:path>
                </a:pathLst>
              </a:custGeom>
              <a:solidFill>
                <a:srgbClr val="202020"/>
              </a:solidFill>
              <a:ln w="0">
                <a:solidFill>
                  <a:srgbClr val="20202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1" name="Freeform 190"/>
              <p:cNvSpPr>
                <a:spLocks/>
              </p:cNvSpPr>
              <p:nvPr/>
            </p:nvSpPr>
            <p:spPr bwMode="auto">
              <a:xfrm>
                <a:off x="663104" y="4137720"/>
                <a:ext cx="575028" cy="581523"/>
              </a:xfrm>
              <a:custGeom>
                <a:avLst/>
                <a:gdLst>
                  <a:gd name="T0" fmla="*/ 112 w 242"/>
                  <a:gd name="T1" fmla="*/ 281 h 281"/>
                  <a:gd name="T2" fmla="*/ 82 w 242"/>
                  <a:gd name="T3" fmla="*/ 278 h 281"/>
                  <a:gd name="T4" fmla="*/ 60 w 242"/>
                  <a:gd name="T5" fmla="*/ 272 h 281"/>
                  <a:gd name="T6" fmla="*/ 41 w 242"/>
                  <a:gd name="T7" fmla="*/ 263 h 281"/>
                  <a:gd name="T8" fmla="*/ 26 w 242"/>
                  <a:gd name="T9" fmla="*/ 252 h 281"/>
                  <a:gd name="T10" fmla="*/ 15 w 242"/>
                  <a:gd name="T11" fmla="*/ 240 h 281"/>
                  <a:gd name="T12" fmla="*/ 8 w 242"/>
                  <a:gd name="T13" fmla="*/ 230 h 281"/>
                  <a:gd name="T14" fmla="*/ 3 w 242"/>
                  <a:gd name="T15" fmla="*/ 223 h 281"/>
                  <a:gd name="T16" fmla="*/ 0 w 242"/>
                  <a:gd name="T17" fmla="*/ 217 h 281"/>
                  <a:gd name="T18" fmla="*/ 0 w 242"/>
                  <a:gd name="T19" fmla="*/ 214 h 281"/>
                  <a:gd name="T20" fmla="*/ 0 w 242"/>
                  <a:gd name="T21" fmla="*/ 0 h 281"/>
                  <a:gd name="T22" fmla="*/ 242 w 242"/>
                  <a:gd name="T23" fmla="*/ 0 h 281"/>
                  <a:gd name="T24" fmla="*/ 242 w 242"/>
                  <a:gd name="T25" fmla="*/ 172 h 281"/>
                  <a:gd name="T26" fmla="*/ 238 w 242"/>
                  <a:gd name="T27" fmla="*/ 184 h 281"/>
                  <a:gd name="T28" fmla="*/ 232 w 242"/>
                  <a:gd name="T29" fmla="*/ 197 h 281"/>
                  <a:gd name="T30" fmla="*/ 227 w 242"/>
                  <a:gd name="T31" fmla="*/ 208 h 281"/>
                  <a:gd name="T32" fmla="*/ 223 w 242"/>
                  <a:gd name="T33" fmla="*/ 215 h 281"/>
                  <a:gd name="T34" fmla="*/ 221 w 242"/>
                  <a:gd name="T35" fmla="*/ 218 h 281"/>
                  <a:gd name="T36" fmla="*/ 209 w 242"/>
                  <a:gd name="T37" fmla="*/ 230 h 281"/>
                  <a:gd name="T38" fmla="*/ 194 w 242"/>
                  <a:gd name="T39" fmla="*/ 240 h 281"/>
                  <a:gd name="T40" fmla="*/ 176 w 242"/>
                  <a:gd name="T41" fmla="*/ 251 h 281"/>
                  <a:gd name="T42" fmla="*/ 157 w 242"/>
                  <a:gd name="T43" fmla="*/ 261 h 281"/>
                  <a:gd name="T44" fmla="*/ 141 w 242"/>
                  <a:gd name="T45" fmla="*/ 269 h 281"/>
                  <a:gd name="T46" fmla="*/ 126 w 242"/>
                  <a:gd name="T47" fmla="*/ 275 h 281"/>
                  <a:gd name="T48" fmla="*/ 115 w 242"/>
                  <a:gd name="T49" fmla="*/ 279 h 281"/>
                  <a:gd name="T50" fmla="*/ 112 w 242"/>
                  <a:gd name="T51" fmla="*/ 281 h 2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281"/>
                  <a:gd name="T80" fmla="*/ 242 w 242"/>
                  <a:gd name="T81" fmla="*/ 281 h 2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281">
                    <a:moveTo>
                      <a:pt x="112" y="281"/>
                    </a:moveTo>
                    <a:lnTo>
                      <a:pt x="82" y="278"/>
                    </a:lnTo>
                    <a:lnTo>
                      <a:pt x="60" y="272"/>
                    </a:lnTo>
                    <a:lnTo>
                      <a:pt x="41" y="263"/>
                    </a:lnTo>
                    <a:lnTo>
                      <a:pt x="26" y="252"/>
                    </a:lnTo>
                    <a:lnTo>
                      <a:pt x="15" y="240"/>
                    </a:lnTo>
                    <a:lnTo>
                      <a:pt x="8" y="230"/>
                    </a:lnTo>
                    <a:lnTo>
                      <a:pt x="3" y="223"/>
                    </a:lnTo>
                    <a:lnTo>
                      <a:pt x="0" y="217"/>
                    </a:lnTo>
                    <a:lnTo>
                      <a:pt x="0" y="214"/>
                    </a:lnTo>
                    <a:lnTo>
                      <a:pt x="0" y="0"/>
                    </a:lnTo>
                    <a:lnTo>
                      <a:pt x="242" y="0"/>
                    </a:lnTo>
                    <a:lnTo>
                      <a:pt x="242" y="172"/>
                    </a:lnTo>
                    <a:lnTo>
                      <a:pt x="238" y="184"/>
                    </a:lnTo>
                    <a:lnTo>
                      <a:pt x="232" y="197"/>
                    </a:lnTo>
                    <a:lnTo>
                      <a:pt x="227" y="208"/>
                    </a:lnTo>
                    <a:lnTo>
                      <a:pt x="223" y="215"/>
                    </a:lnTo>
                    <a:lnTo>
                      <a:pt x="221" y="218"/>
                    </a:lnTo>
                    <a:lnTo>
                      <a:pt x="209" y="230"/>
                    </a:lnTo>
                    <a:lnTo>
                      <a:pt x="194" y="240"/>
                    </a:lnTo>
                    <a:lnTo>
                      <a:pt x="176" y="251"/>
                    </a:lnTo>
                    <a:lnTo>
                      <a:pt x="157" y="261"/>
                    </a:lnTo>
                    <a:lnTo>
                      <a:pt x="141" y="269"/>
                    </a:lnTo>
                    <a:lnTo>
                      <a:pt x="126" y="275"/>
                    </a:lnTo>
                    <a:lnTo>
                      <a:pt x="115" y="279"/>
                    </a:lnTo>
                    <a:lnTo>
                      <a:pt x="112" y="281"/>
                    </a:lnTo>
                    <a:close/>
                  </a:path>
                </a:pathLst>
              </a:custGeom>
              <a:solidFill>
                <a:srgbClr val="404040"/>
              </a:solidFill>
              <a:ln w="0">
                <a:solidFill>
                  <a:srgbClr val="40404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2" name="Freeform 191"/>
              <p:cNvSpPr>
                <a:spLocks/>
              </p:cNvSpPr>
              <p:nvPr/>
            </p:nvSpPr>
            <p:spPr bwMode="auto">
              <a:xfrm>
                <a:off x="705874" y="4137720"/>
                <a:ext cx="494240" cy="577384"/>
              </a:xfrm>
              <a:custGeom>
                <a:avLst/>
                <a:gdLst>
                  <a:gd name="T0" fmla="*/ 99 w 208"/>
                  <a:gd name="T1" fmla="*/ 279 h 279"/>
                  <a:gd name="T2" fmla="*/ 70 w 208"/>
                  <a:gd name="T3" fmla="*/ 276 h 279"/>
                  <a:gd name="T4" fmla="*/ 48 w 208"/>
                  <a:gd name="T5" fmla="*/ 270 h 279"/>
                  <a:gd name="T6" fmla="*/ 32 w 208"/>
                  <a:gd name="T7" fmla="*/ 261 h 279"/>
                  <a:gd name="T8" fmla="*/ 18 w 208"/>
                  <a:gd name="T9" fmla="*/ 252 h 279"/>
                  <a:gd name="T10" fmla="*/ 9 w 208"/>
                  <a:gd name="T11" fmla="*/ 242 h 279"/>
                  <a:gd name="T12" fmla="*/ 3 w 208"/>
                  <a:gd name="T13" fmla="*/ 233 h 279"/>
                  <a:gd name="T14" fmla="*/ 0 w 208"/>
                  <a:gd name="T15" fmla="*/ 227 h 279"/>
                  <a:gd name="T16" fmla="*/ 0 w 208"/>
                  <a:gd name="T17" fmla="*/ 226 h 279"/>
                  <a:gd name="T18" fmla="*/ 0 w 208"/>
                  <a:gd name="T19" fmla="*/ 0 h 279"/>
                  <a:gd name="T20" fmla="*/ 208 w 208"/>
                  <a:gd name="T21" fmla="*/ 0 h 279"/>
                  <a:gd name="T22" fmla="*/ 208 w 208"/>
                  <a:gd name="T23" fmla="*/ 164 h 279"/>
                  <a:gd name="T24" fmla="*/ 203 w 208"/>
                  <a:gd name="T25" fmla="*/ 175 h 279"/>
                  <a:gd name="T26" fmla="*/ 199 w 208"/>
                  <a:gd name="T27" fmla="*/ 187 h 279"/>
                  <a:gd name="T28" fmla="*/ 194 w 208"/>
                  <a:gd name="T29" fmla="*/ 196 h 279"/>
                  <a:gd name="T30" fmla="*/ 191 w 208"/>
                  <a:gd name="T31" fmla="*/ 203 h 279"/>
                  <a:gd name="T32" fmla="*/ 191 w 208"/>
                  <a:gd name="T33" fmla="*/ 206 h 279"/>
                  <a:gd name="T34" fmla="*/ 181 w 208"/>
                  <a:gd name="T35" fmla="*/ 218 h 279"/>
                  <a:gd name="T36" fmla="*/ 167 w 208"/>
                  <a:gd name="T37" fmla="*/ 229 h 279"/>
                  <a:gd name="T38" fmla="*/ 153 w 208"/>
                  <a:gd name="T39" fmla="*/ 242 h 279"/>
                  <a:gd name="T40" fmla="*/ 138 w 208"/>
                  <a:gd name="T41" fmla="*/ 254 h 279"/>
                  <a:gd name="T42" fmla="*/ 123 w 208"/>
                  <a:gd name="T43" fmla="*/ 264 h 279"/>
                  <a:gd name="T44" fmla="*/ 111 w 208"/>
                  <a:gd name="T45" fmla="*/ 272 h 279"/>
                  <a:gd name="T46" fmla="*/ 102 w 208"/>
                  <a:gd name="T47" fmla="*/ 278 h 279"/>
                  <a:gd name="T48" fmla="*/ 99 w 208"/>
                  <a:gd name="T49" fmla="*/ 279 h 2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
                  <a:gd name="T76" fmla="*/ 0 h 279"/>
                  <a:gd name="T77" fmla="*/ 208 w 208"/>
                  <a:gd name="T78" fmla="*/ 279 h 2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 h="279">
                    <a:moveTo>
                      <a:pt x="99" y="279"/>
                    </a:moveTo>
                    <a:lnTo>
                      <a:pt x="70" y="276"/>
                    </a:lnTo>
                    <a:lnTo>
                      <a:pt x="48" y="270"/>
                    </a:lnTo>
                    <a:lnTo>
                      <a:pt x="32" y="261"/>
                    </a:lnTo>
                    <a:lnTo>
                      <a:pt x="18" y="252"/>
                    </a:lnTo>
                    <a:lnTo>
                      <a:pt x="9" y="242"/>
                    </a:lnTo>
                    <a:lnTo>
                      <a:pt x="3" y="233"/>
                    </a:lnTo>
                    <a:lnTo>
                      <a:pt x="0" y="227"/>
                    </a:lnTo>
                    <a:lnTo>
                      <a:pt x="0" y="226"/>
                    </a:lnTo>
                    <a:lnTo>
                      <a:pt x="0" y="0"/>
                    </a:lnTo>
                    <a:lnTo>
                      <a:pt x="208" y="0"/>
                    </a:lnTo>
                    <a:lnTo>
                      <a:pt x="208" y="164"/>
                    </a:lnTo>
                    <a:lnTo>
                      <a:pt x="203" y="175"/>
                    </a:lnTo>
                    <a:lnTo>
                      <a:pt x="199" y="187"/>
                    </a:lnTo>
                    <a:lnTo>
                      <a:pt x="194" y="196"/>
                    </a:lnTo>
                    <a:lnTo>
                      <a:pt x="191" y="203"/>
                    </a:lnTo>
                    <a:lnTo>
                      <a:pt x="191" y="206"/>
                    </a:lnTo>
                    <a:lnTo>
                      <a:pt x="181" y="218"/>
                    </a:lnTo>
                    <a:lnTo>
                      <a:pt x="167" y="229"/>
                    </a:lnTo>
                    <a:lnTo>
                      <a:pt x="153" y="242"/>
                    </a:lnTo>
                    <a:lnTo>
                      <a:pt x="138" y="254"/>
                    </a:lnTo>
                    <a:lnTo>
                      <a:pt x="123" y="264"/>
                    </a:lnTo>
                    <a:lnTo>
                      <a:pt x="111" y="272"/>
                    </a:lnTo>
                    <a:lnTo>
                      <a:pt x="102" y="278"/>
                    </a:lnTo>
                    <a:lnTo>
                      <a:pt x="99" y="279"/>
                    </a:lnTo>
                    <a:close/>
                  </a:path>
                </a:pathLst>
              </a:custGeom>
              <a:solidFill>
                <a:srgbClr val="606060"/>
              </a:solidFill>
              <a:ln w="0">
                <a:solidFill>
                  <a:srgbClr val="60606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3" name="Freeform 192"/>
              <p:cNvSpPr>
                <a:spLocks/>
              </p:cNvSpPr>
              <p:nvPr/>
            </p:nvSpPr>
            <p:spPr bwMode="auto">
              <a:xfrm>
                <a:off x="748645" y="4137720"/>
                <a:ext cx="411074" cy="577384"/>
              </a:xfrm>
              <a:custGeom>
                <a:avLst/>
                <a:gdLst>
                  <a:gd name="T0" fmla="*/ 87 w 173"/>
                  <a:gd name="T1" fmla="*/ 279 h 279"/>
                  <a:gd name="T2" fmla="*/ 63 w 173"/>
                  <a:gd name="T3" fmla="*/ 276 h 279"/>
                  <a:gd name="T4" fmla="*/ 44 w 173"/>
                  <a:gd name="T5" fmla="*/ 272 h 279"/>
                  <a:gd name="T6" fmla="*/ 27 w 173"/>
                  <a:gd name="T7" fmla="*/ 264 h 279"/>
                  <a:gd name="T8" fmla="*/ 17 w 173"/>
                  <a:gd name="T9" fmla="*/ 257 h 279"/>
                  <a:gd name="T10" fmla="*/ 8 w 173"/>
                  <a:gd name="T11" fmla="*/ 249 h 279"/>
                  <a:gd name="T12" fmla="*/ 3 w 173"/>
                  <a:gd name="T13" fmla="*/ 242 h 279"/>
                  <a:gd name="T14" fmla="*/ 0 w 173"/>
                  <a:gd name="T15" fmla="*/ 238 h 279"/>
                  <a:gd name="T16" fmla="*/ 0 w 173"/>
                  <a:gd name="T17" fmla="*/ 236 h 279"/>
                  <a:gd name="T18" fmla="*/ 0 w 173"/>
                  <a:gd name="T19" fmla="*/ 0 h 279"/>
                  <a:gd name="T20" fmla="*/ 173 w 173"/>
                  <a:gd name="T21" fmla="*/ 0 h 279"/>
                  <a:gd name="T22" fmla="*/ 173 w 173"/>
                  <a:gd name="T23" fmla="*/ 155 h 279"/>
                  <a:gd name="T24" fmla="*/ 170 w 173"/>
                  <a:gd name="T25" fmla="*/ 166 h 279"/>
                  <a:gd name="T26" fmla="*/ 166 w 173"/>
                  <a:gd name="T27" fmla="*/ 175 h 279"/>
                  <a:gd name="T28" fmla="*/ 163 w 173"/>
                  <a:gd name="T29" fmla="*/ 185 h 279"/>
                  <a:gd name="T30" fmla="*/ 160 w 173"/>
                  <a:gd name="T31" fmla="*/ 193 h 279"/>
                  <a:gd name="T32" fmla="*/ 160 w 173"/>
                  <a:gd name="T33" fmla="*/ 196 h 279"/>
                  <a:gd name="T34" fmla="*/ 151 w 173"/>
                  <a:gd name="T35" fmla="*/ 205 h 279"/>
                  <a:gd name="T36" fmla="*/ 140 w 173"/>
                  <a:gd name="T37" fmla="*/ 218 h 279"/>
                  <a:gd name="T38" fmla="*/ 129 w 173"/>
                  <a:gd name="T39" fmla="*/ 232 h 279"/>
                  <a:gd name="T40" fmla="*/ 117 w 173"/>
                  <a:gd name="T41" fmla="*/ 245 h 279"/>
                  <a:gd name="T42" fmla="*/ 105 w 173"/>
                  <a:gd name="T43" fmla="*/ 258 h 279"/>
                  <a:gd name="T44" fmla="*/ 96 w 173"/>
                  <a:gd name="T45" fmla="*/ 269 h 279"/>
                  <a:gd name="T46" fmla="*/ 88 w 173"/>
                  <a:gd name="T47" fmla="*/ 276 h 279"/>
                  <a:gd name="T48" fmla="*/ 87 w 173"/>
                  <a:gd name="T49" fmla="*/ 279 h 2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279"/>
                  <a:gd name="T77" fmla="*/ 173 w 173"/>
                  <a:gd name="T78" fmla="*/ 279 h 2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279">
                    <a:moveTo>
                      <a:pt x="87" y="279"/>
                    </a:moveTo>
                    <a:lnTo>
                      <a:pt x="63" y="276"/>
                    </a:lnTo>
                    <a:lnTo>
                      <a:pt x="44" y="272"/>
                    </a:lnTo>
                    <a:lnTo>
                      <a:pt x="27" y="264"/>
                    </a:lnTo>
                    <a:lnTo>
                      <a:pt x="17" y="257"/>
                    </a:lnTo>
                    <a:lnTo>
                      <a:pt x="8" y="249"/>
                    </a:lnTo>
                    <a:lnTo>
                      <a:pt x="3" y="242"/>
                    </a:lnTo>
                    <a:lnTo>
                      <a:pt x="0" y="238"/>
                    </a:lnTo>
                    <a:lnTo>
                      <a:pt x="0" y="236"/>
                    </a:lnTo>
                    <a:lnTo>
                      <a:pt x="0" y="0"/>
                    </a:lnTo>
                    <a:lnTo>
                      <a:pt x="173" y="0"/>
                    </a:lnTo>
                    <a:lnTo>
                      <a:pt x="173" y="155"/>
                    </a:lnTo>
                    <a:lnTo>
                      <a:pt x="170" y="166"/>
                    </a:lnTo>
                    <a:lnTo>
                      <a:pt x="166" y="175"/>
                    </a:lnTo>
                    <a:lnTo>
                      <a:pt x="163" y="185"/>
                    </a:lnTo>
                    <a:lnTo>
                      <a:pt x="160" y="193"/>
                    </a:lnTo>
                    <a:lnTo>
                      <a:pt x="160" y="196"/>
                    </a:lnTo>
                    <a:lnTo>
                      <a:pt x="151" y="205"/>
                    </a:lnTo>
                    <a:lnTo>
                      <a:pt x="140" y="218"/>
                    </a:lnTo>
                    <a:lnTo>
                      <a:pt x="129" y="232"/>
                    </a:lnTo>
                    <a:lnTo>
                      <a:pt x="117" y="245"/>
                    </a:lnTo>
                    <a:lnTo>
                      <a:pt x="105" y="258"/>
                    </a:lnTo>
                    <a:lnTo>
                      <a:pt x="96" y="269"/>
                    </a:lnTo>
                    <a:lnTo>
                      <a:pt x="88" y="276"/>
                    </a:lnTo>
                    <a:lnTo>
                      <a:pt x="87" y="279"/>
                    </a:lnTo>
                    <a:close/>
                  </a:path>
                </a:pathLst>
              </a:custGeom>
              <a:solidFill>
                <a:srgbClr val="808080"/>
              </a:solidFill>
              <a:ln w="0">
                <a:solidFill>
                  <a:srgbClr val="80808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4" name="Freeform 193"/>
              <p:cNvSpPr>
                <a:spLocks/>
              </p:cNvSpPr>
              <p:nvPr/>
            </p:nvSpPr>
            <p:spPr bwMode="auto">
              <a:xfrm>
                <a:off x="789039" y="4137720"/>
                <a:ext cx="332661" cy="575315"/>
              </a:xfrm>
              <a:custGeom>
                <a:avLst/>
                <a:gdLst>
                  <a:gd name="T0" fmla="*/ 74 w 140"/>
                  <a:gd name="T1" fmla="*/ 278 h 278"/>
                  <a:gd name="T2" fmla="*/ 52 w 140"/>
                  <a:gd name="T3" fmla="*/ 276 h 278"/>
                  <a:gd name="T4" fmla="*/ 34 w 140"/>
                  <a:gd name="T5" fmla="*/ 272 h 278"/>
                  <a:gd name="T6" fmla="*/ 21 w 140"/>
                  <a:gd name="T7" fmla="*/ 266 h 278"/>
                  <a:gd name="T8" fmla="*/ 12 w 140"/>
                  <a:gd name="T9" fmla="*/ 260 h 278"/>
                  <a:gd name="T10" fmla="*/ 4 w 140"/>
                  <a:gd name="T11" fmla="*/ 252 h 278"/>
                  <a:gd name="T12" fmla="*/ 1 w 140"/>
                  <a:gd name="T13" fmla="*/ 248 h 278"/>
                  <a:gd name="T14" fmla="*/ 0 w 140"/>
                  <a:gd name="T15" fmla="*/ 246 h 278"/>
                  <a:gd name="T16" fmla="*/ 0 w 140"/>
                  <a:gd name="T17" fmla="*/ 2 h 278"/>
                  <a:gd name="T18" fmla="*/ 140 w 140"/>
                  <a:gd name="T19" fmla="*/ 0 h 278"/>
                  <a:gd name="T20" fmla="*/ 140 w 140"/>
                  <a:gd name="T21" fmla="*/ 148 h 278"/>
                  <a:gd name="T22" fmla="*/ 137 w 140"/>
                  <a:gd name="T23" fmla="*/ 155 h 278"/>
                  <a:gd name="T24" fmla="*/ 134 w 140"/>
                  <a:gd name="T25" fmla="*/ 164 h 278"/>
                  <a:gd name="T26" fmla="*/ 132 w 140"/>
                  <a:gd name="T27" fmla="*/ 175 h 278"/>
                  <a:gd name="T28" fmla="*/ 131 w 140"/>
                  <a:gd name="T29" fmla="*/ 182 h 278"/>
                  <a:gd name="T30" fmla="*/ 129 w 140"/>
                  <a:gd name="T31" fmla="*/ 184 h 278"/>
                  <a:gd name="T32" fmla="*/ 123 w 140"/>
                  <a:gd name="T33" fmla="*/ 193 h 278"/>
                  <a:gd name="T34" fmla="*/ 116 w 140"/>
                  <a:gd name="T35" fmla="*/ 206 h 278"/>
                  <a:gd name="T36" fmla="*/ 107 w 140"/>
                  <a:gd name="T37" fmla="*/ 221 h 278"/>
                  <a:gd name="T38" fmla="*/ 97 w 140"/>
                  <a:gd name="T39" fmla="*/ 238 h 278"/>
                  <a:gd name="T40" fmla="*/ 89 w 140"/>
                  <a:gd name="T41" fmla="*/ 252 h 278"/>
                  <a:gd name="T42" fmla="*/ 82 w 140"/>
                  <a:gd name="T43" fmla="*/ 266 h 278"/>
                  <a:gd name="T44" fmla="*/ 77 w 140"/>
                  <a:gd name="T45" fmla="*/ 275 h 278"/>
                  <a:gd name="T46" fmla="*/ 74 w 140"/>
                  <a:gd name="T47" fmla="*/ 278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278"/>
                  <a:gd name="T74" fmla="*/ 140 w 140"/>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278">
                    <a:moveTo>
                      <a:pt x="74" y="278"/>
                    </a:moveTo>
                    <a:lnTo>
                      <a:pt x="52" y="276"/>
                    </a:lnTo>
                    <a:lnTo>
                      <a:pt x="34" y="272"/>
                    </a:lnTo>
                    <a:lnTo>
                      <a:pt x="21" y="266"/>
                    </a:lnTo>
                    <a:lnTo>
                      <a:pt x="12" y="260"/>
                    </a:lnTo>
                    <a:lnTo>
                      <a:pt x="4" y="252"/>
                    </a:lnTo>
                    <a:lnTo>
                      <a:pt x="1" y="248"/>
                    </a:lnTo>
                    <a:lnTo>
                      <a:pt x="0" y="246"/>
                    </a:lnTo>
                    <a:lnTo>
                      <a:pt x="0" y="2"/>
                    </a:lnTo>
                    <a:lnTo>
                      <a:pt x="140" y="0"/>
                    </a:lnTo>
                    <a:lnTo>
                      <a:pt x="140" y="148"/>
                    </a:lnTo>
                    <a:lnTo>
                      <a:pt x="137" y="155"/>
                    </a:lnTo>
                    <a:lnTo>
                      <a:pt x="134" y="164"/>
                    </a:lnTo>
                    <a:lnTo>
                      <a:pt x="132" y="175"/>
                    </a:lnTo>
                    <a:lnTo>
                      <a:pt x="131" y="182"/>
                    </a:lnTo>
                    <a:lnTo>
                      <a:pt x="129" y="184"/>
                    </a:lnTo>
                    <a:lnTo>
                      <a:pt x="123" y="193"/>
                    </a:lnTo>
                    <a:lnTo>
                      <a:pt x="116" y="206"/>
                    </a:lnTo>
                    <a:lnTo>
                      <a:pt x="107" y="221"/>
                    </a:lnTo>
                    <a:lnTo>
                      <a:pt x="97" y="238"/>
                    </a:lnTo>
                    <a:lnTo>
                      <a:pt x="89" y="252"/>
                    </a:lnTo>
                    <a:lnTo>
                      <a:pt x="82" y="266"/>
                    </a:lnTo>
                    <a:lnTo>
                      <a:pt x="77" y="275"/>
                    </a:lnTo>
                    <a:lnTo>
                      <a:pt x="74" y="278"/>
                    </a:lnTo>
                    <a:close/>
                  </a:path>
                </a:pathLst>
              </a:custGeom>
              <a:solidFill>
                <a:srgbClr val="9F9F9F"/>
              </a:solidFill>
              <a:ln w="0">
                <a:solidFill>
                  <a:srgbClr val="9F9F9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5" name="Freeform 194"/>
              <p:cNvSpPr>
                <a:spLocks/>
              </p:cNvSpPr>
              <p:nvPr/>
            </p:nvSpPr>
            <p:spPr bwMode="auto">
              <a:xfrm>
                <a:off x="831810" y="4137720"/>
                <a:ext cx="249496" cy="571176"/>
              </a:xfrm>
              <a:custGeom>
                <a:avLst/>
                <a:gdLst>
                  <a:gd name="T0" fmla="*/ 62 w 105"/>
                  <a:gd name="T1" fmla="*/ 276 h 276"/>
                  <a:gd name="T2" fmla="*/ 41 w 105"/>
                  <a:gd name="T3" fmla="*/ 276 h 276"/>
                  <a:gd name="T4" fmla="*/ 25 w 105"/>
                  <a:gd name="T5" fmla="*/ 273 h 276"/>
                  <a:gd name="T6" fmla="*/ 13 w 105"/>
                  <a:gd name="T7" fmla="*/ 267 h 276"/>
                  <a:gd name="T8" fmla="*/ 6 w 105"/>
                  <a:gd name="T9" fmla="*/ 263 h 276"/>
                  <a:gd name="T10" fmla="*/ 1 w 105"/>
                  <a:gd name="T11" fmla="*/ 258 h 276"/>
                  <a:gd name="T12" fmla="*/ 0 w 105"/>
                  <a:gd name="T13" fmla="*/ 257 h 276"/>
                  <a:gd name="T14" fmla="*/ 0 w 105"/>
                  <a:gd name="T15" fmla="*/ 2 h 276"/>
                  <a:gd name="T16" fmla="*/ 105 w 105"/>
                  <a:gd name="T17" fmla="*/ 0 h 276"/>
                  <a:gd name="T18" fmla="*/ 105 w 105"/>
                  <a:gd name="T19" fmla="*/ 140 h 276"/>
                  <a:gd name="T20" fmla="*/ 102 w 105"/>
                  <a:gd name="T21" fmla="*/ 148 h 276"/>
                  <a:gd name="T22" fmla="*/ 101 w 105"/>
                  <a:gd name="T23" fmla="*/ 160 h 276"/>
                  <a:gd name="T24" fmla="*/ 100 w 105"/>
                  <a:gd name="T25" fmla="*/ 169 h 276"/>
                  <a:gd name="T26" fmla="*/ 98 w 105"/>
                  <a:gd name="T27" fmla="*/ 173 h 276"/>
                  <a:gd name="T28" fmla="*/ 95 w 105"/>
                  <a:gd name="T29" fmla="*/ 181 h 276"/>
                  <a:gd name="T30" fmla="*/ 89 w 105"/>
                  <a:gd name="T31" fmla="*/ 194 h 276"/>
                  <a:gd name="T32" fmla="*/ 83 w 105"/>
                  <a:gd name="T33" fmla="*/ 211 h 276"/>
                  <a:gd name="T34" fmla="*/ 77 w 105"/>
                  <a:gd name="T35" fmla="*/ 229 h 276"/>
                  <a:gd name="T36" fmla="*/ 71 w 105"/>
                  <a:gd name="T37" fmla="*/ 246 h 276"/>
                  <a:gd name="T38" fmla="*/ 67 w 105"/>
                  <a:gd name="T39" fmla="*/ 261 h 276"/>
                  <a:gd name="T40" fmla="*/ 64 w 105"/>
                  <a:gd name="T41" fmla="*/ 272 h 276"/>
                  <a:gd name="T42" fmla="*/ 62 w 105"/>
                  <a:gd name="T43" fmla="*/ 276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
                  <a:gd name="T67" fmla="*/ 0 h 276"/>
                  <a:gd name="T68" fmla="*/ 105 w 105"/>
                  <a:gd name="T69" fmla="*/ 276 h 2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 h="276">
                    <a:moveTo>
                      <a:pt x="62" y="276"/>
                    </a:moveTo>
                    <a:lnTo>
                      <a:pt x="41" y="276"/>
                    </a:lnTo>
                    <a:lnTo>
                      <a:pt x="25" y="273"/>
                    </a:lnTo>
                    <a:lnTo>
                      <a:pt x="13" y="267"/>
                    </a:lnTo>
                    <a:lnTo>
                      <a:pt x="6" y="263"/>
                    </a:lnTo>
                    <a:lnTo>
                      <a:pt x="1" y="258"/>
                    </a:lnTo>
                    <a:lnTo>
                      <a:pt x="0" y="257"/>
                    </a:lnTo>
                    <a:lnTo>
                      <a:pt x="0" y="2"/>
                    </a:lnTo>
                    <a:lnTo>
                      <a:pt x="105" y="0"/>
                    </a:lnTo>
                    <a:lnTo>
                      <a:pt x="105" y="140"/>
                    </a:lnTo>
                    <a:lnTo>
                      <a:pt x="102" y="148"/>
                    </a:lnTo>
                    <a:lnTo>
                      <a:pt x="101" y="160"/>
                    </a:lnTo>
                    <a:lnTo>
                      <a:pt x="100" y="169"/>
                    </a:lnTo>
                    <a:lnTo>
                      <a:pt x="98" y="173"/>
                    </a:lnTo>
                    <a:lnTo>
                      <a:pt x="95" y="181"/>
                    </a:lnTo>
                    <a:lnTo>
                      <a:pt x="89" y="194"/>
                    </a:lnTo>
                    <a:lnTo>
                      <a:pt x="83" y="211"/>
                    </a:lnTo>
                    <a:lnTo>
                      <a:pt x="77" y="229"/>
                    </a:lnTo>
                    <a:lnTo>
                      <a:pt x="71" y="246"/>
                    </a:lnTo>
                    <a:lnTo>
                      <a:pt x="67" y="261"/>
                    </a:lnTo>
                    <a:lnTo>
                      <a:pt x="64" y="272"/>
                    </a:lnTo>
                    <a:lnTo>
                      <a:pt x="62" y="276"/>
                    </a:lnTo>
                    <a:close/>
                  </a:path>
                </a:pathLst>
              </a:custGeom>
              <a:solidFill>
                <a:srgbClr val="BFBFBF"/>
              </a:solidFill>
              <a:ln w="0">
                <a:solidFill>
                  <a:srgbClr val="BFBFB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6" name="Freeform 195"/>
              <p:cNvSpPr>
                <a:spLocks/>
              </p:cNvSpPr>
              <p:nvPr/>
            </p:nvSpPr>
            <p:spPr bwMode="auto">
              <a:xfrm>
                <a:off x="872205" y="4137720"/>
                <a:ext cx="171083" cy="571176"/>
              </a:xfrm>
              <a:custGeom>
                <a:avLst/>
                <a:gdLst>
                  <a:gd name="T0" fmla="*/ 50 w 72"/>
                  <a:gd name="T1" fmla="*/ 275 h 276"/>
                  <a:gd name="T2" fmla="*/ 32 w 72"/>
                  <a:gd name="T3" fmla="*/ 276 h 276"/>
                  <a:gd name="T4" fmla="*/ 18 w 72"/>
                  <a:gd name="T5" fmla="*/ 275 h 276"/>
                  <a:gd name="T6" fmla="*/ 8 w 72"/>
                  <a:gd name="T7" fmla="*/ 272 h 276"/>
                  <a:gd name="T8" fmla="*/ 2 w 72"/>
                  <a:gd name="T9" fmla="*/ 269 h 276"/>
                  <a:gd name="T10" fmla="*/ 0 w 72"/>
                  <a:gd name="T11" fmla="*/ 269 h 276"/>
                  <a:gd name="T12" fmla="*/ 0 w 72"/>
                  <a:gd name="T13" fmla="*/ 2 h 276"/>
                  <a:gd name="T14" fmla="*/ 72 w 72"/>
                  <a:gd name="T15" fmla="*/ 0 h 276"/>
                  <a:gd name="T16" fmla="*/ 72 w 72"/>
                  <a:gd name="T17" fmla="*/ 131 h 276"/>
                  <a:gd name="T18" fmla="*/ 71 w 72"/>
                  <a:gd name="T19" fmla="*/ 137 h 276"/>
                  <a:gd name="T20" fmla="*/ 69 w 72"/>
                  <a:gd name="T21" fmla="*/ 148 h 276"/>
                  <a:gd name="T22" fmla="*/ 69 w 72"/>
                  <a:gd name="T23" fmla="*/ 158 h 276"/>
                  <a:gd name="T24" fmla="*/ 68 w 72"/>
                  <a:gd name="T25" fmla="*/ 163 h 276"/>
                  <a:gd name="T26" fmla="*/ 66 w 72"/>
                  <a:gd name="T27" fmla="*/ 169 h 276"/>
                  <a:gd name="T28" fmla="*/ 63 w 72"/>
                  <a:gd name="T29" fmla="*/ 182 h 276"/>
                  <a:gd name="T30" fmla="*/ 60 w 72"/>
                  <a:gd name="T31" fmla="*/ 200 h 276"/>
                  <a:gd name="T32" fmla="*/ 57 w 72"/>
                  <a:gd name="T33" fmla="*/ 221 h 276"/>
                  <a:gd name="T34" fmla="*/ 54 w 72"/>
                  <a:gd name="T35" fmla="*/ 240 h 276"/>
                  <a:gd name="T36" fmla="*/ 53 w 72"/>
                  <a:gd name="T37" fmla="*/ 258 h 276"/>
                  <a:gd name="T38" fmla="*/ 51 w 72"/>
                  <a:gd name="T39" fmla="*/ 270 h 276"/>
                  <a:gd name="T40" fmla="*/ 50 w 72"/>
                  <a:gd name="T41" fmla="*/ 275 h 2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276"/>
                  <a:gd name="T65" fmla="*/ 72 w 72"/>
                  <a:gd name="T66" fmla="*/ 276 h 2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276">
                    <a:moveTo>
                      <a:pt x="50" y="275"/>
                    </a:moveTo>
                    <a:lnTo>
                      <a:pt x="32" y="276"/>
                    </a:lnTo>
                    <a:lnTo>
                      <a:pt x="18" y="275"/>
                    </a:lnTo>
                    <a:lnTo>
                      <a:pt x="8" y="272"/>
                    </a:lnTo>
                    <a:lnTo>
                      <a:pt x="2" y="269"/>
                    </a:lnTo>
                    <a:lnTo>
                      <a:pt x="0" y="269"/>
                    </a:lnTo>
                    <a:lnTo>
                      <a:pt x="0" y="2"/>
                    </a:lnTo>
                    <a:lnTo>
                      <a:pt x="72" y="0"/>
                    </a:lnTo>
                    <a:lnTo>
                      <a:pt x="72" y="131"/>
                    </a:lnTo>
                    <a:lnTo>
                      <a:pt x="71" y="137"/>
                    </a:lnTo>
                    <a:lnTo>
                      <a:pt x="69" y="148"/>
                    </a:lnTo>
                    <a:lnTo>
                      <a:pt x="69" y="158"/>
                    </a:lnTo>
                    <a:lnTo>
                      <a:pt x="68" y="163"/>
                    </a:lnTo>
                    <a:lnTo>
                      <a:pt x="66" y="169"/>
                    </a:lnTo>
                    <a:lnTo>
                      <a:pt x="63" y="182"/>
                    </a:lnTo>
                    <a:lnTo>
                      <a:pt x="60" y="200"/>
                    </a:lnTo>
                    <a:lnTo>
                      <a:pt x="57" y="221"/>
                    </a:lnTo>
                    <a:lnTo>
                      <a:pt x="54" y="240"/>
                    </a:lnTo>
                    <a:lnTo>
                      <a:pt x="53" y="258"/>
                    </a:lnTo>
                    <a:lnTo>
                      <a:pt x="51" y="270"/>
                    </a:lnTo>
                    <a:lnTo>
                      <a:pt x="50" y="275"/>
                    </a:lnTo>
                    <a:close/>
                  </a:path>
                </a:pathLst>
              </a:custGeom>
              <a:solidFill>
                <a:srgbClr val="DFDFDF"/>
              </a:solidFill>
              <a:ln w="0">
                <a:solidFill>
                  <a:srgbClr val="DFDFD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7" name="Freeform 196"/>
              <p:cNvSpPr>
                <a:spLocks/>
              </p:cNvSpPr>
              <p:nvPr/>
            </p:nvSpPr>
            <p:spPr bwMode="auto">
              <a:xfrm>
                <a:off x="914976" y="4137720"/>
                <a:ext cx="90293" cy="577384"/>
              </a:xfrm>
              <a:custGeom>
                <a:avLst/>
                <a:gdLst>
                  <a:gd name="T0" fmla="*/ 38 w 38"/>
                  <a:gd name="T1" fmla="*/ 0 h 279"/>
                  <a:gd name="T2" fmla="*/ 38 w 38"/>
                  <a:gd name="T3" fmla="*/ 275 h 279"/>
                  <a:gd name="T4" fmla="*/ 18 w 38"/>
                  <a:gd name="T5" fmla="*/ 278 h 279"/>
                  <a:gd name="T6" fmla="*/ 5 w 38"/>
                  <a:gd name="T7" fmla="*/ 279 h 279"/>
                  <a:gd name="T8" fmla="*/ 0 w 38"/>
                  <a:gd name="T9" fmla="*/ 279 h 279"/>
                  <a:gd name="T10" fmla="*/ 0 w 38"/>
                  <a:gd name="T11" fmla="*/ 3 h 279"/>
                  <a:gd name="T12" fmla="*/ 38 w 38"/>
                  <a:gd name="T13" fmla="*/ 0 h 279"/>
                  <a:gd name="T14" fmla="*/ 0 60000 65536"/>
                  <a:gd name="T15" fmla="*/ 0 60000 65536"/>
                  <a:gd name="T16" fmla="*/ 0 60000 65536"/>
                  <a:gd name="T17" fmla="*/ 0 60000 65536"/>
                  <a:gd name="T18" fmla="*/ 0 60000 65536"/>
                  <a:gd name="T19" fmla="*/ 0 60000 65536"/>
                  <a:gd name="T20" fmla="*/ 0 60000 65536"/>
                  <a:gd name="T21" fmla="*/ 0 w 38"/>
                  <a:gd name="T22" fmla="*/ 0 h 279"/>
                  <a:gd name="T23" fmla="*/ 38 w 38"/>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79">
                    <a:moveTo>
                      <a:pt x="38" y="0"/>
                    </a:moveTo>
                    <a:lnTo>
                      <a:pt x="38" y="275"/>
                    </a:lnTo>
                    <a:lnTo>
                      <a:pt x="18" y="278"/>
                    </a:lnTo>
                    <a:lnTo>
                      <a:pt x="5" y="279"/>
                    </a:lnTo>
                    <a:lnTo>
                      <a:pt x="0" y="279"/>
                    </a:lnTo>
                    <a:lnTo>
                      <a:pt x="0" y="3"/>
                    </a:lnTo>
                    <a:lnTo>
                      <a:pt x="38"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8" name="Freeform 197"/>
              <p:cNvSpPr>
                <a:spLocks noEditPoints="1"/>
              </p:cNvSpPr>
              <p:nvPr/>
            </p:nvSpPr>
            <p:spPr bwMode="auto">
              <a:xfrm>
                <a:off x="603700" y="4357085"/>
                <a:ext cx="194845" cy="180044"/>
              </a:xfrm>
              <a:custGeom>
                <a:avLst/>
                <a:gdLst>
                  <a:gd name="T0" fmla="*/ 42 w 82"/>
                  <a:gd name="T1" fmla="*/ 19 h 87"/>
                  <a:gd name="T2" fmla="*/ 52 w 82"/>
                  <a:gd name="T3" fmla="*/ 54 h 87"/>
                  <a:gd name="T4" fmla="*/ 30 w 82"/>
                  <a:gd name="T5" fmla="*/ 54 h 87"/>
                  <a:gd name="T6" fmla="*/ 42 w 82"/>
                  <a:gd name="T7" fmla="*/ 19 h 87"/>
                  <a:gd name="T8" fmla="*/ 0 w 82"/>
                  <a:gd name="T9" fmla="*/ 87 h 87"/>
                  <a:gd name="T10" fmla="*/ 19 w 82"/>
                  <a:gd name="T11" fmla="*/ 87 h 87"/>
                  <a:gd name="T12" fmla="*/ 25 w 82"/>
                  <a:gd name="T13" fmla="*/ 69 h 87"/>
                  <a:gd name="T14" fmla="*/ 57 w 82"/>
                  <a:gd name="T15" fmla="*/ 69 h 87"/>
                  <a:gd name="T16" fmla="*/ 63 w 82"/>
                  <a:gd name="T17" fmla="*/ 87 h 87"/>
                  <a:gd name="T18" fmla="*/ 82 w 82"/>
                  <a:gd name="T19" fmla="*/ 87 h 87"/>
                  <a:gd name="T20" fmla="*/ 52 w 82"/>
                  <a:gd name="T21" fmla="*/ 0 h 87"/>
                  <a:gd name="T22" fmla="*/ 31 w 82"/>
                  <a:gd name="T23" fmla="*/ 0 h 87"/>
                  <a:gd name="T24" fmla="*/ 0 w 82"/>
                  <a:gd name="T25" fmla="*/ 8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87"/>
                  <a:gd name="T41" fmla="*/ 82 w 82"/>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87">
                    <a:moveTo>
                      <a:pt x="42" y="19"/>
                    </a:moveTo>
                    <a:lnTo>
                      <a:pt x="52" y="54"/>
                    </a:lnTo>
                    <a:lnTo>
                      <a:pt x="30" y="54"/>
                    </a:lnTo>
                    <a:lnTo>
                      <a:pt x="42" y="19"/>
                    </a:lnTo>
                    <a:close/>
                    <a:moveTo>
                      <a:pt x="0" y="87"/>
                    </a:moveTo>
                    <a:lnTo>
                      <a:pt x="19" y="87"/>
                    </a:lnTo>
                    <a:lnTo>
                      <a:pt x="25" y="69"/>
                    </a:lnTo>
                    <a:lnTo>
                      <a:pt x="57" y="69"/>
                    </a:lnTo>
                    <a:lnTo>
                      <a:pt x="63" y="87"/>
                    </a:lnTo>
                    <a:lnTo>
                      <a:pt x="82" y="87"/>
                    </a:lnTo>
                    <a:lnTo>
                      <a:pt x="52" y="0"/>
                    </a:lnTo>
                    <a:lnTo>
                      <a:pt x="31" y="0"/>
                    </a:lnTo>
                    <a:lnTo>
                      <a:pt x="0" y="87"/>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199" name="Freeform 198"/>
              <p:cNvSpPr>
                <a:spLocks/>
              </p:cNvSpPr>
              <p:nvPr/>
            </p:nvSpPr>
            <p:spPr bwMode="auto">
              <a:xfrm>
                <a:off x="579939" y="3963884"/>
                <a:ext cx="736607" cy="335256"/>
              </a:xfrm>
              <a:custGeom>
                <a:avLst/>
                <a:gdLst>
                  <a:gd name="T0" fmla="*/ 155 w 310"/>
                  <a:gd name="T1" fmla="*/ 162 h 162"/>
                  <a:gd name="T2" fmla="*/ 191 w 310"/>
                  <a:gd name="T3" fmla="*/ 160 h 162"/>
                  <a:gd name="T4" fmla="*/ 223 w 310"/>
                  <a:gd name="T5" fmla="*/ 154 h 162"/>
                  <a:gd name="T6" fmla="*/ 252 w 310"/>
                  <a:gd name="T7" fmla="*/ 144 h 162"/>
                  <a:gd name="T8" fmla="*/ 276 w 310"/>
                  <a:gd name="T9" fmla="*/ 132 h 162"/>
                  <a:gd name="T10" fmla="*/ 294 w 310"/>
                  <a:gd name="T11" fmla="*/ 117 h 162"/>
                  <a:gd name="T12" fmla="*/ 305 w 310"/>
                  <a:gd name="T13" fmla="*/ 100 h 162"/>
                  <a:gd name="T14" fmla="*/ 310 w 310"/>
                  <a:gd name="T15" fmla="*/ 81 h 162"/>
                  <a:gd name="T16" fmla="*/ 305 w 310"/>
                  <a:gd name="T17" fmla="*/ 63 h 162"/>
                  <a:gd name="T18" fmla="*/ 294 w 310"/>
                  <a:gd name="T19" fmla="*/ 45 h 162"/>
                  <a:gd name="T20" fmla="*/ 276 w 310"/>
                  <a:gd name="T21" fmla="*/ 30 h 162"/>
                  <a:gd name="T22" fmla="*/ 252 w 310"/>
                  <a:gd name="T23" fmla="*/ 18 h 162"/>
                  <a:gd name="T24" fmla="*/ 223 w 310"/>
                  <a:gd name="T25" fmla="*/ 9 h 162"/>
                  <a:gd name="T26" fmla="*/ 191 w 310"/>
                  <a:gd name="T27" fmla="*/ 2 h 162"/>
                  <a:gd name="T28" fmla="*/ 155 w 310"/>
                  <a:gd name="T29" fmla="*/ 0 h 162"/>
                  <a:gd name="T30" fmla="*/ 119 w 310"/>
                  <a:gd name="T31" fmla="*/ 2 h 162"/>
                  <a:gd name="T32" fmla="*/ 88 w 310"/>
                  <a:gd name="T33" fmla="*/ 9 h 162"/>
                  <a:gd name="T34" fmla="*/ 58 w 310"/>
                  <a:gd name="T35" fmla="*/ 18 h 162"/>
                  <a:gd name="T36" fmla="*/ 34 w 310"/>
                  <a:gd name="T37" fmla="*/ 30 h 162"/>
                  <a:gd name="T38" fmla="*/ 16 w 310"/>
                  <a:gd name="T39" fmla="*/ 45 h 162"/>
                  <a:gd name="T40" fmla="*/ 4 w 310"/>
                  <a:gd name="T41" fmla="*/ 63 h 162"/>
                  <a:gd name="T42" fmla="*/ 0 w 310"/>
                  <a:gd name="T43" fmla="*/ 81 h 162"/>
                  <a:gd name="T44" fmla="*/ 4 w 310"/>
                  <a:gd name="T45" fmla="*/ 100 h 162"/>
                  <a:gd name="T46" fmla="*/ 16 w 310"/>
                  <a:gd name="T47" fmla="*/ 117 h 162"/>
                  <a:gd name="T48" fmla="*/ 34 w 310"/>
                  <a:gd name="T49" fmla="*/ 132 h 162"/>
                  <a:gd name="T50" fmla="*/ 58 w 310"/>
                  <a:gd name="T51" fmla="*/ 144 h 162"/>
                  <a:gd name="T52" fmla="*/ 88 w 310"/>
                  <a:gd name="T53" fmla="*/ 154 h 162"/>
                  <a:gd name="T54" fmla="*/ 119 w 310"/>
                  <a:gd name="T55" fmla="*/ 160 h 162"/>
                  <a:gd name="T56" fmla="*/ 155 w 310"/>
                  <a:gd name="T57" fmla="*/ 162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62"/>
                  <a:gd name="T89" fmla="*/ 310 w 310"/>
                  <a:gd name="T90" fmla="*/ 162 h 1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62">
                    <a:moveTo>
                      <a:pt x="155" y="162"/>
                    </a:moveTo>
                    <a:lnTo>
                      <a:pt x="191" y="160"/>
                    </a:lnTo>
                    <a:lnTo>
                      <a:pt x="223" y="154"/>
                    </a:lnTo>
                    <a:lnTo>
                      <a:pt x="252" y="144"/>
                    </a:lnTo>
                    <a:lnTo>
                      <a:pt x="276" y="132"/>
                    </a:lnTo>
                    <a:lnTo>
                      <a:pt x="294" y="117"/>
                    </a:lnTo>
                    <a:lnTo>
                      <a:pt x="305" y="100"/>
                    </a:lnTo>
                    <a:lnTo>
                      <a:pt x="310" y="81"/>
                    </a:lnTo>
                    <a:lnTo>
                      <a:pt x="305" y="63"/>
                    </a:lnTo>
                    <a:lnTo>
                      <a:pt x="294" y="45"/>
                    </a:lnTo>
                    <a:lnTo>
                      <a:pt x="276" y="30"/>
                    </a:lnTo>
                    <a:lnTo>
                      <a:pt x="252" y="18"/>
                    </a:lnTo>
                    <a:lnTo>
                      <a:pt x="223" y="9"/>
                    </a:lnTo>
                    <a:lnTo>
                      <a:pt x="191" y="2"/>
                    </a:lnTo>
                    <a:lnTo>
                      <a:pt x="155" y="0"/>
                    </a:lnTo>
                    <a:lnTo>
                      <a:pt x="119" y="2"/>
                    </a:lnTo>
                    <a:lnTo>
                      <a:pt x="88" y="9"/>
                    </a:lnTo>
                    <a:lnTo>
                      <a:pt x="58" y="18"/>
                    </a:lnTo>
                    <a:lnTo>
                      <a:pt x="34" y="30"/>
                    </a:lnTo>
                    <a:lnTo>
                      <a:pt x="16" y="45"/>
                    </a:lnTo>
                    <a:lnTo>
                      <a:pt x="4" y="63"/>
                    </a:lnTo>
                    <a:lnTo>
                      <a:pt x="0" y="81"/>
                    </a:lnTo>
                    <a:lnTo>
                      <a:pt x="4" y="100"/>
                    </a:lnTo>
                    <a:lnTo>
                      <a:pt x="16" y="117"/>
                    </a:lnTo>
                    <a:lnTo>
                      <a:pt x="34" y="132"/>
                    </a:lnTo>
                    <a:lnTo>
                      <a:pt x="58" y="144"/>
                    </a:lnTo>
                    <a:lnTo>
                      <a:pt x="88" y="154"/>
                    </a:lnTo>
                    <a:lnTo>
                      <a:pt x="119" y="160"/>
                    </a:lnTo>
                    <a:lnTo>
                      <a:pt x="155" y="162"/>
                    </a:lnTo>
                    <a:close/>
                  </a:path>
                </a:pathLst>
              </a:custGeom>
              <a:solidFill>
                <a:srgbClr val="BFBFBF"/>
              </a:solidFill>
              <a:ln w="0">
                <a:solidFill>
                  <a:srgbClr val="BFBFB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0" name="Freeform 199"/>
              <p:cNvSpPr>
                <a:spLocks/>
              </p:cNvSpPr>
              <p:nvPr/>
            </p:nvSpPr>
            <p:spPr bwMode="auto">
              <a:xfrm>
                <a:off x="579939" y="3963884"/>
                <a:ext cx="736607" cy="335256"/>
              </a:xfrm>
              <a:custGeom>
                <a:avLst/>
                <a:gdLst>
                  <a:gd name="T0" fmla="*/ 155 w 310"/>
                  <a:gd name="T1" fmla="*/ 162 h 162"/>
                  <a:gd name="T2" fmla="*/ 191 w 310"/>
                  <a:gd name="T3" fmla="*/ 160 h 162"/>
                  <a:gd name="T4" fmla="*/ 223 w 310"/>
                  <a:gd name="T5" fmla="*/ 154 h 162"/>
                  <a:gd name="T6" fmla="*/ 252 w 310"/>
                  <a:gd name="T7" fmla="*/ 144 h 162"/>
                  <a:gd name="T8" fmla="*/ 276 w 310"/>
                  <a:gd name="T9" fmla="*/ 132 h 162"/>
                  <a:gd name="T10" fmla="*/ 294 w 310"/>
                  <a:gd name="T11" fmla="*/ 117 h 162"/>
                  <a:gd name="T12" fmla="*/ 305 w 310"/>
                  <a:gd name="T13" fmla="*/ 100 h 162"/>
                  <a:gd name="T14" fmla="*/ 310 w 310"/>
                  <a:gd name="T15" fmla="*/ 81 h 162"/>
                  <a:gd name="T16" fmla="*/ 305 w 310"/>
                  <a:gd name="T17" fmla="*/ 63 h 162"/>
                  <a:gd name="T18" fmla="*/ 294 w 310"/>
                  <a:gd name="T19" fmla="*/ 45 h 162"/>
                  <a:gd name="T20" fmla="*/ 276 w 310"/>
                  <a:gd name="T21" fmla="*/ 30 h 162"/>
                  <a:gd name="T22" fmla="*/ 252 w 310"/>
                  <a:gd name="T23" fmla="*/ 18 h 162"/>
                  <a:gd name="T24" fmla="*/ 223 w 310"/>
                  <a:gd name="T25" fmla="*/ 9 h 162"/>
                  <a:gd name="T26" fmla="*/ 191 w 310"/>
                  <a:gd name="T27" fmla="*/ 2 h 162"/>
                  <a:gd name="T28" fmla="*/ 155 w 310"/>
                  <a:gd name="T29" fmla="*/ 0 h 162"/>
                  <a:gd name="T30" fmla="*/ 119 w 310"/>
                  <a:gd name="T31" fmla="*/ 2 h 162"/>
                  <a:gd name="T32" fmla="*/ 88 w 310"/>
                  <a:gd name="T33" fmla="*/ 9 h 162"/>
                  <a:gd name="T34" fmla="*/ 58 w 310"/>
                  <a:gd name="T35" fmla="*/ 18 h 162"/>
                  <a:gd name="T36" fmla="*/ 34 w 310"/>
                  <a:gd name="T37" fmla="*/ 30 h 162"/>
                  <a:gd name="T38" fmla="*/ 16 w 310"/>
                  <a:gd name="T39" fmla="*/ 45 h 162"/>
                  <a:gd name="T40" fmla="*/ 4 w 310"/>
                  <a:gd name="T41" fmla="*/ 63 h 162"/>
                  <a:gd name="T42" fmla="*/ 0 w 310"/>
                  <a:gd name="T43" fmla="*/ 81 h 162"/>
                  <a:gd name="T44" fmla="*/ 4 w 310"/>
                  <a:gd name="T45" fmla="*/ 100 h 162"/>
                  <a:gd name="T46" fmla="*/ 16 w 310"/>
                  <a:gd name="T47" fmla="*/ 117 h 162"/>
                  <a:gd name="T48" fmla="*/ 34 w 310"/>
                  <a:gd name="T49" fmla="*/ 132 h 162"/>
                  <a:gd name="T50" fmla="*/ 58 w 310"/>
                  <a:gd name="T51" fmla="*/ 144 h 162"/>
                  <a:gd name="T52" fmla="*/ 88 w 310"/>
                  <a:gd name="T53" fmla="*/ 154 h 162"/>
                  <a:gd name="T54" fmla="*/ 119 w 310"/>
                  <a:gd name="T55" fmla="*/ 160 h 162"/>
                  <a:gd name="T56" fmla="*/ 155 w 310"/>
                  <a:gd name="T57" fmla="*/ 162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
                  <a:gd name="T88" fmla="*/ 0 h 162"/>
                  <a:gd name="T89" fmla="*/ 310 w 310"/>
                  <a:gd name="T90" fmla="*/ 162 h 1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 h="162">
                    <a:moveTo>
                      <a:pt x="155" y="162"/>
                    </a:moveTo>
                    <a:lnTo>
                      <a:pt x="191" y="160"/>
                    </a:lnTo>
                    <a:lnTo>
                      <a:pt x="223" y="154"/>
                    </a:lnTo>
                    <a:lnTo>
                      <a:pt x="252" y="144"/>
                    </a:lnTo>
                    <a:lnTo>
                      <a:pt x="276" y="132"/>
                    </a:lnTo>
                    <a:lnTo>
                      <a:pt x="294" y="117"/>
                    </a:lnTo>
                    <a:lnTo>
                      <a:pt x="305" y="100"/>
                    </a:lnTo>
                    <a:lnTo>
                      <a:pt x="310" y="81"/>
                    </a:lnTo>
                    <a:lnTo>
                      <a:pt x="305" y="63"/>
                    </a:lnTo>
                    <a:lnTo>
                      <a:pt x="294" y="45"/>
                    </a:lnTo>
                    <a:lnTo>
                      <a:pt x="276" y="30"/>
                    </a:lnTo>
                    <a:lnTo>
                      <a:pt x="252" y="18"/>
                    </a:lnTo>
                    <a:lnTo>
                      <a:pt x="223" y="9"/>
                    </a:lnTo>
                    <a:lnTo>
                      <a:pt x="191" y="2"/>
                    </a:lnTo>
                    <a:lnTo>
                      <a:pt x="155" y="0"/>
                    </a:lnTo>
                    <a:lnTo>
                      <a:pt x="119" y="2"/>
                    </a:lnTo>
                    <a:lnTo>
                      <a:pt x="88" y="9"/>
                    </a:lnTo>
                    <a:lnTo>
                      <a:pt x="58" y="18"/>
                    </a:lnTo>
                    <a:lnTo>
                      <a:pt x="34" y="30"/>
                    </a:lnTo>
                    <a:lnTo>
                      <a:pt x="16" y="45"/>
                    </a:lnTo>
                    <a:lnTo>
                      <a:pt x="4" y="63"/>
                    </a:lnTo>
                    <a:lnTo>
                      <a:pt x="0" y="81"/>
                    </a:lnTo>
                    <a:lnTo>
                      <a:pt x="4" y="100"/>
                    </a:lnTo>
                    <a:lnTo>
                      <a:pt x="16" y="117"/>
                    </a:lnTo>
                    <a:lnTo>
                      <a:pt x="34" y="132"/>
                    </a:lnTo>
                    <a:lnTo>
                      <a:pt x="58" y="144"/>
                    </a:lnTo>
                    <a:lnTo>
                      <a:pt x="88" y="154"/>
                    </a:lnTo>
                    <a:lnTo>
                      <a:pt x="119" y="160"/>
                    </a:lnTo>
                    <a:lnTo>
                      <a:pt x="155" y="162"/>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1" name="Freeform 200"/>
              <p:cNvSpPr>
                <a:spLocks/>
              </p:cNvSpPr>
              <p:nvPr/>
            </p:nvSpPr>
            <p:spPr bwMode="auto">
              <a:xfrm>
                <a:off x="646470" y="3930772"/>
                <a:ext cx="598790" cy="318700"/>
              </a:xfrm>
              <a:custGeom>
                <a:avLst/>
                <a:gdLst>
                  <a:gd name="T0" fmla="*/ 127 w 252"/>
                  <a:gd name="T1" fmla="*/ 154 h 154"/>
                  <a:gd name="T2" fmla="*/ 160 w 252"/>
                  <a:gd name="T3" fmla="*/ 151 h 154"/>
                  <a:gd name="T4" fmla="*/ 189 w 252"/>
                  <a:gd name="T5" fmla="*/ 145 h 154"/>
                  <a:gd name="T6" fmla="*/ 216 w 252"/>
                  <a:gd name="T7" fmla="*/ 134 h 154"/>
                  <a:gd name="T8" fmla="*/ 236 w 252"/>
                  <a:gd name="T9" fmla="*/ 121 h 154"/>
                  <a:gd name="T10" fmla="*/ 248 w 252"/>
                  <a:gd name="T11" fmla="*/ 104 h 154"/>
                  <a:gd name="T12" fmla="*/ 252 w 252"/>
                  <a:gd name="T13" fmla="*/ 87 h 154"/>
                  <a:gd name="T14" fmla="*/ 248 w 252"/>
                  <a:gd name="T15" fmla="*/ 69 h 154"/>
                  <a:gd name="T16" fmla="*/ 236 w 252"/>
                  <a:gd name="T17" fmla="*/ 48 h 154"/>
                  <a:gd name="T18" fmla="*/ 216 w 252"/>
                  <a:gd name="T19" fmla="*/ 30 h 154"/>
                  <a:gd name="T20" fmla="*/ 189 w 252"/>
                  <a:gd name="T21" fmla="*/ 15 h 154"/>
                  <a:gd name="T22" fmla="*/ 160 w 252"/>
                  <a:gd name="T23" fmla="*/ 4 h 154"/>
                  <a:gd name="T24" fmla="*/ 127 w 252"/>
                  <a:gd name="T25" fmla="*/ 0 h 154"/>
                  <a:gd name="T26" fmla="*/ 92 w 252"/>
                  <a:gd name="T27" fmla="*/ 4 h 154"/>
                  <a:gd name="T28" fmla="*/ 63 w 252"/>
                  <a:gd name="T29" fmla="*/ 15 h 154"/>
                  <a:gd name="T30" fmla="*/ 37 w 252"/>
                  <a:gd name="T31" fmla="*/ 30 h 154"/>
                  <a:gd name="T32" fmla="*/ 18 w 252"/>
                  <a:gd name="T33" fmla="*/ 48 h 154"/>
                  <a:gd name="T34" fmla="*/ 4 w 252"/>
                  <a:gd name="T35" fmla="*/ 69 h 154"/>
                  <a:gd name="T36" fmla="*/ 0 w 252"/>
                  <a:gd name="T37" fmla="*/ 87 h 154"/>
                  <a:gd name="T38" fmla="*/ 4 w 252"/>
                  <a:gd name="T39" fmla="*/ 104 h 154"/>
                  <a:gd name="T40" fmla="*/ 18 w 252"/>
                  <a:gd name="T41" fmla="*/ 121 h 154"/>
                  <a:gd name="T42" fmla="*/ 37 w 252"/>
                  <a:gd name="T43" fmla="*/ 134 h 154"/>
                  <a:gd name="T44" fmla="*/ 63 w 252"/>
                  <a:gd name="T45" fmla="*/ 145 h 154"/>
                  <a:gd name="T46" fmla="*/ 92 w 252"/>
                  <a:gd name="T47" fmla="*/ 151 h 154"/>
                  <a:gd name="T48" fmla="*/ 127 w 252"/>
                  <a:gd name="T49" fmla="*/ 154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4"/>
                  <a:gd name="T77" fmla="*/ 252 w 252"/>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4">
                    <a:moveTo>
                      <a:pt x="127" y="154"/>
                    </a:moveTo>
                    <a:lnTo>
                      <a:pt x="160" y="151"/>
                    </a:lnTo>
                    <a:lnTo>
                      <a:pt x="189" y="145"/>
                    </a:lnTo>
                    <a:lnTo>
                      <a:pt x="216" y="134"/>
                    </a:lnTo>
                    <a:lnTo>
                      <a:pt x="236" y="121"/>
                    </a:lnTo>
                    <a:lnTo>
                      <a:pt x="248" y="104"/>
                    </a:lnTo>
                    <a:lnTo>
                      <a:pt x="252" y="87"/>
                    </a:lnTo>
                    <a:lnTo>
                      <a:pt x="248" y="69"/>
                    </a:lnTo>
                    <a:lnTo>
                      <a:pt x="236" y="48"/>
                    </a:lnTo>
                    <a:lnTo>
                      <a:pt x="216" y="30"/>
                    </a:lnTo>
                    <a:lnTo>
                      <a:pt x="189" y="15"/>
                    </a:lnTo>
                    <a:lnTo>
                      <a:pt x="160" y="4"/>
                    </a:lnTo>
                    <a:lnTo>
                      <a:pt x="127" y="0"/>
                    </a:lnTo>
                    <a:lnTo>
                      <a:pt x="92" y="4"/>
                    </a:lnTo>
                    <a:lnTo>
                      <a:pt x="63" y="15"/>
                    </a:lnTo>
                    <a:lnTo>
                      <a:pt x="37" y="30"/>
                    </a:lnTo>
                    <a:lnTo>
                      <a:pt x="18" y="48"/>
                    </a:lnTo>
                    <a:lnTo>
                      <a:pt x="4" y="69"/>
                    </a:lnTo>
                    <a:lnTo>
                      <a:pt x="0" y="87"/>
                    </a:lnTo>
                    <a:lnTo>
                      <a:pt x="4" y="104"/>
                    </a:lnTo>
                    <a:lnTo>
                      <a:pt x="18" y="121"/>
                    </a:lnTo>
                    <a:lnTo>
                      <a:pt x="37" y="134"/>
                    </a:lnTo>
                    <a:lnTo>
                      <a:pt x="63" y="145"/>
                    </a:lnTo>
                    <a:lnTo>
                      <a:pt x="92" y="151"/>
                    </a:lnTo>
                    <a:lnTo>
                      <a:pt x="127" y="154"/>
                    </a:lnTo>
                    <a:close/>
                  </a:path>
                </a:pathLst>
              </a:custGeom>
              <a:solidFill>
                <a:srgbClr val="404040"/>
              </a:solidFill>
              <a:ln w="0">
                <a:solidFill>
                  <a:srgbClr val="40404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2" name="Freeform 201"/>
              <p:cNvSpPr>
                <a:spLocks/>
              </p:cNvSpPr>
              <p:nvPr/>
            </p:nvSpPr>
            <p:spPr bwMode="auto">
              <a:xfrm>
                <a:off x="674984" y="3932842"/>
                <a:ext cx="541762" cy="285588"/>
              </a:xfrm>
              <a:custGeom>
                <a:avLst/>
                <a:gdLst>
                  <a:gd name="T0" fmla="*/ 115 w 228"/>
                  <a:gd name="T1" fmla="*/ 138 h 138"/>
                  <a:gd name="T2" fmla="*/ 145 w 228"/>
                  <a:gd name="T3" fmla="*/ 136 h 138"/>
                  <a:gd name="T4" fmla="*/ 171 w 228"/>
                  <a:gd name="T5" fmla="*/ 130 h 138"/>
                  <a:gd name="T6" fmla="*/ 195 w 228"/>
                  <a:gd name="T7" fmla="*/ 121 h 138"/>
                  <a:gd name="T8" fmla="*/ 213 w 228"/>
                  <a:gd name="T9" fmla="*/ 109 h 138"/>
                  <a:gd name="T10" fmla="*/ 225 w 228"/>
                  <a:gd name="T11" fmla="*/ 95 h 138"/>
                  <a:gd name="T12" fmla="*/ 228 w 228"/>
                  <a:gd name="T13" fmla="*/ 78 h 138"/>
                  <a:gd name="T14" fmla="*/ 225 w 228"/>
                  <a:gd name="T15" fmla="*/ 62 h 138"/>
                  <a:gd name="T16" fmla="*/ 213 w 228"/>
                  <a:gd name="T17" fmla="*/ 44 h 138"/>
                  <a:gd name="T18" fmla="*/ 195 w 228"/>
                  <a:gd name="T19" fmla="*/ 27 h 138"/>
                  <a:gd name="T20" fmla="*/ 171 w 228"/>
                  <a:gd name="T21" fmla="*/ 14 h 138"/>
                  <a:gd name="T22" fmla="*/ 145 w 228"/>
                  <a:gd name="T23" fmla="*/ 3 h 138"/>
                  <a:gd name="T24" fmla="*/ 115 w 228"/>
                  <a:gd name="T25" fmla="*/ 0 h 138"/>
                  <a:gd name="T26" fmla="*/ 85 w 228"/>
                  <a:gd name="T27" fmla="*/ 3 h 138"/>
                  <a:gd name="T28" fmla="*/ 57 w 228"/>
                  <a:gd name="T29" fmla="*/ 14 h 138"/>
                  <a:gd name="T30" fmla="*/ 34 w 228"/>
                  <a:gd name="T31" fmla="*/ 27 h 138"/>
                  <a:gd name="T32" fmla="*/ 16 w 228"/>
                  <a:gd name="T33" fmla="*/ 44 h 138"/>
                  <a:gd name="T34" fmla="*/ 4 w 228"/>
                  <a:gd name="T35" fmla="*/ 62 h 138"/>
                  <a:gd name="T36" fmla="*/ 0 w 228"/>
                  <a:gd name="T37" fmla="*/ 78 h 138"/>
                  <a:gd name="T38" fmla="*/ 4 w 228"/>
                  <a:gd name="T39" fmla="*/ 95 h 138"/>
                  <a:gd name="T40" fmla="*/ 16 w 228"/>
                  <a:gd name="T41" fmla="*/ 109 h 138"/>
                  <a:gd name="T42" fmla="*/ 34 w 228"/>
                  <a:gd name="T43" fmla="*/ 121 h 138"/>
                  <a:gd name="T44" fmla="*/ 57 w 228"/>
                  <a:gd name="T45" fmla="*/ 130 h 138"/>
                  <a:gd name="T46" fmla="*/ 85 w 228"/>
                  <a:gd name="T47" fmla="*/ 136 h 138"/>
                  <a:gd name="T48" fmla="*/ 115 w 228"/>
                  <a:gd name="T49" fmla="*/ 138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8"/>
                  <a:gd name="T76" fmla="*/ 0 h 138"/>
                  <a:gd name="T77" fmla="*/ 228 w 228"/>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8" h="138">
                    <a:moveTo>
                      <a:pt x="115" y="138"/>
                    </a:moveTo>
                    <a:lnTo>
                      <a:pt x="145" y="136"/>
                    </a:lnTo>
                    <a:lnTo>
                      <a:pt x="171" y="130"/>
                    </a:lnTo>
                    <a:lnTo>
                      <a:pt x="195" y="121"/>
                    </a:lnTo>
                    <a:lnTo>
                      <a:pt x="213" y="109"/>
                    </a:lnTo>
                    <a:lnTo>
                      <a:pt x="225" y="95"/>
                    </a:lnTo>
                    <a:lnTo>
                      <a:pt x="228" y="78"/>
                    </a:lnTo>
                    <a:lnTo>
                      <a:pt x="225" y="62"/>
                    </a:lnTo>
                    <a:lnTo>
                      <a:pt x="213" y="44"/>
                    </a:lnTo>
                    <a:lnTo>
                      <a:pt x="195" y="27"/>
                    </a:lnTo>
                    <a:lnTo>
                      <a:pt x="171" y="14"/>
                    </a:lnTo>
                    <a:lnTo>
                      <a:pt x="145" y="3"/>
                    </a:lnTo>
                    <a:lnTo>
                      <a:pt x="115" y="0"/>
                    </a:lnTo>
                    <a:lnTo>
                      <a:pt x="85" y="3"/>
                    </a:lnTo>
                    <a:lnTo>
                      <a:pt x="57" y="14"/>
                    </a:lnTo>
                    <a:lnTo>
                      <a:pt x="34" y="27"/>
                    </a:lnTo>
                    <a:lnTo>
                      <a:pt x="16" y="44"/>
                    </a:lnTo>
                    <a:lnTo>
                      <a:pt x="4" y="62"/>
                    </a:lnTo>
                    <a:lnTo>
                      <a:pt x="0" y="78"/>
                    </a:lnTo>
                    <a:lnTo>
                      <a:pt x="4" y="95"/>
                    </a:lnTo>
                    <a:lnTo>
                      <a:pt x="16" y="109"/>
                    </a:lnTo>
                    <a:lnTo>
                      <a:pt x="34" y="121"/>
                    </a:lnTo>
                    <a:lnTo>
                      <a:pt x="57" y="130"/>
                    </a:lnTo>
                    <a:lnTo>
                      <a:pt x="85" y="136"/>
                    </a:lnTo>
                    <a:lnTo>
                      <a:pt x="115" y="138"/>
                    </a:lnTo>
                    <a:close/>
                  </a:path>
                </a:pathLst>
              </a:custGeom>
              <a:solidFill>
                <a:srgbClr val="585858"/>
              </a:solidFill>
              <a:ln w="0">
                <a:solidFill>
                  <a:srgbClr val="585858"/>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3" name="Freeform 202"/>
              <p:cNvSpPr>
                <a:spLocks/>
              </p:cNvSpPr>
              <p:nvPr/>
            </p:nvSpPr>
            <p:spPr bwMode="auto">
              <a:xfrm>
                <a:off x="705874" y="3936981"/>
                <a:ext cx="482358" cy="252476"/>
              </a:xfrm>
              <a:custGeom>
                <a:avLst/>
                <a:gdLst>
                  <a:gd name="T0" fmla="*/ 102 w 203"/>
                  <a:gd name="T1" fmla="*/ 122 h 122"/>
                  <a:gd name="T2" fmla="*/ 129 w 203"/>
                  <a:gd name="T3" fmla="*/ 121 h 122"/>
                  <a:gd name="T4" fmla="*/ 153 w 203"/>
                  <a:gd name="T5" fmla="*/ 115 h 122"/>
                  <a:gd name="T6" fmla="*/ 173 w 203"/>
                  <a:gd name="T7" fmla="*/ 107 h 122"/>
                  <a:gd name="T8" fmla="*/ 190 w 203"/>
                  <a:gd name="T9" fmla="*/ 96 h 122"/>
                  <a:gd name="T10" fmla="*/ 200 w 203"/>
                  <a:gd name="T11" fmla="*/ 84 h 122"/>
                  <a:gd name="T12" fmla="*/ 203 w 203"/>
                  <a:gd name="T13" fmla="*/ 69 h 122"/>
                  <a:gd name="T14" fmla="*/ 200 w 203"/>
                  <a:gd name="T15" fmla="*/ 54 h 122"/>
                  <a:gd name="T16" fmla="*/ 190 w 203"/>
                  <a:gd name="T17" fmla="*/ 39 h 122"/>
                  <a:gd name="T18" fmla="*/ 173 w 203"/>
                  <a:gd name="T19" fmla="*/ 24 h 122"/>
                  <a:gd name="T20" fmla="*/ 153 w 203"/>
                  <a:gd name="T21" fmla="*/ 10 h 122"/>
                  <a:gd name="T22" fmla="*/ 129 w 203"/>
                  <a:gd name="T23" fmla="*/ 3 h 122"/>
                  <a:gd name="T24" fmla="*/ 102 w 203"/>
                  <a:gd name="T25" fmla="*/ 0 h 122"/>
                  <a:gd name="T26" fmla="*/ 75 w 203"/>
                  <a:gd name="T27" fmla="*/ 3 h 122"/>
                  <a:gd name="T28" fmla="*/ 51 w 203"/>
                  <a:gd name="T29" fmla="*/ 10 h 122"/>
                  <a:gd name="T30" fmla="*/ 30 w 203"/>
                  <a:gd name="T31" fmla="*/ 24 h 122"/>
                  <a:gd name="T32" fmla="*/ 14 w 203"/>
                  <a:gd name="T33" fmla="*/ 39 h 122"/>
                  <a:gd name="T34" fmla="*/ 3 w 203"/>
                  <a:gd name="T35" fmla="*/ 54 h 122"/>
                  <a:gd name="T36" fmla="*/ 0 w 203"/>
                  <a:gd name="T37" fmla="*/ 69 h 122"/>
                  <a:gd name="T38" fmla="*/ 3 w 203"/>
                  <a:gd name="T39" fmla="*/ 84 h 122"/>
                  <a:gd name="T40" fmla="*/ 14 w 203"/>
                  <a:gd name="T41" fmla="*/ 96 h 122"/>
                  <a:gd name="T42" fmla="*/ 30 w 203"/>
                  <a:gd name="T43" fmla="*/ 107 h 122"/>
                  <a:gd name="T44" fmla="*/ 51 w 203"/>
                  <a:gd name="T45" fmla="*/ 115 h 122"/>
                  <a:gd name="T46" fmla="*/ 75 w 203"/>
                  <a:gd name="T47" fmla="*/ 121 h 122"/>
                  <a:gd name="T48" fmla="*/ 102 w 203"/>
                  <a:gd name="T49" fmla="*/ 122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122"/>
                  <a:gd name="T77" fmla="*/ 203 w 20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122">
                    <a:moveTo>
                      <a:pt x="102" y="122"/>
                    </a:moveTo>
                    <a:lnTo>
                      <a:pt x="129" y="121"/>
                    </a:lnTo>
                    <a:lnTo>
                      <a:pt x="153" y="115"/>
                    </a:lnTo>
                    <a:lnTo>
                      <a:pt x="173" y="107"/>
                    </a:lnTo>
                    <a:lnTo>
                      <a:pt x="190" y="96"/>
                    </a:lnTo>
                    <a:lnTo>
                      <a:pt x="200" y="84"/>
                    </a:lnTo>
                    <a:lnTo>
                      <a:pt x="203" y="69"/>
                    </a:lnTo>
                    <a:lnTo>
                      <a:pt x="200" y="54"/>
                    </a:lnTo>
                    <a:lnTo>
                      <a:pt x="190" y="39"/>
                    </a:lnTo>
                    <a:lnTo>
                      <a:pt x="173" y="24"/>
                    </a:lnTo>
                    <a:lnTo>
                      <a:pt x="153" y="10"/>
                    </a:lnTo>
                    <a:lnTo>
                      <a:pt x="129" y="3"/>
                    </a:lnTo>
                    <a:lnTo>
                      <a:pt x="102" y="0"/>
                    </a:lnTo>
                    <a:lnTo>
                      <a:pt x="75" y="3"/>
                    </a:lnTo>
                    <a:lnTo>
                      <a:pt x="51" y="10"/>
                    </a:lnTo>
                    <a:lnTo>
                      <a:pt x="30" y="24"/>
                    </a:lnTo>
                    <a:lnTo>
                      <a:pt x="14" y="39"/>
                    </a:lnTo>
                    <a:lnTo>
                      <a:pt x="3" y="54"/>
                    </a:lnTo>
                    <a:lnTo>
                      <a:pt x="0" y="69"/>
                    </a:lnTo>
                    <a:lnTo>
                      <a:pt x="3" y="84"/>
                    </a:lnTo>
                    <a:lnTo>
                      <a:pt x="14" y="96"/>
                    </a:lnTo>
                    <a:lnTo>
                      <a:pt x="30" y="107"/>
                    </a:lnTo>
                    <a:lnTo>
                      <a:pt x="51" y="115"/>
                    </a:lnTo>
                    <a:lnTo>
                      <a:pt x="75" y="121"/>
                    </a:lnTo>
                    <a:lnTo>
                      <a:pt x="102" y="122"/>
                    </a:lnTo>
                    <a:close/>
                  </a:path>
                </a:pathLst>
              </a:custGeom>
              <a:solidFill>
                <a:srgbClr val="707070"/>
              </a:solidFill>
              <a:ln w="0">
                <a:solidFill>
                  <a:srgbClr val="70707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4" name="Freeform 203"/>
              <p:cNvSpPr>
                <a:spLocks/>
              </p:cNvSpPr>
              <p:nvPr/>
            </p:nvSpPr>
            <p:spPr bwMode="auto">
              <a:xfrm>
                <a:off x="734388" y="3936981"/>
                <a:ext cx="425331" cy="225573"/>
              </a:xfrm>
              <a:custGeom>
                <a:avLst/>
                <a:gdLst>
                  <a:gd name="T0" fmla="*/ 90 w 179"/>
                  <a:gd name="T1" fmla="*/ 109 h 109"/>
                  <a:gd name="T2" fmla="*/ 118 w 179"/>
                  <a:gd name="T3" fmla="*/ 106 h 109"/>
                  <a:gd name="T4" fmla="*/ 142 w 179"/>
                  <a:gd name="T5" fmla="*/ 100 h 109"/>
                  <a:gd name="T6" fmla="*/ 161 w 179"/>
                  <a:gd name="T7" fmla="*/ 90 h 109"/>
                  <a:gd name="T8" fmla="*/ 175 w 179"/>
                  <a:gd name="T9" fmla="*/ 76 h 109"/>
                  <a:gd name="T10" fmla="*/ 179 w 179"/>
                  <a:gd name="T11" fmla="*/ 63 h 109"/>
                  <a:gd name="T12" fmla="*/ 176 w 179"/>
                  <a:gd name="T13" fmla="*/ 49 h 109"/>
                  <a:gd name="T14" fmla="*/ 167 w 179"/>
                  <a:gd name="T15" fmla="*/ 34 h 109"/>
                  <a:gd name="T16" fmla="*/ 152 w 179"/>
                  <a:gd name="T17" fmla="*/ 21 h 109"/>
                  <a:gd name="T18" fmla="*/ 135 w 179"/>
                  <a:gd name="T19" fmla="*/ 10 h 109"/>
                  <a:gd name="T20" fmla="*/ 114 w 179"/>
                  <a:gd name="T21" fmla="*/ 3 h 109"/>
                  <a:gd name="T22" fmla="*/ 90 w 179"/>
                  <a:gd name="T23" fmla="*/ 0 h 109"/>
                  <a:gd name="T24" fmla="*/ 66 w 179"/>
                  <a:gd name="T25" fmla="*/ 3 h 109"/>
                  <a:gd name="T26" fmla="*/ 45 w 179"/>
                  <a:gd name="T27" fmla="*/ 10 h 109"/>
                  <a:gd name="T28" fmla="*/ 27 w 179"/>
                  <a:gd name="T29" fmla="*/ 21 h 109"/>
                  <a:gd name="T30" fmla="*/ 12 w 179"/>
                  <a:gd name="T31" fmla="*/ 34 h 109"/>
                  <a:gd name="T32" fmla="*/ 3 w 179"/>
                  <a:gd name="T33" fmla="*/ 49 h 109"/>
                  <a:gd name="T34" fmla="*/ 0 w 179"/>
                  <a:gd name="T35" fmla="*/ 63 h 109"/>
                  <a:gd name="T36" fmla="*/ 5 w 179"/>
                  <a:gd name="T37" fmla="*/ 76 h 109"/>
                  <a:gd name="T38" fmla="*/ 18 w 179"/>
                  <a:gd name="T39" fmla="*/ 90 h 109"/>
                  <a:gd name="T40" fmla="*/ 38 w 179"/>
                  <a:gd name="T41" fmla="*/ 100 h 109"/>
                  <a:gd name="T42" fmla="*/ 61 w 179"/>
                  <a:gd name="T43" fmla="*/ 106 h 109"/>
                  <a:gd name="T44" fmla="*/ 90 w 179"/>
                  <a:gd name="T45" fmla="*/ 109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09"/>
                  <a:gd name="T71" fmla="*/ 179 w 179"/>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09">
                    <a:moveTo>
                      <a:pt x="90" y="109"/>
                    </a:moveTo>
                    <a:lnTo>
                      <a:pt x="118" y="106"/>
                    </a:lnTo>
                    <a:lnTo>
                      <a:pt x="142" y="100"/>
                    </a:lnTo>
                    <a:lnTo>
                      <a:pt x="161" y="90"/>
                    </a:lnTo>
                    <a:lnTo>
                      <a:pt x="175" y="76"/>
                    </a:lnTo>
                    <a:lnTo>
                      <a:pt x="179" y="63"/>
                    </a:lnTo>
                    <a:lnTo>
                      <a:pt x="176" y="49"/>
                    </a:lnTo>
                    <a:lnTo>
                      <a:pt x="167" y="34"/>
                    </a:lnTo>
                    <a:lnTo>
                      <a:pt x="152" y="21"/>
                    </a:lnTo>
                    <a:lnTo>
                      <a:pt x="135" y="10"/>
                    </a:lnTo>
                    <a:lnTo>
                      <a:pt x="114" y="3"/>
                    </a:lnTo>
                    <a:lnTo>
                      <a:pt x="90" y="0"/>
                    </a:lnTo>
                    <a:lnTo>
                      <a:pt x="66" y="3"/>
                    </a:lnTo>
                    <a:lnTo>
                      <a:pt x="45" y="10"/>
                    </a:lnTo>
                    <a:lnTo>
                      <a:pt x="27" y="21"/>
                    </a:lnTo>
                    <a:lnTo>
                      <a:pt x="12" y="34"/>
                    </a:lnTo>
                    <a:lnTo>
                      <a:pt x="3" y="49"/>
                    </a:lnTo>
                    <a:lnTo>
                      <a:pt x="0" y="63"/>
                    </a:lnTo>
                    <a:lnTo>
                      <a:pt x="5" y="76"/>
                    </a:lnTo>
                    <a:lnTo>
                      <a:pt x="18" y="90"/>
                    </a:lnTo>
                    <a:lnTo>
                      <a:pt x="38" y="100"/>
                    </a:lnTo>
                    <a:lnTo>
                      <a:pt x="61" y="106"/>
                    </a:lnTo>
                    <a:lnTo>
                      <a:pt x="90" y="109"/>
                    </a:lnTo>
                    <a:close/>
                  </a:path>
                </a:pathLst>
              </a:custGeom>
              <a:solidFill>
                <a:srgbClr val="878787"/>
              </a:solidFill>
              <a:ln w="0">
                <a:solidFill>
                  <a:srgbClr val="87878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5" name="Freeform 204"/>
              <p:cNvSpPr>
                <a:spLocks/>
              </p:cNvSpPr>
              <p:nvPr/>
            </p:nvSpPr>
            <p:spPr bwMode="auto">
              <a:xfrm>
                <a:off x="762902" y="3939050"/>
                <a:ext cx="368303" cy="196600"/>
              </a:xfrm>
              <a:custGeom>
                <a:avLst/>
                <a:gdLst>
                  <a:gd name="T0" fmla="*/ 78 w 155"/>
                  <a:gd name="T1" fmla="*/ 95 h 95"/>
                  <a:gd name="T2" fmla="*/ 102 w 155"/>
                  <a:gd name="T3" fmla="*/ 92 h 95"/>
                  <a:gd name="T4" fmla="*/ 124 w 155"/>
                  <a:gd name="T5" fmla="*/ 86 h 95"/>
                  <a:gd name="T6" fmla="*/ 140 w 155"/>
                  <a:gd name="T7" fmla="*/ 78 h 95"/>
                  <a:gd name="T8" fmla="*/ 151 w 155"/>
                  <a:gd name="T9" fmla="*/ 66 h 95"/>
                  <a:gd name="T10" fmla="*/ 155 w 155"/>
                  <a:gd name="T11" fmla="*/ 54 h 95"/>
                  <a:gd name="T12" fmla="*/ 151 w 155"/>
                  <a:gd name="T13" fmla="*/ 39 h 95"/>
                  <a:gd name="T14" fmla="*/ 140 w 155"/>
                  <a:gd name="T15" fmla="*/ 26 h 95"/>
                  <a:gd name="T16" fmla="*/ 124 w 155"/>
                  <a:gd name="T17" fmla="*/ 12 h 95"/>
                  <a:gd name="T18" fmla="*/ 102 w 155"/>
                  <a:gd name="T19" fmla="*/ 3 h 95"/>
                  <a:gd name="T20" fmla="*/ 78 w 155"/>
                  <a:gd name="T21" fmla="*/ 0 h 95"/>
                  <a:gd name="T22" fmla="*/ 54 w 155"/>
                  <a:gd name="T23" fmla="*/ 3 h 95"/>
                  <a:gd name="T24" fmla="*/ 33 w 155"/>
                  <a:gd name="T25" fmla="*/ 12 h 95"/>
                  <a:gd name="T26" fmla="*/ 15 w 155"/>
                  <a:gd name="T27" fmla="*/ 26 h 95"/>
                  <a:gd name="T28" fmla="*/ 5 w 155"/>
                  <a:gd name="T29" fmla="*/ 39 h 95"/>
                  <a:gd name="T30" fmla="*/ 0 w 155"/>
                  <a:gd name="T31" fmla="*/ 54 h 95"/>
                  <a:gd name="T32" fmla="*/ 5 w 155"/>
                  <a:gd name="T33" fmla="*/ 66 h 95"/>
                  <a:gd name="T34" fmla="*/ 15 w 155"/>
                  <a:gd name="T35" fmla="*/ 78 h 95"/>
                  <a:gd name="T36" fmla="*/ 33 w 155"/>
                  <a:gd name="T37" fmla="*/ 86 h 95"/>
                  <a:gd name="T38" fmla="*/ 54 w 155"/>
                  <a:gd name="T39" fmla="*/ 92 h 95"/>
                  <a:gd name="T40" fmla="*/ 78 w 155"/>
                  <a:gd name="T41" fmla="*/ 95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95"/>
                  <a:gd name="T65" fmla="*/ 155 w 15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95">
                    <a:moveTo>
                      <a:pt x="78" y="95"/>
                    </a:moveTo>
                    <a:lnTo>
                      <a:pt x="102" y="92"/>
                    </a:lnTo>
                    <a:lnTo>
                      <a:pt x="124" y="86"/>
                    </a:lnTo>
                    <a:lnTo>
                      <a:pt x="140" y="78"/>
                    </a:lnTo>
                    <a:lnTo>
                      <a:pt x="151" y="66"/>
                    </a:lnTo>
                    <a:lnTo>
                      <a:pt x="155" y="54"/>
                    </a:lnTo>
                    <a:lnTo>
                      <a:pt x="151" y="39"/>
                    </a:lnTo>
                    <a:lnTo>
                      <a:pt x="140" y="26"/>
                    </a:lnTo>
                    <a:lnTo>
                      <a:pt x="124" y="12"/>
                    </a:lnTo>
                    <a:lnTo>
                      <a:pt x="102" y="3"/>
                    </a:lnTo>
                    <a:lnTo>
                      <a:pt x="78" y="0"/>
                    </a:lnTo>
                    <a:lnTo>
                      <a:pt x="54" y="3"/>
                    </a:lnTo>
                    <a:lnTo>
                      <a:pt x="33" y="12"/>
                    </a:lnTo>
                    <a:lnTo>
                      <a:pt x="15" y="26"/>
                    </a:lnTo>
                    <a:lnTo>
                      <a:pt x="5" y="39"/>
                    </a:lnTo>
                    <a:lnTo>
                      <a:pt x="0" y="54"/>
                    </a:lnTo>
                    <a:lnTo>
                      <a:pt x="5" y="66"/>
                    </a:lnTo>
                    <a:lnTo>
                      <a:pt x="15" y="78"/>
                    </a:lnTo>
                    <a:lnTo>
                      <a:pt x="33" y="86"/>
                    </a:lnTo>
                    <a:lnTo>
                      <a:pt x="54" y="92"/>
                    </a:lnTo>
                    <a:lnTo>
                      <a:pt x="78" y="95"/>
                    </a:lnTo>
                    <a:close/>
                  </a:path>
                </a:pathLst>
              </a:custGeom>
              <a:solidFill>
                <a:srgbClr val="9F9F9F"/>
              </a:solidFill>
              <a:ln w="0">
                <a:solidFill>
                  <a:srgbClr val="9F9F9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6" name="Freeform 205"/>
              <p:cNvSpPr>
                <a:spLocks/>
              </p:cNvSpPr>
              <p:nvPr/>
            </p:nvSpPr>
            <p:spPr bwMode="auto">
              <a:xfrm>
                <a:off x="796168" y="3943189"/>
                <a:ext cx="306524" cy="161419"/>
              </a:xfrm>
              <a:custGeom>
                <a:avLst/>
                <a:gdLst>
                  <a:gd name="T0" fmla="*/ 64 w 129"/>
                  <a:gd name="T1" fmla="*/ 78 h 78"/>
                  <a:gd name="T2" fmla="*/ 85 w 129"/>
                  <a:gd name="T3" fmla="*/ 76 h 78"/>
                  <a:gd name="T4" fmla="*/ 103 w 129"/>
                  <a:gd name="T5" fmla="*/ 72 h 78"/>
                  <a:gd name="T6" fmla="*/ 116 w 129"/>
                  <a:gd name="T7" fmla="*/ 64 h 78"/>
                  <a:gd name="T8" fmla="*/ 126 w 129"/>
                  <a:gd name="T9" fmla="*/ 55 h 78"/>
                  <a:gd name="T10" fmla="*/ 129 w 129"/>
                  <a:gd name="T11" fmla="*/ 45 h 78"/>
                  <a:gd name="T12" fmla="*/ 126 w 129"/>
                  <a:gd name="T13" fmla="*/ 33 h 78"/>
                  <a:gd name="T14" fmla="*/ 116 w 129"/>
                  <a:gd name="T15" fmla="*/ 21 h 78"/>
                  <a:gd name="T16" fmla="*/ 103 w 129"/>
                  <a:gd name="T17" fmla="*/ 10 h 78"/>
                  <a:gd name="T18" fmla="*/ 85 w 129"/>
                  <a:gd name="T19" fmla="*/ 3 h 78"/>
                  <a:gd name="T20" fmla="*/ 64 w 129"/>
                  <a:gd name="T21" fmla="*/ 0 h 78"/>
                  <a:gd name="T22" fmla="*/ 43 w 129"/>
                  <a:gd name="T23" fmla="*/ 3 h 78"/>
                  <a:gd name="T24" fmla="*/ 26 w 129"/>
                  <a:gd name="T25" fmla="*/ 10 h 78"/>
                  <a:gd name="T26" fmla="*/ 12 w 129"/>
                  <a:gd name="T27" fmla="*/ 21 h 78"/>
                  <a:gd name="T28" fmla="*/ 3 w 129"/>
                  <a:gd name="T29" fmla="*/ 33 h 78"/>
                  <a:gd name="T30" fmla="*/ 0 w 129"/>
                  <a:gd name="T31" fmla="*/ 45 h 78"/>
                  <a:gd name="T32" fmla="*/ 3 w 129"/>
                  <a:gd name="T33" fmla="*/ 55 h 78"/>
                  <a:gd name="T34" fmla="*/ 12 w 129"/>
                  <a:gd name="T35" fmla="*/ 64 h 78"/>
                  <a:gd name="T36" fmla="*/ 26 w 129"/>
                  <a:gd name="T37" fmla="*/ 72 h 78"/>
                  <a:gd name="T38" fmla="*/ 43 w 129"/>
                  <a:gd name="T39" fmla="*/ 76 h 78"/>
                  <a:gd name="T40" fmla="*/ 64 w 129"/>
                  <a:gd name="T41" fmla="*/ 78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78"/>
                  <a:gd name="T65" fmla="*/ 129 w 12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78">
                    <a:moveTo>
                      <a:pt x="64" y="78"/>
                    </a:moveTo>
                    <a:lnTo>
                      <a:pt x="85" y="76"/>
                    </a:lnTo>
                    <a:lnTo>
                      <a:pt x="103" y="72"/>
                    </a:lnTo>
                    <a:lnTo>
                      <a:pt x="116" y="64"/>
                    </a:lnTo>
                    <a:lnTo>
                      <a:pt x="126" y="55"/>
                    </a:lnTo>
                    <a:lnTo>
                      <a:pt x="129" y="45"/>
                    </a:lnTo>
                    <a:lnTo>
                      <a:pt x="126" y="33"/>
                    </a:lnTo>
                    <a:lnTo>
                      <a:pt x="116" y="21"/>
                    </a:lnTo>
                    <a:lnTo>
                      <a:pt x="103" y="10"/>
                    </a:lnTo>
                    <a:lnTo>
                      <a:pt x="85" y="3"/>
                    </a:lnTo>
                    <a:lnTo>
                      <a:pt x="64" y="0"/>
                    </a:lnTo>
                    <a:lnTo>
                      <a:pt x="43" y="3"/>
                    </a:lnTo>
                    <a:lnTo>
                      <a:pt x="26" y="10"/>
                    </a:lnTo>
                    <a:lnTo>
                      <a:pt x="12" y="21"/>
                    </a:lnTo>
                    <a:lnTo>
                      <a:pt x="3" y="33"/>
                    </a:lnTo>
                    <a:lnTo>
                      <a:pt x="0" y="45"/>
                    </a:lnTo>
                    <a:lnTo>
                      <a:pt x="3" y="55"/>
                    </a:lnTo>
                    <a:lnTo>
                      <a:pt x="12" y="64"/>
                    </a:lnTo>
                    <a:lnTo>
                      <a:pt x="26" y="72"/>
                    </a:lnTo>
                    <a:lnTo>
                      <a:pt x="43" y="76"/>
                    </a:lnTo>
                    <a:lnTo>
                      <a:pt x="64" y="78"/>
                    </a:lnTo>
                    <a:close/>
                  </a:path>
                </a:pathLst>
              </a:custGeom>
              <a:solidFill>
                <a:srgbClr val="B7B7B7"/>
              </a:solidFill>
              <a:ln w="0">
                <a:solidFill>
                  <a:srgbClr val="B7B7B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7" name="Freeform 206"/>
              <p:cNvSpPr>
                <a:spLocks/>
              </p:cNvSpPr>
              <p:nvPr/>
            </p:nvSpPr>
            <p:spPr bwMode="auto">
              <a:xfrm>
                <a:off x="824682" y="3945258"/>
                <a:ext cx="249496" cy="130377"/>
              </a:xfrm>
              <a:custGeom>
                <a:avLst/>
                <a:gdLst>
                  <a:gd name="T0" fmla="*/ 52 w 105"/>
                  <a:gd name="T1" fmla="*/ 63 h 63"/>
                  <a:gd name="T2" fmla="*/ 73 w 105"/>
                  <a:gd name="T3" fmla="*/ 62 h 63"/>
                  <a:gd name="T4" fmla="*/ 89 w 105"/>
                  <a:gd name="T5" fmla="*/ 56 h 63"/>
                  <a:gd name="T6" fmla="*/ 101 w 105"/>
                  <a:gd name="T7" fmla="*/ 47 h 63"/>
                  <a:gd name="T8" fmla="*/ 105 w 105"/>
                  <a:gd name="T9" fmla="*/ 36 h 63"/>
                  <a:gd name="T10" fmla="*/ 101 w 105"/>
                  <a:gd name="T11" fmla="*/ 24 h 63"/>
                  <a:gd name="T12" fmla="*/ 89 w 105"/>
                  <a:gd name="T13" fmla="*/ 12 h 63"/>
                  <a:gd name="T14" fmla="*/ 73 w 105"/>
                  <a:gd name="T15" fmla="*/ 3 h 63"/>
                  <a:gd name="T16" fmla="*/ 52 w 105"/>
                  <a:gd name="T17" fmla="*/ 0 h 63"/>
                  <a:gd name="T18" fmla="*/ 32 w 105"/>
                  <a:gd name="T19" fmla="*/ 3 h 63"/>
                  <a:gd name="T20" fmla="*/ 14 w 105"/>
                  <a:gd name="T21" fmla="*/ 12 h 63"/>
                  <a:gd name="T22" fmla="*/ 4 w 105"/>
                  <a:gd name="T23" fmla="*/ 24 h 63"/>
                  <a:gd name="T24" fmla="*/ 0 w 105"/>
                  <a:gd name="T25" fmla="*/ 36 h 63"/>
                  <a:gd name="T26" fmla="*/ 4 w 105"/>
                  <a:gd name="T27" fmla="*/ 47 h 63"/>
                  <a:gd name="T28" fmla="*/ 14 w 105"/>
                  <a:gd name="T29" fmla="*/ 56 h 63"/>
                  <a:gd name="T30" fmla="*/ 32 w 105"/>
                  <a:gd name="T31" fmla="*/ 62 h 63"/>
                  <a:gd name="T32" fmla="*/ 52 w 105"/>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63"/>
                  <a:gd name="T53" fmla="*/ 105 w 10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63">
                    <a:moveTo>
                      <a:pt x="52" y="63"/>
                    </a:moveTo>
                    <a:lnTo>
                      <a:pt x="73" y="62"/>
                    </a:lnTo>
                    <a:lnTo>
                      <a:pt x="89" y="56"/>
                    </a:lnTo>
                    <a:lnTo>
                      <a:pt x="101" y="47"/>
                    </a:lnTo>
                    <a:lnTo>
                      <a:pt x="105" y="36"/>
                    </a:lnTo>
                    <a:lnTo>
                      <a:pt x="101" y="24"/>
                    </a:lnTo>
                    <a:lnTo>
                      <a:pt x="89" y="12"/>
                    </a:lnTo>
                    <a:lnTo>
                      <a:pt x="73" y="3"/>
                    </a:lnTo>
                    <a:lnTo>
                      <a:pt x="52" y="0"/>
                    </a:lnTo>
                    <a:lnTo>
                      <a:pt x="32" y="3"/>
                    </a:lnTo>
                    <a:lnTo>
                      <a:pt x="14" y="12"/>
                    </a:lnTo>
                    <a:lnTo>
                      <a:pt x="4" y="24"/>
                    </a:lnTo>
                    <a:lnTo>
                      <a:pt x="0" y="36"/>
                    </a:lnTo>
                    <a:lnTo>
                      <a:pt x="4" y="47"/>
                    </a:lnTo>
                    <a:lnTo>
                      <a:pt x="14" y="56"/>
                    </a:lnTo>
                    <a:lnTo>
                      <a:pt x="32" y="62"/>
                    </a:lnTo>
                    <a:lnTo>
                      <a:pt x="52" y="63"/>
                    </a:lnTo>
                    <a:close/>
                  </a:path>
                </a:pathLst>
              </a:custGeom>
              <a:solidFill>
                <a:srgbClr val="CFCFCF"/>
              </a:solidFill>
              <a:ln w="0">
                <a:solidFill>
                  <a:srgbClr val="CFCFC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8" name="Freeform 207"/>
              <p:cNvSpPr>
                <a:spLocks/>
              </p:cNvSpPr>
              <p:nvPr/>
            </p:nvSpPr>
            <p:spPr bwMode="auto">
              <a:xfrm>
                <a:off x="853195" y="3945258"/>
                <a:ext cx="190092" cy="103474"/>
              </a:xfrm>
              <a:custGeom>
                <a:avLst/>
                <a:gdLst>
                  <a:gd name="T0" fmla="*/ 40 w 80"/>
                  <a:gd name="T1" fmla="*/ 50 h 50"/>
                  <a:gd name="T2" fmla="*/ 56 w 80"/>
                  <a:gd name="T3" fmla="*/ 48 h 50"/>
                  <a:gd name="T4" fmla="*/ 70 w 80"/>
                  <a:gd name="T5" fmla="*/ 44 h 50"/>
                  <a:gd name="T6" fmla="*/ 77 w 80"/>
                  <a:gd name="T7" fmla="*/ 36 h 50"/>
                  <a:gd name="T8" fmla="*/ 80 w 80"/>
                  <a:gd name="T9" fmla="*/ 29 h 50"/>
                  <a:gd name="T10" fmla="*/ 77 w 80"/>
                  <a:gd name="T11" fmla="*/ 20 h 50"/>
                  <a:gd name="T12" fmla="*/ 70 w 80"/>
                  <a:gd name="T13" fmla="*/ 11 h 50"/>
                  <a:gd name="T14" fmla="*/ 56 w 80"/>
                  <a:gd name="T15" fmla="*/ 3 h 50"/>
                  <a:gd name="T16" fmla="*/ 40 w 80"/>
                  <a:gd name="T17" fmla="*/ 0 h 50"/>
                  <a:gd name="T18" fmla="*/ 25 w 80"/>
                  <a:gd name="T19" fmla="*/ 3 h 50"/>
                  <a:gd name="T20" fmla="*/ 11 w 80"/>
                  <a:gd name="T21" fmla="*/ 11 h 50"/>
                  <a:gd name="T22" fmla="*/ 4 w 80"/>
                  <a:gd name="T23" fmla="*/ 20 h 50"/>
                  <a:gd name="T24" fmla="*/ 0 w 80"/>
                  <a:gd name="T25" fmla="*/ 29 h 50"/>
                  <a:gd name="T26" fmla="*/ 4 w 80"/>
                  <a:gd name="T27" fmla="*/ 36 h 50"/>
                  <a:gd name="T28" fmla="*/ 11 w 80"/>
                  <a:gd name="T29" fmla="*/ 44 h 50"/>
                  <a:gd name="T30" fmla="*/ 25 w 80"/>
                  <a:gd name="T31" fmla="*/ 48 h 50"/>
                  <a:gd name="T32" fmla="*/ 40 w 80"/>
                  <a:gd name="T33" fmla="*/ 5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40" y="50"/>
                    </a:moveTo>
                    <a:lnTo>
                      <a:pt x="56" y="48"/>
                    </a:lnTo>
                    <a:lnTo>
                      <a:pt x="70" y="44"/>
                    </a:lnTo>
                    <a:lnTo>
                      <a:pt x="77" y="36"/>
                    </a:lnTo>
                    <a:lnTo>
                      <a:pt x="80" y="29"/>
                    </a:lnTo>
                    <a:lnTo>
                      <a:pt x="77" y="20"/>
                    </a:lnTo>
                    <a:lnTo>
                      <a:pt x="70" y="11"/>
                    </a:lnTo>
                    <a:lnTo>
                      <a:pt x="56" y="3"/>
                    </a:lnTo>
                    <a:lnTo>
                      <a:pt x="40" y="0"/>
                    </a:lnTo>
                    <a:lnTo>
                      <a:pt x="25" y="3"/>
                    </a:lnTo>
                    <a:lnTo>
                      <a:pt x="11" y="11"/>
                    </a:lnTo>
                    <a:lnTo>
                      <a:pt x="4" y="20"/>
                    </a:lnTo>
                    <a:lnTo>
                      <a:pt x="0" y="29"/>
                    </a:lnTo>
                    <a:lnTo>
                      <a:pt x="4" y="36"/>
                    </a:lnTo>
                    <a:lnTo>
                      <a:pt x="11" y="44"/>
                    </a:lnTo>
                    <a:lnTo>
                      <a:pt x="25" y="48"/>
                    </a:lnTo>
                    <a:lnTo>
                      <a:pt x="40" y="50"/>
                    </a:lnTo>
                    <a:close/>
                  </a:path>
                </a:pathLst>
              </a:custGeom>
              <a:solidFill>
                <a:srgbClr val="E7E7E7"/>
              </a:solidFill>
              <a:ln w="0">
                <a:solidFill>
                  <a:srgbClr val="E7E7E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09" name="Freeform 208"/>
              <p:cNvSpPr>
                <a:spLocks/>
              </p:cNvSpPr>
              <p:nvPr/>
            </p:nvSpPr>
            <p:spPr bwMode="auto">
              <a:xfrm>
                <a:off x="1257142" y="4402613"/>
                <a:ext cx="418202" cy="223503"/>
              </a:xfrm>
              <a:custGeom>
                <a:avLst/>
                <a:gdLst>
                  <a:gd name="T0" fmla="*/ 88 w 176"/>
                  <a:gd name="T1" fmla="*/ 108 h 108"/>
                  <a:gd name="T2" fmla="*/ 116 w 176"/>
                  <a:gd name="T3" fmla="*/ 105 h 108"/>
                  <a:gd name="T4" fmla="*/ 140 w 176"/>
                  <a:gd name="T5" fmla="*/ 99 h 108"/>
                  <a:gd name="T6" fmla="*/ 159 w 176"/>
                  <a:gd name="T7" fmla="*/ 89 h 108"/>
                  <a:gd name="T8" fmla="*/ 171 w 176"/>
                  <a:gd name="T9" fmla="*/ 77 h 108"/>
                  <a:gd name="T10" fmla="*/ 176 w 176"/>
                  <a:gd name="T11" fmla="*/ 62 h 108"/>
                  <a:gd name="T12" fmla="*/ 171 w 176"/>
                  <a:gd name="T13" fmla="*/ 45 h 108"/>
                  <a:gd name="T14" fmla="*/ 159 w 176"/>
                  <a:gd name="T15" fmla="*/ 29 h 108"/>
                  <a:gd name="T16" fmla="*/ 140 w 176"/>
                  <a:gd name="T17" fmla="*/ 15 h 108"/>
                  <a:gd name="T18" fmla="*/ 116 w 176"/>
                  <a:gd name="T19" fmla="*/ 5 h 108"/>
                  <a:gd name="T20" fmla="*/ 88 w 176"/>
                  <a:gd name="T21" fmla="*/ 0 h 108"/>
                  <a:gd name="T22" fmla="*/ 59 w 176"/>
                  <a:gd name="T23" fmla="*/ 5 h 108"/>
                  <a:gd name="T24" fmla="*/ 35 w 176"/>
                  <a:gd name="T25" fmla="*/ 15 h 108"/>
                  <a:gd name="T26" fmla="*/ 16 w 176"/>
                  <a:gd name="T27" fmla="*/ 29 h 108"/>
                  <a:gd name="T28" fmla="*/ 4 w 176"/>
                  <a:gd name="T29" fmla="*/ 45 h 108"/>
                  <a:gd name="T30" fmla="*/ 0 w 176"/>
                  <a:gd name="T31" fmla="*/ 62 h 108"/>
                  <a:gd name="T32" fmla="*/ 4 w 176"/>
                  <a:gd name="T33" fmla="*/ 77 h 108"/>
                  <a:gd name="T34" fmla="*/ 16 w 176"/>
                  <a:gd name="T35" fmla="*/ 89 h 108"/>
                  <a:gd name="T36" fmla="*/ 35 w 176"/>
                  <a:gd name="T37" fmla="*/ 99 h 108"/>
                  <a:gd name="T38" fmla="*/ 59 w 176"/>
                  <a:gd name="T39" fmla="*/ 105 h 108"/>
                  <a:gd name="T40" fmla="*/ 88 w 176"/>
                  <a:gd name="T41" fmla="*/ 108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108"/>
                  <a:gd name="T65" fmla="*/ 176 w 176"/>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108">
                    <a:moveTo>
                      <a:pt x="88" y="108"/>
                    </a:moveTo>
                    <a:lnTo>
                      <a:pt x="116" y="105"/>
                    </a:lnTo>
                    <a:lnTo>
                      <a:pt x="140" y="99"/>
                    </a:lnTo>
                    <a:lnTo>
                      <a:pt x="159" y="89"/>
                    </a:lnTo>
                    <a:lnTo>
                      <a:pt x="171" y="77"/>
                    </a:lnTo>
                    <a:lnTo>
                      <a:pt x="176" y="62"/>
                    </a:lnTo>
                    <a:lnTo>
                      <a:pt x="171" y="45"/>
                    </a:lnTo>
                    <a:lnTo>
                      <a:pt x="159" y="29"/>
                    </a:lnTo>
                    <a:lnTo>
                      <a:pt x="140" y="15"/>
                    </a:lnTo>
                    <a:lnTo>
                      <a:pt x="116" y="5"/>
                    </a:lnTo>
                    <a:lnTo>
                      <a:pt x="88" y="0"/>
                    </a:lnTo>
                    <a:lnTo>
                      <a:pt x="59" y="5"/>
                    </a:lnTo>
                    <a:lnTo>
                      <a:pt x="35" y="15"/>
                    </a:lnTo>
                    <a:lnTo>
                      <a:pt x="16" y="29"/>
                    </a:lnTo>
                    <a:lnTo>
                      <a:pt x="4" y="45"/>
                    </a:lnTo>
                    <a:lnTo>
                      <a:pt x="0" y="62"/>
                    </a:lnTo>
                    <a:lnTo>
                      <a:pt x="4" y="77"/>
                    </a:lnTo>
                    <a:lnTo>
                      <a:pt x="16" y="89"/>
                    </a:lnTo>
                    <a:lnTo>
                      <a:pt x="35" y="99"/>
                    </a:lnTo>
                    <a:lnTo>
                      <a:pt x="59" y="105"/>
                    </a:lnTo>
                    <a:lnTo>
                      <a:pt x="88" y="108"/>
                    </a:lnTo>
                    <a:close/>
                  </a:path>
                </a:pathLst>
              </a:custGeom>
              <a:solidFill>
                <a:srgbClr val="404040"/>
              </a:solidFill>
              <a:ln w="0">
                <a:solidFill>
                  <a:srgbClr val="40404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0" name="Freeform 209"/>
              <p:cNvSpPr>
                <a:spLocks/>
              </p:cNvSpPr>
              <p:nvPr/>
            </p:nvSpPr>
            <p:spPr bwMode="auto">
              <a:xfrm>
                <a:off x="1159719" y="4551616"/>
                <a:ext cx="515625" cy="411826"/>
              </a:xfrm>
              <a:custGeom>
                <a:avLst/>
                <a:gdLst>
                  <a:gd name="T0" fmla="*/ 96 w 217"/>
                  <a:gd name="T1" fmla="*/ 199 h 199"/>
                  <a:gd name="T2" fmla="*/ 70 w 217"/>
                  <a:gd name="T3" fmla="*/ 196 h 199"/>
                  <a:gd name="T4" fmla="*/ 50 w 217"/>
                  <a:gd name="T5" fmla="*/ 190 h 199"/>
                  <a:gd name="T6" fmla="*/ 33 w 217"/>
                  <a:gd name="T7" fmla="*/ 181 h 199"/>
                  <a:gd name="T8" fmla="*/ 21 w 217"/>
                  <a:gd name="T9" fmla="*/ 170 h 199"/>
                  <a:gd name="T10" fmla="*/ 12 w 217"/>
                  <a:gd name="T11" fmla="*/ 160 h 199"/>
                  <a:gd name="T12" fmla="*/ 6 w 217"/>
                  <a:gd name="T13" fmla="*/ 151 h 199"/>
                  <a:gd name="T14" fmla="*/ 2 w 217"/>
                  <a:gd name="T15" fmla="*/ 144 h 199"/>
                  <a:gd name="T16" fmla="*/ 0 w 217"/>
                  <a:gd name="T17" fmla="*/ 138 h 199"/>
                  <a:gd name="T18" fmla="*/ 0 w 217"/>
                  <a:gd name="T19" fmla="*/ 135 h 199"/>
                  <a:gd name="T20" fmla="*/ 0 w 217"/>
                  <a:gd name="T21" fmla="*/ 0 h 199"/>
                  <a:gd name="T22" fmla="*/ 217 w 217"/>
                  <a:gd name="T23" fmla="*/ 2 h 199"/>
                  <a:gd name="T24" fmla="*/ 217 w 217"/>
                  <a:gd name="T25" fmla="*/ 133 h 199"/>
                  <a:gd name="T26" fmla="*/ 211 w 217"/>
                  <a:gd name="T27" fmla="*/ 145 h 199"/>
                  <a:gd name="T28" fmla="*/ 205 w 217"/>
                  <a:gd name="T29" fmla="*/ 157 h 199"/>
                  <a:gd name="T30" fmla="*/ 200 w 217"/>
                  <a:gd name="T31" fmla="*/ 166 h 199"/>
                  <a:gd name="T32" fmla="*/ 197 w 217"/>
                  <a:gd name="T33" fmla="*/ 169 h 199"/>
                  <a:gd name="T34" fmla="*/ 185 w 217"/>
                  <a:gd name="T35" fmla="*/ 179 h 199"/>
                  <a:gd name="T36" fmla="*/ 167 w 217"/>
                  <a:gd name="T37" fmla="*/ 187 h 199"/>
                  <a:gd name="T38" fmla="*/ 148 w 217"/>
                  <a:gd name="T39" fmla="*/ 193 h 199"/>
                  <a:gd name="T40" fmla="*/ 129 w 217"/>
                  <a:gd name="T41" fmla="*/ 196 h 199"/>
                  <a:gd name="T42" fmla="*/ 112 w 217"/>
                  <a:gd name="T43" fmla="*/ 199 h 199"/>
                  <a:gd name="T44" fmla="*/ 100 w 217"/>
                  <a:gd name="T45" fmla="*/ 199 h 199"/>
                  <a:gd name="T46" fmla="*/ 96 w 217"/>
                  <a:gd name="T47" fmla="*/ 199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99"/>
                  <a:gd name="T74" fmla="*/ 217 w 217"/>
                  <a:gd name="T75" fmla="*/ 199 h 1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99">
                    <a:moveTo>
                      <a:pt x="96" y="199"/>
                    </a:moveTo>
                    <a:lnTo>
                      <a:pt x="70" y="196"/>
                    </a:lnTo>
                    <a:lnTo>
                      <a:pt x="50" y="190"/>
                    </a:lnTo>
                    <a:lnTo>
                      <a:pt x="33" y="181"/>
                    </a:lnTo>
                    <a:lnTo>
                      <a:pt x="21" y="170"/>
                    </a:lnTo>
                    <a:lnTo>
                      <a:pt x="12" y="160"/>
                    </a:lnTo>
                    <a:lnTo>
                      <a:pt x="6" y="151"/>
                    </a:lnTo>
                    <a:lnTo>
                      <a:pt x="2" y="144"/>
                    </a:lnTo>
                    <a:lnTo>
                      <a:pt x="0" y="138"/>
                    </a:lnTo>
                    <a:lnTo>
                      <a:pt x="0" y="135"/>
                    </a:lnTo>
                    <a:lnTo>
                      <a:pt x="0" y="0"/>
                    </a:lnTo>
                    <a:lnTo>
                      <a:pt x="217" y="2"/>
                    </a:lnTo>
                    <a:lnTo>
                      <a:pt x="217" y="133"/>
                    </a:lnTo>
                    <a:lnTo>
                      <a:pt x="211" y="145"/>
                    </a:lnTo>
                    <a:lnTo>
                      <a:pt x="205" y="157"/>
                    </a:lnTo>
                    <a:lnTo>
                      <a:pt x="200" y="166"/>
                    </a:lnTo>
                    <a:lnTo>
                      <a:pt x="197" y="169"/>
                    </a:lnTo>
                    <a:lnTo>
                      <a:pt x="185" y="179"/>
                    </a:lnTo>
                    <a:lnTo>
                      <a:pt x="167" y="187"/>
                    </a:lnTo>
                    <a:lnTo>
                      <a:pt x="148" y="193"/>
                    </a:lnTo>
                    <a:lnTo>
                      <a:pt x="129" y="196"/>
                    </a:lnTo>
                    <a:lnTo>
                      <a:pt x="112" y="199"/>
                    </a:lnTo>
                    <a:lnTo>
                      <a:pt x="100" y="199"/>
                    </a:lnTo>
                    <a:lnTo>
                      <a:pt x="96" y="19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1" name="Freeform 210"/>
              <p:cNvSpPr>
                <a:spLocks/>
              </p:cNvSpPr>
              <p:nvPr/>
            </p:nvSpPr>
            <p:spPr bwMode="auto">
              <a:xfrm>
                <a:off x="1159719" y="4551616"/>
                <a:ext cx="515625" cy="411826"/>
              </a:xfrm>
              <a:custGeom>
                <a:avLst/>
                <a:gdLst>
                  <a:gd name="T0" fmla="*/ 96 w 217"/>
                  <a:gd name="T1" fmla="*/ 199 h 199"/>
                  <a:gd name="T2" fmla="*/ 70 w 217"/>
                  <a:gd name="T3" fmla="*/ 196 h 199"/>
                  <a:gd name="T4" fmla="*/ 50 w 217"/>
                  <a:gd name="T5" fmla="*/ 190 h 199"/>
                  <a:gd name="T6" fmla="*/ 33 w 217"/>
                  <a:gd name="T7" fmla="*/ 181 h 199"/>
                  <a:gd name="T8" fmla="*/ 21 w 217"/>
                  <a:gd name="T9" fmla="*/ 170 h 199"/>
                  <a:gd name="T10" fmla="*/ 12 w 217"/>
                  <a:gd name="T11" fmla="*/ 160 h 199"/>
                  <a:gd name="T12" fmla="*/ 6 w 217"/>
                  <a:gd name="T13" fmla="*/ 151 h 199"/>
                  <a:gd name="T14" fmla="*/ 2 w 217"/>
                  <a:gd name="T15" fmla="*/ 144 h 199"/>
                  <a:gd name="T16" fmla="*/ 0 w 217"/>
                  <a:gd name="T17" fmla="*/ 138 h 199"/>
                  <a:gd name="T18" fmla="*/ 0 w 217"/>
                  <a:gd name="T19" fmla="*/ 135 h 199"/>
                  <a:gd name="T20" fmla="*/ 0 w 217"/>
                  <a:gd name="T21" fmla="*/ 0 h 199"/>
                  <a:gd name="T22" fmla="*/ 217 w 217"/>
                  <a:gd name="T23" fmla="*/ 2 h 199"/>
                  <a:gd name="T24" fmla="*/ 217 w 217"/>
                  <a:gd name="T25" fmla="*/ 133 h 199"/>
                  <a:gd name="T26" fmla="*/ 211 w 217"/>
                  <a:gd name="T27" fmla="*/ 145 h 199"/>
                  <a:gd name="T28" fmla="*/ 205 w 217"/>
                  <a:gd name="T29" fmla="*/ 157 h 199"/>
                  <a:gd name="T30" fmla="*/ 200 w 217"/>
                  <a:gd name="T31" fmla="*/ 166 h 199"/>
                  <a:gd name="T32" fmla="*/ 197 w 217"/>
                  <a:gd name="T33" fmla="*/ 169 h 199"/>
                  <a:gd name="T34" fmla="*/ 185 w 217"/>
                  <a:gd name="T35" fmla="*/ 179 h 199"/>
                  <a:gd name="T36" fmla="*/ 167 w 217"/>
                  <a:gd name="T37" fmla="*/ 187 h 199"/>
                  <a:gd name="T38" fmla="*/ 148 w 217"/>
                  <a:gd name="T39" fmla="*/ 193 h 199"/>
                  <a:gd name="T40" fmla="*/ 129 w 217"/>
                  <a:gd name="T41" fmla="*/ 196 h 199"/>
                  <a:gd name="T42" fmla="*/ 112 w 217"/>
                  <a:gd name="T43" fmla="*/ 199 h 199"/>
                  <a:gd name="T44" fmla="*/ 100 w 217"/>
                  <a:gd name="T45" fmla="*/ 199 h 199"/>
                  <a:gd name="T46" fmla="*/ 96 w 217"/>
                  <a:gd name="T47" fmla="*/ 199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99"/>
                  <a:gd name="T74" fmla="*/ 217 w 217"/>
                  <a:gd name="T75" fmla="*/ 199 h 1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99">
                    <a:moveTo>
                      <a:pt x="96" y="199"/>
                    </a:moveTo>
                    <a:lnTo>
                      <a:pt x="70" y="196"/>
                    </a:lnTo>
                    <a:lnTo>
                      <a:pt x="50" y="190"/>
                    </a:lnTo>
                    <a:lnTo>
                      <a:pt x="33" y="181"/>
                    </a:lnTo>
                    <a:lnTo>
                      <a:pt x="21" y="170"/>
                    </a:lnTo>
                    <a:lnTo>
                      <a:pt x="12" y="160"/>
                    </a:lnTo>
                    <a:lnTo>
                      <a:pt x="6" y="151"/>
                    </a:lnTo>
                    <a:lnTo>
                      <a:pt x="2" y="144"/>
                    </a:lnTo>
                    <a:lnTo>
                      <a:pt x="0" y="138"/>
                    </a:lnTo>
                    <a:lnTo>
                      <a:pt x="0" y="135"/>
                    </a:lnTo>
                    <a:lnTo>
                      <a:pt x="0" y="0"/>
                    </a:lnTo>
                    <a:lnTo>
                      <a:pt x="217" y="2"/>
                    </a:lnTo>
                    <a:lnTo>
                      <a:pt x="217" y="133"/>
                    </a:lnTo>
                    <a:lnTo>
                      <a:pt x="211" y="145"/>
                    </a:lnTo>
                    <a:lnTo>
                      <a:pt x="205" y="157"/>
                    </a:lnTo>
                    <a:lnTo>
                      <a:pt x="200" y="166"/>
                    </a:lnTo>
                    <a:lnTo>
                      <a:pt x="197" y="169"/>
                    </a:lnTo>
                    <a:lnTo>
                      <a:pt x="185" y="179"/>
                    </a:lnTo>
                    <a:lnTo>
                      <a:pt x="167" y="187"/>
                    </a:lnTo>
                    <a:lnTo>
                      <a:pt x="148" y="193"/>
                    </a:lnTo>
                    <a:lnTo>
                      <a:pt x="129" y="196"/>
                    </a:lnTo>
                    <a:lnTo>
                      <a:pt x="112" y="199"/>
                    </a:lnTo>
                    <a:lnTo>
                      <a:pt x="100" y="199"/>
                    </a:lnTo>
                    <a:lnTo>
                      <a:pt x="96" y="199"/>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2" name="Freeform 211"/>
              <p:cNvSpPr>
                <a:spLocks/>
              </p:cNvSpPr>
              <p:nvPr/>
            </p:nvSpPr>
            <p:spPr bwMode="auto">
              <a:xfrm>
                <a:off x="1188233" y="4551616"/>
                <a:ext cx="465726" cy="411826"/>
              </a:xfrm>
              <a:custGeom>
                <a:avLst/>
                <a:gdLst>
                  <a:gd name="T0" fmla="*/ 88 w 196"/>
                  <a:gd name="T1" fmla="*/ 199 h 199"/>
                  <a:gd name="T2" fmla="*/ 63 w 196"/>
                  <a:gd name="T3" fmla="*/ 194 h 199"/>
                  <a:gd name="T4" fmla="*/ 42 w 196"/>
                  <a:gd name="T5" fmla="*/ 188 h 199"/>
                  <a:gd name="T6" fmla="*/ 27 w 196"/>
                  <a:gd name="T7" fmla="*/ 179 h 199"/>
                  <a:gd name="T8" fmla="*/ 15 w 196"/>
                  <a:gd name="T9" fmla="*/ 169 h 199"/>
                  <a:gd name="T10" fmla="*/ 8 w 196"/>
                  <a:gd name="T11" fmla="*/ 158 h 199"/>
                  <a:gd name="T12" fmla="*/ 3 w 196"/>
                  <a:gd name="T13" fmla="*/ 151 h 199"/>
                  <a:gd name="T14" fmla="*/ 2 w 196"/>
                  <a:gd name="T15" fmla="*/ 145 h 199"/>
                  <a:gd name="T16" fmla="*/ 0 w 196"/>
                  <a:gd name="T17" fmla="*/ 142 h 199"/>
                  <a:gd name="T18" fmla="*/ 0 w 196"/>
                  <a:gd name="T19" fmla="*/ 0 h 199"/>
                  <a:gd name="T20" fmla="*/ 196 w 196"/>
                  <a:gd name="T21" fmla="*/ 2 h 199"/>
                  <a:gd name="T22" fmla="*/ 196 w 196"/>
                  <a:gd name="T23" fmla="*/ 127 h 199"/>
                  <a:gd name="T24" fmla="*/ 191 w 196"/>
                  <a:gd name="T25" fmla="*/ 139 h 199"/>
                  <a:gd name="T26" fmla="*/ 185 w 196"/>
                  <a:gd name="T27" fmla="*/ 151 h 199"/>
                  <a:gd name="T28" fmla="*/ 181 w 196"/>
                  <a:gd name="T29" fmla="*/ 158 h 199"/>
                  <a:gd name="T30" fmla="*/ 179 w 196"/>
                  <a:gd name="T31" fmla="*/ 161 h 199"/>
                  <a:gd name="T32" fmla="*/ 167 w 196"/>
                  <a:gd name="T33" fmla="*/ 172 h 199"/>
                  <a:gd name="T34" fmla="*/ 152 w 196"/>
                  <a:gd name="T35" fmla="*/ 181 h 199"/>
                  <a:gd name="T36" fmla="*/ 134 w 196"/>
                  <a:gd name="T37" fmla="*/ 187 h 199"/>
                  <a:gd name="T38" fmla="*/ 118 w 196"/>
                  <a:gd name="T39" fmla="*/ 193 h 199"/>
                  <a:gd name="T40" fmla="*/ 103 w 196"/>
                  <a:gd name="T41" fmla="*/ 196 h 199"/>
                  <a:gd name="T42" fmla="*/ 93 w 196"/>
                  <a:gd name="T43" fmla="*/ 197 h 199"/>
                  <a:gd name="T44" fmla="*/ 88 w 196"/>
                  <a:gd name="T45" fmla="*/ 199 h 1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199"/>
                  <a:gd name="T71" fmla="*/ 196 w 196"/>
                  <a:gd name="T72" fmla="*/ 199 h 1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199">
                    <a:moveTo>
                      <a:pt x="88" y="199"/>
                    </a:moveTo>
                    <a:lnTo>
                      <a:pt x="63" y="194"/>
                    </a:lnTo>
                    <a:lnTo>
                      <a:pt x="42" y="188"/>
                    </a:lnTo>
                    <a:lnTo>
                      <a:pt x="27" y="179"/>
                    </a:lnTo>
                    <a:lnTo>
                      <a:pt x="15" y="169"/>
                    </a:lnTo>
                    <a:lnTo>
                      <a:pt x="8" y="158"/>
                    </a:lnTo>
                    <a:lnTo>
                      <a:pt x="3" y="151"/>
                    </a:lnTo>
                    <a:lnTo>
                      <a:pt x="2" y="145"/>
                    </a:lnTo>
                    <a:lnTo>
                      <a:pt x="0" y="142"/>
                    </a:lnTo>
                    <a:lnTo>
                      <a:pt x="0" y="0"/>
                    </a:lnTo>
                    <a:lnTo>
                      <a:pt x="196" y="2"/>
                    </a:lnTo>
                    <a:lnTo>
                      <a:pt x="196" y="127"/>
                    </a:lnTo>
                    <a:lnTo>
                      <a:pt x="191" y="139"/>
                    </a:lnTo>
                    <a:lnTo>
                      <a:pt x="185" y="151"/>
                    </a:lnTo>
                    <a:lnTo>
                      <a:pt x="181" y="158"/>
                    </a:lnTo>
                    <a:lnTo>
                      <a:pt x="179" y="161"/>
                    </a:lnTo>
                    <a:lnTo>
                      <a:pt x="167" y="172"/>
                    </a:lnTo>
                    <a:lnTo>
                      <a:pt x="152" y="181"/>
                    </a:lnTo>
                    <a:lnTo>
                      <a:pt x="134" y="187"/>
                    </a:lnTo>
                    <a:lnTo>
                      <a:pt x="118" y="193"/>
                    </a:lnTo>
                    <a:lnTo>
                      <a:pt x="103" y="196"/>
                    </a:lnTo>
                    <a:lnTo>
                      <a:pt x="93" y="197"/>
                    </a:lnTo>
                    <a:lnTo>
                      <a:pt x="88" y="199"/>
                    </a:lnTo>
                    <a:close/>
                  </a:path>
                </a:pathLst>
              </a:custGeom>
              <a:solidFill>
                <a:srgbClr val="1C1C1C"/>
              </a:solidFill>
              <a:ln w="0">
                <a:solidFill>
                  <a:srgbClr val="1C1C1C"/>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3" name="Freeform 212"/>
              <p:cNvSpPr>
                <a:spLocks/>
              </p:cNvSpPr>
              <p:nvPr/>
            </p:nvSpPr>
            <p:spPr bwMode="auto">
              <a:xfrm>
                <a:off x="1216747" y="4551616"/>
                <a:ext cx="418202" cy="407687"/>
              </a:xfrm>
              <a:custGeom>
                <a:avLst/>
                <a:gdLst>
                  <a:gd name="T0" fmla="*/ 81 w 176"/>
                  <a:gd name="T1" fmla="*/ 197 h 197"/>
                  <a:gd name="T2" fmla="*/ 58 w 176"/>
                  <a:gd name="T3" fmla="*/ 194 h 197"/>
                  <a:gd name="T4" fmla="*/ 39 w 176"/>
                  <a:gd name="T5" fmla="*/ 188 h 197"/>
                  <a:gd name="T6" fmla="*/ 26 w 176"/>
                  <a:gd name="T7" fmla="*/ 181 h 197"/>
                  <a:gd name="T8" fmla="*/ 15 w 176"/>
                  <a:gd name="T9" fmla="*/ 172 h 197"/>
                  <a:gd name="T10" fmla="*/ 8 w 176"/>
                  <a:gd name="T11" fmla="*/ 163 h 197"/>
                  <a:gd name="T12" fmla="*/ 3 w 176"/>
                  <a:gd name="T13" fmla="*/ 156 h 197"/>
                  <a:gd name="T14" fmla="*/ 2 w 176"/>
                  <a:gd name="T15" fmla="*/ 151 h 197"/>
                  <a:gd name="T16" fmla="*/ 0 w 176"/>
                  <a:gd name="T17" fmla="*/ 150 h 197"/>
                  <a:gd name="T18" fmla="*/ 0 w 176"/>
                  <a:gd name="T19" fmla="*/ 0 h 197"/>
                  <a:gd name="T20" fmla="*/ 176 w 176"/>
                  <a:gd name="T21" fmla="*/ 2 h 197"/>
                  <a:gd name="T22" fmla="*/ 176 w 176"/>
                  <a:gd name="T23" fmla="*/ 123 h 197"/>
                  <a:gd name="T24" fmla="*/ 170 w 176"/>
                  <a:gd name="T25" fmla="*/ 133 h 197"/>
                  <a:gd name="T26" fmla="*/ 166 w 176"/>
                  <a:gd name="T27" fmla="*/ 144 h 197"/>
                  <a:gd name="T28" fmla="*/ 163 w 176"/>
                  <a:gd name="T29" fmla="*/ 151 h 197"/>
                  <a:gd name="T30" fmla="*/ 160 w 176"/>
                  <a:gd name="T31" fmla="*/ 156 h 197"/>
                  <a:gd name="T32" fmla="*/ 151 w 176"/>
                  <a:gd name="T33" fmla="*/ 164 h 197"/>
                  <a:gd name="T34" fmla="*/ 137 w 176"/>
                  <a:gd name="T35" fmla="*/ 173 h 197"/>
                  <a:gd name="T36" fmla="*/ 121 w 176"/>
                  <a:gd name="T37" fmla="*/ 181 h 197"/>
                  <a:gd name="T38" fmla="*/ 106 w 176"/>
                  <a:gd name="T39" fmla="*/ 188 h 197"/>
                  <a:gd name="T40" fmla="*/ 94 w 176"/>
                  <a:gd name="T41" fmla="*/ 193 h 197"/>
                  <a:gd name="T42" fmla="*/ 84 w 176"/>
                  <a:gd name="T43" fmla="*/ 196 h 197"/>
                  <a:gd name="T44" fmla="*/ 81 w 176"/>
                  <a:gd name="T45" fmla="*/ 197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97"/>
                  <a:gd name="T71" fmla="*/ 176 w 176"/>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97">
                    <a:moveTo>
                      <a:pt x="81" y="197"/>
                    </a:moveTo>
                    <a:lnTo>
                      <a:pt x="58" y="194"/>
                    </a:lnTo>
                    <a:lnTo>
                      <a:pt x="39" y="188"/>
                    </a:lnTo>
                    <a:lnTo>
                      <a:pt x="26" y="181"/>
                    </a:lnTo>
                    <a:lnTo>
                      <a:pt x="15" y="172"/>
                    </a:lnTo>
                    <a:lnTo>
                      <a:pt x="8" y="163"/>
                    </a:lnTo>
                    <a:lnTo>
                      <a:pt x="3" y="156"/>
                    </a:lnTo>
                    <a:lnTo>
                      <a:pt x="2" y="151"/>
                    </a:lnTo>
                    <a:lnTo>
                      <a:pt x="0" y="150"/>
                    </a:lnTo>
                    <a:lnTo>
                      <a:pt x="0" y="0"/>
                    </a:lnTo>
                    <a:lnTo>
                      <a:pt x="176" y="2"/>
                    </a:lnTo>
                    <a:lnTo>
                      <a:pt x="176" y="123"/>
                    </a:lnTo>
                    <a:lnTo>
                      <a:pt x="170" y="133"/>
                    </a:lnTo>
                    <a:lnTo>
                      <a:pt x="166" y="144"/>
                    </a:lnTo>
                    <a:lnTo>
                      <a:pt x="163" y="151"/>
                    </a:lnTo>
                    <a:lnTo>
                      <a:pt x="160" y="156"/>
                    </a:lnTo>
                    <a:lnTo>
                      <a:pt x="151" y="164"/>
                    </a:lnTo>
                    <a:lnTo>
                      <a:pt x="137" y="173"/>
                    </a:lnTo>
                    <a:lnTo>
                      <a:pt x="121" y="181"/>
                    </a:lnTo>
                    <a:lnTo>
                      <a:pt x="106" y="188"/>
                    </a:lnTo>
                    <a:lnTo>
                      <a:pt x="94" y="193"/>
                    </a:lnTo>
                    <a:lnTo>
                      <a:pt x="84" y="196"/>
                    </a:lnTo>
                    <a:lnTo>
                      <a:pt x="81" y="197"/>
                    </a:lnTo>
                    <a:close/>
                  </a:path>
                </a:pathLst>
              </a:custGeom>
              <a:solidFill>
                <a:srgbClr val="393939"/>
              </a:solidFill>
              <a:ln w="0">
                <a:solidFill>
                  <a:srgbClr val="393939"/>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4" name="Freeform 213"/>
              <p:cNvSpPr>
                <a:spLocks/>
              </p:cNvSpPr>
              <p:nvPr/>
            </p:nvSpPr>
            <p:spPr bwMode="auto">
              <a:xfrm>
                <a:off x="1250013" y="4551616"/>
                <a:ext cx="363551" cy="407687"/>
              </a:xfrm>
              <a:custGeom>
                <a:avLst/>
                <a:gdLst>
                  <a:gd name="T0" fmla="*/ 71 w 153"/>
                  <a:gd name="T1" fmla="*/ 197 h 197"/>
                  <a:gd name="T2" fmla="*/ 49 w 153"/>
                  <a:gd name="T3" fmla="*/ 194 h 197"/>
                  <a:gd name="T4" fmla="*/ 31 w 153"/>
                  <a:gd name="T5" fmla="*/ 188 h 197"/>
                  <a:gd name="T6" fmla="*/ 17 w 153"/>
                  <a:gd name="T7" fmla="*/ 179 h 197"/>
                  <a:gd name="T8" fmla="*/ 9 w 153"/>
                  <a:gd name="T9" fmla="*/ 172 h 197"/>
                  <a:gd name="T10" fmla="*/ 3 w 153"/>
                  <a:gd name="T11" fmla="*/ 163 h 197"/>
                  <a:gd name="T12" fmla="*/ 0 w 153"/>
                  <a:gd name="T13" fmla="*/ 158 h 197"/>
                  <a:gd name="T14" fmla="*/ 0 w 153"/>
                  <a:gd name="T15" fmla="*/ 156 h 197"/>
                  <a:gd name="T16" fmla="*/ 0 w 153"/>
                  <a:gd name="T17" fmla="*/ 0 h 197"/>
                  <a:gd name="T18" fmla="*/ 153 w 153"/>
                  <a:gd name="T19" fmla="*/ 2 h 197"/>
                  <a:gd name="T20" fmla="*/ 153 w 153"/>
                  <a:gd name="T21" fmla="*/ 118 h 197"/>
                  <a:gd name="T22" fmla="*/ 149 w 153"/>
                  <a:gd name="T23" fmla="*/ 127 h 197"/>
                  <a:gd name="T24" fmla="*/ 144 w 153"/>
                  <a:gd name="T25" fmla="*/ 138 h 197"/>
                  <a:gd name="T26" fmla="*/ 141 w 153"/>
                  <a:gd name="T27" fmla="*/ 145 h 197"/>
                  <a:gd name="T28" fmla="*/ 140 w 153"/>
                  <a:gd name="T29" fmla="*/ 148 h 197"/>
                  <a:gd name="T30" fmla="*/ 131 w 153"/>
                  <a:gd name="T31" fmla="*/ 157 h 197"/>
                  <a:gd name="T32" fmla="*/ 119 w 153"/>
                  <a:gd name="T33" fmla="*/ 166 h 197"/>
                  <a:gd name="T34" fmla="*/ 107 w 153"/>
                  <a:gd name="T35" fmla="*/ 175 h 197"/>
                  <a:gd name="T36" fmla="*/ 94 w 153"/>
                  <a:gd name="T37" fmla="*/ 184 h 197"/>
                  <a:gd name="T38" fmla="*/ 83 w 153"/>
                  <a:gd name="T39" fmla="*/ 191 h 197"/>
                  <a:gd name="T40" fmla="*/ 74 w 153"/>
                  <a:gd name="T41" fmla="*/ 196 h 197"/>
                  <a:gd name="T42" fmla="*/ 71 w 153"/>
                  <a:gd name="T43" fmla="*/ 197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
                  <a:gd name="T67" fmla="*/ 0 h 197"/>
                  <a:gd name="T68" fmla="*/ 153 w 153"/>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 h="197">
                    <a:moveTo>
                      <a:pt x="71" y="197"/>
                    </a:moveTo>
                    <a:lnTo>
                      <a:pt x="49" y="194"/>
                    </a:lnTo>
                    <a:lnTo>
                      <a:pt x="31" y="188"/>
                    </a:lnTo>
                    <a:lnTo>
                      <a:pt x="17" y="179"/>
                    </a:lnTo>
                    <a:lnTo>
                      <a:pt x="9" y="172"/>
                    </a:lnTo>
                    <a:lnTo>
                      <a:pt x="3" y="163"/>
                    </a:lnTo>
                    <a:lnTo>
                      <a:pt x="0" y="158"/>
                    </a:lnTo>
                    <a:lnTo>
                      <a:pt x="0" y="156"/>
                    </a:lnTo>
                    <a:lnTo>
                      <a:pt x="0" y="0"/>
                    </a:lnTo>
                    <a:lnTo>
                      <a:pt x="153" y="2"/>
                    </a:lnTo>
                    <a:lnTo>
                      <a:pt x="153" y="118"/>
                    </a:lnTo>
                    <a:lnTo>
                      <a:pt x="149" y="127"/>
                    </a:lnTo>
                    <a:lnTo>
                      <a:pt x="144" y="138"/>
                    </a:lnTo>
                    <a:lnTo>
                      <a:pt x="141" y="145"/>
                    </a:lnTo>
                    <a:lnTo>
                      <a:pt x="140" y="148"/>
                    </a:lnTo>
                    <a:lnTo>
                      <a:pt x="131" y="157"/>
                    </a:lnTo>
                    <a:lnTo>
                      <a:pt x="119" y="166"/>
                    </a:lnTo>
                    <a:lnTo>
                      <a:pt x="107" y="175"/>
                    </a:lnTo>
                    <a:lnTo>
                      <a:pt x="94" y="184"/>
                    </a:lnTo>
                    <a:lnTo>
                      <a:pt x="83" y="191"/>
                    </a:lnTo>
                    <a:lnTo>
                      <a:pt x="74" y="196"/>
                    </a:lnTo>
                    <a:lnTo>
                      <a:pt x="71" y="197"/>
                    </a:lnTo>
                    <a:close/>
                  </a:path>
                </a:pathLst>
              </a:custGeom>
              <a:solidFill>
                <a:srgbClr val="555555"/>
              </a:solidFill>
              <a:ln w="0">
                <a:solidFill>
                  <a:srgbClr val="55555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5" name="Freeform 214"/>
              <p:cNvSpPr>
                <a:spLocks/>
              </p:cNvSpPr>
              <p:nvPr/>
            </p:nvSpPr>
            <p:spPr bwMode="auto">
              <a:xfrm>
                <a:off x="1278527" y="4551616"/>
                <a:ext cx="313652" cy="405618"/>
              </a:xfrm>
              <a:custGeom>
                <a:avLst/>
                <a:gdLst>
                  <a:gd name="T0" fmla="*/ 64 w 132"/>
                  <a:gd name="T1" fmla="*/ 196 h 196"/>
                  <a:gd name="T2" fmla="*/ 44 w 132"/>
                  <a:gd name="T3" fmla="*/ 194 h 196"/>
                  <a:gd name="T4" fmla="*/ 28 w 132"/>
                  <a:gd name="T5" fmla="*/ 190 h 196"/>
                  <a:gd name="T6" fmla="*/ 16 w 132"/>
                  <a:gd name="T7" fmla="*/ 182 h 196"/>
                  <a:gd name="T8" fmla="*/ 8 w 132"/>
                  <a:gd name="T9" fmla="*/ 175 h 196"/>
                  <a:gd name="T10" fmla="*/ 3 w 132"/>
                  <a:gd name="T11" fmla="*/ 169 h 196"/>
                  <a:gd name="T12" fmla="*/ 1 w 132"/>
                  <a:gd name="T13" fmla="*/ 164 h 196"/>
                  <a:gd name="T14" fmla="*/ 0 w 132"/>
                  <a:gd name="T15" fmla="*/ 163 h 196"/>
                  <a:gd name="T16" fmla="*/ 0 w 132"/>
                  <a:gd name="T17" fmla="*/ 0 h 196"/>
                  <a:gd name="T18" fmla="*/ 132 w 132"/>
                  <a:gd name="T19" fmla="*/ 2 h 196"/>
                  <a:gd name="T20" fmla="*/ 132 w 132"/>
                  <a:gd name="T21" fmla="*/ 112 h 196"/>
                  <a:gd name="T22" fmla="*/ 129 w 132"/>
                  <a:gd name="T23" fmla="*/ 121 h 196"/>
                  <a:gd name="T24" fmla="*/ 125 w 132"/>
                  <a:gd name="T25" fmla="*/ 130 h 196"/>
                  <a:gd name="T26" fmla="*/ 122 w 132"/>
                  <a:gd name="T27" fmla="*/ 138 h 196"/>
                  <a:gd name="T28" fmla="*/ 122 w 132"/>
                  <a:gd name="T29" fmla="*/ 141 h 196"/>
                  <a:gd name="T30" fmla="*/ 114 w 132"/>
                  <a:gd name="T31" fmla="*/ 150 h 196"/>
                  <a:gd name="T32" fmla="*/ 104 w 132"/>
                  <a:gd name="T33" fmla="*/ 158 h 196"/>
                  <a:gd name="T34" fmla="*/ 94 w 132"/>
                  <a:gd name="T35" fmla="*/ 169 h 196"/>
                  <a:gd name="T36" fmla="*/ 83 w 132"/>
                  <a:gd name="T37" fmla="*/ 179 h 196"/>
                  <a:gd name="T38" fmla="*/ 74 w 132"/>
                  <a:gd name="T39" fmla="*/ 188 h 196"/>
                  <a:gd name="T40" fmla="*/ 67 w 132"/>
                  <a:gd name="T41" fmla="*/ 194 h 196"/>
                  <a:gd name="T42" fmla="*/ 64 w 132"/>
                  <a:gd name="T43" fmla="*/ 196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96"/>
                  <a:gd name="T68" fmla="*/ 132 w 132"/>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96">
                    <a:moveTo>
                      <a:pt x="64" y="196"/>
                    </a:moveTo>
                    <a:lnTo>
                      <a:pt x="44" y="194"/>
                    </a:lnTo>
                    <a:lnTo>
                      <a:pt x="28" y="190"/>
                    </a:lnTo>
                    <a:lnTo>
                      <a:pt x="16" y="182"/>
                    </a:lnTo>
                    <a:lnTo>
                      <a:pt x="8" y="175"/>
                    </a:lnTo>
                    <a:lnTo>
                      <a:pt x="3" y="169"/>
                    </a:lnTo>
                    <a:lnTo>
                      <a:pt x="1" y="164"/>
                    </a:lnTo>
                    <a:lnTo>
                      <a:pt x="0" y="163"/>
                    </a:lnTo>
                    <a:lnTo>
                      <a:pt x="0" y="0"/>
                    </a:lnTo>
                    <a:lnTo>
                      <a:pt x="132" y="2"/>
                    </a:lnTo>
                    <a:lnTo>
                      <a:pt x="132" y="112"/>
                    </a:lnTo>
                    <a:lnTo>
                      <a:pt x="129" y="121"/>
                    </a:lnTo>
                    <a:lnTo>
                      <a:pt x="125" y="130"/>
                    </a:lnTo>
                    <a:lnTo>
                      <a:pt x="122" y="138"/>
                    </a:lnTo>
                    <a:lnTo>
                      <a:pt x="122" y="141"/>
                    </a:lnTo>
                    <a:lnTo>
                      <a:pt x="114" y="150"/>
                    </a:lnTo>
                    <a:lnTo>
                      <a:pt x="104" y="158"/>
                    </a:lnTo>
                    <a:lnTo>
                      <a:pt x="94" y="169"/>
                    </a:lnTo>
                    <a:lnTo>
                      <a:pt x="83" y="179"/>
                    </a:lnTo>
                    <a:lnTo>
                      <a:pt x="74" y="188"/>
                    </a:lnTo>
                    <a:lnTo>
                      <a:pt x="67" y="194"/>
                    </a:lnTo>
                    <a:lnTo>
                      <a:pt x="64" y="196"/>
                    </a:lnTo>
                    <a:close/>
                  </a:path>
                </a:pathLst>
              </a:custGeom>
              <a:solidFill>
                <a:srgbClr val="717171"/>
              </a:solidFill>
              <a:ln w="0">
                <a:solidFill>
                  <a:srgbClr val="71717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6" name="Freeform 215"/>
              <p:cNvSpPr>
                <a:spLocks/>
              </p:cNvSpPr>
              <p:nvPr/>
            </p:nvSpPr>
            <p:spPr bwMode="auto">
              <a:xfrm>
                <a:off x="1304664" y="4555754"/>
                <a:ext cx="266129" cy="401478"/>
              </a:xfrm>
              <a:custGeom>
                <a:avLst/>
                <a:gdLst>
                  <a:gd name="T0" fmla="*/ 59 w 112"/>
                  <a:gd name="T1" fmla="*/ 194 h 194"/>
                  <a:gd name="T2" fmla="*/ 38 w 112"/>
                  <a:gd name="T3" fmla="*/ 192 h 194"/>
                  <a:gd name="T4" fmla="*/ 23 w 112"/>
                  <a:gd name="T5" fmla="*/ 186 h 194"/>
                  <a:gd name="T6" fmla="*/ 12 w 112"/>
                  <a:gd name="T7" fmla="*/ 180 h 194"/>
                  <a:gd name="T8" fmla="*/ 6 w 112"/>
                  <a:gd name="T9" fmla="*/ 174 h 194"/>
                  <a:gd name="T10" fmla="*/ 2 w 112"/>
                  <a:gd name="T11" fmla="*/ 168 h 194"/>
                  <a:gd name="T12" fmla="*/ 0 w 112"/>
                  <a:gd name="T13" fmla="*/ 167 h 194"/>
                  <a:gd name="T14" fmla="*/ 0 w 112"/>
                  <a:gd name="T15" fmla="*/ 0 h 194"/>
                  <a:gd name="T16" fmla="*/ 112 w 112"/>
                  <a:gd name="T17" fmla="*/ 0 h 194"/>
                  <a:gd name="T18" fmla="*/ 112 w 112"/>
                  <a:gd name="T19" fmla="*/ 106 h 194"/>
                  <a:gd name="T20" fmla="*/ 109 w 112"/>
                  <a:gd name="T21" fmla="*/ 113 h 194"/>
                  <a:gd name="T22" fmla="*/ 106 w 112"/>
                  <a:gd name="T23" fmla="*/ 122 h 194"/>
                  <a:gd name="T24" fmla="*/ 105 w 112"/>
                  <a:gd name="T25" fmla="*/ 130 h 194"/>
                  <a:gd name="T26" fmla="*/ 103 w 112"/>
                  <a:gd name="T27" fmla="*/ 133 h 194"/>
                  <a:gd name="T28" fmla="*/ 97 w 112"/>
                  <a:gd name="T29" fmla="*/ 140 h 194"/>
                  <a:gd name="T30" fmla="*/ 90 w 112"/>
                  <a:gd name="T31" fmla="*/ 151 h 194"/>
                  <a:gd name="T32" fmla="*/ 81 w 112"/>
                  <a:gd name="T33" fmla="*/ 162 h 194"/>
                  <a:gd name="T34" fmla="*/ 72 w 112"/>
                  <a:gd name="T35" fmla="*/ 173 h 194"/>
                  <a:gd name="T36" fmla="*/ 66 w 112"/>
                  <a:gd name="T37" fmla="*/ 183 h 194"/>
                  <a:gd name="T38" fmla="*/ 60 w 112"/>
                  <a:gd name="T39" fmla="*/ 191 h 194"/>
                  <a:gd name="T40" fmla="*/ 59 w 112"/>
                  <a:gd name="T41" fmla="*/ 19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94"/>
                  <a:gd name="T65" fmla="*/ 112 w 112"/>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94">
                    <a:moveTo>
                      <a:pt x="59" y="194"/>
                    </a:moveTo>
                    <a:lnTo>
                      <a:pt x="38" y="192"/>
                    </a:lnTo>
                    <a:lnTo>
                      <a:pt x="23" y="186"/>
                    </a:lnTo>
                    <a:lnTo>
                      <a:pt x="12" y="180"/>
                    </a:lnTo>
                    <a:lnTo>
                      <a:pt x="6" y="174"/>
                    </a:lnTo>
                    <a:lnTo>
                      <a:pt x="2" y="168"/>
                    </a:lnTo>
                    <a:lnTo>
                      <a:pt x="0" y="167"/>
                    </a:lnTo>
                    <a:lnTo>
                      <a:pt x="0" y="0"/>
                    </a:lnTo>
                    <a:lnTo>
                      <a:pt x="112" y="0"/>
                    </a:lnTo>
                    <a:lnTo>
                      <a:pt x="112" y="106"/>
                    </a:lnTo>
                    <a:lnTo>
                      <a:pt x="109" y="113"/>
                    </a:lnTo>
                    <a:lnTo>
                      <a:pt x="106" y="122"/>
                    </a:lnTo>
                    <a:lnTo>
                      <a:pt x="105" y="130"/>
                    </a:lnTo>
                    <a:lnTo>
                      <a:pt x="103" y="133"/>
                    </a:lnTo>
                    <a:lnTo>
                      <a:pt x="97" y="140"/>
                    </a:lnTo>
                    <a:lnTo>
                      <a:pt x="90" y="151"/>
                    </a:lnTo>
                    <a:lnTo>
                      <a:pt x="81" y="162"/>
                    </a:lnTo>
                    <a:lnTo>
                      <a:pt x="72" y="173"/>
                    </a:lnTo>
                    <a:lnTo>
                      <a:pt x="66" y="183"/>
                    </a:lnTo>
                    <a:lnTo>
                      <a:pt x="60" y="191"/>
                    </a:lnTo>
                    <a:lnTo>
                      <a:pt x="59" y="194"/>
                    </a:lnTo>
                    <a:close/>
                  </a:path>
                </a:pathLst>
              </a:custGeom>
              <a:solidFill>
                <a:srgbClr val="8E8E8E"/>
              </a:solidFill>
              <a:ln w="0">
                <a:solidFill>
                  <a:srgbClr val="8E8E8E"/>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7" name="Freeform 216"/>
              <p:cNvSpPr>
                <a:spLocks/>
              </p:cNvSpPr>
              <p:nvPr/>
            </p:nvSpPr>
            <p:spPr bwMode="auto">
              <a:xfrm>
                <a:off x="1337930" y="4555754"/>
                <a:ext cx="211477" cy="397340"/>
              </a:xfrm>
              <a:custGeom>
                <a:avLst/>
                <a:gdLst>
                  <a:gd name="T0" fmla="*/ 49 w 89"/>
                  <a:gd name="T1" fmla="*/ 192 h 192"/>
                  <a:gd name="T2" fmla="*/ 30 w 89"/>
                  <a:gd name="T3" fmla="*/ 191 h 192"/>
                  <a:gd name="T4" fmla="*/ 15 w 89"/>
                  <a:gd name="T5" fmla="*/ 186 h 192"/>
                  <a:gd name="T6" fmla="*/ 6 w 89"/>
                  <a:gd name="T7" fmla="*/ 180 h 192"/>
                  <a:gd name="T8" fmla="*/ 1 w 89"/>
                  <a:gd name="T9" fmla="*/ 176 h 192"/>
                  <a:gd name="T10" fmla="*/ 0 w 89"/>
                  <a:gd name="T11" fmla="*/ 174 h 192"/>
                  <a:gd name="T12" fmla="*/ 0 w 89"/>
                  <a:gd name="T13" fmla="*/ 0 h 192"/>
                  <a:gd name="T14" fmla="*/ 89 w 89"/>
                  <a:gd name="T15" fmla="*/ 0 h 192"/>
                  <a:gd name="T16" fmla="*/ 89 w 89"/>
                  <a:gd name="T17" fmla="*/ 100 h 192"/>
                  <a:gd name="T18" fmla="*/ 88 w 89"/>
                  <a:gd name="T19" fmla="*/ 107 h 192"/>
                  <a:gd name="T20" fmla="*/ 85 w 89"/>
                  <a:gd name="T21" fmla="*/ 115 h 192"/>
                  <a:gd name="T22" fmla="*/ 83 w 89"/>
                  <a:gd name="T23" fmla="*/ 122 h 192"/>
                  <a:gd name="T24" fmla="*/ 83 w 89"/>
                  <a:gd name="T25" fmla="*/ 125 h 192"/>
                  <a:gd name="T26" fmla="*/ 79 w 89"/>
                  <a:gd name="T27" fmla="*/ 133 h 192"/>
                  <a:gd name="T28" fmla="*/ 73 w 89"/>
                  <a:gd name="T29" fmla="*/ 143 h 192"/>
                  <a:gd name="T30" fmla="*/ 67 w 89"/>
                  <a:gd name="T31" fmla="*/ 156 h 192"/>
                  <a:gd name="T32" fmla="*/ 60 w 89"/>
                  <a:gd name="T33" fmla="*/ 170 h 192"/>
                  <a:gd name="T34" fmla="*/ 54 w 89"/>
                  <a:gd name="T35" fmla="*/ 182 h 192"/>
                  <a:gd name="T36" fmla="*/ 51 w 89"/>
                  <a:gd name="T37" fmla="*/ 189 h 192"/>
                  <a:gd name="T38" fmla="*/ 49 w 89"/>
                  <a:gd name="T39" fmla="*/ 192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192"/>
                  <a:gd name="T62" fmla="*/ 89 w 89"/>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192">
                    <a:moveTo>
                      <a:pt x="49" y="192"/>
                    </a:moveTo>
                    <a:lnTo>
                      <a:pt x="30" y="191"/>
                    </a:lnTo>
                    <a:lnTo>
                      <a:pt x="15" y="186"/>
                    </a:lnTo>
                    <a:lnTo>
                      <a:pt x="6" y="180"/>
                    </a:lnTo>
                    <a:lnTo>
                      <a:pt x="1" y="176"/>
                    </a:lnTo>
                    <a:lnTo>
                      <a:pt x="0" y="174"/>
                    </a:lnTo>
                    <a:lnTo>
                      <a:pt x="0" y="0"/>
                    </a:lnTo>
                    <a:lnTo>
                      <a:pt x="89" y="0"/>
                    </a:lnTo>
                    <a:lnTo>
                      <a:pt x="89" y="100"/>
                    </a:lnTo>
                    <a:lnTo>
                      <a:pt x="88" y="107"/>
                    </a:lnTo>
                    <a:lnTo>
                      <a:pt x="85" y="115"/>
                    </a:lnTo>
                    <a:lnTo>
                      <a:pt x="83" y="122"/>
                    </a:lnTo>
                    <a:lnTo>
                      <a:pt x="83" y="125"/>
                    </a:lnTo>
                    <a:lnTo>
                      <a:pt x="79" y="133"/>
                    </a:lnTo>
                    <a:lnTo>
                      <a:pt x="73" y="143"/>
                    </a:lnTo>
                    <a:lnTo>
                      <a:pt x="67" y="156"/>
                    </a:lnTo>
                    <a:lnTo>
                      <a:pt x="60" y="170"/>
                    </a:lnTo>
                    <a:lnTo>
                      <a:pt x="54" y="182"/>
                    </a:lnTo>
                    <a:lnTo>
                      <a:pt x="51" y="189"/>
                    </a:lnTo>
                    <a:lnTo>
                      <a:pt x="49" y="192"/>
                    </a:lnTo>
                    <a:close/>
                  </a:path>
                </a:pathLst>
              </a:custGeom>
              <a:solidFill>
                <a:srgbClr val="AAAAAA"/>
              </a:solidFill>
              <a:ln w="0">
                <a:solidFill>
                  <a:srgbClr val="AAAAAA"/>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8" name="Freeform 217"/>
              <p:cNvSpPr>
                <a:spLocks/>
              </p:cNvSpPr>
              <p:nvPr/>
            </p:nvSpPr>
            <p:spPr bwMode="auto">
              <a:xfrm>
                <a:off x="1366444" y="4555754"/>
                <a:ext cx="161578" cy="397340"/>
              </a:xfrm>
              <a:custGeom>
                <a:avLst/>
                <a:gdLst>
                  <a:gd name="T0" fmla="*/ 42 w 68"/>
                  <a:gd name="T1" fmla="*/ 192 h 192"/>
                  <a:gd name="T2" fmla="*/ 25 w 68"/>
                  <a:gd name="T3" fmla="*/ 192 h 192"/>
                  <a:gd name="T4" fmla="*/ 13 w 68"/>
                  <a:gd name="T5" fmla="*/ 189 h 192"/>
                  <a:gd name="T6" fmla="*/ 6 w 68"/>
                  <a:gd name="T7" fmla="*/ 185 h 192"/>
                  <a:gd name="T8" fmla="*/ 1 w 68"/>
                  <a:gd name="T9" fmla="*/ 182 h 192"/>
                  <a:gd name="T10" fmla="*/ 0 w 68"/>
                  <a:gd name="T11" fmla="*/ 180 h 192"/>
                  <a:gd name="T12" fmla="*/ 0 w 68"/>
                  <a:gd name="T13" fmla="*/ 0 h 192"/>
                  <a:gd name="T14" fmla="*/ 68 w 68"/>
                  <a:gd name="T15" fmla="*/ 0 h 192"/>
                  <a:gd name="T16" fmla="*/ 68 w 68"/>
                  <a:gd name="T17" fmla="*/ 95 h 192"/>
                  <a:gd name="T18" fmla="*/ 68 w 68"/>
                  <a:gd name="T19" fmla="*/ 98 h 192"/>
                  <a:gd name="T20" fmla="*/ 67 w 68"/>
                  <a:gd name="T21" fmla="*/ 101 h 192"/>
                  <a:gd name="T22" fmla="*/ 67 w 68"/>
                  <a:gd name="T23" fmla="*/ 106 h 192"/>
                  <a:gd name="T24" fmla="*/ 65 w 68"/>
                  <a:gd name="T25" fmla="*/ 110 h 192"/>
                  <a:gd name="T26" fmla="*/ 65 w 68"/>
                  <a:gd name="T27" fmla="*/ 115 h 192"/>
                  <a:gd name="T28" fmla="*/ 64 w 68"/>
                  <a:gd name="T29" fmla="*/ 118 h 192"/>
                  <a:gd name="T30" fmla="*/ 64 w 68"/>
                  <a:gd name="T31" fmla="*/ 118 h 192"/>
                  <a:gd name="T32" fmla="*/ 61 w 68"/>
                  <a:gd name="T33" fmla="*/ 125 h 192"/>
                  <a:gd name="T34" fmla="*/ 58 w 68"/>
                  <a:gd name="T35" fmla="*/ 136 h 192"/>
                  <a:gd name="T36" fmla="*/ 54 w 68"/>
                  <a:gd name="T37" fmla="*/ 151 h 192"/>
                  <a:gd name="T38" fmla="*/ 49 w 68"/>
                  <a:gd name="T39" fmla="*/ 165 h 192"/>
                  <a:gd name="T40" fmla="*/ 45 w 68"/>
                  <a:gd name="T41" fmla="*/ 179 h 192"/>
                  <a:gd name="T42" fmla="*/ 43 w 68"/>
                  <a:gd name="T43" fmla="*/ 188 h 192"/>
                  <a:gd name="T44" fmla="*/ 42 w 68"/>
                  <a:gd name="T45" fmla="*/ 19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92"/>
                  <a:gd name="T71" fmla="*/ 68 w 68"/>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92">
                    <a:moveTo>
                      <a:pt x="42" y="192"/>
                    </a:moveTo>
                    <a:lnTo>
                      <a:pt x="25" y="192"/>
                    </a:lnTo>
                    <a:lnTo>
                      <a:pt x="13" y="189"/>
                    </a:lnTo>
                    <a:lnTo>
                      <a:pt x="6" y="185"/>
                    </a:lnTo>
                    <a:lnTo>
                      <a:pt x="1" y="182"/>
                    </a:lnTo>
                    <a:lnTo>
                      <a:pt x="0" y="180"/>
                    </a:lnTo>
                    <a:lnTo>
                      <a:pt x="0" y="0"/>
                    </a:lnTo>
                    <a:lnTo>
                      <a:pt x="68" y="0"/>
                    </a:lnTo>
                    <a:lnTo>
                      <a:pt x="68" y="95"/>
                    </a:lnTo>
                    <a:lnTo>
                      <a:pt x="68" y="98"/>
                    </a:lnTo>
                    <a:lnTo>
                      <a:pt x="67" y="101"/>
                    </a:lnTo>
                    <a:lnTo>
                      <a:pt x="67" y="106"/>
                    </a:lnTo>
                    <a:lnTo>
                      <a:pt x="65" y="110"/>
                    </a:lnTo>
                    <a:lnTo>
                      <a:pt x="65" y="115"/>
                    </a:lnTo>
                    <a:lnTo>
                      <a:pt x="64" y="118"/>
                    </a:lnTo>
                    <a:lnTo>
                      <a:pt x="61" y="125"/>
                    </a:lnTo>
                    <a:lnTo>
                      <a:pt x="58" y="136"/>
                    </a:lnTo>
                    <a:lnTo>
                      <a:pt x="54" y="151"/>
                    </a:lnTo>
                    <a:lnTo>
                      <a:pt x="49" y="165"/>
                    </a:lnTo>
                    <a:lnTo>
                      <a:pt x="45" y="179"/>
                    </a:lnTo>
                    <a:lnTo>
                      <a:pt x="43" y="188"/>
                    </a:lnTo>
                    <a:lnTo>
                      <a:pt x="42" y="192"/>
                    </a:lnTo>
                    <a:close/>
                  </a:path>
                </a:pathLst>
              </a:custGeom>
              <a:solidFill>
                <a:srgbClr val="C6C6C6"/>
              </a:solidFill>
              <a:ln w="0">
                <a:solidFill>
                  <a:srgbClr val="C6C6C6"/>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19" name="Freeform 218"/>
              <p:cNvSpPr>
                <a:spLocks/>
              </p:cNvSpPr>
              <p:nvPr/>
            </p:nvSpPr>
            <p:spPr bwMode="auto">
              <a:xfrm>
                <a:off x="1394958" y="4555754"/>
                <a:ext cx="111679" cy="397340"/>
              </a:xfrm>
              <a:custGeom>
                <a:avLst/>
                <a:gdLst>
                  <a:gd name="T0" fmla="*/ 34 w 47"/>
                  <a:gd name="T1" fmla="*/ 191 h 192"/>
                  <a:gd name="T2" fmla="*/ 19 w 47"/>
                  <a:gd name="T3" fmla="*/ 192 h 192"/>
                  <a:gd name="T4" fmla="*/ 9 w 47"/>
                  <a:gd name="T5" fmla="*/ 191 h 192"/>
                  <a:gd name="T6" fmla="*/ 3 w 47"/>
                  <a:gd name="T7" fmla="*/ 188 h 192"/>
                  <a:gd name="T8" fmla="*/ 0 w 47"/>
                  <a:gd name="T9" fmla="*/ 188 h 192"/>
                  <a:gd name="T10" fmla="*/ 0 w 47"/>
                  <a:gd name="T11" fmla="*/ 0 h 192"/>
                  <a:gd name="T12" fmla="*/ 47 w 47"/>
                  <a:gd name="T13" fmla="*/ 0 h 192"/>
                  <a:gd name="T14" fmla="*/ 47 w 47"/>
                  <a:gd name="T15" fmla="*/ 91 h 192"/>
                  <a:gd name="T16" fmla="*/ 47 w 47"/>
                  <a:gd name="T17" fmla="*/ 92 h 192"/>
                  <a:gd name="T18" fmla="*/ 47 w 47"/>
                  <a:gd name="T19" fmla="*/ 95 h 192"/>
                  <a:gd name="T20" fmla="*/ 47 w 47"/>
                  <a:gd name="T21" fmla="*/ 100 h 192"/>
                  <a:gd name="T22" fmla="*/ 46 w 47"/>
                  <a:gd name="T23" fmla="*/ 104 h 192"/>
                  <a:gd name="T24" fmla="*/ 46 w 47"/>
                  <a:gd name="T25" fmla="*/ 107 h 192"/>
                  <a:gd name="T26" fmla="*/ 46 w 47"/>
                  <a:gd name="T27" fmla="*/ 110 h 192"/>
                  <a:gd name="T28" fmla="*/ 46 w 47"/>
                  <a:gd name="T29" fmla="*/ 112 h 192"/>
                  <a:gd name="T30" fmla="*/ 45 w 47"/>
                  <a:gd name="T31" fmla="*/ 118 h 192"/>
                  <a:gd name="T32" fmla="*/ 43 w 47"/>
                  <a:gd name="T33" fmla="*/ 128 h 192"/>
                  <a:gd name="T34" fmla="*/ 40 w 47"/>
                  <a:gd name="T35" fmla="*/ 145 h 192"/>
                  <a:gd name="T36" fmla="*/ 39 w 47"/>
                  <a:gd name="T37" fmla="*/ 161 h 192"/>
                  <a:gd name="T38" fmla="*/ 36 w 47"/>
                  <a:gd name="T39" fmla="*/ 176 h 192"/>
                  <a:gd name="T40" fmla="*/ 36 w 47"/>
                  <a:gd name="T41" fmla="*/ 188 h 192"/>
                  <a:gd name="T42" fmla="*/ 34 w 47"/>
                  <a:gd name="T43" fmla="*/ 191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192"/>
                  <a:gd name="T68" fmla="*/ 47 w 47"/>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192">
                    <a:moveTo>
                      <a:pt x="34" y="191"/>
                    </a:moveTo>
                    <a:lnTo>
                      <a:pt x="19" y="192"/>
                    </a:lnTo>
                    <a:lnTo>
                      <a:pt x="9" y="191"/>
                    </a:lnTo>
                    <a:lnTo>
                      <a:pt x="3" y="188"/>
                    </a:lnTo>
                    <a:lnTo>
                      <a:pt x="0" y="188"/>
                    </a:lnTo>
                    <a:lnTo>
                      <a:pt x="0" y="0"/>
                    </a:lnTo>
                    <a:lnTo>
                      <a:pt x="47" y="0"/>
                    </a:lnTo>
                    <a:lnTo>
                      <a:pt x="47" y="91"/>
                    </a:lnTo>
                    <a:lnTo>
                      <a:pt x="47" y="92"/>
                    </a:lnTo>
                    <a:lnTo>
                      <a:pt x="47" y="95"/>
                    </a:lnTo>
                    <a:lnTo>
                      <a:pt x="47" y="100"/>
                    </a:lnTo>
                    <a:lnTo>
                      <a:pt x="46" y="104"/>
                    </a:lnTo>
                    <a:lnTo>
                      <a:pt x="46" y="107"/>
                    </a:lnTo>
                    <a:lnTo>
                      <a:pt x="46" y="110"/>
                    </a:lnTo>
                    <a:lnTo>
                      <a:pt x="46" y="112"/>
                    </a:lnTo>
                    <a:lnTo>
                      <a:pt x="45" y="118"/>
                    </a:lnTo>
                    <a:lnTo>
                      <a:pt x="43" y="128"/>
                    </a:lnTo>
                    <a:lnTo>
                      <a:pt x="40" y="145"/>
                    </a:lnTo>
                    <a:lnTo>
                      <a:pt x="39" y="161"/>
                    </a:lnTo>
                    <a:lnTo>
                      <a:pt x="36" y="176"/>
                    </a:lnTo>
                    <a:lnTo>
                      <a:pt x="36" y="188"/>
                    </a:lnTo>
                    <a:lnTo>
                      <a:pt x="34" y="191"/>
                    </a:lnTo>
                    <a:close/>
                  </a:path>
                </a:pathLst>
              </a:custGeom>
              <a:solidFill>
                <a:srgbClr val="E3E3E3"/>
              </a:solidFill>
              <a:ln w="0">
                <a:solidFill>
                  <a:srgbClr val="E3E3E3"/>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0" name="Freeform 219"/>
              <p:cNvSpPr>
                <a:spLocks/>
              </p:cNvSpPr>
              <p:nvPr/>
            </p:nvSpPr>
            <p:spPr bwMode="auto">
              <a:xfrm>
                <a:off x="1425848" y="4555754"/>
                <a:ext cx="61780" cy="401478"/>
              </a:xfrm>
              <a:custGeom>
                <a:avLst/>
                <a:gdLst>
                  <a:gd name="T0" fmla="*/ 26 w 26"/>
                  <a:gd name="T1" fmla="*/ 0 h 194"/>
                  <a:gd name="T2" fmla="*/ 26 w 26"/>
                  <a:gd name="T3" fmla="*/ 191 h 194"/>
                  <a:gd name="T4" fmla="*/ 12 w 26"/>
                  <a:gd name="T5" fmla="*/ 194 h 194"/>
                  <a:gd name="T6" fmla="*/ 3 w 26"/>
                  <a:gd name="T7" fmla="*/ 194 h 194"/>
                  <a:gd name="T8" fmla="*/ 0 w 26"/>
                  <a:gd name="T9" fmla="*/ 194 h 194"/>
                  <a:gd name="T10" fmla="*/ 0 w 26"/>
                  <a:gd name="T11" fmla="*/ 0 h 194"/>
                  <a:gd name="T12" fmla="*/ 26 w 26"/>
                  <a:gd name="T13" fmla="*/ 0 h 194"/>
                  <a:gd name="T14" fmla="*/ 0 60000 65536"/>
                  <a:gd name="T15" fmla="*/ 0 60000 65536"/>
                  <a:gd name="T16" fmla="*/ 0 60000 65536"/>
                  <a:gd name="T17" fmla="*/ 0 60000 65536"/>
                  <a:gd name="T18" fmla="*/ 0 60000 65536"/>
                  <a:gd name="T19" fmla="*/ 0 60000 65536"/>
                  <a:gd name="T20" fmla="*/ 0 60000 65536"/>
                  <a:gd name="T21" fmla="*/ 0 w 26"/>
                  <a:gd name="T22" fmla="*/ 0 h 194"/>
                  <a:gd name="T23" fmla="*/ 26 w 26"/>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4">
                    <a:moveTo>
                      <a:pt x="26" y="0"/>
                    </a:moveTo>
                    <a:lnTo>
                      <a:pt x="26" y="191"/>
                    </a:lnTo>
                    <a:lnTo>
                      <a:pt x="12" y="194"/>
                    </a:lnTo>
                    <a:lnTo>
                      <a:pt x="3" y="194"/>
                    </a:lnTo>
                    <a:lnTo>
                      <a:pt x="0" y="194"/>
                    </a:lnTo>
                    <a:lnTo>
                      <a:pt x="0" y="0"/>
                    </a:lnTo>
                    <a:lnTo>
                      <a:pt x="26"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1" name="Freeform 220"/>
              <p:cNvSpPr>
                <a:spLocks noEditPoints="1"/>
              </p:cNvSpPr>
              <p:nvPr/>
            </p:nvSpPr>
            <p:spPr bwMode="auto">
              <a:xfrm>
                <a:off x="1207243" y="4694409"/>
                <a:ext cx="133064" cy="138655"/>
              </a:xfrm>
              <a:custGeom>
                <a:avLst/>
                <a:gdLst>
                  <a:gd name="T0" fmla="*/ 28 w 56"/>
                  <a:gd name="T1" fmla="*/ 12 h 67"/>
                  <a:gd name="T2" fmla="*/ 33 w 56"/>
                  <a:gd name="T3" fmla="*/ 12 h 67"/>
                  <a:gd name="T4" fmla="*/ 37 w 56"/>
                  <a:gd name="T5" fmla="*/ 12 h 67"/>
                  <a:gd name="T6" fmla="*/ 38 w 56"/>
                  <a:gd name="T7" fmla="*/ 13 h 67"/>
                  <a:gd name="T8" fmla="*/ 40 w 56"/>
                  <a:gd name="T9" fmla="*/ 16 h 67"/>
                  <a:gd name="T10" fmla="*/ 40 w 56"/>
                  <a:gd name="T11" fmla="*/ 19 h 67"/>
                  <a:gd name="T12" fmla="*/ 40 w 56"/>
                  <a:gd name="T13" fmla="*/ 22 h 67"/>
                  <a:gd name="T14" fmla="*/ 37 w 56"/>
                  <a:gd name="T15" fmla="*/ 25 h 67"/>
                  <a:gd name="T16" fmla="*/ 34 w 56"/>
                  <a:gd name="T17" fmla="*/ 27 h 67"/>
                  <a:gd name="T18" fmla="*/ 31 w 56"/>
                  <a:gd name="T19" fmla="*/ 27 h 67"/>
                  <a:gd name="T20" fmla="*/ 15 w 56"/>
                  <a:gd name="T21" fmla="*/ 27 h 67"/>
                  <a:gd name="T22" fmla="*/ 15 w 56"/>
                  <a:gd name="T23" fmla="*/ 12 h 67"/>
                  <a:gd name="T24" fmla="*/ 28 w 56"/>
                  <a:gd name="T25" fmla="*/ 12 h 67"/>
                  <a:gd name="T26" fmla="*/ 31 w 56"/>
                  <a:gd name="T27" fmla="*/ 37 h 67"/>
                  <a:gd name="T28" fmla="*/ 34 w 56"/>
                  <a:gd name="T29" fmla="*/ 39 h 67"/>
                  <a:gd name="T30" fmla="*/ 37 w 56"/>
                  <a:gd name="T31" fmla="*/ 39 h 67"/>
                  <a:gd name="T32" fmla="*/ 40 w 56"/>
                  <a:gd name="T33" fmla="*/ 40 h 67"/>
                  <a:gd name="T34" fmla="*/ 41 w 56"/>
                  <a:gd name="T35" fmla="*/ 43 h 67"/>
                  <a:gd name="T36" fmla="*/ 41 w 56"/>
                  <a:gd name="T37" fmla="*/ 46 h 67"/>
                  <a:gd name="T38" fmla="*/ 41 w 56"/>
                  <a:gd name="T39" fmla="*/ 51 h 67"/>
                  <a:gd name="T40" fmla="*/ 40 w 56"/>
                  <a:gd name="T41" fmla="*/ 54 h 67"/>
                  <a:gd name="T42" fmla="*/ 37 w 56"/>
                  <a:gd name="T43" fmla="*/ 55 h 67"/>
                  <a:gd name="T44" fmla="*/ 34 w 56"/>
                  <a:gd name="T45" fmla="*/ 55 h 67"/>
                  <a:gd name="T46" fmla="*/ 31 w 56"/>
                  <a:gd name="T47" fmla="*/ 57 h 67"/>
                  <a:gd name="T48" fmla="*/ 15 w 56"/>
                  <a:gd name="T49" fmla="*/ 57 h 67"/>
                  <a:gd name="T50" fmla="*/ 15 w 56"/>
                  <a:gd name="T51" fmla="*/ 37 h 67"/>
                  <a:gd name="T52" fmla="*/ 31 w 56"/>
                  <a:gd name="T53" fmla="*/ 37 h 67"/>
                  <a:gd name="T54" fmla="*/ 33 w 56"/>
                  <a:gd name="T55" fmla="*/ 0 h 67"/>
                  <a:gd name="T56" fmla="*/ 0 w 56"/>
                  <a:gd name="T57" fmla="*/ 0 h 67"/>
                  <a:gd name="T58" fmla="*/ 0 w 56"/>
                  <a:gd name="T59" fmla="*/ 67 h 67"/>
                  <a:gd name="T60" fmla="*/ 31 w 56"/>
                  <a:gd name="T61" fmla="*/ 67 h 67"/>
                  <a:gd name="T62" fmla="*/ 35 w 56"/>
                  <a:gd name="T63" fmla="*/ 67 h 67"/>
                  <a:gd name="T64" fmla="*/ 40 w 56"/>
                  <a:gd name="T65" fmla="*/ 67 h 67"/>
                  <a:gd name="T66" fmla="*/ 44 w 56"/>
                  <a:gd name="T67" fmla="*/ 66 h 67"/>
                  <a:gd name="T68" fmla="*/ 47 w 56"/>
                  <a:gd name="T69" fmla="*/ 64 h 67"/>
                  <a:gd name="T70" fmla="*/ 50 w 56"/>
                  <a:gd name="T71" fmla="*/ 61 h 67"/>
                  <a:gd name="T72" fmla="*/ 53 w 56"/>
                  <a:gd name="T73" fmla="*/ 58 h 67"/>
                  <a:gd name="T74" fmla="*/ 55 w 56"/>
                  <a:gd name="T75" fmla="*/ 54 h 67"/>
                  <a:gd name="T76" fmla="*/ 56 w 56"/>
                  <a:gd name="T77" fmla="*/ 48 h 67"/>
                  <a:gd name="T78" fmla="*/ 55 w 56"/>
                  <a:gd name="T79" fmla="*/ 42 h 67"/>
                  <a:gd name="T80" fmla="*/ 53 w 56"/>
                  <a:gd name="T81" fmla="*/ 37 h 67"/>
                  <a:gd name="T82" fmla="*/ 50 w 56"/>
                  <a:gd name="T83" fmla="*/ 34 h 67"/>
                  <a:gd name="T84" fmla="*/ 46 w 56"/>
                  <a:gd name="T85" fmla="*/ 31 h 67"/>
                  <a:gd name="T86" fmla="*/ 49 w 56"/>
                  <a:gd name="T87" fmla="*/ 30 h 67"/>
                  <a:gd name="T88" fmla="*/ 50 w 56"/>
                  <a:gd name="T89" fmla="*/ 27 h 67"/>
                  <a:gd name="T90" fmla="*/ 53 w 56"/>
                  <a:gd name="T91" fmla="*/ 22 h 67"/>
                  <a:gd name="T92" fmla="*/ 53 w 56"/>
                  <a:gd name="T93" fmla="*/ 18 h 67"/>
                  <a:gd name="T94" fmla="*/ 53 w 56"/>
                  <a:gd name="T95" fmla="*/ 12 h 67"/>
                  <a:gd name="T96" fmla="*/ 50 w 56"/>
                  <a:gd name="T97" fmla="*/ 7 h 67"/>
                  <a:gd name="T98" fmla="*/ 47 w 56"/>
                  <a:gd name="T99" fmla="*/ 4 h 67"/>
                  <a:gd name="T100" fmla="*/ 43 w 56"/>
                  <a:gd name="T101" fmla="*/ 1 h 67"/>
                  <a:gd name="T102" fmla="*/ 38 w 56"/>
                  <a:gd name="T103" fmla="*/ 0 h 67"/>
                  <a:gd name="T104" fmla="*/ 33 w 56"/>
                  <a:gd name="T105" fmla="*/ 0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67"/>
                  <a:gd name="T161" fmla="*/ 56 w 56"/>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67">
                    <a:moveTo>
                      <a:pt x="28" y="12"/>
                    </a:moveTo>
                    <a:lnTo>
                      <a:pt x="33" y="12"/>
                    </a:lnTo>
                    <a:lnTo>
                      <a:pt x="37" y="12"/>
                    </a:lnTo>
                    <a:lnTo>
                      <a:pt x="38" y="13"/>
                    </a:lnTo>
                    <a:lnTo>
                      <a:pt x="40" y="16"/>
                    </a:lnTo>
                    <a:lnTo>
                      <a:pt x="40" y="19"/>
                    </a:lnTo>
                    <a:lnTo>
                      <a:pt x="40" y="22"/>
                    </a:lnTo>
                    <a:lnTo>
                      <a:pt x="37" y="25"/>
                    </a:lnTo>
                    <a:lnTo>
                      <a:pt x="34" y="27"/>
                    </a:lnTo>
                    <a:lnTo>
                      <a:pt x="31" y="27"/>
                    </a:lnTo>
                    <a:lnTo>
                      <a:pt x="15" y="27"/>
                    </a:lnTo>
                    <a:lnTo>
                      <a:pt x="15" y="12"/>
                    </a:lnTo>
                    <a:lnTo>
                      <a:pt x="28" y="12"/>
                    </a:lnTo>
                    <a:close/>
                    <a:moveTo>
                      <a:pt x="31" y="37"/>
                    </a:moveTo>
                    <a:lnTo>
                      <a:pt x="34" y="39"/>
                    </a:lnTo>
                    <a:lnTo>
                      <a:pt x="37" y="39"/>
                    </a:lnTo>
                    <a:lnTo>
                      <a:pt x="40" y="40"/>
                    </a:lnTo>
                    <a:lnTo>
                      <a:pt x="41" y="43"/>
                    </a:lnTo>
                    <a:lnTo>
                      <a:pt x="41" y="46"/>
                    </a:lnTo>
                    <a:lnTo>
                      <a:pt x="41" y="51"/>
                    </a:lnTo>
                    <a:lnTo>
                      <a:pt x="40" y="54"/>
                    </a:lnTo>
                    <a:lnTo>
                      <a:pt x="37" y="55"/>
                    </a:lnTo>
                    <a:lnTo>
                      <a:pt x="34" y="55"/>
                    </a:lnTo>
                    <a:lnTo>
                      <a:pt x="31" y="57"/>
                    </a:lnTo>
                    <a:lnTo>
                      <a:pt x="15" y="57"/>
                    </a:lnTo>
                    <a:lnTo>
                      <a:pt x="15" y="37"/>
                    </a:lnTo>
                    <a:lnTo>
                      <a:pt x="31" y="37"/>
                    </a:lnTo>
                    <a:close/>
                    <a:moveTo>
                      <a:pt x="33" y="0"/>
                    </a:moveTo>
                    <a:lnTo>
                      <a:pt x="0" y="0"/>
                    </a:lnTo>
                    <a:lnTo>
                      <a:pt x="0" y="67"/>
                    </a:lnTo>
                    <a:lnTo>
                      <a:pt x="31" y="67"/>
                    </a:lnTo>
                    <a:lnTo>
                      <a:pt x="35" y="67"/>
                    </a:lnTo>
                    <a:lnTo>
                      <a:pt x="40" y="67"/>
                    </a:lnTo>
                    <a:lnTo>
                      <a:pt x="44" y="66"/>
                    </a:lnTo>
                    <a:lnTo>
                      <a:pt x="47" y="64"/>
                    </a:lnTo>
                    <a:lnTo>
                      <a:pt x="50" y="61"/>
                    </a:lnTo>
                    <a:lnTo>
                      <a:pt x="53" y="58"/>
                    </a:lnTo>
                    <a:lnTo>
                      <a:pt x="55" y="54"/>
                    </a:lnTo>
                    <a:lnTo>
                      <a:pt x="56" y="48"/>
                    </a:lnTo>
                    <a:lnTo>
                      <a:pt x="55" y="42"/>
                    </a:lnTo>
                    <a:lnTo>
                      <a:pt x="53" y="37"/>
                    </a:lnTo>
                    <a:lnTo>
                      <a:pt x="50" y="34"/>
                    </a:lnTo>
                    <a:lnTo>
                      <a:pt x="46" y="31"/>
                    </a:lnTo>
                    <a:lnTo>
                      <a:pt x="49" y="30"/>
                    </a:lnTo>
                    <a:lnTo>
                      <a:pt x="50" y="27"/>
                    </a:lnTo>
                    <a:lnTo>
                      <a:pt x="53" y="22"/>
                    </a:lnTo>
                    <a:lnTo>
                      <a:pt x="53" y="18"/>
                    </a:lnTo>
                    <a:lnTo>
                      <a:pt x="53" y="12"/>
                    </a:lnTo>
                    <a:lnTo>
                      <a:pt x="50" y="7"/>
                    </a:lnTo>
                    <a:lnTo>
                      <a:pt x="47" y="4"/>
                    </a:lnTo>
                    <a:lnTo>
                      <a:pt x="43" y="1"/>
                    </a:lnTo>
                    <a:lnTo>
                      <a:pt x="38" y="0"/>
                    </a:lnTo>
                    <a:lnTo>
                      <a:pt x="33"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2" name="Freeform 221"/>
              <p:cNvSpPr>
                <a:spLocks/>
              </p:cNvSpPr>
              <p:nvPr/>
            </p:nvSpPr>
            <p:spPr bwMode="auto">
              <a:xfrm>
                <a:off x="1157343" y="4427447"/>
                <a:ext cx="518001" cy="235920"/>
              </a:xfrm>
              <a:custGeom>
                <a:avLst/>
                <a:gdLst>
                  <a:gd name="T0" fmla="*/ 109 w 218"/>
                  <a:gd name="T1" fmla="*/ 114 h 114"/>
                  <a:gd name="T2" fmla="*/ 139 w 218"/>
                  <a:gd name="T3" fmla="*/ 112 h 114"/>
                  <a:gd name="T4" fmla="*/ 164 w 218"/>
                  <a:gd name="T5" fmla="*/ 106 h 114"/>
                  <a:gd name="T6" fmla="*/ 186 w 218"/>
                  <a:gd name="T7" fmla="*/ 98 h 114"/>
                  <a:gd name="T8" fmla="*/ 203 w 218"/>
                  <a:gd name="T9" fmla="*/ 86 h 114"/>
                  <a:gd name="T10" fmla="*/ 215 w 218"/>
                  <a:gd name="T11" fmla="*/ 72 h 114"/>
                  <a:gd name="T12" fmla="*/ 218 w 218"/>
                  <a:gd name="T13" fmla="*/ 57 h 114"/>
                  <a:gd name="T14" fmla="*/ 215 w 218"/>
                  <a:gd name="T15" fmla="*/ 42 h 114"/>
                  <a:gd name="T16" fmla="*/ 203 w 218"/>
                  <a:gd name="T17" fmla="*/ 29 h 114"/>
                  <a:gd name="T18" fmla="*/ 186 w 218"/>
                  <a:gd name="T19" fmla="*/ 17 h 114"/>
                  <a:gd name="T20" fmla="*/ 164 w 218"/>
                  <a:gd name="T21" fmla="*/ 8 h 114"/>
                  <a:gd name="T22" fmla="*/ 139 w 218"/>
                  <a:gd name="T23" fmla="*/ 2 h 114"/>
                  <a:gd name="T24" fmla="*/ 109 w 218"/>
                  <a:gd name="T25" fmla="*/ 0 h 114"/>
                  <a:gd name="T26" fmla="*/ 80 w 218"/>
                  <a:gd name="T27" fmla="*/ 2 h 114"/>
                  <a:gd name="T28" fmla="*/ 54 w 218"/>
                  <a:gd name="T29" fmla="*/ 8 h 114"/>
                  <a:gd name="T30" fmla="*/ 33 w 218"/>
                  <a:gd name="T31" fmla="*/ 17 h 114"/>
                  <a:gd name="T32" fmla="*/ 15 w 218"/>
                  <a:gd name="T33" fmla="*/ 29 h 114"/>
                  <a:gd name="T34" fmla="*/ 4 w 218"/>
                  <a:gd name="T35" fmla="*/ 42 h 114"/>
                  <a:gd name="T36" fmla="*/ 0 w 218"/>
                  <a:gd name="T37" fmla="*/ 57 h 114"/>
                  <a:gd name="T38" fmla="*/ 4 w 218"/>
                  <a:gd name="T39" fmla="*/ 72 h 114"/>
                  <a:gd name="T40" fmla="*/ 15 w 218"/>
                  <a:gd name="T41" fmla="*/ 86 h 114"/>
                  <a:gd name="T42" fmla="*/ 33 w 218"/>
                  <a:gd name="T43" fmla="*/ 98 h 114"/>
                  <a:gd name="T44" fmla="*/ 54 w 218"/>
                  <a:gd name="T45" fmla="*/ 106 h 114"/>
                  <a:gd name="T46" fmla="*/ 80 w 218"/>
                  <a:gd name="T47" fmla="*/ 112 h 114"/>
                  <a:gd name="T48" fmla="*/ 109 w 218"/>
                  <a:gd name="T49" fmla="*/ 114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14"/>
                  <a:gd name="T77" fmla="*/ 218 w 218"/>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14">
                    <a:moveTo>
                      <a:pt x="109" y="114"/>
                    </a:moveTo>
                    <a:lnTo>
                      <a:pt x="139" y="112"/>
                    </a:lnTo>
                    <a:lnTo>
                      <a:pt x="164" y="106"/>
                    </a:lnTo>
                    <a:lnTo>
                      <a:pt x="186" y="98"/>
                    </a:lnTo>
                    <a:lnTo>
                      <a:pt x="203" y="86"/>
                    </a:lnTo>
                    <a:lnTo>
                      <a:pt x="215" y="72"/>
                    </a:lnTo>
                    <a:lnTo>
                      <a:pt x="218" y="57"/>
                    </a:lnTo>
                    <a:lnTo>
                      <a:pt x="215" y="42"/>
                    </a:lnTo>
                    <a:lnTo>
                      <a:pt x="203" y="29"/>
                    </a:lnTo>
                    <a:lnTo>
                      <a:pt x="186" y="17"/>
                    </a:lnTo>
                    <a:lnTo>
                      <a:pt x="164" y="8"/>
                    </a:lnTo>
                    <a:lnTo>
                      <a:pt x="139" y="2"/>
                    </a:lnTo>
                    <a:lnTo>
                      <a:pt x="109" y="0"/>
                    </a:lnTo>
                    <a:lnTo>
                      <a:pt x="80" y="2"/>
                    </a:lnTo>
                    <a:lnTo>
                      <a:pt x="54" y="8"/>
                    </a:lnTo>
                    <a:lnTo>
                      <a:pt x="33" y="17"/>
                    </a:lnTo>
                    <a:lnTo>
                      <a:pt x="15" y="29"/>
                    </a:lnTo>
                    <a:lnTo>
                      <a:pt x="4" y="42"/>
                    </a:lnTo>
                    <a:lnTo>
                      <a:pt x="0" y="57"/>
                    </a:lnTo>
                    <a:lnTo>
                      <a:pt x="4" y="72"/>
                    </a:lnTo>
                    <a:lnTo>
                      <a:pt x="15" y="86"/>
                    </a:lnTo>
                    <a:lnTo>
                      <a:pt x="33" y="98"/>
                    </a:lnTo>
                    <a:lnTo>
                      <a:pt x="54" y="106"/>
                    </a:lnTo>
                    <a:lnTo>
                      <a:pt x="80" y="112"/>
                    </a:lnTo>
                    <a:lnTo>
                      <a:pt x="109" y="114"/>
                    </a:lnTo>
                    <a:close/>
                  </a:path>
                </a:pathLst>
              </a:custGeom>
              <a:solidFill>
                <a:srgbClr val="BFBFBF"/>
              </a:solidFill>
              <a:ln w="0">
                <a:solidFill>
                  <a:srgbClr val="BFBFB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3" name="Freeform 222"/>
              <p:cNvSpPr>
                <a:spLocks/>
              </p:cNvSpPr>
              <p:nvPr/>
            </p:nvSpPr>
            <p:spPr bwMode="auto">
              <a:xfrm>
                <a:off x="1157343" y="4427447"/>
                <a:ext cx="518001" cy="235920"/>
              </a:xfrm>
              <a:custGeom>
                <a:avLst/>
                <a:gdLst>
                  <a:gd name="T0" fmla="*/ 109 w 218"/>
                  <a:gd name="T1" fmla="*/ 114 h 114"/>
                  <a:gd name="T2" fmla="*/ 139 w 218"/>
                  <a:gd name="T3" fmla="*/ 112 h 114"/>
                  <a:gd name="T4" fmla="*/ 164 w 218"/>
                  <a:gd name="T5" fmla="*/ 106 h 114"/>
                  <a:gd name="T6" fmla="*/ 186 w 218"/>
                  <a:gd name="T7" fmla="*/ 98 h 114"/>
                  <a:gd name="T8" fmla="*/ 203 w 218"/>
                  <a:gd name="T9" fmla="*/ 86 h 114"/>
                  <a:gd name="T10" fmla="*/ 215 w 218"/>
                  <a:gd name="T11" fmla="*/ 72 h 114"/>
                  <a:gd name="T12" fmla="*/ 218 w 218"/>
                  <a:gd name="T13" fmla="*/ 57 h 114"/>
                  <a:gd name="T14" fmla="*/ 215 w 218"/>
                  <a:gd name="T15" fmla="*/ 42 h 114"/>
                  <a:gd name="T16" fmla="*/ 203 w 218"/>
                  <a:gd name="T17" fmla="*/ 29 h 114"/>
                  <a:gd name="T18" fmla="*/ 186 w 218"/>
                  <a:gd name="T19" fmla="*/ 17 h 114"/>
                  <a:gd name="T20" fmla="*/ 164 w 218"/>
                  <a:gd name="T21" fmla="*/ 8 h 114"/>
                  <a:gd name="T22" fmla="*/ 139 w 218"/>
                  <a:gd name="T23" fmla="*/ 2 h 114"/>
                  <a:gd name="T24" fmla="*/ 109 w 218"/>
                  <a:gd name="T25" fmla="*/ 0 h 114"/>
                  <a:gd name="T26" fmla="*/ 80 w 218"/>
                  <a:gd name="T27" fmla="*/ 2 h 114"/>
                  <a:gd name="T28" fmla="*/ 54 w 218"/>
                  <a:gd name="T29" fmla="*/ 8 h 114"/>
                  <a:gd name="T30" fmla="*/ 33 w 218"/>
                  <a:gd name="T31" fmla="*/ 17 h 114"/>
                  <a:gd name="T32" fmla="*/ 15 w 218"/>
                  <a:gd name="T33" fmla="*/ 29 h 114"/>
                  <a:gd name="T34" fmla="*/ 4 w 218"/>
                  <a:gd name="T35" fmla="*/ 42 h 114"/>
                  <a:gd name="T36" fmla="*/ 0 w 218"/>
                  <a:gd name="T37" fmla="*/ 57 h 114"/>
                  <a:gd name="T38" fmla="*/ 4 w 218"/>
                  <a:gd name="T39" fmla="*/ 72 h 114"/>
                  <a:gd name="T40" fmla="*/ 15 w 218"/>
                  <a:gd name="T41" fmla="*/ 86 h 114"/>
                  <a:gd name="T42" fmla="*/ 33 w 218"/>
                  <a:gd name="T43" fmla="*/ 98 h 114"/>
                  <a:gd name="T44" fmla="*/ 54 w 218"/>
                  <a:gd name="T45" fmla="*/ 106 h 114"/>
                  <a:gd name="T46" fmla="*/ 80 w 218"/>
                  <a:gd name="T47" fmla="*/ 112 h 114"/>
                  <a:gd name="T48" fmla="*/ 109 w 218"/>
                  <a:gd name="T49" fmla="*/ 114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14"/>
                  <a:gd name="T77" fmla="*/ 218 w 218"/>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14">
                    <a:moveTo>
                      <a:pt x="109" y="114"/>
                    </a:moveTo>
                    <a:lnTo>
                      <a:pt x="139" y="112"/>
                    </a:lnTo>
                    <a:lnTo>
                      <a:pt x="164" y="106"/>
                    </a:lnTo>
                    <a:lnTo>
                      <a:pt x="186" y="98"/>
                    </a:lnTo>
                    <a:lnTo>
                      <a:pt x="203" y="86"/>
                    </a:lnTo>
                    <a:lnTo>
                      <a:pt x="215" y="72"/>
                    </a:lnTo>
                    <a:lnTo>
                      <a:pt x="218" y="57"/>
                    </a:lnTo>
                    <a:lnTo>
                      <a:pt x="215" y="42"/>
                    </a:lnTo>
                    <a:lnTo>
                      <a:pt x="203" y="29"/>
                    </a:lnTo>
                    <a:lnTo>
                      <a:pt x="186" y="17"/>
                    </a:lnTo>
                    <a:lnTo>
                      <a:pt x="164" y="8"/>
                    </a:lnTo>
                    <a:lnTo>
                      <a:pt x="139" y="2"/>
                    </a:lnTo>
                    <a:lnTo>
                      <a:pt x="109" y="0"/>
                    </a:lnTo>
                    <a:lnTo>
                      <a:pt x="80" y="2"/>
                    </a:lnTo>
                    <a:lnTo>
                      <a:pt x="54" y="8"/>
                    </a:lnTo>
                    <a:lnTo>
                      <a:pt x="33" y="17"/>
                    </a:lnTo>
                    <a:lnTo>
                      <a:pt x="15" y="29"/>
                    </a:lnTo>
                    <a:lnTo>
                      <a:pt x="4" y="42"/>
                    </a:lnTo>
                    <a:lnTo>
                      <a:pt x="0" y="57"/>
                    </a:lnTo>
                    <a:lnTo>
                      <a:pt x="4" y="72"/>
                    </a:lnTo>
                    <a:lnTo>
                      <a:pt x="15" y="86"/>
                    </a:lnTo>
                    <a:lnTo>
                      <a:pt x="33" y="98"/>
                    </a:lnTo>
                    <a:lnTo>
                      <a:pt x="54" y="106"/>
                    </a:lnTo>
                    <a:lnTo>
                      <a:pt x="80" y="112"/>
                    </a:lnTo>
                    <a:lnTo>
                      <a:pt x="109" y="114"/>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4" name="Freeform 223"/>
              <p:cNvSpPr>
                <a:spLocks/>
              </p:cNvSpPr>
              <p:nvPr/>
            </p:nvSpPr>
            <p:spPr bwMode="auto">
              <a:xfrm>
                <a:off x="1231003" y="4390196"/>
                <a:ext cx="373056" cy="198670"/>
              </a:xfrm>
              <a:custGeom>
                <a:avLst/>
                <a:gdLst>
                  <a:gd name="T0" fmla="*/ 79 w 157"/>
                  <a:gd name="T1" fmla="*/ 96 h 96"/>
                  <a:gd name="T2" fmla="*/ 103 w 157"/>
                  <a:gd name="T3" fmla="*/ 95 h 96"/>
                  <a:gd name="T4" fmla="*/ 125 w 157"/>
                  <a:gd name="T5" fmla="*/ 89 h 96"/>
                  <a:gd name="T6" fmla="*/ 142 w 157"/>
                  <a:gd name="T7" fmla="*/ 80 h 96"/>
                  <a:gd name="T8" fmla="*/ 154 w 157"/>
                  <a:gd name="T9" fmla="*/ 68 h 96"/>
                  <a:gd name="T10" fmla="*/ 157 w 157"/>
                  <a:gd name="T11" fmla="*/ 56 h 96"/>
                  <a:gd name="T12" fmla="*/ 154 w 157"/>
                  <a:gd name="T13" fmla="*/ 41 h 96"/>
                  <a:gd name="T14" fmla="*/ 142 w 157"/>
                  <a:gd name="T15" fmla="*/ 26 h 96"/>
                  <a:gd name="T16" fmla="*/ 125 w 157"/>
                  <a:gd name="T17" fmla="*/ 14 h 96"/>
                  <a:gd name="T18" fmla="*/ 103 w 157"/>
                  <a:gd name="T19" fmla="*/ 5 h 96"/>
                  <a:gd name="T20" fmla="*/ 79 w 157"/>
                  <a:gd name="T21" fmla="*/ 0 h 96"/>
                  <a:gd name="T22" fmla="*/ 54 w 157"/>
                  <a:gd name="T23" fmla="*/ 5 h 96"/>
                  <a:gd name="T24" fmla="*/ 33 w 157"/>
                  <a:gd name="T25" fmla="*/ 14 h 96"/>
                  <a:gd name="T26" fmla="*/ 15 w 157"/>
                  <a:gd name="T27" fmla="*/ 26 h 96"/>
                  <a:gd name="T28" fmla="*/ 5 w 157"/>
                  <a:gd name="T29" fmla="*/ 41 h 96"/>
                  <a:gd name="T30" fmla="*/ 0 w 157"/>
                  <a:gd name="T31" fmla="*/ 56 h 96"/>
                  <a:gd name="T32" fmla="*/ 5 w 157"/>
                  <a:gd name="T33" fmla="*/ 68 h 96"/>
                  <a:gd name="T34" fmla="*/ 15 w 157"/>
                  <a:gd name="T35" fmla="*/ 80 h 96"/>
                  <a:gd name="T36" fmla="*/ 33 w 157"/>
                  <a:gd name="T37" fmla="*/ 89 h 96"/>
                  <a:gd name="T38" fmla="*/ 54 w 157"/>
                  <a:gd name="T39" fmla="*/ 95 h 96"/>
                  <a:gd name="T40" fmla="*/ 79 w 157"/>
                  <a:gd name="T41" fmla="*/ 9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96"/>
                  <a:gd name="T65" fmla="*/ 157 w 157"/>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96">
                    <a:moveTo>
                      <a:pt x="79" y="96"/>
                    </a:moveTo>
                    <a:lnTo>
                      <a:pt x="103" y="95"/>
                    </a:lnTo>
                    <a:lnTo>
                      <a:pt x="125" y="89"/>
                    </a:lnTo>
                    <a:lnTo>
                      <a:pt x="142" y="80"/>
                    </a:lnTo>
                    <a:lnTo>
                      <a:pt x="154" y="68"/>
                    </a:lnTo>
                    <a:lnTo>
                      <a:pt x="157" y="56"/>
                    </a:lnTo>
                    <a:lnTo>
                      <a:pt x="154" y="41"/>
                    </a:lnTo>
                    <a:lnTo>
                      <a:pt x="142" y="26"/>
                    </a:lnTo>
                    <a:lnTo>
                      <a:pt x="125" y="14"/>
                    </a:lnTo>
                    <a:lnTo>
                      <a:pt x="103" y="5"/>
                    </a:lnTo>
                    <a:lnTo>
                      <a:pt x="79" y="0"/>
                    </a:lnTo>
                    <a:lnTo>
                      <a:pt x="54" y="5"/>
                    </a:lnTo>
                    <a:lnTo>
                      <a:pt x="33" y="14"/>
                    </a:lnTo>
                    <a:lnTo>
                      <a:pt x="15" y="26"/>
                    </a:lnTo>
                    <a:lnTo>
                      <a:pt x="5" y="41"/>
                    </a:lnTo>
                    <a:lnTo>
                      <a:pt x="0" y="56"/>
                    </a:lnTo>
                    <a:lnTo>
                      <a:pt x="5" y="68"/>
                    </a:lnTo>
                    <a:lnTo>
                      <a:pt x="15" y="80"/>
                    </a:lnTo>
                    <a:lnTo>
                      <a:pt x="33" y="89"/>
                    </a:lnTo>
                    <a:lnTo>
                      <a:pt x="54" y="95"/>
                    </a:lnTo>
                    <a:lnTo>
                      <a:pt x="79" y="96"/>
                    </a:lnTo>
                    <a:close/>
                  </a:path>
                </a:pathLst>
              </a:custGeom>
              <a:solidFill>
                <a:srgbClr val="5B5B5B"/>
              </a:solidFill>
              <a:ln w="0">
                <a:solidFill>
                  <a:srgbClr val="5B5B5B"/>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5" name="Freeform 224"/>
              <p:cNvSpPr>
                <a:spLocks/>
              </p:cNvSpPr>
              <p:nvPr/>
            </p:nvSpPr>
            <p:spPr bwMode="auto">
              <a:xfrm>
                <a:off x="1257142" y="4394335"/>
                <a:ext cx="325532" cy="173836"/>
              </a:xfrm>
              <a:custGeom>
                <a:avLst/>
                <a:gdLst>
                  <a:gd name="T0" fmla="*/ 68 w 137"/>
                  <a:gd name="T1" fmla="*/ 84 h 84"/>
                  <a:gd name="T2" fmla="*/ 89 w 137"/>
                  <a:gd name="T3" fmla="*/ 81 h 84"/>
                  <a:gd name="T4" fmla="*/ 108 w 137"/>
                  <a:gd name="T5" fmla="*/ 76 h 84"/>
                  <a:gd name="T6" fmla="*/ 123 w 137"/>
                  <a:gd name="T7" fmla="*/ 69 h 84"/>
                  <a:gd name="T8" fmla="*/ 132 w 137"/>
                  <a:gd name="T9" fmla="*/ 58 h 84"/>
                  <a:gd name="T10" fmla="*/ 137 w 137"/>
                  <a:gd name="T11" fmla="*/ 48 h 84"/>
                  <a:gd name="T12" fmla="*/ 132 w 137"/>
                  <a:gd name="T13" fmla="*/ 34 h 84"/>
                  <a:gd name="T14" fmla="*/ 123 w 137"/>
                  <a:gd name="T15" fmla="*/ 22 h 84"/>
                  <a:gd name="T16" fmla="*/ 108 w 137"/>
                  <a:gd name="T17" fmla="*/ 10 h 84"/>
                  <a:gd name="T18" fmla="*/ 89 w 137"/>
                  <a:gd name="T19" fmla="*/ 3 h 84"/>
                  <a:gd name="T20" fmla="*/ 68 w 137"/>
                  <a:gd name="T21" fmla="*/ 0 h 84"/>
                  <a:gd name="T22" fmla="*/ 46 w 137"/>
                  <a:gd name="T23" fmla="*/ 3 h 84"/>
                  <a:gd name="T24" fmla="*/ 26 w 137"/>
                  <a:gd name="T25" fmla="*/ 10 h 84"/>
                  <a:gd name="T26" fmla="*/ 13 w 137"/>
                  <a:gd name="T27" fmla="*/ 22 h 84"/>
                  <a:gd name="T28" fmla="*/ 3 w 137"/>
                  <a:gd name="T29" fmla="*/ 34 h 84"/>
                  <a:gd name="T30" fmla="*/ 0 w 137"/>
                  <a:gd name="T31" fmla="*/ 48 h 84"/>
                  <a:gd name="T32" fmla="*/ 3 w 137"/>
                  <a:gd name="T33" fmla="*/ 58 h 84"/>
                  <a:gd name="T34" fmla="*/ 13 w 137"/>
                  <a:gd name="T35" fmla="*/ 69 h 84"/>
                  <a:gd name="T36" fmla="*/ 26 w 137"/>
                  <a:gd name="T37" fmla="*/ 76 h 84"/>
                  <a:gd name="T38" fmla="*/ 46 w 137"/>
                  <a:gd name="T39" fmla="*/ 81 h 84"/>
                  <a:gd name="T40" fmla="*/ 68 w 137"/>
                  <a:gd name="T41" fmla="*/ 84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84"/>
                  <a:gd name="T65" fmla="*/ 137 w 13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84">
                    <a:moveTo>
                      <a:pt x="68" y="84"/>
                    </a:moveTo>
                    <a:lnTo>
                      <a:pt x="89" y="81"/>
                    </a:lnTo>
                    <a:lnTo>
                      <a:pt x="108" y="76"/>
                    </a:lnTo>
                    <a:lnTo>
                      <a:pt x="123" y="69"/>
                    </a:lnTo>
                    <a:lnTo>
                      <a:pt x="132" y="58"/>
                    </a:lnTo>
                    <a:lnTo>
                      <a:pt x="137" y="48"/>
                    </a:lnTo>
                    <a:lnTo>
                      <a:pt x="132" y="34"/>
                    </a:lnTo>
                    <a:lnTo>
                      <a:pt x="123" y="22"/>
                    </a:lnTo>
                    <a:lnTo>
                      <a:pt x="108" y="10"/>
                    </a:lnTo>
                    <a:lnTo>
                      <a:pt x="89" y="3"/>
                    </a:lnTo>
                    <a:lnTo>
                      <a:pt x="68" y="0"/>
                    </a:lnTo>
                    <a:lnTo>
                      <a:pt x="46" y="3"/>
                    </a:lnTo>
                    <a:lnTo>
                      <a:pt x="26" y="10"/>
                    </a:lnTo>
                    <a:lnTo>
                      <a:pt x="13" y="22"/>
                    </a:lnTo>
                    <a:lnTo>
                      <a:pt x="3" y="34"/>
                    </a:lnTo>
                    <a:lnTo>
                      <a:pt x="0" y="48"/>
                    </a:lnTo>
                    <a:lnTo>
                      <a:pt x="3" y="58"/>
                    </a:lnTo>
                    <a:lnTo>
                      <a:pt x="13" y="69"/>
                    </a:lnTo>
                    <a:lnTo>
                      <a:pt x="26" y="76"/>
                    </a:lnTo>
                    <a:lnTo>
                      <a:pt x="46" y="81"/>
                    </a:lnTo>
                    <a:lnTo>
                      <a:pt x="68" y="84"/>
                    </a:lnTo>
                    <a:close/>
                  </a:path>
                </a:pathLst>
              </a:custGeom>
              <a:solidFill>
                <a:srgbClr val="767676"/>
              </a:solidFill>
              <a:ln w="0">
                <a:solidFill>
                  <a:srgbClr val="767676"/>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6" name="Freeform 225"/>
              <p:cNvSpPr>
                <a:spLocks/>
              </p:cNvSpPr>
              <p:nvPr/>
            </p:nvSpPr>
            <p:spPr bwMode="auto">
              <a:xfrm>
                <a:off x="1278527" y="4396404"/>
                <a:ext cx="278010" cy="146933"/>
              </a:xfrm>
              <a:custGeom>
                <a:avLst/>
                <a:gdLst>
                  <a:gd name="T0" fmla="*/ 59 w 117"/>
                  <a:gd name="T1" fmla="*/ 71 h 71"/>
                  <a:gd name="T2" fmla="*/ 82 w 117"/>
                  <a:gd name="T3" fmla="*/ 69 h 71"/>
                  <a:gd name="T4" fmla="*/ 101 w 117"/>
                  <a:gd name="T5" fmla="*/ 62 h 71"/>
                  <a:gd name="T6" fmla="*/ 113 w 117"/>
                  <a:gd name="T7" fmla="*/ 53 h 71"/>
                  <a:gd name="T8" fmla="*/ 117 w 117"/>
                  <a:gd name="T9" fmla="*/ 41 h 71"/>
                  <a:gd name="T10" fmla="*/ 114 w 117"/>
                  <a:gd name="T11" fmla="*/ 29 h 71"/>
                  <a:gd name="T12" fmla="*/ 107 w 117"/>
                  <a:gd name="T13" fmla="*/ 18 h 71"/>
                  <a:gd name="T14" fmla="*/ 94 w 117"/>
                  <a:gd name="T15" fmla="*/ 9 h 71"/>
                  <a:gd name="T16" fmla="*/ 77 w 117"/>
                  <a:gd name="T17" fmla="*/ 2 h 71"/>
                  <a:gd name="T18" fmla="*/ 59 w 117"/>
                  <a:gd name="T19" fmla="*/ 0 h 71"/>
                  <a:gd name="T20" fmla="*/ 40 w 117"/>
                  <a:gd name="T21" fmla="*/ 2 h 71"/>
                  <a:gd name="T22" fmla="*/ 23 w 117"/>
                  <a:gd name="T23" fmla="*/ 9 h 71"/>
                  <a:gd name="T24" fmla="*/ 11 w 117"/>
                  <a:gd name="T25" fmla="*/ 18 h 71"/>
                  <a:gd name="T26" fmla="*/ 3 w 117"/>
                  <a:gd name="T27" fmla="*/ 29 h 71"/>
                  <a:gd name="T28" fmla="*/ 0 w 117"/>
                  <a:gd name="T29" fmla="*/ 41 h 71"/>
                  <a:gd name="T30" fmla="*/ 4 w 117"/>
                  <a:gd name="T31" fmla="*/ 53 h 71"/>
                  <a:gd name="T32" fmla="*/ 17 w 117"/>
                  <a:gd name="T33" fmla="*/ 62 h 71"/>
                  <a:gd name="T34" fmla="*/ 35 w 117"/>
                  <a:gd name="T35" fmla="*/ 69 h 71"/>
                  <a:gd name="T36" fmla="*/ 59 w 117"/>
                  <a:gd name="T37" fmla="*/ 71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59" y="71"/>
                    </a:moveTo>
                    <a:lnTo>
                      <a:pt x="82" y="69"/>
                    </a:lnTo>
                    <a:lnTo>
                      <a:pt x="101" y="62"/>
                    </a:lnTo>
                    <a:lnTo>
                      <a:pt x="113" y="53"/>
                    </a:lnTo>
                    <a:lnTo>
                      <a:pt x="117" y="41"/>
                    </a:lnTo>
                    <a:lnTo>
                      <a:pt x="114" y="29"/>
                    </a:lnTo>
                    <a:lnTo>
                      <a:pt x="107" y="18"/>
                    </a:lnTo>
                    <a:lnTo>
                      <a:pt x="94" y="9"/>
                    </a:lnTo>
                    <a:lnTo>
                      <a:pt x="77" y="2"/>
                    </a:lnTo>
                    <a:lnTo>
                      <a:pt x="59" y="0"/>
                    </a:lnTo>
                    <a:lnTo>
                      <a:pt x="40" y="2"/>
                    </a:lnTo>
                    <a:lnTo>
                      <a:pt x="23" y="9"/>
                    </a:lnTo>
                    <a:lnTo>
                      <a:pt x="11" y="18"/>
                    </a:lnTo>
                    <a:lnTo>
                      <a:pt x="3" y="29"/>
                    </a:lnTo>
                    <a:lnTo>
                      <a:pt x="0" y="41"/>
                    </a:lnTo>
                    <a:lnTo>
                      <a:pt x="4" y="53"/>
                    </a:lnTo>
                    <a:lnTo>
                      <a:pt x="17" y="62"/>
                    </a:lnTo>
                    <a:lnTo>
                      <a:pt x="35" y="69"/>
                    </a:lnTo>
                    <a:lnTo>
                      <a:pt x="59" y="71"/>
                    </a:lnTo>
                    <a:close/>
                  </a:path>
                </a:pathLst>
              </a:custGeom>
              <a:solidFill>
                <a:srgbClr val="929292"/>
              </a:solidFill>
              <a:ln w="0">
                <a:solidFill>
                  <a:srgbClr val="929292"/>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7" name="Freeform 226"/>
              <p:cNvSpPr>
                <a:spLocks/>
              </p:cNvSpPr>
              <p:nvPr/>
            </p:nvSpPr>
            <p:spPr bwMode="auto">
              <a:xfrm>
                <a:off x="1302288" y="4396404"/>
                <a:ext cx="232863" cy="124169"/>
              </a:xfrm>
              <a:custGeom>
                <a:avLst/>
                <a:gdLst>
                  <a:gd name="T0" fmla="*/ 49 w 98"/>
                  <a:gd name="T1" fmla="*/ 60 h 60"/>
                  <a:gd name="T2" fmla="*/ 69 w 98"/>
                  <a:gd name="T3" fmla="*/ 59 h 60"/>
                  <a:gd name="T4" fmla="*/ 84 w 98"/>
                  <a:gd name="T5" fmla="*/ 53 h 60"/>
                  <a:gd name="T6" fmla="*/ 94 w 98"/>
                  <a:gd name="T7" fmla="*/ 44 h 60"/>
                  <a:gd name="T8" fmla="*/ 98 w 98"/>
                  <a:gd name="T9" fmla="*/ 35 h 60"/>
                  <a:gd name="T10" fmla="*/ 94 w 98"/>
                  <a:gd name="T11" fmla="*/ 23 h 60"/>
                  <a:gd name="T12" fmla="*/ 84 w 98"/>
                  <a:gd name="T13" fmla="*/ 12 h 60"/>
                  <a:gd name="T14" fmla="*/ 69 w 98"/>
                  <a:gd name="T15" fmla="*/ 3 h 60"/>
                  <a:gd name="T16" fmla="*/ 49 w 98"/>
                  <a:gd name="T17" fmla="*/ 0 h 60"/>
                  <a:gd name="T18" fmla="*/ 30 w 98"/>
                  <a:gd name="T19" fmla="*/ 3 h 60"/>
                  <a:gd name="T20" fmla="*/ 15 w 98"/>
                  <a:gd name="T21" fmla="*/ 12 h 60"/>
                  <a:gd name="T22" fmla="*/ 4 w 98"/>
                  <a:gd name="T23" fmla="*/ 23 h 60"/>
                  <a:gd name="T24" fmla="*/ 0 w 98"/>
                  <a:gd name="T25" fmla="*/ 35 h 60"/>
                  <a:gd name="T26" fmla="*/ 4 w 98"/>
                  <a:gd name="T27" fmla="*/ 44 h 60"/>
                  <a:gd name="T28" fmla="*/ 15 w 98"/>
                  <a:gd name="T29" fmla="*/ 53 h 60"/>
                  <a:gd name="T30" fmla="*/ 30 w 98"/>
                  <a:gd name="T31" fmla="*/ 59 h 60"/>
                  <a:gd name="T32" fmla="*/ 49 w 98"/>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60"/>
                  <a:gd name="T53" fmla="*/ 98 w 9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60">
                    <a:moveTo>
                      <a:pt x="49" y="60"/>
                    </a:moveTo>
                    <a:lnTo>
                      <a:pt x="69" y="59"/>
                    </a:lnTo>
                    <a:lnTo>
                      <a:pt x="84" y="53"/>
                    </a:lnTo>
                    <a:lnTo>
                      <a:pt x="94" y="44"/>
                    </a:lnTo>
                    <a:lnTo>
                      <a:pt x="98" y="35"/>
                    </a:lnTo>
                    <a:lnTo>
                      <a:pt x="94" y="23"/>
                    </a:lnTo>
                    <a:lnTo>
                      <a:pt x="84" y="12"/>
                    </a:lnTo>
                    <a:lnTo>
                      <a:pt x="69" y="3"/>
                    </a:lnTo>
                    <a:lnTo>
                      <a:pt x="49" y="0"/>
                    </a:lnTo>
                    <a:lnTo>
                      <a:pt x="30" y="3"/>
                    </a:lnTo>
                    <a:lnTo>
                      <a:pt x="15" y="12"/>
                    </a:lnTo>
                    <a:lnTo>
                      <a:pt x="4" y="23"/>
                    </a:lnTo>
                    <a:lnTo>
                      <a:pt x="0" y="35"/>
                    </a:lnTo>
                    <a:lnTo>
                      <a:pt x="4" y="44"/>
                    </a:lnTo>
                    <a:lnTo>
                      <a:pt x="15" y="53"/>
                    </a:lnTo>
                    <a:lnTo>
                      <a:pt x="30" y="59"/>
                    </a:lnTo>
                    <a:lnTo>
                      <a:pt x="49" y="60"/>
                    </a:lnTo>
                    <a:close/>
                  </a:path>
                </a:pathLst>
              </a:custGeom>
              <a:solidFill>
                <a:srgbClr val="ADADAD"/>
              </a:solidFill>
              <a:ln w="0">
                <a:solidFill>
                  <a:srgbClr val="ADADAD"/>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8" name="Freeform 227"/>
              <p:cNvSpPr>
                <a:spLocks/>
              </p:cNvSpPr>
              <p:nvPr/>
            </p:nvSpPr>
            <p:spPr bwMode="auto">
              <a:xfrm>
                <a:off x="1326050" y="4400544"/>
                <a:ext cx="185340" cy="99335"/>
              </a:xfrm>
              <a:custGeom>
                <a:avLst/>
                <a:gdLst>
                  <a:gd name="T0" fmla="*/ 39 w 78"/>
                  <a:gd name="T1" fmla="*/ 48 h 48"/>
                  <a:gd name="T2" fmla="*/ 54 w 78"/>
                  <a:gd name="T3" fmla="*/ 45 h 48"/>
                  <a:gd name="T4" fmla="*/ 68 w 78"/>
                  <a:gd name="T5" fmla="*/ 40 h 48"/>
                  <a:gd name="T6" fmla="*/ 75 w 78"/>
                  <a:gd name="T7" fmla="*/ 34 h 48"/>
                  <a:gd name="T8" fmla="*/ 78 w 78"/>
                  <a:gd name="T9" fmla="*/ 27 h 48"/>
                  <a:gd name="T10" fmla="*/ 75 w 78"/>
                  <a:gd name="T11" fmla="*/ 18 h 48"/>
                  <a:gd name="T12" fmla="*/ 68 w 78"/>
                  <a:gd name="T13" fmla="*/ 9 h 48"/>
                  <a:gd name="T14" fmla="*/ 54 w 78"/>
                  <a:gd name="T15" fmla="*/ 1 h 48"/>
                  <a:gd name="T16" fmla="*/ 39 w 78"/>
                  <a:gd name="T17" fmla="*/ 0 h 48"/>
                  <a:gd name="T18" fmla="*/ 24 w 78"/>
                  <a:gd name="T19" fmla="*/ 1 h 48"/>
                  <a:gd name="T20" fmla="*/ 11 w 78"/>
                  <a:gd name="T21" fmla="*/ 9 h 48"/>
                  <a:gd name="T22" fmla="*/ 3 w 78"/>
                  <a:gd name="T23" fmla="*/ 18 h 48"/>
                  <a:gd name="T24" fmla="*/ 0 w 78"/>
                  <a:gd name="T25" fmla="*/ 27 h 48"/>
                  <a:gd name="T26" fmla="*/ 3 w 78"/>
                  <a:gd name="T27" fmla="*/ 34 h 48"/>
                  <a:gd name="T28" fmla="*/ 11 w 78"/>
                  <a:gd name="T29" fmla="*/ 40 h 48"/>
                  <a:gd name="T30" fmla="*/ 24 w 78"/>
                  <a:gd name="T31" fmla="*/ 45 h 48"/>
                  <a:gd name="T32" fmla="*/ 39 w 7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48"/>
                  <a:gd name="T53" fmla="*/ 78 w 7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48">
                    <a:moveTo>
                      <a:pt x="39" y="48"/>
                    </a:moveTo>
                    <a:lnTo>
                      <a:pt x="54" y="45"/>
                    </a:lnTo>
                    <a:lnTo>
                      <a:pt x="68" y="40"/>
                    </a:lnTo>
                    <a:lnTo>
                      <a:pt x="75" y="34"/>
                    </a:lnTo>
                    <a:lnTo>
                      <a:pt x="78" y="27"/>
                    </a:lnTo>
                    <a:lnTo>
                      <a:pt x="75" y="18"/>
                    </a:lnTo>
                    <a:lnTo>
                      <a:pt x="68" y="9"/>
                    </a:lnTo>
                    <a:lnTo>
                      <a:pt x="54" y="1"/>
                    </a:lnTo>
                    <a:lnTo>
                      <a:pt x="39" y="0"/>
                    </a:lnTo>
                    <a:lnTo>
                      <a:pt x="24" y="1"/>
                    </a:lnTo>
                    <a:lnTo>
                      <a:pt x="11" y="9"/>
                    </a:lnTo>
                    <a:lnTo>
                      <a:pt x="3" y="18"/>
                    </a:lnTo>
                    <a:lnTo>
                      <a:pt x="0" y="27"/>
                    </a:lnTo>
                    <a:lnTo>
                      <a:pt x="3" y="34"/>
                    </a:lnTo>
                    <a:lnTo>
                      <a:pt x="11" y="40"/>
                    </a:lnTo>
                    <a:lnTo>
                      <a:pt x="24" y="45"/>
                    </a:lnTo>
                    <a:lnTo>
                      <a:pt x="39" y="48"/>
                    </a:lnTo>
                    <a:close/>
                  </a:path>
                </a:pathLst>
              </a:custGeom>
              <a:solidFill>
                <a:srgbClr val="C8C8C8"/>
              </a:solidFill>
              <a:ln w="0">
                <a:solidFill>
                  <a:srgbClr val="C8C8C8"/>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29" name="Freeform 228"/>
              <p:cNvSpPr>
                <a:spLocks/>
              </p:cNvSpPr>
              <p:nvPr/>
            </p:nvSpPr>
            <p:spPr bwMode="auto">
              <a:xfrm>
                <a:off x="1347435" y="4400544"/>
                <a:ext cx="142569" cy="74501"/>
              </a:xfrm>
              <a:custGeom>
                <a:avLst/>
                <a:gdLst>
                  <a:gd name="T0" fmla="*/ 30 w 60"/>
                  <a:gd name="T1" fmla="*/ 36 h 36"/>
                  <a:gd name="T2" fmla="*/ 45 w 60"/>
                  <a:gd name="T3" fmla="*/ 34 h 36"/>
                  <a:gd name="T4" fmla="*/ 56 w 60"/>
                  <a:gd name="T5" fmla="*/ 28 h 36"/>
                  <a:gd name="T6" fmla="*/ 60 w 60"/>
                  <a:gd name="T7" fmla="*/ 21 h 36"/>
                  <a:gd name="T8" fmla="*/ 56 w 60"/>
                  <a:gd name="T9" fmla="*/ 12 h 36"/>
                  <a:gd name="T10" fmla="*/ 45 w 60"/>
                  <a:gd name="T11" fmla="*/ 4 h 36"/>
                  <a:gd name="T12" fmla="*/ 30 w 60"/>
                  <a:gd name="T13" fmla="*/ 0 h 36"/>
                  <a:gd name="T14" fmla="*/ 15 w 60"/>
                  <a:gd name="T15" fmla="*/ 4 h 36"/>
                  <a:gd name="T16" fmla="*/ 5 w 60"/>
                  <a:gd name="T17" fmla="*/ 12 h 36"/>
                  <a:gd name="T18" fmla="*/ 0 w 60"/>
                  <a:gd name="T19" fmla="*/ 21 h 36"/>
                  <a:gd name="T20" fmla="*/ 5 w 60"/>
                  <a:gd name="T21" fmla="*/ 28 h 36"/>
                  <a:gd name="T22" fmla="*/ 15 w 60"/>
                  <a:gd name="T23" fmla="*/ 34 h 36"/>
                  <a:gd name="T24" fmla="*/ 30 w 60"/>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6"/>
                  <a:gd name="T41" fmla="*/ 60 w 6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6">
                    <a:moveTo>
                      <a:pt x="30" y="36"/>
                    </a:moveTo>
                    <a:lnTo>
                      <a:pt x="45" y="34"/>
                    </a:lnTo>
                    <a:lnTo>
                      <a:pt x="56" y="28"/>
                    </a:lnTo>
                    <a:lnTo>
                      <a:pt x="60" y="21"/>
                    </a:lnTo>
                    <a:lnTo>
                      <a:pt x="56" y="12"/>
                    </a:lnTo>
                    <a:lnTo>
                      <a:pt x="45" y="4"/>
                    </a:lnTo>
                    <a:lnTo>
                      <a:pt x="30" y="0"/>
                    </a:lnTo>
                    <a:lnTo>
                      <a:pt x="15" y="4"/>
                    </a:lnTo>
                    <a:lnTo>
                      <a:pt x="5" y="12"/>
                    </a:lnTo>
                    <a:lnTo>
                      <a:pt x="0" y="21"/>
                    </a:lnTo>
                    <a:lnTo>
                      <a:pt x="5" y="28"/>
                    </a:lnTo>
                    <a:lnTo>
                      <a:pt x="15" y="34"/>
                    </a:lnTo>
                    <a:lnTo>
                      <a:pt x="30" y="36"/>
                    </a:lnTo>
                    <a:close/>
                  </a:path>
                </a:pathLst>
              </a:custGeom>
              <a:solidFill>
                <a:srgbClr val="E4E4E4"/>
              </a:solidFill>
              <a:ln w="0">
                <a:solidFill>
                  <a:srgbClr val="E4E4E4"/>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0" name="Freeform 229"/>
              <p:cNvSpPr>
                <a:spLocks/>
              </p:cNvSpPr>
              <p:nvPr/>
            </p:nvSpPr>
            <p:spPr bwMode="auto">
              <a:xfrm>
                <a:off x="1387829" y="4415030"/>
                <a:ext cx="95046" cy="49668"/>
              </a:xfrm>
              <a:custGeom>
                <a:avLst/>
                <a:gdLst>
                  <a:gd name="T0" fmla="*/ 21 w 40"/>
                  <a:gd name="T1" fmla="*/ 24 h 24"/>
                  <a:gd name="T2" fmla="*/ 27 w 40"/>
                  <a:gd name="T3" fmla="*/ 24 h 24"/>
                  <a:gd name="T4" fmla="*/ 31 w 40"/>
                  <a:gd name="T5" fmla="*/ 23 h 24"/>
                  <a:gd name="T6" fmla="*/ 36 w 40"/>
                  <a:gd name="T7" fmla="*/ 20 h 24"/>
                  <a:gd name="T8" fmla="*/ 39 w 40"/>
                  <a:gd name="T9" fmla="*/ 18 h 24"/>
                  <a:gd name="T10" fmla="*/ 40 w 40"/>
                  <a:gd name="T11" fmla="*/ 14 h 24"/>
                  <a:gd name="T12" fmla="*/ 39 w 40"/>
                  <a:gd name="T13" fmla="*/ 11 h 24"/>
                  <a:gd name="T14" fmla="*/ 36 w 40"/>
                  <a:gd name="T15" fmla="*/ 8 h 24"/>
                  <a:gd name="T16" fmla="*/ 31 w 40"/>
                  <a:gd name="T17" fmla="*/ 3 h 24"/>
                  <a:gd name="T18" fmla="*/ 27 w 40"/>
                  <a:gd name="T19" fmla="*/ 2 h 24"/>
                  <a:gd name="T20" fmla="*/ 21 w 40"/>
                  <a:gd name="T21" fmla="*/ 0 h 24"/>
                  <a:gd name="T22" fmla="*/ 13 w 40"/>
                  <a:gd name="T23" fmla="*/ 2 h 24"/>
                  <a:gd name="T24" fmla="*/ 9 w 40"/>
                  <a:gd name="T25" fmla="*/ 3 h 24"/>
                  <a:gd name="T26" fmla="*/ 4 w 40"/>
                  <a:gd name="T27" fmla="*/ 8 h 24"/>
                  <a:gd name="T28" fmla="*/ 1 w 40"/>
                  <a:gd name="T29" fmla="*/ 11 h 24"/>
                  <a:gd name="T30" fmla="*/ 0 w 40"/>
                  <a:gd name="T31" fmla="*/ 14 h 24"/>
                  <a:gd name="T32" fmla="*/ 1 w 40"/>
                  <a:gd name="T33" fmla="*/ 18 h 24"/>
                  <a:gd name="T34" fmla="*/ 4 w 40"/>
                  <a:gd name="T35" fmla="*/ 20 h 24"/>
                  <a:gd name="T36" fmla="*/ 9 w 40"/>
                  <a:gd name="T37" fmla="*/ 23 h 24"/>
                  <a:gd name="T38" fmla="*/ 13 w 40"/>
                  <a:gd name="T39" fmla="*/ 24 h 24"/>
                  <a:gd name="T40" fmla="*/ 21 w 40"/>
                  <a:gd name="T41" fmla="*/ 24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21" y="24"/>
                    </a:moveTo>
                    <a:lnTo>
                      <a:pt x="27" y="24"/>
                    </a:lnTo>
                    <a:lnTo>
                      <a:pt x="31" y="23"/>
                    </a:lnTo>
                    <a:lnTo>
                      <a:pt x="36" y="20"/>
                    </a:lnTo>
                    <a:lnTo>
                      <a:pt x="39" y="18"/>
                    </a:lnTo>
                    <a:lnTo>
                      <a:pt x="40" y="14"/>
                    </a:lnTo>
                    <a:lnTo>
                      <a:pt x="39" y="11"/>
                    </a:lnTo>
                    <a:lnTo>
                      <a:pt x="36" y="8"/>
                    </a:lnTo>
                    <a:lnTo>
                      <a:pt x="31" y="3"/>
                    </a:lnTo>
                    <a:lnTo>
                      <a:pt x="27" y="2"/>
                    </a:lnTo>
                    <a:lnTo>
                      <a:pt x="21" y="0"/>
                    </a:lnTo>
                    <a:lnTo>
                      <a:pt x="13" y="2"/>
                    </a:lnTo>
                    <a:lnTo>
                      <a:pt x="9" y="3"/>
                    </a:lnTo>
                    <a:lnTo>
                      <a:pt x="4" y="8"/>
                    </a:lnTo>
                    <a:lnTo>
                      <a:pt x="1" y="11"/>
                    </a:lnTo>
                    <a:lnTo>
                      <a:pt x="0" y="14"/>
                    </a:lnTo>
                    <a:lnTo>
                      <a:pt x="1" y="18"/>
                    </a:lnTo>
                    <a:lnTo>
                      <a:pt x="4" y="20"/>
                    </a:lnTo>
                    <a:lnTo>
                      <a:pt x="9" y="23"/>
                    </a:lnTo>
                    <a:lnTo>
                      <a:pt x="13" y="24"/>
                    </a:lnTo>
                    <a:lnTo>
                      <a:pt x="21" y="24"/>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1" name="Freeform 230"/>
              <p:cNvSpPr>
                <a:spLocks/>
              </p:cNvSpPr>
              <p:nvPr/>
            </p:nvSpPr>
            <p:spPr bwMode="auto">
              <a:xfrm>
                <a:off x="1482876" y="4913774"/>
                <a:ext cx="646313" cy="515300"/>
              </a:xfrm>
              <a:custGeom>
                <a:avLst/>
                <a:gdLst>
                  <a:gd name="T0" fmla="*/ 119 w 272"/>
                  <a:gd name="T1" fmla="*/ 249 h 249"/>
                  <a:gd name="T2" fmla="*/ 87 w 272"/>
                  <a:gd name="T3" fmla="*/ 245 h 249"/>
                  <a:gd name="T4" fmla="*/ 61 w 272"/>
                  <a:gd name="T5" fmla="*/ 236 h 249"/>
                  <a:gd name="T6" fmla="*/ 40 w 272"/>
                  <a:gd name="T7" fmla="*/ 225 h 249"/>
                  <a:gd name="T8" fmla="*/ 25 w 272"/>
                  <a:gd name="T9" fmla="*/ 214 h 249"/>
                  <a:gd name="T10" fmla="*/ 15 w 272"/>
                  <a:gd name="T11" fmla="*/ 200 h 249"/>
                  <a:gd name="T12" fmla="*/ 8 w 272"/>
                  <a:gd name="T13" fmla="*/ 188 h 249"/>
                  <a:gd name="T14" fmla="*/ 3 w 272"/>
                  <a:gd name="T15" fmla="*/ 179 h 249"/>
                  <a:gd name="T16" fmla="*/ 0 w 272"/>
                  <a:gd name="T17" fmla="*/ 172 h 249"/>
                  <a:gd name="T18" fmla="*/ 0 w 272"/>
                  <a:gd name="T19" fmla="*/ 169 h 249"/>
                  <a:gd name="T20" fmla="*/ 0 w 272"/>
                  <a:gd name="T21" fmla="*/ 0 h 249"/>
                  <a:gd name="T22" fmla="*/ 272 w 272"/>
                  <a:gd name="T23" fmla="*/ 1 h 249"/>
                  <a:gd name="T24" fmla="*/ 272 w 272"/>
                  <a:gd name="T25" fmla="*/ 166 h 249"/>
                  <a:gd name="T26" fmla="*/ 266 w 272"/>
                  <a:gd name="T27" fmla="*/ 179 h 249"/>
                  <a:gd name="T28" fmla="*/ 258 w 272"/>
                  <a:gd name="T29" fmla="*/ 191 h 249"/>
                  <a:gd name="T30" fmla="*/ 252 w 272"/>
                  <a:gd name="T31" fmla="*/ 202 h 249"/>
                  <a:gd name="T32" fmla="*/ 248 w 272"/>
                  <a:gd name="T33" fmla="*/ 208 h 249"/>
                  <a:gd name="T34" fmla="*/ 246 w 272"/>
                  <a:gd name="T35" fmla="*/ 211 h 249"/>
                  <a:gd name="T36" fmla="*/ 233 w 272"/>
                  <a:gd name="T37" fmla="*/ 222 h 249"/>
                  <a:gd name="T38" fmla="*/ 215 w 272"/>
                  <a:gd name="T39" fmla="*/ 233 h 249"/>
                  <a:gd name="T40" fmla="*/ 194 w 272"/>
                  <a:gd name="T41" fmla="*/ 239 h 249"/>
                  <a:gd name="T42" fmla="*/ 172 w 272"/>
                  <a:gd name="T43" fmla="*/ 243 h 249"/>
                  <a:gd name="T44" fmla="*/ 152 w 272"/>
                  <a:gd name="T45" fmla="*/ 246 h 249"/>
                  <a:gd name="T46" fmla="*/ 134 w 272"/>
                  <a:gd name="T47" fmla="*/ 248 h 249"/>
                  <a:gd name="T48" fmla="*/ 122 w 272"/>
                  <a:gd name="T49" fmla="*/ 248 h 249"/>
                  <a:gd name="T50" fmla="*/ 119 w 272"/>
                  <a:gd name="T51" fmla="*/ 249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2"/>
                  <a:gd name="T79" fmla="*/ 0 h 249"/>
                  <a:gd name="T80" fmla="*/ 272 w 272"/>
                  <a:gd name="T81" fmla="*/ 249 h 2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2" h="249">
                    <a:moveTo>
                      <a:pt x="119" y="249"/>
                    </a:moveTo>
                    <a:lnTo>
                      <a:pt x="87" y="245"/>
                    </a:lnTo>
                    <a:lnTo>
                      <a:pt x="61" y="236"/>
                    </a:lnTo>
                    <a:lnTo>
                      <a:pt x="40" y="225"/>
                    </a:lnTo>
                    <a:lnTo>
                      <a:pt x="25" y="214"/>
                    </a:lnTo>
                    <a:lnTo>
                      <a:pt x="15" y="200"/>
                    </a:lnTo>
                    <a:lnTo>
                      <a:pt x="8" y="188"/>
                    </a:lnTo>
                    <a:lnTo>
                      <a:pt x="3" y="179"/>
                    </a:lnTo>
                    <a:lnTo>
                      <a:pt x="0" y="172"/>
                    </a:lnTo>
                    <a:lnTo>
                      <a:pt x="0" y="169"/>
                    </a:lnTo>
                    <a:lnTo>
                      <a:pt x="0" y="0"/>
                    </a:lnTo>
                    <a:lnTo>
                      <a:pt x="272" y="1"/>
                    </a:lnTo>
                    <a:lnTo>
                      <a:pt x="272" y="166"/>
                    </a:lnTo>
                    <a:lnTo>
                      <a:pt x="266" y="179"/>
                    </a:lnTo>
                    <a:lnTo>
                      <a:pt x="258" y="191"/>
                    </a:lnTo>
                    <a:lnTo>
                      <a:pt x="252" y="202"/>
                    </a:lnTo>
                    <a:lnTo>
                      <a:pt x="248" y="208"/>
                    </a:lnTo>
                    <a:lnTo>
                      <a:pt x="246" y="211"/>
                    </a:lnTo>
                    <a:lnTo>
                      <a:pt x="233" y="222"/>
                    </a:lnTo>
                    <a:lnTo>
                      <a:pt x="215" y="233"/>
                    </a:lnTo>
                    <a:lnTo>
                      <a:pt x="194" y="239"/>
                    </a:lnTo>
                    <a:lnTo>
                      <a:pt x="172" y="243"/>
                    </a:lnTo>
                    <a:lnTo>
                      <a:pt x="152" y="246"/>
                    </a:lnTo>
                    <a:lnTo>
                      <a:pt x="134" y="248"/>
                    </a:lnTo>
                    <a:lnTo>
                      <a:pt x="122" y="248"/>
                    </a:lnTo>
                    <a:lnTo>
                      <a:pt x="119" y="24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2" name="Freeform 231"/>
              <p:cNvSpPr>
                <a:spLocks/>
              </p:cNvSpPr>
              <p:nvPr/>
            </p:nvSpPr>
            <p:spPr bwMode="auto">
              <a:xfrm>
                <a:off x="1482876" y="4913774"/>
                <a:ext cx="646313" cy="515300"/>
              </a:xfrm>
              <a:custGeom>
                <a:avLst/>
                <a:gdLst>
                  <a:gd name="T0" fmla="*/ 119 w 272"/>
                  <a:gd name="T1" fmla="*/ 249 h 249"/>
                  <a:gd name="T2" fmla="*/ 87 w 272"/>
                  <a:gd name="T3" fmla="*/ 245 h 249"/>
                  <a:gd name="T4" fmla="*/ 61 w 272"/>
                  <a:gd name="T5" fmla="*/ 236 h 249"/>
                  <a:gd name="T6" fmla="*/ 40 w 272"/>
                  <a:gd name="T7" fmla="*/ 225 h 249"/>
                  <a:gd name="T8" fmla="*/ 25 w 272"/>
                  <a:gd name="T9" fmla="*/ 214 h 249"/>
                  <a:gd name="T10" fmla="*/ 15 w 272"/>
                  <a:gd name="T11" fmla="*/ 200 h 249"/>
                  <a:gd name="T12" fmla="*/ 8 w 272"/>
                  <a:gd name="T13" fmla="*/ 188 h 249"/>
                  <a:gd name="T14" fmla="*/ 3 w 272"/>
                  <a:gd name="T15" fmla="*/ 179 h 249"/>
                  <a:gd name="T16" fmla="*/ 0 w 272"/>
                  <a:gd name="T17" fmla="*/ 172 h 249"/>
                  <a:gd name="T18" fmla="*/ 0 w 272"/>
                  <a:gd name="T19" fmla="*/ 169 h 249"/>
                  <a:gd name="T20" fmla="*/ 0 w 272"/>
                  <a:gd name="T21" fmla="*/ 0 h 249"/>
                  <a:gd name="T22" fmla="*/ 272 w 272"/>
                  <a:gd name="T23" fmla="*/ 1 h 249"/>
                  <a:gd name="T24" fmla="*/ 272 w 272"/>
                  <a:gd name="T25" fmla="*/ 166 h 249"/>
                  <a:gd name="T26" fmla="*/ 266 w 272"/>
                  <a:gd name="T27" fmla="*/ 179 h 249"/>
                  <a:gd name="T28" fmla="*/ 258 w 272"/>
                  <a:gd name="T29" fmla="*/ 191 h 249"/>
                  <a:gd name="T30" fmla="*/ 252 w 272"/>
                  <a:gd name="T31" fmla="*/ 202 h 249"/>
                  <a:gd name="T32" fmla="*/ 248 w 272"/>
                  <a:gd name="T33" fmla="*/ 208 h 249"/>
                  <a:gd name="T34" fmla="*/ 246 w 272"/>
                  <a:gd name="T35" fmla="*/ 211 h 249"/>
                  <a:gd name="T36" fmla="*/ 233 w 272"/>
                  <a:gd name="T37" fmla="*/ 222 h 249"/>
                  <a:gd name="T38" fmla="*/ 215 w 272"/>
                  <a:gd name="T39" fmla="*/ 233 h 249"/>
                  <a:gd name="T40" fmla="*/ 194 w 272"/>
                  <a:gd name="T41" fmla="*/ 239 h 249"/>
                  <a:gd name="T42" fmla="*/ 172 w 272"/>
                  <a:gd name="T43" fmla="*/ 243 h 249"/>
                  <a:gd name="T44" fmla="*/ 152 w 272"/>
                  <a:gd name="T45" fmla="*/ 246 h 249"/>
                  <a:gd name="T46" fmla="*/ 134 w 272"/>
                  <a:gd name="T47" fmla="*/ 248 h 249"/>
                  <a:gd name="T48" fmla="*/ 122 w 272"/>
                  <a:gd name="T49" fmla="*/ 248 h 249"/>
                  <a:gd name="T50" fmla="*/ 119 w 272"/>
                  <a:gd name="T51" fmla="*/ 249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2"/>
                  <a:gd name="T79" fmla="*/ 0 h 249"/>
                  <a:gd name="T80" fmla="*/ 272 w 272"/>
                  <a:gd name="T81" fmla="*/ 249 h 2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2" h="249">
                    <a:moveTo>
                      <a:pt x="119" y="249"/>
                    </a:moveTo>
                    <a:lnTo>
                      <a:pt x="87" y="245"/>
                    </a:lnTo>
                    <a:lnTo>
                      <a:pt x="61" y="236"/>
                    </a:lnTo>
                    <a:lnTo>
                      <a:pt x="40" y="225"/>
                    </a:lnTo>
                    <a:lnTo>
                      <a:pt x="25" y="214"/>
                    </a:lnTo>
                    <a:lnTo>
                      <a:pt x="15" y="200"/>
                    </a:lnTo>
                    <a:lnTo>
                      <a:pt x="8" y="188"/>
                    </a:lnTo>
                    <a:lnTo>
                      <a:pt x="3" y="179"/>
                    </a:lnTo>
                    <a:lnTo>
                      <a:pt x="0" y="172"/>
                    </a:lnTo>
                    <a:lnTo>
                      <a:pt x="0" y="169"/>
                    </a:lnTo>
                    <a:lnTo>
                      <a:pt x="0" y="0"/>
                    </a:lnTo>
                    <a:lnTo>
                      <a:pt x="272" y="1"/>
                    </a:lnTo>
                    <a:lnTo>
                      <a:pt x="272" y="166"/>
                    </a:lnTo>
                    <a:lnTo>
                      <a:pt x="266" y="179"/>
                    </a:lnTo>
                    <a:lnTo>
                      <a:pt x="258" y="191"/>
                    </a:lnTo>
                    <a:lnTo>
                      <a:pt x="252" y="202"/>
                    </a:lnTo>
                    <a:lnTo>
                      <a:pt x="248" y="208"/>
                    </a:lnTo>
                    <a:lnTo>
                      <a:pt x="246" y="211"/>
                    </a:lnTo>
                    <a:lnTo>
                      <a:pt x="233" y="222"/>
                    </a:lnTo>
                    <a:lnTo>
                      <a:pt x="215" y="233"/>
                    </a:lnTo>
                    <a:lnTo>
                      <a:pt x="194" y="239"/>
                    </a:lnTo>
                    <a:lnTo>
                      <a:pt x="172" y="243"/>
                    </a:lnTo>
                    <a:lnTo>
                      <a:pt x="152" y="246"/>
                    </a:lnTo>
                    <a:lnTo>
                      <a:pt x="134" y="248"/>
                    </a:lnTo>
                    <a:lnTo>
                      <a:pt x="122" y="248"/>
                    </a:lnTo>
                    <a:lnTo>
                      <a:pt x="119" y="249"/>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3" name="Freeform 232"/>
              <p:cNvSpPr>
                <a:spLocks/>
              </p:cNvSpPr>
              <p:nvPr/>
            </p:nvSpPr>
            <p:spPr bwMode="auto">
              <a:xfrm>
                <a:off x="1513766" y="4913774"/>
                <a:ext cx="589285" cy="513231"/>
              </a:xfrm>
              <a:custGeom>
                <a:avLst/>
                <a:gdLst>
                  <a:gd name="T0" fmla="*/ 111 w 248"/>
                  <a:gd name="T1" fmla="*/ 248 h 248"/>
                  <a:gd name="T2" fmla="*/ 83 w 248"/>
                  <a:gd name="T3" fmla="*/ 245 h 248"/>
                  <a:gd name="T4" fmla="*/ 59 w 248"/>
                  <a:gd name="T5" fmla="*/ 237 h 248"/>
                  <a:gd name="T6" fmla="*/ 39 w 248"/>
                  <a:gd name="T7" fmla="*/ 227 h 248"/>
                  <a:gd name="T8" fmla="*/ 26 w 248"/>
                  <a:gd name="T9" fmla="*/ 216 h 248"/>
                  <a:gd name="T10" fmla="*/ 15 w 248"/>
                  <a:gd name="T11" fmla="*/ 205 h 248"/>
                  <a:gd name="T12" fmla="*/ 8 w 248"/>
                  <a:gd name="T13" fmla="*/ 194 h 248"/>
                  <a:gd name="T14" fmla="*/ 3 w 248"/>
                  <a:gd name="T15" fmla="*/ 185 h 248"/>
                  <a:gd name="T16" fmla="*/ 0 w 248"/>
                  <a:gd name="T17" fmla="*/ 179 h 248"/>
                  <a:gd name="T18" fmla="*/ 0 w 248"/>
                  <a:gd name="T19" fmla="*/ 176 h 248"/>
                  <a:gd name="T20" fmla="*/ 0 w 248"/>
                  <a:gd name="T21" fmla="*/ 0 h 248"/>
                  <a:gd name="T22" fmla="*/ 248 w 248"/>
                  <a:gd name="T23" fmla="*/ 1 h 248"/>
                  <a:gd name="T24" fmla="*/ 248 w 248"/>
                  <a:gd name="T25" fmla="*/ 160 h 248"/>
                  <a:gd name="T26" fmla="*/ 242 w 248"/>
                  <a:gd name="T27" fmla="*/ 172 h 248"/>
                  <a:gd name="T28" fmla="*/ 238 w 248"/>
                  <a:gd name="T29" fmla="*/ 184 h 248"/>
                  <a:gd name="T30" fmla="*/ 232 w 248"/>
                  <a:gd name="T31" fmla="*/ 194 h 248"/>
                  <a:gd name="T32" fmla="*/ 227 w 248"/>
                  <a:gd name="T33" fmla="*/ 200 h 248"/>
                  <a:gd name="T34" fmla="*/ 226 w 248"/>
                  <a:gd name="T35" fmla="*/ 203 h 248"/>
                  <a:gd name="T36" fmla="*/ 214 w 248"/>
                  <a:gd name="T37" fmla="*/ 215 h 248"/>
                  <a:gd name="T38" fmla="*/ 197 w 248"/>
                  <a:gd name="T39" fmla="*/ 224 h 248"/>
                  <a:gd name="T40" fmla="*/ 178 w 248"/>
                  <a:gd name="T41" fmla="*/ 231 h 248"/>
                  <a:gd name="T42" fmla="*/ 159 w 248"/>
                  <a:gd name="T43" fmla="*/ 237 h 248"/>
                  <a:gd name="T44" fmla="*/ 141 w 248"/>
                  <a:gd name="T45" fmla="*/ 242 h 248"/>
                  <a:gd name="T46" fmla="*/ 126 w 248"/>
                  <a:gd name="T47" fmla="*/ 245 h 248"/>
                  <a:gd name="T48" fmla="*/ 115 w 248"/>
                  <a:gd name="T49" fmla="*/ 248 h 248"/>
                  <a:gd name="T50" fmla="*/ 111 w 248"/>
                  <a:gd name="T51" fmla="*/ 248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8"/>
                  <a:gd name="T79" fmla="*/ 0 h 248"/>
                  <a:gd name="T80" fmla="*/ 248 w 248"/>
                  <a:gd name="T81" fmla="*/ 248 h 2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8" h="248">
                    <a:moveTo>
                      <a:pt x="111" y="248"/>
                    </a:moveTo>
                    <a:lnTo>
                      <a:pt x="83" y="245"/>
                    </a:lnTo>
                    <a:lnTo>
                      <a:pt x="59" y="237"/>
                    </a:lnTo>
                    <a:lnTo>
                      <a:pt x="39" y="227"/>
                    </a:lnTo>
                    <a:lnTo>
                      <a:pt x="26" y="216"/>
                    </a:lnTo>
                    <a:lnTo>
                      <a:pt x="15" y="205"/>
                    </a:lnTo>
                    <a:lnTo>
                      <a:pt x="8" y="194"/>
                    </a:lnTo>
                    <a:lnTo>
                      <a:pt x="3" y="185"/>
                    </a:lnTo>
                    <a:lnTo>
                      <a:pt x="0" y="179"/>
                    </a:lnTo>
                    <a:lnTo>
                      <a:pt x="0" y="176"/>
                    </a:lnTo>
                    <a:lnTo>
                      <a:pt x="0" y="0"/>
                    </a:lnTo>
                    <a:lnTo>
                      <a:pt x="248" y="1"/>
                    </a:lnTo>
                    <a:lnTo>
                      <a:pt x="248" y="160"/>
                    </a:lnTo>
                    <a:lnTo>
                      <a:pt x="242" y="172"/>
                    </a:lnTo>
                    <a:lnTo>
                      <a:pt x="238" y="184"/>
                    </a:lnTo>
                    <a:lnTo>
                      <a:pt x="232" y="194"/>
                    </a:lnTo>
                    <a:lnTo>
                      <a:pt x="227" y="200"/>
                    </a:lnTo>
                    <a:lnTo>
                      <a:pt x="226" y="203"/>
                    </a:lnTo>
                    <a:lnTo>
                      <a:pt x="214" y="215"/>
                    </a:lnTo>
                    <a:lnTo>
                      <a:pt x="197" y="224"/>
                    </a:lnTo>
                    <a:lnTo>
                      <a:pt x="178" y="231"/>
                    </a:lnTo>
                    <a:lnTo>
                      <a:pt x="159" y="237"/>
                    </a:lnTo>
                    <a:lnTo>
                      <a:pt x="141" y="242"/>
                    </a:lnTo>
                    <a:lnTo>
                      <a:pt x="126" y="245"/>
                    </a:lnTo>
                    <a:lnTo>
                      <a:pt x="115" y="248"/>
                    </a:lnTo>
                    <a:lnTo>
                      <a:pt x="111" y="248"/>
                    </a:lnTo>
                    <a:close/>
                  </a:path>
                </a:pathLst>
              </a:custGeom>
              <a:solidFill>
                <a:srgbClr val="1A1A1A"/>
              </a:solidFill>
              <a:ln w="0">
                <a:solidFill>
                  <a:srgbClr val="1A1A1A"/>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4" name="Freeform 233"/>
              <p:cNvSpPr>
                <a:spLocks/>
              </p:cNvSpPr>
              <p:nvPr/>
            </p:nvSpPr>
            <p:spPr bwMode="auto">
              <a:xfrm>
                <a:off x="1547032" y="4913774"/>
                <a:ext cx="532258" cy="509091"/>
              </a:xfrm>
              <a:custGeom>
                <a:avLst/>
                <a:gdLst>
                  <a:gd name="T0" fmla="*/ 103 w 224"/>
                  <a:gd name="T1" fmla="*/ 246 h 246"/>
                  <a:gd name="T2" fmla="*/ 76 w 224"/>
                  <a:gd name="T3" fmla="*/ 243 h 246"/>
                  <a:gd name="T4" fmla="*/ 54 w 224"/>
                  <a:gd name="T5" fmla="*/ 237 h 246"/>
                  <a:gd name="T6" fmla="*/ 37 w 224"/>
                  <a:gd name="T7" fmla="*/ 230 h 246"/>
                  <a:gd name="T8" fmla="*/ 24 w 224"/>
                  <a:gd name="T9" fmla="*/ 219 h 246"/>
                  <a:gd name="T10" fmla="*/ 13 w 224"/>
                  <a:gd name="T11" fmla="*/ 209 h 246"/>
                  <a:gd name="T12" fmla="*/ 7 w 224"/>
                  <a:gd name="T13" fmla="*/ 200 h 246"/>
                  <a:gd name="T14" fmla="*/ 3 w 224"/>
                  <a:gd name="T15" fmla="*/ 191 h 246"/>
                  <a:gd name="T16" fmla="*/ 1 w 224"/>
                  <a:gd name="T17" fmla="*/ 187 h 246"/>
                  <a:gd name="T18" fmla="*/ 0 w 224"/>
                  <a:gd name="T19" fmla="*/ 184 h 246"/>
                  <a:gd name="T20" fmla="*/ 0 w 224"/>
                  <a:gd name="T21" fmla="*/ 0 h 246"/>
                  <a:gd name="T22" fmla="*/ 224 w 224"/>
                  <a:gd name="T23" fmla="*/ 1 h 246"/>
                  <a:gd name="T24" fmla="*/ 224 w 224"/>
                  <a:gd name="T25" fmla="*/ 154 h 246"/>
                  <a:gd name="T26" fmla="*/ 219 w 224"/>
                  <a:gd name="T27" fmla="*/ 166 h 246"/>
                  <a:gd name="T28" fmla="*/ 215 w 224"/>
                  <a:gd name="T29" fmla="*/ 176 h 246"/>
                  <a:gd name="T30" fmla="*/ 210 w 224"/>
                  <a:gd name="T31" fmla="*/ 187 h 246"/>
                  <a:gd name="T32" fmla="*/ 206 w 224"/>
                  <a:gd name="T33" fmla="*/ 193 h 246"/>
                  <a:gd name="T34" fmla="*/ 204 w 224"/>
                  <a:gd name="T35" fmla="*/ 196 h 246"/>
                  <a:gd name="T36" fmla="*/ 194 w 224"/>
                  <a:gd name="T37" fmla="*/ 206 h 246"/>
                  <a:gd name="T38" fmla="*/ 179 w 224"/>
                  <a:gd name="T39" fmla="*/ 216 h 246"/>
                  <a:gd name="T40" fmla="*/ 163 w 224"/>
                  <a:gd name="T41" fmla="*/ 225 h 246"/>
                  <a:gd name="T42" fmla="*/ 145 w 224"/>
                  <a:gd name="T43" fmla="*/ 233 h 246"/>
                  <a:gd name="T44" fmla="*/ 128 w 224"/>
                  <a:gd name="T45" fmla="*/ 239 h 246"/>
                  <a:gd name="T46" fmla="*/ 115 w 224"/>
                  <a:gd name="T47" fmla="*/ 243 h 246"/>
                  <a:gd name="T48" fmla="*/ 106 w 224"/>
                  <a:gd name="T49" fmla="*/ 246 h 246"/>
                  <a:gd name="T50" fmla="*/ 103 w 224"/>
                  <a:gd name="T51" fmla="*/ 246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
                  <a:gd name="T79" fmla="*/ 0 h 246"/>
                  <a:gd name="T80" fmla="*/ 224 w 224"/>
                  <a:gd name="T81" fmla="*/ 246 h 2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 h="246">
                    <a:moveTo>
                      <a:pt x="103" y="246"/>
                    </a:moveTo>
                    <a:lnTo>
                      <a:pt x="76" y="243"/>
                    </a:lnTo>
                    <a:lnTo>
                      <a:pt x="54" y="237"/>
                    </a:lnTo>
                    <a:lnTo>
                      <a:pt x="37" y="230"/>
                    </a:lnTo>
                    <a:lnTo>
                      <a:pt x="24" y="219"/>
                    </a:lnTo>
                    <a:lnTo>
                      <a:pt x="13" y="209"/>
                    </a:lnTo>
                    <a:lnTo>
                      <a:pt x="7" y="200"/>
                    </a:lnTo>
                    <a:lnTo>
                      <a:pt x="3" y="191"/>
                    </a:lnTo>
                    <a:lnTo>
                      <a:pt x="1" y="187"/>
                    </a:lnTo>
                    <a:lnTo>
                      <a:pt x="0" y="184"/>
                    </a:lnTo>
                    <a:lnTo>
                      <a:pt x="0" y="0"/>
                    </a:lnTo>
                    <a:lnTo>
                      <a:pt x="224" y="1"/>
                    </a:lnTo>
                    <a:lnTo>
                      <a:pt x="224" y="154"/>
                    </a:lnTo>
                    <a:lnTo>
                      <a:pt x="219" y="166"/>
                    </a:lnTo>
                    <a:lnTo>
                      <a:pt x="215" y="176"/>
                    </a:lnTo>
                    <a:lnTo>
                      <a:pt x="210" y="187"/>
                    </a:lnTo>
                    <a:lnTo>
                      <a:pt x="206" y="193"/>
                    </a:lnTo>
                    <a:lnTo>
                      <a:pt x="204" y="196"/>
                    </a:lnTo>
                    <a:lnTo>
                      <a:pt x="194" y="206"/>
                    </a:lnTo>
                    <a:lnTo>
                      <a:pt x="179" y="216"/>
                    </a:lnTo>
                    <a:lnTo>
                      <a:pt x="163" y="225"/>
                    </a:lnTo>
                    <a:lnTo>
                      <a:pt x="145" y="233"/>
                    </a:lnTo>
                    <a:lnTo>
                      <a:pt x="128" y="239"/>
                    </a:lnTo>
                    <a:lnTo>
                      <a:pt x="115" y="243"/>
                    </a:lnTo>
                    <a:lnTo>
                      <a:pt x="106" y="246"/>
                    </a:lnTo>
                    <a:lnTo>
                      <a:pt x="103" y="246"/>
                    </a:lnTo>
                    <a:close/>
                  </a:path>
                </a:pathLst>
              </a:custGeom>
              <a:solidFill>
                <a:srgbClr val="333333"/>
              </a:solidFill>
              <a:ln w="0">
                <a:solidFill>
                  <a:srgbClr val="333333"/>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5" name="Freeform 234"/>
              <p:cNvSpPr>
                <a:spLocks/>
              </p:cNvSpPr>
              <p:nvPr/>
            </p:nvSpPr>
            <p:spPr bwMode="auto">
              <a:xfrm>
                <a:off x="1582674" y="4913774"/>
                <a:ext cx="475230" cy="509091"/>
              </a:xfrm>
              <a:custGeom>
                <a:avLst/>
                <a:gdLst>
                  <a:gd name="T0" fmla="*/ 92 w 200"/>
                  <a:gd name="T1" fmla="*/ 246 h 246"/>
                  <a:gd name="T2" fmla="*/ 65 w 200"/>
                  <a:gd name="T3" fmla="*/ 243 h 246"/>
                  <a:gd name="T4" fmla="*/ 45 w 200"/>
                  <a:gd name="T5" fmla="*/ 237 h 246"/>
                  <a:gd name="T6" fmla="*/ 28 w 200"/>
                  <a:gd name="T7" fmla="*/ 228 h 246"/>
                  <a:gd name="T8" fmla="*/ 16 w 200"/>
                  <a:gd name="T9" fmla="*/ 218 h 246"/>
                  <a:gd name="T10" fmla="*/ 9 w 200"/>
                  <a:gd name="T11" fmla="*/ 209 h 246"/>
                  <a:gd name="T12" fmla="*/ 3 w 200"/>
                  <a:gd name="T13" fmla="*/ 200 h 246"/>
                  <a:gd name="T14" fmla="*/ 0 w 200"/>
                  <a:gd name="T15" fmla="*/ 194 h 246"/>
                  <a:gd name="T16" fmla="*/ 0 w 200"/>
                  <a:gd name="T17" fmla="*/ 193 h 246"/>
                  <a:gd name="T18" fmla="*/ 0 w 200"/>
                  <a:gd name="T19" fmla="*/ 0 h 246"/>
                  <a:gd name="T20" fmla="*/ 200 w 200"/>
                  <a:gd name="T21" fmla="*/ 1 h 246"/>
                  <a:gd name="T22" fmla="*/ 200 w 200"/>
                  <a:gd name="T23" fmla="*/ 149 h 246"/>
                  <a:gd name="T24" fmla="*/ 195 w 200"/>
                  <a:gd name="T25" fmla="*/ 158 h 246"/>
                  <a:gd name="T26" fmla="*/ 191 w 200"/>
                  <a:gd name="T27" fmla="*/ 169 h 246"/>
                  <a:gd name="T28" fmla="*/ 186 w 200"/>
                  <a:gd name="T29" fmla="*/ 179 h 246"/>
                  <a:gd name="T30" fmla="*/ 183 w 200"/>
                  <a:gd name="T31" fmla="*/ 185 h 246"/>
                  <a:gd name="T32" fmla="*/ 182 w 200"/>
                  <a:gd name="T33" fmla="*/ 188 h 246"/>
                  <a:gd name="T34" fmla="*/ 173 w 200"/>
                  <a:gd name="T35" fmla="*/ 197 h 246"/>
                  <a:gd name="T36" fmla="*/ 159 w 200"/>
                  <a:gd name="T37" fmla="*/ 208 h 246"/>
                  <a:gd name="T38" fmla="*/ 145 w 200"/>
                  <a:gd name="T39" fmla="*/ 218 h 246"/>
                  <a:gd name="T40" fmla="*/ 130 w 200"/>
                  <a:gd name="T41" fmla="*/ 227 h 246"/>
                  <a:gd name="T42" fmla="*/ 116 w 200"/>
                  <a:gd name="T43" fmla="*/ 234 h 246"/>
                  <a:gd name="T44" fmla="*/ 104 w 200"/>
                  <a:gd name="T45" fmla="*/ 240 h 246"/>
                  <a:gd name="T46" fmla="*/ 95 w 200"/>
                  <a:gd name="T47" fmla="*/ 245 h 246"/>
                  <a:gd name="T48" fmla="*/ 92 w 200"/>
                  <a:gd name="T49" fmla="*/ 246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
                  <a:gd name="T76" fmla="*/ 0 h 246"/>
                  <a:gd name="T77" fmla="*/ 200 w 200"/>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 h="246">
                    <a:moveTo>
                      <a:pt x="92" y="246"/>
                    </a:moveTo>
                    <a:lnTo>
                      <a:pt x="65" y="243"/>
                    </a:lnTo>
                    <a:lnTo>
                      <a:pt x="45" y="237"/>
                    </a:lnTo>
                    <a:lnTo>
                      <a:pt x="28" y="228"/>
                    </a:lnTo>
                    <a:lnTo>
                      <a:pt x="16" y="218"/>
                    </a:lnTo>
                    <a:lnTo>
                      <a:pt x="9" y="209"/>
                    </a:lnTo>
                    <a:lnTo>
                      <a:pt x="3" y="200"/>
                    </a:lnTo>
                    <a:lnTo>
                      <a:pt x="0" y="194"/>
                    </a:lnTo>
                    <a:lnTo>
                      <a:pt x="0" y="193"/>
                    </a:lnTo>
                    <a:lnTo>
                      <a:pt x="0" y="0"/>
                    </a:lnTo>
                    <a:lnTo>
                      <a:pt x="200" y="1"/>
                    </a:lnTo>
                    <a:lnTo>
                      <a:pt x="200" y="149"/>
                    </a:lnTo>
                    <a:lnTo>
                      <a:pt x="195" y="158"/>
                    </a:lnTo>
                    <a:lnTo>
                      <a:pt x="191" y="169"/>
                    </a:lnTo>
                    <a:lnTo>
                      <a:pt x="186" y="179"/>
                    </a:lnTo>
                    <a:lnTo>
                      <a:pt x="183" y="185"/>
                    </a:lnTo>
                    <a:lnTo>
                      <a:pt x="182" y="188"/>
                    </a:lnTo>
                    <a:lnTo>
                      <a:pt x="173" y="197"/>
                    </a:lnTo>
                    <a:lnTo>
                      <a:pt x="159" y="208"/>
                    </a:lnTo>
                    <a:lnTo>
                      <a:pt x="145" y="218"/>
                    </a:lnTo>
                    <a:lnTo>
                      <a:pt x="130" y="227"/>
                    </a:lnTo>
                    <a:lnTo>
                      <a:pt x="116" y="234"/>
                    </a:lnTo>
                    <a:lnTo>
                      <a:pt x="104" y="240"/>
                    </a:lnTo>
                    <a:lnTo>
                      <a:pt x="95" y="245"/>
                    </a:lnTo>
                    <a:lnTo>
                      <a:pt x="92" y="246"/>
                    </a:lnTo>
                    <a:close/>
                  </a:path>
                </a:pathLst>
              </a:custGeom>
              <a:solidFill>
                <a:srgbClr val="4D4D4D"/>
              </a:solidFill>
              <a:ln w="0">
                <a:solidFill>
                  <a:srgbClr val="4D4D4D"/>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6" name="Freeform 235"/>
              <p:cNvSpPr>
                <a:spLocks/>
              </p:cNvSpPr>
              <p:nvPr/>
            </p:nvSpPr>
            <p:spPr bwMode="auto">
              <a:xfrm>
                <a:off x="1613564" y="4915843"/>
                <a:ext cx="418202" cy="504952"/>
              </a:xfrm>
              <a:custGeom>
                <a:avLst/>
                <a:gdLst>
                  <a:gd name="T0" fmla="*/ 85 w 176"/>
                  <a:gd name="T1" fmla="*/ 244 h 244"/>
                  <a:gd name="T2" fmla="*/ 61 w 176"/>
                  <a:gd name="T3" fmla="*/ 242 h 244"/>
                  <a:gd name="T4" fmla="*/ 42 w 176"/>
                  <a:gd name="T5" fmla="*/ 236 h 244"/>
                  <a:gd name="T6" fmla="*/ 27 w 176"/>
                  <a:gd name="T7" fmla="*/ 229 h 244"/>
                  <a:gd name="T8" fmla="*/ 17 w 176"/>
                  <a:gd name="T9" fmla="*/ 221 h 244"/>
                  <a:gd name="T10" fmla="*/ 9 w 176"/>
                  <a:gd name="T11" fmla="*/ 213 h 244"/>
                  <a:gd name="T12" fmla="*/ 3 w 176"/>
                  <a:gd name="T13" fmla="*/ 205 h 244"/>
                  <a:gd name="T14" fmla="*/ 2 w 176"/>
                  <a:gd name="T15" fmla="*/ 201 h 244"/>
                  <a:gd name="T16" fmla="*/ 0 w 176"/>
                  <a:gd name="T17" fmla="*/ 199 h 244"/>
                  <a:gd name="T18" fmla="*/ 0 w 176"/>
                  <a:gd name="T19" fmla="*/ 0 h 244"/>
                  <a:gd name="T20" fmla="*/ 176 w 176"/>
                  <a:gd name="T21" fmla="*/ 0 h 244"/>
                  <a:gd name="T22" fmla="*/ 176 w 176"/>
                  <a:gd name="T23" fmla="*/ 142 h 244"/>
                  <a:gd name="T24" fmla="*/ 173 w 176"/>
                  <a:gd name="T25" fmla="*/ 151 h 244"/>
                  <a:gd name="T26" fmla="*/ 169 w 176"/>
                  <a:gd name="T27" fmla="*/ 162 h 244"/>
                  <a:gd name="T28" fmla="*/ 166 w 176"/>
                  <a:gd name="T29" fmla="*/ 169 h 244"/>
                  <a:gd name="T30" fmla="*/ 163 w 176"/>
                  <a:gd name="T31" fmla="*/ 177 h 244"/>
                  <a:gd name="T32" fmla="*/ 161 w 176"/>
                  <a:gd name="T33" fmla="*/ 180 h 244"/>
                  <a:gd name="T34" fmla="*/ 154 w 176"/>
                  <a:gd name="T35" fmla="*/ 189 h 244"/>
                  <a:gd name="T36" fmla="*/ 142 w 176"/>
                  <a:gd name="T37" fmla="*/ 199 h 244"/>
                  <a:gd name="T38" fmla="*/ 130 w 176"/>
                  <a:gd name="T39" fmla="*/ 210 h 244"/>
                  <a:gd name="T40" fmla="*/ 117 w 176"/>
                  <a:gd name="T41" fmla="*/ 220 h 244"/>
                  <a:gd name="T42" fmla="*/ 105 w 176"/>
                  <a:gd name="T43" fmla="*/ 229 h 244"/>
                  <a:gd name="T44" fmla="*/ 94 w 176"/>
                  <a:gd name="T45" fmla="*/ 238 h 244"/>
                  <a:gd name="T46" fmla="*/ 88 w 176"/>
                  <a:gd name="T47" fmla="*/ 242 h 244"/>
                  <a:gd name="T48" fmla="*/ 85 w 176"/>
                  <a:gd name="T49" fmla="*/ 244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6"/>
                  <a:gd name="T76" fmla="*/ 0 h 244"/>
                  <a:gd name="T77" fmla="*/ 176 w 176"/>
                  <a:gd name="T78" fmla="*/ 244 h 2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6" h="244">
                    <a:moveTo>
                      <a:pt x="85" y="244"/>
                    </a:moveTo>
                    <a:lnTo>
                      <a:pt x="61" y="242"/>
                    </a:lnTo>
                    <a:lnTo>
                      <a:pt x="42" y="236"/>
                    </a:lnTo>
                    <a:lnTo>
                      <a:pt x="27" y="229"/>
                    </a:lnTo>
                    <a:lnTo>
                      <a:pt x="17" y="221"/>
                    </a:lnTo>
                    <a:lnTo>
                      <a:pt x="9" y="213"/>
                    </a:lnTo>
                    <a:lnTo>
                      <a:pt x="3" y="205"/>
                    </a:lnTo>
                    <a:lnTo>
                      <a:pt x="2" y="201"/>
                    </a:lnTo>
                    <a:lnTo>
                      <a:pt x="0" y="199"/>
                    </a:lnTo>
                    <a:lnTo>
                      <a:pt x="0" y="0"/>
                    </a:lnTo>
                    <a:lnTo>
                      <a:pt x="176" y="0"/>
                    </a:lnTo>
                    <a:lnTo>
                      <a:pt x="176" y="142"/>
                    </a:lnTo>
                    <a:lnTo>
                      <a:pt x="173" y="151"/>
                    </a:lnTo>
                    <a:lnTo>
                      <a:pt x="169" y="162"/>
                    </a:lnTo>
                    <a:lnTo>
                      <a:pt x="166" y="169"/>
                    </a:lnTo>
                    <a:lnTo>
                      <a:pt x="163" y="177"/>
                    </a:lnTo>
                    <a:lnTo>
                      <a:pt x="161" y="180"/>
                    </a:lnTo>
                    <a:lnTo>
                      <a:pt x="154" y="189"/>
                    </a:lnTo>
                    <a:lnTo>
                      <a:pt x="142" y="199"/>
                    </a:lnTo>
                    <a:lnTo>
                      <a:pt x="130" y="210"/>
                    </a:lnTo>
                    <a:lnTo>
                      <a:pt x="117" y="220"/>
                    </a:lnTo>
                    <a:lnTo>
                      <a:pt x="105" y="229"/>
                    </a:lnTo>
                    <a:lnTo>
                      <a:pt x="94" y="238"/>
                    </a:lnTo>
                    <a:lnTo>
                      <a:pt x="88" y="242"/>
                    </a:lnTo>
                    <a:lnTo>
                      <a:pt x="85" y="244"/>
                    </a:lnTo>
                    <a:close/>
                  </a:path>
                </a:pathLst>
              </a:custGeom>
              <a:solidFill>
                <a:srgbClr val="666666"/>
              </a:solidFill>
              <a:ln w="0">
                <a:solidFill>
                  <a:srgbClr val="666666"/>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7" name="Freeform 236"/>
              <p:cNvSpPr>
                <a:spLocks/>
              </p:cNvSpPr>
              <p:nvPr/>
            </p:nvSpPr>
            <p:spPr bwMode="auto">
              <a:xfrm>
                <a:off x="1649207" y="4915843"/>
                <a:ext cx="361175" cy="504952"/>
              </a:xfrm>
              <a:custGeom>
                <a:avLst/>
                <a:gdLst>
                  <a:gd name="T0" fmla="*/ 76 w 152"/>
                  <a:gd name="T1" fmla="*/ 244 h 244"/>
                  <a:gd name="T2" fmla="*/ 52 w 152"/>
                  <a:gd name="T3" fmla="*/ 241 h 244"/>
                  <a:gd name="T4" fmla="*/ 33 w 152"/>
                  <a:gd name="T5" fmla="*/ 236 h 244"/>
                  <a:gd name="T6" fmla="*/ 20 w 152"/>
                  <a:gd name="T7" fmla="*/ 229 h 244"/>
                  <a:gd name="T8" fmla="*/ 9 w 152"/>
                  <a:gd name="T9" fmla="*/ 221 h 244"/>
                  <a:gd name="T10" fmla="*/ 3 w 152"/>
                  <a:gd name="T11" fmla="*/ 214 h 244"/>
                  <a:gd name="T12" fmla="*/ 0 w 152"/>
                  <a:gd name="T13" fmla="*/ 208 h 244"/>
                  <a:gd name="T14" fmla="*/ 0 w 152"/>
                  <a:gd name="T15" fmla="*/ 207 h 244"/>
                  <a:gd name="T16" fmla="*/ 0 w 152"/>
                  <a:gd name="T17" fmla="*/ 0 h 244"/>
                  <a:gd name="T18" fmla="*/ 152 w 152"/>
                  <a:gd name="T19" fmla="*/ 0 h 244"/>
                  <a:gd name="T20" fmla="*/ 152 w 152"/>
                  <a:gd name="T21" fmla="*/ 136 h 244"/>
                  <a:gd name="T22" fmla="*/ 148 w 152"/>
                  <a:gd name="T23" fmla="*/ 147 h 244"/>
                  <a:gd name="T24" fmla="*/ 143 w 152"/>
                  <a:gd name="T25" fmla="*/ 159 h 244"/>
                  <a:gd name="T26" fmla="*/ 140 w 152"/>
                  <a:gd name="T27" fmla="*/ 168 h 244"/>
                  <a:gd name="T28" fmla="*/ 139 w 152"/>
                  <a:gd name="T29" fmla="*/ 171 h 244"/>
                  <a:gd name="T30" fmla="*/ 133 w 152"/>
                  <a:gd name="T31" fmla="*/ 180 h 244"/>
                  <a:gd name="T32" fmla="*/ 124 w 152"/>
                  <a:gd name="T33" fmla="*/ 190 h 244"/>
                  <a:gd name="T34" fmla="*/ 114 w 152"/>
                  <a:gd name="T35" fmla="*/ 202 h 244"/>
                  <a:gd name="T36" fmla="*/ 102 w 152"/>
                  <a:gd name="T37" fmla="*/ 214 h 244"/>
                  <a:gd name="T38" fmla="*/ 93 w 152"/>
                  <a:gd name="T39" fmla="*/ 226 h 244"/>
                  <a:gd name="T40" fmla="*/ 84 w 152"/>
                  <a:gd name="T41" fmla="*/ 235 h 244"/>
                  <a:gd name="T42" fmla="*/ 78 w 152"/>
                  <a:gd name="T43" fmla="*/ 241 h 244"/>
                  <a:gd name="T44" fmla="*/ 76 w 152"/>
                  <a:gd name="T45" fmla="*/ 244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244"/>
                  <a:gd name="T71" fmla="*/ 152 w 152"/>
                  <a:gd name="T72" fmla="*/ 244 h 2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244">
                    <a:moveTo>
                      <a:pt x="76" y="244"/>
                    </a:moveTo>
                    <a:lnTo>
                      <a:pt x="52" y="241"/>
                    </a:lnTo>
                    <a:lnTo>
                      <a:pt x="33" y="236"/>
                    </a:lnTo>
                    <a:lnTo>
                      <a:pt x="20" y="229"/>
                    </a:lnTo>
                    <a:lnTo>
                      <a:pt x="9" y="221"/>
                    </a:lnTo>
                    <a:lnTo>
                      <a:pt x="3" y="214"/>
                    </a:lnTo>
                    <a:lnTo>
                      <a:pt x="0" y="208"/>
                    </a:lnTo>
                    <a:lnTo>
                      <a:pt x="0" y="207"/>
                    </a:lnTo>
                    <a:lnTo>
                      <a:pt x="0" y="0"/>
                    </a:lnTo>
                    <a:lnTo>
                      <a:pt x="152" y="0"/>
                    </a:lnTo>
                    <a:lnTo>
                      <a:pt x="152" y="136"/>
                    </a:lnTo>
                    <a:lnTo>
                      <a:pt x="148" y="147"/>
                    </a:lnTo>
                    <a:lnTo>
                      <a:pt x="143" y="159"/>
                    </a:lnTo>
                    <a:lnTo>
                      <a:pt x="140" y="168"/>
                    </a:lnTo>
                    <a:lnTo>
                      <a:pt x="139" y="171"/>
                    </a:lnTo>
                    <a:lnTo>
                      <a:pt x="133" y="180"/>
                    </a:lnTo>
                    <a:lnTo>
                      <a:pt x="124" y="190"/>
                    </a:lnTo>
                    <a:lnTo>
                      <a:pt x="114" y="202"/>
                    </a:lnTo>
                    <a:lnTo>
                      <a:pt x="102" y="214"/>
                    </a:lnTo>
                    <a:lnTo>
                      <a:pt x="93" y="226"/>
                    </a:lnTo>
                    <a:lnTo>
                      <a:pt x="84" y="235"/>
                    </a:lnTo>
                    <a:lnTo>
                      <a:pt x="78" y="241"/>
                    </a:lnTo>
                    <a:lnTo>
                      <a:pt x="76" y="244"/>
                    </a:lnTo>
                    <a:close/>
                  </a:path>
                </a:pathLst>
              </a:custGeom>
              <a:solidFill>
                <a:srgbClr val="808080"/>
              </a:solidFill>
              <a:ln w="0">
                <a:solidFill>
                  <a:srgbClr val="80808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8" name="Freeform 237"/>
              <p:cNvSpPr>
                <a:spLocks/>
              </p:cNvSpPr>
              <p:nvPr/>
            </p:nvSpPr>
            <p:spPr bwMode="auto">
              <a:xfrm>
                <a:off x="1682473" y="4915843"/>
                <a:ext cx="304147" cy="500814"/>
              </a:xfrm>
              <a:custGeom>
                <a:avLst/>
                <a:gdLst>
                  <a:gd name="T0" fmla="*/ 67 w 128"/>
                  <a:gd name="T1" fmla="*/ 242 h 242"/>
                  <a:gd name="T2" fmla="*/ 43 w 128"/>
                  <a:gd name="T3" fmla="*/ 241 h 242"/>
                  <a:gd name="T4" fmla="*/ 25 w 128"/>
                  <a:gd name="T5" fmla="*/ 236 h 242"/>
                  <a:gd name="T6" fmla="*/ 13 w 128"/>
                  <a:gd name="T7" fmla="*/ 229 h 242"/>
                  <a:gd name="T8" fmla="*/ 6 w 128"/>
                  <a:gd name="T9" fmla="*/ 221 h 242"/>
                  <a:gd name="T10" fmla="*/ 1 w 128"/>
                  <a:gd name="T11" fmla="*/ 215 h 242"/>
                  <a:gd name="T12" fmla="*/ 0 w 128"/>
                  <a:gd name="T13" fmla="*/ 214 h 242"/>
                  <a:gd name="T14" fmla="*/ 0 w 128"/>
                  <a:gd name="T15" fmla="*/ 0 h 242"/>
                  <a:gd name="T16" fmla="*/ 128 w 128"/>
                  <a:gd name="T17" fmla="*/ 0 h 242"/>
                  <a:gd name="T18" fmla="*/ 128 w 128"/>
                  <a:gd name="T19" fmla="*/ 130 h 242"/>
                  <a:gd name="T20" fmla="*/ 125 w 128"/>
                  <a:gd name="T21" fmla="*/ 139 h 242"/>
                  <a:gd name="T22" fmla="*/ 122 w 128"/>
                  <a:gd name="T23" fmla="*/ 151 h 242"/>
                  <a:gd name="T24" fmla="*/ 119 w 128"/>
                  <a:gd name="T25" fmla="*/ 160 h 242"/>
                  <a:gd name="T26" fmla="*/ 117 w 128"/>
                  <a:gd name="T27" fmla="*/ 163 h 242"/>
                  <a:gd name="T28" fmla="*/ 113 w 128"/>
                  <a:gd name="T29" fmla="*/ 171 h 242"/>
                  <a:gd name="T30" fmla="*/ 106 w 128"/>
                  <a:gd name="T31" fmla="*/ 183 h 242"/>
                  <a:gd name="T32" fmla="*/ 97 w 128"/>
                  <a:gd name="T33" fmla="*/ 195 h 242"/>
                  <a:gd name="T34" fmla="*/ 88 w 128"/>
                  <a:gd name="T35" fmla="*/ 210 h 242"/>
                  <a:gd name="T36" fmla="*/ 80 w 128"/>
                  <a:gd name="T37" fmla="*/ 221 h 242"/>
                  <a:gd name="T38" fmla="*/ 73 w 128"/>
                  <a:gd name="T39" fmla="*/ 233 h 242"/>
                  <a:gd name="T40" fmla="*/ 68 w 128"/>
                  <a:gd name="T41" fmla="*/ 241 h 242"/>
                  <a:gd name="T42" fmla="*/ 67 w 128"/>
                  <a:gd name="T43" fmla="*/ 242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2"/>
                  <a:gd name="T68" fmla="*/ 128 w 128"/>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2">
                    <a:moveTo>
                      <a:pt x="67" y="242"/>
                    </a:moveTo>
                    <a:lnTo>
                      <a:pt x="43" y="241"/>
                    </a:lnTo>
                    <a:lnTo>
                      <a:pt x="25" y="236"/>
                    </a:lnTo>
                    <a:lnTo>
                      <a:pt x="13" y="229"/>
                    </a:lnTo>
                    <a:lnTo>
                      <a:pt x="6" y="221"/>
                    </a:lnTo>
                    <a:lnTo>
                      <a:pt x="1" y="215"/>
                    </a:lnTo>
                    <a:lnTo>
                      <a:pt x="0" y="214"/>
                    </a:lnTo>
                    <a:lnTo>
                      <a:pt x="0" y="0"/>
                    </a:lnTo>
                    <a:lnTo>
                      <a:pt x="128" y="0"/>
                    </a:lnTo>
                    <a:lnTo>
                      <a:pt x="128" y="130"/>
                    </a:lnTo>
                    <a:lnTo>
                      <a:pt x="125" y="139"/>
                    </a:lnTo>
                    <a:lnTo>
                      <a:pt x="122" y="151"/>
                    </a:lnTo>
                    <a:lnTo>
                      <a:pt x="119" y="160"/>
                    </a:lnTo>
                    <a:lnTo>
                      <a:pt x="117" y="163"/>
                    </a:lnTo>
                    <a:lnTo>
                      <a:pt x="113" y="171"/>
                    </a:lnTo>
                    <a:lnTo>
                      <a:pt x="106" y="183"/>
                    </a:lnTo>
                    <a:lnTo>
                      <a:pt x="97" y="195"/>
                    </a:lnTo>
                    <a:lnTo>
                      <a:pt x="88" y="210"/>
                    </a:lnTo>
                    <a:lnTo>
                      <a:pt x="80" y="221"/>
                    </a:lnTo>
                    <a:lnTo>
                      <a:pt x="73" y="233"/>
                    </a:lnTo>
                    <a:lnTo>
                      <a:pt x="68" y="241"/>
                    </a:lnTo>
                    <a:lnTo>
                      <a:pt x="67" y="242"/>
                    </a:lnTo>
                    <a:close/>
                  </a:path>
                </a:pathLst>
              </a:custGeom>
              <a:solidFill>
                <a:srgbClr val="999999"/>
              </a:solidFill>
              <a:ln w="0">
                <a:solidFill>
                  <a:srgbClr val="999999"/>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39" name="Freeform 238"/>
              <p:cNvSpPr>
                <a:spLocks/>
              </p:cNvSpPr>
              <p:nvPr/>
            </p:nvSpPr>
            <p:spPr bwMode="auto">
              <a:xfrm>
                <a:off x="1713363" y="4915843"/>
                <a:ext cx="247119" cy="500814"/>
              </a:xfrm>
              <a:custGeom>
                <a:avLst/>
                <a:gdLst>
                  <a:gd name="T0" fmla="*/ 60 w 104"/>
                  <a:gd name="T1" fmla="*/ 242 h 242"/>
                  <a:gd name="T2" fmla="*/ 39 w 104"/>
                  <a:gd name="T3" fmla="*/ 241 h 242"/>
                  <a:gd name="T4" fmla="*/ 24 w 104"/>
                  <a:gd name="T5" fmla="*/ 238 h 242"/>
                  <a:gd name="T6" fmla="*/ 13 w 104"/>
                  <a:gd name="T7" fmla="*/ 232 h 242"/>
                  <a:gd name="T8" fmla="*/ 6 w 104"/>
                  <a:gd name="T9" fmla="*/ 227 h 242"/>
                  <a:gd name="T10" fmla="*/ 2 w 104"/>
                  <a:gd name="T11" fmla="*/ 223 h 242"/>
                  <a:gd name="T12" fmla="*/ 0 w 104"/>
                  <a:gd name="T13" fmla="*/ 221 h 242"/>
                  <a:gd name="T14" fmla="*/ 0 w 104"/>
                  <a:gd name="T15" fmla="*/ 0 h 242"/>
                  <a:gd name="T16" fmla="*/ 104 w 104"/>
                  <a:gd name="T17" fmla="*/ 0 h 242"/>
                  <a:gd name="T18" fmla="*/ 104 w 104"/>
                  <a:gd name="T19" fmla="*/ 126 h 242"/>
                  <a:gd name="T20" fmla="*/ 103 w 104"/>
                  <a:gd name="T21" fmla="*/ 133 h 242"/>
                  <a:gd name="T22" fmla="*/ 100 w 104"/>
                  <a:gd name="T23" fmla="*/ 144 h 242"/>
                  <a:gd name="T24" fmla="*/ 98 w 104"/>
                  <a:gd name="T25" fmla="*/ 153 h 242"/>
                  <a:gd name="T26" fmla="*/ 97 w 104"/>
                  <a:gd name="T27" fmla="*/ 156 h 242"/>
                  <a:gd name="T28" fmla="*/ 94 w 104"/>
                  <a:gd name="T29" fmla="*/ 163 h 242"/>
                  <a:gd name="T30" fmla="*/ 88 w 104"/>
                  <a:gd name="T31" fmla="*/ 174 h 242"/>
                  <a:gd name="T32" fmla="*/ 82 w 104"/>
                  <a:gd name="T33" fmla="*/ 189 h 242"/>
                  <a:gd name="T34" fmla="*/ 75 w 104"/>
                  <a:gd name="T35" fmla="*/ 204 h 242"/>
                  <a:gd name="T36" fmla="*/ 69 w 104"/>
                  <a:gd name="T37" fmla="*/ 218 h 242"/>
                  <a:gd name="T38" fmla="*/ 64 w 104"/>
                  <a:gd name="T39" fmla="*/ 230 h 242"/>
                  <a:gd name="T40" fmla="*/ 61 w 104"/>
                  <a:gd name="T41" fmla="*/ 239 h 242"/>
                  <a:gd name="T42" fmla="*/ 60 w 104"/>
                  <a:gd name="T43" fmla="*/ 242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242"/>
                  <a:gd name="T68" fmla="*/ 104 w 104"/>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242">
                    <a:moveTo>
                      <a:pt x="60" y="242"/>
                    </a:moveTo>
                    <a:lnTo>
                      <a:pt x="39" y="241"/>
                    </a:lnTo>
                    <a:lnTo>
                      <a:pt x="24" y="238"/>
                    </a:lnTo>
                    <a:lnTo>
                      <a:pt x="13" y="232"/>
                    </a:lnTo>
                    <a:lnTo>
                      <a:pt x="6" y="227"/>
                    </a:lnTo>
                    <a:lnTo>
                      <a:pt x="2" y="223"/>
                    </a:lnTo>
                    <a:lnTo>
                      <a:pt x="0" y="221"/>
                    </a:lnTo>
                    <a:lnTo>
                      <a:pt x="0" y="0"/>
                    </a:lnTo>
                    <a:lnTo>
                      <a:pt x="104" y="0"/>
                    </a:lnTo>
                    <a:lnTo>
                      <a:pt x="104" y="126"/>
                    </a:lnTo>
                    <a:lnTo>
                      <a:pt x="103" y="133"/>
                    </a:lnTo>
                    <a:lnTo>
                      <a:pt x="100" y="144"/>
                    </a:lnTo>
                    <a:lnTo>
                      <a:pt x="98" y="153"/>
                    </a:lnTo>
                    <a:lnTo>
                      <a:pt x="97" y="156"/>
                    </a:lnTo>
                    <a:lnTo>
                      <a:pt x="94" y="163"/>
                    </a:lnTo>
                    <a:lnTo>
                      <a:pt x="88" y="174"/>
                    </a:lnTo>
                    <a:lnTo>
                      <a:pt x="82" y="189"/>
                    </a:lnTo>
                    <a:lnTo>
                      <a:pt x="75" y="204"/>
                    </a:lnTo>
                    <a:lnTo>
                      <a:pt x="69" y="218"/>
                    </a:lnTo>
                    <a:lnTo>
                      <a:pt x="64" y="230"/>
                    </a:lnTo>
                    <a:lnTo>
                      <a:pt x="61" y="239"/>
                    </a:lnTo>
                    <a:lnTo>
                      <a:pt x="60" y="242"/>
                    </a:lnTo>
                    <a:close/>
                  </a:path>
                </a:pathLst>
              </a:custGeom>
              <a:solidFill>
                <a:srgbClr val="B2B2B2"/>
              </a:solidFill>
              <a:ln w="0">
                <a:solidFill>
                  <a:srgbClr val="B2B2B2"/>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0" name="Freeform 239"/>
              <p:cNvSpPr>
                <a:spLocks/>
              </p:cNvSpPr>
              <p:nvPr/>
            </p:nvSpPr>
            <p:spPr bwMode="auto">
              <a:xfrm>
                <a:off x="1749005" y="4915843"/>
                <a:ext cx="190092" cy="498744"/>
              </a:xfrm>
              <a:custGeom>
                <a:avLst/>
                <a:gdLst>
                  <a:gd name="T0" fmla="*/ 49 w 80"/>
                  <a:gd name="T1" fmla="*/ 241 h 241"/>
                  <a:gd name="T2" fmla="*/ 30 w 80"/>
                  <a:gd name="T3" fmla="*/ 241 h 241"/>
                  <a:gd name="T4" fmla="*/ 16 w 80"/>
                  <a:gd name="T5" fmla="*/ 238 h 241"/>
                  <a:gd name="T6" fmla="*/ 7 w 80"/>
                  <a:gd name="T7" fmla="*/ 233 h 241"/>
                  <a:gd name="T8" fmla="*/ 1 w 80"/>
                  <a:gd name="T9" fmla="*/ 230 h 241"/>
                  <a:gd name="T10" fmla="*/ 0 w 80"/>
                  <a:gd name="T11" fmla="*/ 229 h 241"/>
                  <a:gd name="T12" fmla="*/ 0 w 80"/>
                  <a:gd name="T13" fmla="*/ 2 h 241"/>
                  <a:gd name="T14" fmla="*/ 80 w 80"/>
                  <a:gd name="T15" fmla="*/ 0 h 241"/>
                  <a:gd name="T16" fmla="*/ 80 w 80"/>
                  <a:gd name="T17" fmla="*/ 120 h 241"/>
                  <a:gd name="T18" fmla="*/ 79 w 80"/>
                  <a:gd name="T19" fmla="*/ 126 h 241"/>
                  <a:gd name="T20" fmla="*/ 78 w 80"/>
                  <a:gd name="T21" fmla="*/ 136 h 241"/>
                  <a:gd name="T22" fmla="*/ 76 w 80"/>
                  <a:gd name="T23" fmla="*/ 144 h 241"/>
                  <a:gd name="T24" fmla="*/ 75 w 80"/>
                  <a:gd name="T25" fmla="*/ 148 h 241"/>
                  <a:gd name="T26" fmla="*/ 73 w 80"/>
                  <a:gd name="T27" fmla="*/ 154 h 241"/>
                  <a:gd name="T28" fmla="*/ 69 w 80"/>
                  <a:gd name="T29" fmla="*/ 166 h 241"/>
                  <a:gd name="T30" fmla="*/ 64 w 80"/>
                  <a:gd name="T31" fmla="*/ 181 h 241"/>
                  <a:gd name="T32" fmla="*/ 60 w 80"/>
                  <a:gd name="T33" fmla="*/ 198 h 241"/>
                  <a:gd name="T34" fmla="*/ 57 w 80"/>
                  <a:gd name="T35" fmla="*/ 214 h 241"/>
                  <a:gd name="T36" fmla="*/ 52 w 80"/>
                  <a:gd name="T37" fmla="*/ 227 h 241"/>
                  <a:gd name="T38" fmla="*/ 51 w 80"/>
                  <a:gd name="T39" fmla="*/ 238 h 241"/>
                  <a:gd name="T40" fmla="*/ 49 w 80"/>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241"/>
                  <a:gd name="T65" fmla="*/ 80 w 80"/>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241">
                    <a:moveTo>
                      <a:pt x="49" y="241"/>
                    </a:moveTo>
                    <a:lnTo>
                      <a:pt x="30" y="241"/>
                    </a:lnTo>
                    <a:lnTo>
                      <a:pt x="16" y="238"/>
                    </a:lnTo>
                    <a:lnTo>
                      <a:pt x="7" y="233"/>
                    </a:lnTo>
                    <a:lnTo>
                      <a:pt x="1" y="230"/>
                    </a:lnTo>
                    <a:lnTo>
                      <a:pt x="0" y="229"/>
                    </a:lnTo>
                    <a:lnTo>
                      <a:pt x="0" y="2"/>
                    </a:lnTo>
                    <a:lnTo>
                      <a:pt x="80" y="0"/>
                    </a:lnTo>
                    <a:lnTo>
                      <a:pt x="80" y="120"/>
                    </a:lnTo>
                    <a:lnTo>
                      <a:pt x="79" y="126"/>
                    </a:lnTo>
                    <a:lnTo>
                      <a:pt x="78" y="136"/>
                    </a:lnTo>
                    <a:lnTo>
                      <a:pt x="76" y="144"/>
                    </a:lnTo>
                    <a:lnTo>
                      <a:pt x="75" y="148"/>
                    </a:lnTo>
                    <a:lnTo>
                      <a:pt x="73" y="154"/>
                    </a:lnTo>
                    <a:lnTo>
                      <a:pt x="69" y="166"/>
                    </a:lnTo>
                    <a:lnTo>
                      <a:pt x="64" y="181"/>
                    </a:lnTo>
                    <a:lnTo>
                      <a:pt x="60" y="198"/>
                    </a:lnTo>
                    <a:lnTo>
                      <a:pt x="57" y="214"/>
                    </a:lnTo>
                    <a:lnTo>
                      <a:pt x="52" y="227"/>
                    </a:lnTo>
                    <a:lnTo>
                      <a:pt x="51" y="238"/>
                    </a:lnTo>
                    <a:lnTo>
                      <a:pt x="49" y="241"/>
                    </a:lnTo>
                    <a:close/>
                  </a:path>
                </a:pathLst>
              </a:custGeom>
              <a:solidFill>
                <a:srgbClr val="CCCCCC"/>
              </a:solidFill>
              <a:ln w="0">
                <a:solidFill>
                  <a:srgbClr val="CCCCCC"/>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1" name="Freeform 240"/>
              <p:cNvSpPr>
                <a:spLocks/>
              </p:cNvSpPr>
              <p:nvPr/>
            </p:nvSpPr>
            <p:spPr bwMode="auto">
              <a:xfrm>
                <a:off x="1779894" y="4915843"/>
                <a:ext cx="135441" cy="498744"/>
              </a:xfrm>
              <a:custGeom>
                <a:avLst/>
                <a:gdLst>
                  <a:gd name="T0" fmla="*/ 42 w 57"/>
                  <a:gd name="T1" fmla="*/ 241 h 241"/>
                  <a:gd name="T2" fmla="*/ 24 w 57"/>
                  <a:gd name="T3" fmla="*/ 241 h 241"/>
                  <a:gd name="T4" fmla="*/ 11 w 57"/>
                  <a:gd name="T5" fmla="*/ 239 h 241"/>
                  <a:gd name="T6" fmla="*/ 3 w 57"/>
                  <a:gd name="T7" fmla="*/ 238 h 241"/>
                  <a:gd name="T8" fmla="*/ 0 w 57"/>
                  <a:gd name="T9" fmla="*/ 236 h 241"/>
                  <a:gd name="T10" fmla="*/ 0 w 57"/>
                  <a:gd name="T11" fmla="*/ 2 h 241"/>
                  <a:gd name="T12" fmla="*/ 57 w 57"/>
                  <a:gd name="T13" fmla="*/ 0 h 241"/>
                  <a:gd name="T14" fmla="*/ 57 w 57"/>
                  <a:gd name="T15" fmla="*/ 114 h 241"/>
                  <a:gd name="T16" fmla="*/ 57 w 57"/>
                  <a:gd name="T17" fmla="*/ 120 h 241"/>
                  <a:gd name="T18" fmla="*/ 56 w 57"/>
                  <a:gd name="T19" fmla="*/ 129 h 241"/>
                  <a:gd name="T20" fmla="*/ 56 w 57"/>
                  <a:gd name="T21" fmla="*/ 136 h 241"/>
                  <a:gd name="T22" fmla="*/ 54 w 57"/>
                  <a:gd name="T23" fmla="*/ 141 h 241"/>
                  <a:gd name="T24" fmla="*/ 54 w 57"/>
                  <a:gd name="T25" fmla="*/ 145 h 241"/>
                  <a:gd name="T26" fmla="*/ 51 w 57"/>
                  <a:gd name="T27" fmla="*/ 157 h 241"/>
                  <a:gd name="T28" fmla="*/ 50 w 57"/>
                  <a:gd name="T29" fmla="*/ 174 h 241"/>
                  <a:gd name="T30" fmla="*/ 47 w 57"/>
                  <a:gd name="T31" fmla="*/ 192 h 241"/>
                  <a:gd name="T32" fmla="*/ 45 w 57"/>
                  <a:gd name="T33" fmla="*/ 210 h 241"/>
                  <a:gd name="T34" fmla="*/ 44 w 57"/>
                  <a:gd name="T35" fmla="*/ 226 h 241"/>
                  <a:gd name="T36" fmla="*/ 42 w 57"/>
                  <a:gd name="T37" fmla="*/ 236 h 241"/>
                  <a:gd name="T38" fmla="*/ 42 w 57"/>
                  <a:gd name="T39" fmla="*/ 241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241"/>
                  <a:gd name="T62" fmla="*/ 57 w 57"/>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241">
                    <a:moveTo>
                      <a:pt x="42" y="241"/>
                    </a:moveTo>
                    <a:lnTo>
                      <a:pt x="24" y="241"/>
                    </a:lnTo>
                    <a:lnTo>
                      <a:pt x="11" y="239"/>
                    </a:lnTo>
                    <a:lnTo>
                      <a:pt x="3" y="238"/>
                    </a:lnTo>
                    <a:lnTo>
                      <a:pt x="0" y="236"/>
                    </a:lnTo>
                    <a:lnTo>
                      <a:pt x="0" y="2"/>
                    </a:lnTo>
                    <a:lnTo>
                      <a:pt x="57" y="0"/>
                    </a:lnTo>
                    <a:lnTo>
                      <a:pt x="57" y="114"/>
                    </a:lnTo>
                    <a:lnTo>
                      <a:pt x="57" y="120"/>
                    </a:lnTo>
                    <a:lnTo>
                      <a:pt x="56" y="129"/>
                    </a:lnTo>
                    <a:lnTo>
                      <a:pt x="56" y="136"/>
                    </a:lnTo>
                    <a:lnTo>
                      <a:pt x="54" y="141"/>
                    </a:lnTo>
                    <a:lnTo>
                      <a:pt x="54" y="145"/>
                    </a:lnTo>
                    <a:lnTo>
                      <a:pt x="51" y="157"/>
                    </a:lnTo>
                    <a:lnTo>
                      <a:pt x="50" y="174"/>
                    </a:lnTo>
                    <a:lnTo>
                      <a:pt x="47" y="192"/>
                    </a:lnTo>
                    <a:lnTo>
                      <a:pt x="45" y="210"/>
                    </a:lnTo>
                    <a:lnTo>
                      <a:pt x="44" y="226"/>
                    </a:lnTo>
                    <a:lnTo>
                      <a:pt x="42" y="236"/>
                    </a:lnTo>
                    <a:lnTo>
                      <a:pt x="42" y="241"/>
                    </a:lnTo>
                    <a:close/>
                  </a:path>
                </a:pathLst>
              </a:custGeom>
              <a:solidFill>
                <a:srgbClr val="E5E5E5"/>
              </a:solidFill>
              <a:ln w="0">
                <a:solidFill>
                  <a:srgbClr val="E5E5E5"/>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2" name="Freeform 241"/>
              <p:cNvSpPr>
                <a:spLocks/>
              </p:cNvSpPr>
              <p:nvPr/>
            </p:nvSpPr>
            <p:spPr bwMode="auto">
              <a:xfrm>
                <a:off x="1506638" y="5114514"/>
                <a:ext cx="178211" cy="188323"/>
              </a:xfrm>
              <a:custGeom>
                <a:avLst/>
                <a:gdLst>
                  <a:gd name="T0" fmla="*/ 0 w 75"/>
                  <a:gd name="T1" fmla="*/ 46 h 91"/>
                  <a:gd name="T2" fmla="*/ 2 w 75"/>
                  <a:gd name="T3" fmla="*/ 64 h 91"/>
                  <a:gd name="T4" fmla="*/ 11 w 75"/>
                  <a:gd name="T5" fmla="*/ 79 h 91"/>
                  <a:gd name="T6" fmla="*/ 23 w 75"/>
                  <a:gd name="T7" fmla="*/ 88 h 91"/>
                  <a:gd name="T8" fmla="*/ 39 w 75"/>
                  <a:gd name="T9" fmla="*/ 91 h 91"/>
                  <a:gd name="T10" fmla="*/ 53 w 75"/>
                  <a:gd name="T11" fmla="*/ 88 h 91"/>
                  <a:gd name="T12" fmla="*/ 63 w 75"/>
                  <a:gd name="T13" fmla="*/ 82 h 91"/>
                  <a:gd name="T14" fmla="*/ 69 w 75"/>
                  <a:gd name="T15" fmla="*/ 76 h 91"/>
                  <a:gd name="T16" fmla="*/ 74 w 75"/>
                  <a:gd name="T17" fmla="*/ 67 h 91"/>
                  <a:gd name="T18" fmla="*/ 75 w 75"/>
                  <a:gd name="T19" fmla="*/ 60 h 91"/>
                  <a:gd name="T20" fmla="*/ 57 w 75"/>
                  <a:gd name="T21" fmla="*/ 60 h 91"/>
                  <a:gd name="T22" fmla="*/ 56 w 75"/>
                  <a:gd name="T23" fmla="*/ 64 h 91"/>
                  <a:gd name="T24" fmla="*/ 53 w 75"/>
                  <a:gd name="T25" fmla="*/ 69 h 91"/>
                  <a:gd name="T26" fmla="*/ 50 w 75"/>
                  <a:gd name="T27" fmla="*/ 73 h 91"/>
                  <a:gd name="T28" fmla="*/ 45 w 75"/>
                  <a:gd name="T29" fmla="*/ 75 h 91"/>
                  <a:gd name="T30" fmla="*/ 39 w 75"/>
                  <a:gd name="T31" fmla="*/ 75 h 91"/>
                  <a:gd name="T32" fmla="*/ 33 w 75"/>
                  <a:gd name="T33" fmla="*/ 75 h 91"/>
                  <a:gd name="T34" fmla="*/ 29 w 75"/>
                  <a:gd name="T35" fmla="*/ 72 h 91"/>
                  <a:gd name="T36" fmla="*/ 24 w 75"/>
                  <a:gd name="T37" fmla="*/ 69 h 91"/>
                  <a:gd name="T38" fmla="*/ 21 w 75"/>
                  <a:gd name="T39" fmla="*/ 64 h 91"/>
                  <a:gd name="T40" fmla="*/ 20 w 75"/>
                  <a:gd name="T41" fmla="*/ 58 h 91"/>
                  <a:gd name="T42" fmla="*/ 18 w 75"/>
                  <a:gd name="T43" fmla="*/ 54 h 91"/>
                  <a:gd name="T44" fmla="*/ 18 w 75"/>
                  <a:gd name="T45" fmla="*/ 46 h 91"/>
                  <a:gd name="T46" fmla="*/ 18 w 75"/>
                  <a:gd name="T47" fmla="*/ 37 h 91"/>
                  <a:gd name="T48" fmla="*/ 21 w 75"/>
                  <a:gd name="T49" fmla="*/ 30 h 91"/>
                  <a:gd name="T50" fmla="*/ 24 w 75"/>
                  <a:gd name="T51" fmla="*/ 24 h 91"/>
                  <a:gd name="T52" fmla="*/ 27 w 75"/>
                  <a:gd name="T53" fmla="*/ 19 h 91"/>
                  <a:gd name="T54" fmla="*/ 33 w 75"/>
                  <a:gd name="T55" fmla="*/ 16 h 91"/>
                  <a:gd name="T56" fmla="*/ 39 w 75"/>
                  <a:gd name="T57" fmla="*/ 16 h 91"/>
                  <a:gd name="T58" fmla="*/ 45 w 75"/>
                  <a:gd name="T59" fmla="*/ 16 h 91"/>
                  <a:gd name="T60" fmla="*/ 50 w 75"/>
                  <a:gd name="T61" fmla="*/ 18 h 91"/>
                  <a:gd name="T62" fmla="*/ 53 w 75"/>
                  <a:gd name="T63" fmla="*/ 21 h 91"/>
                  <a:gd name="T64" fmla="*/ 56 w 75"/>
                  <a:gd name="T65" fmla="*/ 25 h 91"/>
                  <a:gd name="T66" fmla="*/ 57 w 75"/>
                  <a:gd name="T67" fmla="*/ 31 h 91"/>
                  <a:gd name="T68" fmla="*/ 75 w 75"/>
                  <a:gd name="T69" fmla="*/ 31 h 91"/>
                  <a:gd name="T70" fmla="*/ 74 w 75"/>
                  <a:gd name="T71" fmla="*/ 22 h 91"/>
                  <a:gd name="T72" fmla="*/ 69 w 75"/>
                  <a:gd name="T73" fmla="*/ 15 h 91"/>
                  <a:gd name="T74" fmla="*/ 62 w 75"/>
                  <a:gd name="T75" fmla="*/ 7 h 91"/>
                  <a:gd name="T76" fmla="*/ 51 w 75"/>
                  <a:gd name="T77" fmla="*/ 1 h 91"/>
                  <a:gd name="T78" fmla="*/ 38 w 75"/>
                  <a:gd name="T79" fmla="*/ 0 h 91"/>
                  <a:gd name="T80" fmla="*/ 24 w 75"/>
                  <a:gd name="T81" fmla="*/ 3 h 91"/>
                  <a:gd name="T82" fmla="*/ 12 w 75"/>
                  <a:gd name="T83" fmla="*/ 10 h 91"/>
                  <a:gd name="T84" fmla="*/ 3 w 75"/>
                  <a:gd name="T85" fmla="*/ 25 h 91"/>
                  <a:gd name="T86" fmla="*/ 0 w 75"/>
                  <a:gd name="T87" fmla="*/ 46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91"/>
                  <a:gd name="T134" fmla="*/ 75 w 75"/>
                  <a:gd name="T135" fmla="*/ 91 h 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91">
                    <a:moveTo>
                      <a:pt x="0" y="46"/>
                    </a:moveTo>
                    <a:lnTo>
                      <a:pt x="2" y="64"/>
                    </a:lnTo>
                    <a:lnTo>
                      <a:pt x="11" y="79"/>
                    </a:lnTo>
                    <a:lnTo>
                      <a:pt x="23" y="88"/>
                    </a:lnTo>
                    <a:lnTo>
                      <a:pt x="39" y="91"/>
                    </a:lnTo>
                    <a:lnTo>
                      <a:pt x="53" y="88"/>
                    </a:lnTo>
                    <a:lnTo>
                      <a:pt x="63" y="82"/>
                    </a:lnTo>
                    <a:lnTo>
                      <a:pt x="69" y="76"/>
                    </a:lnTo>
                    <a:lnTo>
                      <a:pt x="74" y="67"/>
                    </a:lnTo>
                    <a:lnTo>
                      <a:pt x="75" y="60"/>
                    </a:lnTo>
                    <a:lnTo>
                      <a:pt x="57" y="60"/>
                    </a:lnTo>
                    <a:lnTo>
                      <a:pt x="56" y="64"/>
                    </a:lnTo>
                    <a:lnTo>
                      <a:pt x="53" y="69"/>
                    </a:lnTo>
                    <a:lnTo>
                      <a:pt x="50" y="73"/>
                    </a:lnTo>
                    <a:lnTo>
                      <a:pt x="45" y="75"/>
                    </a:lnTo>
                    <a:lnTo>
                      <a:pt x="39" y="75"/>
                    </a:lnTo>
                    <a:lnTo>
                      <a:pt x="33" y="75"/>
                    </a:lnTo>
                    <a:lnTo>
                      <a:pt x="29" y="72"/>
                    </a:lnTo>
                    <a:lnTo>
                      <a:pt x="24" y="69"/>
                    </a:lnTo>
                    <a:lnTo>
                      <a:pt x="21" y="64"/>
                    </a:lnTo>
                    <a:lnTo>
                      <a:pt x="20" y="58"/>
                    </a:lnTo>
                    <a:lnTo>
                      <a:pt x="18" y="54"/>
                    </a:lnTo>
                    <a:lnTo>
                      <a:pt x="18" y="46"/>
                    </a:lnTo>
                    <a:lnTo>
                      <a:pt x="18" y="37"/>
                    </a:lnTo>
                    <a:lnTo>
                      <a:pt x="21" y="30"/>
                    </a:lnTo>
                    <a:lnTo>
                      <a:pt x="24" y="24"/>
                    </a:lnTo>
                    <a:lnTo>
                      <a:pt x="27" y="19"/>
                    </a:lnTo>
                    <a:lnTo>
                      <a:pt x="33" y="16"/>
                    </a:lnTo>
                    <a:lnTo>
                      <a:pt x="39" y="16"/>
                    </a:lnTo>
                    <a:lnTo>
                      <a:pt x="45" y="16"/>
                    </a:lnTo>
                    <a:lnTo>
                      <a:pt x="50" y="18"/>
                    </a:lnTo>
                    <a:lnTo>
                      <a:pt x="53" y="21"/>
                    </a:lnTo>
                    <a:lnTo>
                      <a:pt x="56" y="25"/>
                    </a:lnTo>
                    <a:lnTo>
                      <a:pt x="57" y="31"/>
                    </a:lnTo>
                    <a:lnTo>
                      <a:pt x="75" y="31"/>
                    </a:lnTo>
                    <a:lnTo>
                      <a:pt x="74" y="22"/>
                    </a:lnTo>
                    <a:lnTo>
                      <a:pt x="69" y="15"/>
                    </a:lnTo>
                    <a:lnTo>
                      <a:pt x="62" y="7"/>
                    </a:lnTo>
                    <a:lnTo>
                      <a:pt x="51" y="1"/>
                    </a:lnTo>
                    <a:lnTo>
                      <a:pt x="38" y="0"/>
                    </a:lnTo>
                    <a:lnTo>
                      <a:pt x="24" y="3"/>
                    </a:lnTo>
                    <a:lnTo>
                      <a:pt x="12" y="10"/>
                    </a:lnTo>
                    <a:lnTo>
                      <a:pt x="3" y="25"/>
                    </a:lnTo>
                    <a:lnTo>
                      <a:pt x="0" y="46"/>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3" name="Freeform 242"/>
              <p:cNvSpPr>
                <a:spLocks/>
              </p:cNvSpPr>
              <p:nvPr/>
            </p:nvSpPr>
            <p:spPr bwMode="auto">
              <a:xfrm>
                <a:off x="1501885" y="4752355"/>
                <a:ext cx="636809" cy="291796"/>
              </a:xfrm>
              <a:custGeom>
                <a:avLst/>
                <a:gdLst>
                  <a:gd name="T0" fmla="*/ 134 w 268"/>
                  <a:gd name="T1" fmla="*/ 141 h 141"/>
                  <a:gd name="T2" fmla="*/ 170 w 268"/>
                  <a:gd name="T3" fmla="*/ 139 h 141"/>
                  <a:gd name="T4" fmla="*/ 202 w 268"/>
                  <a:gd name="T5" fmla="*/ 132 h 141"/>
                  <a:gd name="T6" fmla="*/ 229 w 268"/>
                  <a:gd name="T7" fmla="*/ 121 h 141"/>
                  <a:gd name="T8" fmla="*/ 250 w 268"/>
                  <a:gd name="T9" fmla="*/ 106 h 141"/>
                  <a:gd name="T10" fmla="*/ 264 w 268"/>
                  <a:gd name="T11" fmla="*/ 90 h 141"/>
                  <a:gd name="T12" fmla="*/ 268 w 268"/>
                  <a:gd name="T13" fmla="*/ 70 h 141"/>
                  <a:gd name="T14" fmla="*/ 264 w 268"/>
                  <a:gd name="T15" fmla="*/ 53 h 141"/>
                  <a:gd name="T16" fmla="*/ 250 w 268"/>
                  <a:gd name="T17" fmla="*/ 35 h 141"/>
                  <a:gd name="T18" fmla="*/ 229 w 268"/>
                  <a:gd name="T19" fmla="*/ 21 h 141"/>
                  <a:gd name="T20" fmla="*/ 202 w 268"/>
                  <a:gd name="T21" fmla="*/ 9 h 141"/>
                  <a:gd name="T22" fmla="*/ 170 w 268"/>
                  <a:gd name="T23" fmla="*/ 3 h 141"/>
                  <a:gd name="T24" fmla="*/ 134 w 268"/>
                  <a:gd name="T25" fmla="*/ 0 h 141"/>
                  <a:gd name="T26" fmla="*/ 98 w 268"/>
                  <a:gd name="T27" fmla="*/ 3 h 141"/>
                  <a:gd name="T28" fmla="*/ 65 w 268"/>
                  <a:gd name="T29" fmla="*/ 9 h 141"/>
                  <a:gd name="T30" fmla="*/ 38 w 268"/>
                  <a:gd name="T31" fmla="*/ 21 h 141"/>
                  <a:gd name="T32" fmla="*/ 17 w 268"/>
                  <a:gd name="T33" fmla="*/ 35 h 141"/>
                  <a:gd name="T34" fmla="*/ 4 w 268"/>
                  <a:gd name="T35" fmla="*/ 53 h 141"/>
                  <a:gd name="T36" fmla="*/ 0 w 268"/>
                  <a:gd name="T37" fmla="*/ 70 h 141"/>
                  <a:gd name="T38" fmla="*/ 4 w 268"/>
                  <a:gd name="T39" fmla="*/ 90 h 141"/>
                  <a:gd name="T40" fmla="*/ 17 w 268"/>
                  <a:gd name="T41" fmla="*/ 106 h 141"/>
                  <a:gd name="T42" fmla="*/ 38 w 268"/>
                  <a:gd name="T43" fmla="*/ 121 h 141"/>
                  <a:gd name="T44" fmla="*/ 65 w 268"/>
                  <a:gd name="T45" fmla="*/ 132 h 141"/>
                  <a:gd name="T46" fmla="*/ 98 w 268"/>
                  <a:gd name="T47" fmla="*/ 139 h 141"/>
                  <a:gd name="T48" fmla="*/ 134 w 268"/>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8"/>
                  <a:gd name="T76" fmla="*/ 0 h 141"/>
                  <a:gd name="T77" fmla="*/ 268 w 268"/>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8" h="141">
                    <a:moveTo>
                      <a:pt x="134" y="141"/>
                    </a:moveTo>
                    <a:lnTo>
                      <a:pt x="170" y="139"/>
                    </a:lnTo>
                    <a:lnTo>
                      <a:pt x="202" y="132"/>
                    </a:lnTo>
                    <a:lnTo>
                      <a:pt x="229" y="121"/>
                    </a:lnTo>
                    <a:lnTo>
                      <a:pt x="250" y="106"/>
                    </a:lnTo>
                    <a:lnTo>
                      <a:pt x="264" y="90"/>
                    </a:lnTo>
                    <a:lnTo>
                      <a:pt x="268" y="70"/>
                    </a:lnTo>
                    <a:lnTo>
                      <a:pt x="264" y="53"/>
                    </a:lnTo>
                    <a:lnTo>
                      <a:pt x="250" y="35"/>
                    </a:lnTo>
                    <a:lnTo>
                      <a:pt x="229" y="21"/>
                    </a:lnTo>
                    <a:lnTo>
                      <a:pt x="202" y="9"/>
                    </a:lnTo>
                    <a:lnTo>
                      <a:pt x="170" y="3"/>
                    </a:lnTo>
                    <a:lnTo>
                      <a:pt x="134" y="0"/>
                    </a:lnTo>
                    <a:lnTo>
                      <a:pt x="98" y="3"/>
                    </a:lnTo>
                    <a:lnTo>
                      <a:pt x="65" y="9"/>
                    </a:lnTo>
                    <a:lnTo>
                      <a:pt x="38" y="21"/>
                    </a:lnTo>
                    <a:lnTo>
                      <a:pt x="17" y="35"/>
                    </a:lnTo>
                    <a:lnTo>
                      <a:pt x="4" y="53"/>
                    </a:lnTo>
                    <a:lnTo>
                      <a:pt x="0" y="70"/>
                    </a:lnTo>
                    <a:lnTo>
                      <a:pt x="4" y="90"/>
                    </a:lnTo>
                    <a:lnTo>
                      <a:pt x="17" y="106"/>
                    </a:lnTo>
                    <a:lnTo>
                      <a:pt x="38" y="121"/>
                    </a:lnTo>
                    <a:lnTo>
                      <a:pt x="65" y="132"/>
                    </a:lnTo>
                    <a:lnTo>
                      <a:pt x="98" y="139"/>
                    </a:lnTo>
                    <a:lnTo>
                      <a:pt x="134" y="141"/>
                    </a:lnTo>
                    <a:close/>
                  </a:path>
                </a:pathLst>
              </a:custGeom>
              <a:solidFill>
                <a:srgbClr val="BFBFBF"/>
              </a:solidFill>
              <a:ln w="0">
                <a:solidFill>
                  <a:srgbClr val="BFBFB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4" name="Freeform 243"/>
              <p:cNvSpPr>
                <a:spLocks/>
              </p:cNvSpPr>
              <p:nvPr/>
            </p:nvSpPr>
            <p:spPr bwMode="auto">
              <a:xfrm>
                <a:off x="1501885" y="4752355"/>
                <a:ext cx="636809" cy="291796"/>
              </a:xfrm>
              <a:custGeom>
                <a:avLst/>
                <a:gdLst>
                  <a:gd name="T0" fmla="*/ 134 w 268"/>
                  <a:gd name="T1" fmla="*/ 141 h 141"/>
                  <a:gd name="T2" fmla="*/ 170 w 268"/>
                  <a:gd name="T3" fmla="*/ 139 h 141"/>
                  <a:gd name="T4" fmla="*/ 202 w 268"/>
                  <a:gd name="T5" fmla="*/ 132 h 141"/>
                  <a:gd name="T6" fmla="*/ 229 w 268"/>
                  <a:gd name="T7" fmla="*/ 121 h 141"/>
                  <a:gd name="T8" fmla="*/ 250 w 268"/>
                  <a:gd name="T9" fmla="*/ 106 h 141"/>
                  <a:gd name="T10" fmla="*/ 264 w 268"/>
                  <a:gd name="T11" fmla="*/ 90 h 141"/>
                  <a:gd name="T12" fmla="*/ 268 w 268"/>
                  <a:gd name="T13" fmla="*/ 70 h 141"/>
                  <a:gd name="T14" fmla="*/ 264 w 268"/>
                  <a:gd name="T15" fmla="*/ 53 h 141"/>
                  <a:gd name="T16" fmla="*/ 250 w 268"/>
                  <a:gd name="T17" fmla="*/ 35 h 141"/>
                  <a:gd name="T18" fmla="*/ 229 w 268"/>
                  <a:gd name="T19" fmla="*/ 21 h 141"/>
                  <a:gd name="T20" fmla="*/ 202 w 268"/>
                  <a:gd name="T21" fmla="*/ 9 h 141"/>
                  <a:gd name="T22" fmla="*/ 170 w 268"/>
                  <a:gd name="T23" fmla="*/ 3 h 141"/>
                  <a:gd name="T24" fmla="*/ 134 w 268"/>
                  <a:gd name="T25" fmla="*/ 0 h 141"/>
                  <a:gd name="T26" fmla="*/ 98 w 268"/>
                  <a:gd name="T27" fmla="*/ 3 h 141"/>
                  <a:gd name="T28" fmla="*/ 65 w 268"/>
                  <a:gd name="T29" fmla="*/ 9 h 141"/>
                  <a:gd name="T30" fmla="*/ 38 w 268"/>
                  <a:gd name="T31" fmla="*/ 21 h 141"/>
                  <a:gd name="T32" fmla="*/ 17 w 268"/>
                  <a:gd name="T33" fmla="*/ 35 h 141"/>
                  <a:gd name="T34" fmla="*/ 4 w 268"/>
                  <a:gd name="T35" fmla="*/ 53 h 141"/>
                  <a:gd name="T36" fmla="*/ 0 w 268"/>
                  <a:gd name="T37" fmla="*/ 70 h 141"/>
                  <a:gd name="T38" fmla="*/ 4 w 268"/>
                  <a:gd name="T39" fmla="*/ 90 h 141"/>
                  <a:gd name="T40" fmla="*/ 17 w 268"/>
                  <a:gd name="T41" fmla="*/ 106 h 141"/>
                  <a:gd name="T42" fmla="*/ 38 w 268"/>
                  <a:gd name="T43" fmla="*/ 121 h 141"/>
                  <a:gd name="T44" fmla="*/ 65 w 268"/>
                  <a:gd name="T45" fmla="*/ 132 h 141"/>
                  <a:gd name="T46" fmla="*/ 98 w 268"/>
                  <a:gd name="T47" fmla="*/ 139 h 141"/>
                  <a:gd name="T48" fmla="*/ 134 w 268"/>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8"/>
                  <a:gd name="T76" fmla="*/ 0 h 141"/>
                  <a:gd name="T77" fmla="*/ 268 w 268"/>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8" h="141">
                    <a:moveTo>
                      <a:pt x="134" y="141"/>
                    </a:moveTo>
                    <a:lnTo>
                      <a:pt x="170" y="139"/>
                    </a:lnTo>
                    <a:lnTo>
                      <a:pt x="202" y="132"/>
                    </a:lnTo>
                    <a:lnTo>
                      <a:pt x="229" y="121"/>
                    </a:lnTo>
                    <a:lnTo>
                      <a:pt x="250" y="106"/>
                    </a:lnTo>
                    <a:lnTo>
                      <a:pt x="264" y="90"/>
                    </a:lnTo>
                    <a:lnTo>
                      <a:pt x="268" y="70"/>
                    </a:lnTo>
                    <a:lnTo>
                      <a:pt x="264" y="53"/>
                    </a:lnTo>
                    <a:lnTo>
                      <a:pt x="250" y="35"/>
                    </a:lnTo>
                    <a:lnTo>
                      <a:pt x="229" y="21"/>
                    </a:lnTo>
                    <a:lnTo>
                      <a:pt x="202" y="9"/>
                    </a:lnTo>
                    <a:lnTo>
                      <a:pt x="170" y="3"/>
                    </a:lnTo>
                    <a:lnTo>
                      <a:pt x="134" y="0"/>
                    </a:lnTo>
                    <a:lnTo>
                      <a:pt x="98" y="3"/>
                    </a:lnTo>
                    <a:lnTo>
                      <a:pt x="65" y="9"/>
                    </a:lnTo>
                    <a:lnTo>
                      <a:pt x="38" y="21"/>
                    </a:lnTo>
                    <a:lnTo>
                      <a:pt x="17" y="35"/>
                    </a:lnTo>
                    <a:lnTo>
                      <a:pt x="4" y="53"/>
                    </a:lnTo>
                    <a:lnTo>
                      <a:pt x="0" y="70"/>
                    </a:lnTo>
                    <a:lnTo>
                      <a:pt x="4" y="90"/>
                    </a:lnTo>
                    <a:lnTo>
                      <a:pt x="17" y="106"/>
                    </a:lnTo>
                    <a:lnTo>
                      <a:pt x="38" y="121"/>
                    </a:lnTo>
                    <a:lnTo>
                      <a:pt x="65" y="132"/>
                    </a:lnTo>
                    <a:lnTo>
                      <a:pt x="98" y="139"/>
                    </a:lnTo>
                    <a:lnTo>
                      <a:pt x="134" y="141"/>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5" name="Freeform 244"/>
              <p:cNvSpPr>
                <a:spLocks/>
              </p:cNvSpPr>
              <p:nvPr/>
            </p:nvSpPr>
            <p:spPr bwMode="auto">
              <a:xfrm>
                <a:off x="1561289" y="4725452"/>
                <a:ext cx="520377" cy="271101"/>
              </a:xfrm>
              <a:custGeom>
                <a:avLst/>
                <a:gdLst>
                  <a:gd name="T0" fmla="*/ 109 w 219"/>
                  <a:gd name="T1" fmla="*/ 131 h 131"/>
                  <a:gd name="T2" fmla="*/ 139 w 219"/>
                  <a:gd name="T3" fmla="*/ 130 h 131"/>
                  <a:gd name="T4" fmla="*/ 164 w 219"/>
                  <a:gd name="T5" fmla="*/ 124 h 131"/>
                  <a:gd name="T6" fmla="*/ 186 w 219"/>
                  <a:gd name="T7" fmla="*/ 115 h 131"/>
                  <a:gd name="T8" fmla="*/ 204 w 219"/>
                  <a:gd name="T9" fmla="*/ 103 h 131"/>
                  <a:gd name="T10" fmla="*/ 215 w 219"/>
                  <a:gd name="T11" fmla="*/ 89 h 131"/>
                  <a:gd name="T12" fmla="*/ 219 w 219"/>
                  <a:gd name="T13" fmla="*/ 74 h 131"/>
                  <a:gd name="T14" fmla="*/ 215 w 219"/>
                  <a:gd name="T15" fmla="*/ 58 h 131"/>
                  <a:gd name="T16" fmla="*/ 204 w 219"/>
                  <a:gd name="T17" fmla="*/ 40 h 131"/>
                  <a:gd name="T18" fmla="*/ 186 w 219"/>
                  <a:gd name="T19" fmla="*/ 25 h 131"/>
                  <a:gd name="T20" fmla="*/ 164 w 219"/>
                  <a:gd name="T21" fmla="*/ 12 h 131"/>
                  <a:gd name="T22" fmla="*/ 139 w 219"/>
                  <a:gd name="T23" fmla="*/ 3 h 131"/>
                  <a:gd name="T24" fmla="*/ 109 w 219"/>
                  <a:gd name="T25" fmla="*/ 0 h 131"/>
                  <a:gd name="T26" fmla="*/ 80 w 219"/>
                  <a:gd name="T27" fmla="*/ 3 h 131"/>
                  <a:gd name="T28" fmla="*/ 54 w 219"/>
                  <a:gd name="T29" fmla="*/ 12 h 131"/>
                  <a:gd name="T30" fmla="*/ 33 w 219"/>
                  <a:gd name="T31" fmla="*/ 25 h 131"/>
                  <a:gd name="T32" fmla="*/ 15 w 219"/>
                  <a:gd name="T33" fmla="*/ 40 h 131"/>
                  <a:gd name="T34" fmla="*/ 4 w 219"/>
                  <a:gd name="T35" fmla="*/ 58 h 131"/>
                  <a:gd name="T36" fmla="*/ 0 w 219"/>
                  <a:gd name="T37" fmla="*/ 74 h 131"/>
                  <a:gd name="T38" fmla="*/ 4 w 219"/>
                  <a:gd name="T39" fmla="*/ 89 h 131"/>
                  <a:gd name="T40" fmla="*/ 15 w 219"/>
                  <a:gd name="T41" fmla="*/ 103 h 131"/>
                  <a:gd name="T42" fmla="*/ 33 w 219"/>
                  <a:gd name="T43" fmla="*/ 115 h 131"/>
                  <a:gd name="T44" fmla="*/ 54 w 219"/>
                  <a:gd name="T45" fmla="*/ 124 h 131"/>
                  <a:gd name="T46" fmla="*/ 80 w 219"/>
                  <a:gd name="T47" fmla="*/ 130 h 131"/>
                  <a:gd name="T48" fmla="*/ 109 w 219"/>
                  <a:gd name="T49" fmla="*/ 131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131"/>
                  <a:gd name="T77" fmla="*/ 219 w 219"/>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131">
                    <a:moveTo>
                      <a:pt x="109" y="131"/>
                    </a:moveTo>
                    <a:lnTo>
                      <a:pt x="139" y="130"/>
                    </a:lnTo>
                    <a:lnTo>
                      <a:pt x="164" y="124"/>
                    </a:lnTo>
                    <a:lnTo>
                      <a:pt x="186" y="115"/>
                    </a:lnTo>
                    <a:lnTo>
                      <a:pt x="204" y="103"/>
                    </a:lnTo>
                    <a:lnTo>
                      <a:pt x="215" y="89"/>
                    </a:lnTo>
                    <a:lnTo>
                      <a:pt x="219" y="74"/>
                    </a:lnTo>
                    <a:lnTo>
                      <a:pt x="215" y="58"/>
                    </a:lnTo>
                    <a:lnTo>
                      <a:pt x="204" y="40"/>
                    </a:lnTo>
                    <a:lnTo>
                      <a:pt x="186" y="25"/>
                    </a:lnTo>
                    <a:lnTo>
                      <a:pt x="164" y="12"/>
                    </a:lnTo>
                    <a:lnTo>
                      <a:pt x="139" y="3"/>
                    </a:lnTo>
                    <a:lnTo>
                      <a:pt x="109" y="0"/>
                    </a:lnTo>
                    <a:lnTo>
                      <a:pt x="80" y="3"/>
                    </a:lnTo>
                    <a:lnTo>
                      <a:pt x="54" y="12"/>
                    </a:lnTo>
                    <a:lnTo>
                      <a:pt x="33" y="25"/>
                    </a:lnTo>
                    <a:lnTo>
                      <a:pt x="15" y="40"/>
                    </a:lnTo>
                    <a:lnTo>
                      <a:pt x="4" y="58"/>
                    </a:lnTo>
                    <a:lnTo>
                      <a:pt x="0" y="74"/>
                    </a:lnTo>
                    <a:lnTo>
                      <a:pt x="4" y="89"/>
                    </a:lnTo>
                    <a:lnTo>
                      <a:pt x="15" y="103"/>
                    </a:lnTo>
                    <a:lnTo>
                      <a:pt x="33" y="115"/>
                    </a:lnTo>
                    <a:lnTo>
                      <a:pt x="54" y="124"/>
                    </a:lnTo>
                    <a:lnTo>
                      <a:pt x="80" y="130"/>
                    </a:lnTo>
                    <a:lnTo>
                      <a:pt x="109" y="131"/>
                    </a:lnTo>
                    <a:close/>
                  </a:path>
                </a:pathLst>
              </a:custGeom>
              <a:solidFill>
                <a:srgbClr val="404040"/>
              </a:solidFill>
              <a:ln w="0">
                <a:solidFill>
                  <a:srgbClr val="40404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6" name="Freeform 245"/>
              <p:cNvSpPr>
                <a:spLocks/>
              </p:cNvSpPr>
              <p:nvPr/>
            </p:nvSpPr>
            <p:spPr bwMode="auto">
              <a:xfrm>
                <a:off x="1585051" y="4725452"/>
                <a:ext cx="472854" cy="246268"/>
              </a:xfrm>
              <a:custGeom>
                <a:avLst/>
                <a:gdLst>
                  <a:gd name="T0" fmla="*/ 99 w 199"/>
                  <a:gd name="T1" fmla="*/ 119 h 119"/>
                  <a:gd name="T2" fmla="*/ 130 w 199"/>
                  <a:gd name="T3" fmla="*/ 116 h 119"/>
                  <a:gd name="T4" fmla="*/ 157 w 199"/>
                  <a:gd name="T5" fmla="*/ 109 h 119"/>
                  <a:gd name="T6" fmla="*/ 179 w 199"/>
                  <a:gd name="T7" fmla="*/ 98 h 119"/>
                  <a:gd name="T8" fmla="*/ 193 w 199"/>
                  <a:gd name="T9" fmla="*/ 83 h 119"/>
                  <a:gd name="T10" fmla="*/ 199 w 199"/>
                  <a:gd name="T11" fmla="*/ 69 h 119"/>
                  <a:gd name="T12" fmla="*/ 194 w 199"/>
                  <a:gd name="T13" fmla="*/ 54 h 119"/>
                  <a:gd name="T14" fmla="*/ 184 w 199"/>
                  <a:gd name="T15" fmla="*/ 37 h 119"/>
                  <a:gd name="T16" fmla="*/ 169 w 199"/>
                  <a:gd name="T17" fmla="*/ 24 h 119"/>
                  <a:gd name="T18" fmla="*/ 149 w 199"/>
                  <a:gd name="T19" fmla="*/ 12 h 119"/>
                  <a:gd name="T20" fmla="*/ 126 w 199"/>
                  <a:gd name="T21" fmla="*/ 3 h 119"/>
                  <a:gd name="T22" fmla="*/ 99 w 199"/>
                  <a:gd name="T23" fmla="*/ 0 h 119"/>
                  <a:gd name="T24" fmla="*/ 73 w 199"/>
                  <a:gd name="T25" fmla="*/ 3 h 119"/>
                  <a:gd name="T26" fmla="*/ 50 w 199"/>
                  <a:gd name="T27" fmla="*/ 12 h 119"/>
                  <a:gd name="T28" fmla="*/ 30 w 199"/>
                  <a:gd name="T29" fmla="*/ 24 h 119"/>
                  <a:gd name="T30" fmla="*/ 14 w 199"/>
                  <a:gd name="T31" fmla="*/ 37 h 119"/>
                  <a:gd name="T32" fmla="*/ 5 w 199"/>
                  <a:gd name="T33" fmla="*/ 54 h 119"/>
                  <a:gd name="T34" fmla="*/ 0 w 199"/>
                  <a:gd name="T35" fmla="*/ 69 h 119"/>
                  <a:gd name="T36" fmla="*/ 6 w 199"/>
                  <a:gd name="T37" fmla="*/ 83 h 119"/>
                  <a:gd name="T38" fmla="*/ 20 w 199"/>
                  <a:gd name="T39" fmla="*/ 98 h 119"/>
                  <a:gd name="T40" fmla="*/ 41 w 199"/>
                  <a:gd name="T41" fmla="*/ 109 h 119"/>
                  <a:gd name="T42" fmla="*/ 69 w 199"/>
                  <a:gd name="T43" fmla="*/ 116 h 119"/>
                  <a:gd name="T44" fmla="*/ 99 w 199"/>
                  <a:gd name="T45" fmla="*/ 119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119"/>
                  <a:gd name="T71" fmla="*/ 199 w 199"/>
                  <a:gd name="T72" fmla="*/ 119 h 1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119">
                    <a:moveTo>
                      <a:pt x="99" y="119"/>
                    </a:moveTo>
                    <a:lnTo>
                      <a:pt x="130" y="116"/>
                    </a:lnTo>
                    <a:lnTo>
                      <a:pt x="157" y="109"/>
                    </a:lnTo>
                    <a:lnTo>
                      <a:pt x="179" y="98"/>
                    </a:lnTo>
                    <a:lnTo>
                      <a:pt x="193" y="83"/>
                    </a:lnTo>
                    <a:lnTo>
                      <a:pt x="199" y="69"/>
                    </a:lnTo>
                    <a:lnTo>
                      <a:pt x="194" y="54"/>
                    </a:lnTo>
                    <a:lnTo>
                      <a:pt x="184" y="37"/>
                    </a:lnTo>
                    <a:lnTo>
                      <a:pt x="169" y="24"/>
                    </a:lnTo>
                    <a:lnTo>
                      <a:pt x="149" y="12"/>
                    </a:lnTo>
                    <a:lnTo>
                      <a:pt x="126" y="3"/>
                    </a:lnTo>
                    <a:lnTo>
                      <a:pt x="99" y="0"/>
                    </a:lnTo>
                    <a:lnTo>
                      <a:pt x="73" y="3"/>
                    </a:lnTo>
                    <a:lnTo>
                      <a:pt x="50" y="12"/>
                    </a:lnTo>
                    <a:lnTo>
                      <a:pt x="30" y="24"/>
                    </a:lnTo>
                    <a:lnTo>
                      <a:pt x="14" y="37"/>
                    </a:lnTo>
                    <a:lnTo>
                      <a:pt x="5" y="54"/>
                    </a:lnTo>
                    <a:lnTo>
                      <a:pt x="0" y="69"/>
                    </a:lnTo>
                    <a:lnTo>
                      <a:pt x="6" y="83"/>
                    </a:lnTo>
                    <a:lnTo>
                      <a:pt x="20" y="98"/>
                    </a:lnTo>
                    <a:lnTo>
                      <a:pt x="41" y="109"/>
                    </a:lnTo>
                    <a:lnTo>
                      <a:pt x="69" y="116"/>
                    </a:lnTo>
                    <a:lnTo>
                      <a:pt x="99" y="119"/>
                    </a:lnTo>
                    <a:close/>
                  </a:path>
                </a:pathLst>
              </a:custGeom>
              <a:solidFill>
                <a:srgbClr val="585858"/>
              </a:solidFill>
              <a:ln w="0">
                <a:solidFill>
                  <a:srgbClr val="585858"/>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7" name="Freeform 246"/>
              <p:cNvSpPr>
                <a:spLocks/>
              </p:cNvSpPr>
              <p:nvPr/>
            </p:nvSpPr>
            <p:spPr bwMode="auto">
              <a:xfrm>
                <a:off x="1613564" y="4727521"/>
                <a:ext cx="415827" cy="219364"/>
              </a:xfrm>
              <a:custGeom>
                <a:avLst/>
                <a:gdLst>
                  <a:gd name="T0" fmla="*/ 88 w 175"/>
                  <a:gd name="T1" fmla="*/ 106 h 106"/>
                  <a:gd name="T2" fmla="*/ 115 w 175"/>
                  <a:gd name="T3" fmla="*/ 103 h 106"/>
                  <a:gd name="T4" fmla="*/ 139 w 175"/>
                  <a:gd name="T5" fmla="*/ 97 h 106"/>
                  <a:gd name="T6" fmla="*/ 158 w 175"/>
                  <a:gd name="T7" fmla="*/ 87 h 106"/>
                  <a:gd name="T8" fmla="*/ 170 w 175"/>
                  <a:gd name="T9" fmla="*/ 75 h 106"/>
                  <a:gd name="T10" fmla="*/ 175 w 175"/>
                  <a:gd name="T11" fmla="*/ 60 h 106"/>
                  <a:gd name="T12" fmla="*/ 170 w 175"/>
                  <a:gd name="T13" fmla="*/ 45 h 106"/>
                  <a:gd name="T14" fmla="*/ 158 w 175"/>
                  <a:gd name="T15" fmla="*/ 29 h 106"/>
                  <a:gd name="T16" fmla="*/ 139 w 175"/>
                  <a:gd name="T17" fmla="*/ 14 h 106"/>
                  <a:gd name="T18" fmla="*/ 115 w 175"/>
                  <a:gd name="T19" fmla="*/ 3 h 106"/>
                  <a:gd name="T20" fmla="*/ 88 w 175"/>
                  <a:gd name="T21" fmla="*/ 0 h 106"/>
                  <a:gd name="T22" fmla="*/ 60 w 175"/>
                  <a:gd name="T23" fmla="*/ 3 h 106"/>
                  <a:gd name="T24" fmla="*/ 36 w 175"/>
                  <a:gd name="T25" fmla="*/ 14 h 106"/>
                  <a:gd name="T26" fmla="*/ 17 w 175"/>
                  <a:gd name="T27" fmla="*/ 29 h 106"/>
                  <a:gd name="T28" fmla="*/ 5 w 175"/>
                  <a:gd name="T29" fmla="*/ 45 h 106"/>
                  <a:gd name="T30" fmla="*/ 0 w 175"/>
                  <a:gd name="T31" fmla="*/ 60 h 106"/>
                  <a:gd name="T32" fmla="*/ 5 w 175"/>
                  <a:gd name="T33" fmla="*/ 75 h 106"/>
                  <a:gd name="T34" fmla="*/ 17 w 175"/>
                  <a:gd name="T35" fmla="*/ 87 h 106"/>
                  <a:gd name="T36" fmla="*/ 36 w 175"/>
                  <a:gd name="T37" fmla="*/ 97 h 106"/>
                  <a:gd name="T38" fmla="*/ 60 w 175"/>
                  <a:gd name="T39" fmla="*/ 103 h 106"/>
                  <a:gd name="T40" fmla="*/ 88 w 175"/>
                  <a:gd name="T41" fmla="*/ 106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106"/>
                  <a:gd name="T65" fmla="*/ 175 w 175"/>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106">
                    <a:moveTo>
                      <a:pt x="88" y="106"/>
                    </a:moveTo>
                    <a:lnTo>
                      <a:pt x="115" y="103"/>
                    </a:lnTo>
                    <a:lnTo>
                      <a:pt x="139" y="97"/>
                    </a:lnTo>
                    <a:lnTo>
                      <a:pt x="158" y="87"/>
                    </a:lnTo>
                    <a:lnTo>
                      <a:pt x="170" y="75"/>
                    </a:lnTo>
                    <a:lnTo>
                      <a:pt x="175" y="60"/>
                    </a:lnTo>
                    <a:lnTo>
                      <a:pt x="170" y="45"/>
                    </a:lnTo>
                    <a:lnTo>
                      <a:pt x="158" y="29"/>
                    </a:lnTo>
                    <a:lnTo>
                      <a:pt x="139" y="14"/>
                    </a:lnTo>
                    <a:lnTo>
                      <a:pt x="115" y="3"/>
                    </a:lnTo>
                    <a:lnTo>
                      <a:pt x="88" y="0"/>
                    </a:lnTo>
                    <a:lnTo>
                      <a:pt x="60" y="3"/>
                    </a:lnTo>
                    <a:lnTo>
                      <a:pt x="36" y="14"/>
                    </a:lnTo>
                    <a:lnTo>
                      <a:pt x="17" y="29"/>
                    </a:lnTo>
                    <a:lnTo>
                      <a:pt x="5" y="45"/>
                    </a:lnTo>
                    <a:lnTo>
                      <a:pt x="0" y="60"/>
                    </a:lnTo>
                    <a:lnTo>
                      <a:pt x="5" y="75"/>
                    </a:lnTo>
                    <a:lnTo>
                      <a:pt x="17" y="87"/>
                    </a:lnTo>
                    <a:lnTo>
                      <a:pt x="36" y="97"/>
                    </a:lnTo>
                    <a:lnTo>
                      <a:pt x="60" y="103"/>
                    </a:lnTo>
                    <a:lnTo>
                      <a:pt x="88" y="106"/>
                    </a:lnTo>
                    <a:close/>
                  </a:path>
                </a:pathLst>
              </a:custGeom>
              <a:solidFill>
                <a:srgbClr val="707070"/>
              </a:solidFill>
              <a:ln w="0">
                <a:solidFill>
                  <a:srgbClr val="70707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8" name="Freeform 247"/>
              <p:cNvSpPr>
                <a:spLocks/>
              </p:cNvSpPr>
              <p:nvPr/>
            </p:nvSpPr>
            <p:spPr bwMode="auto">
              <a:xfrm>
                <a:off x="1639702" y="4727521"/>
                <a:ext cx="363551" cy="194531"/>
              </a:xfrm>
              <a:custGeom>
                <a:avLst/>
                <a:gdLst>
                  <a:gd name="T0" fmla="*/ 77 w 153"/>
                  <a:gd name="T1" fmla="*/ 94 h 94"/>
                  <a:gd name="T2" fmla="*/ 101 w 153"/>
                  <a:gd name="T3" fmla="*/ 93 h 94"/>
                  <a:gd name="T4" fmla="*/ 122 w 153"/>
                  <a:gd name="T5" fmla="*/ 87 h 94"/>
                  <a:gd name="T6" fmla="*/ 138 w 153"/>
                  <a:gd name="T7" fmla="*/ 78 h 94"/>
                  <a:gd name="T8" fmla="*/ 150 w 153"/>
                  <a:gd name="T9" fmla="*/ 68 h 94"/>
                  <a:gd name="T10" fmla="*/ 153 w 153"/>
                  <a:gd name="T11" fmla="*/ 54 h 94"/>
                  <a:gd name="T12" fmla="*/ 150 w 153"/>
                  <a:gd name="T13" fmla="*/ 41 h 94"/>
                  <a:gd name="T14" fmla="*/ 138 w 153"/>
                  <a:gd name="T15" fmla="*/ 26 h 94"/>
                  <a:gd name="T16" fmla="*/ 122 w 153"/>
                  <a:gd name="T17" fmla="*/ 14 h 94"/>
                  <a:gd name="T18" fmla="*/ 101 w 153"/>
                  <a:gd name="T19" fmla="*/ 5 h 94"/>
                  <a:gd name="T20" fmla="*/ 77 w 153"/>
                  <a:gd name="T21" fmla="*/ 0 h 94"/>
                  <a:gd name="T22" fmla="*/ 52 w 153"/>
                  <a:gd name="T23" fmla="*/ 5 h 94"/>
                  <a:gd name="T24" fmla="*/ 31 w 153"/>
                  <a:gd name="T25" fmla="*/ 14 h 94"/>
                  <a:gd name="T26" fmla="*/ 15 w 153"/>
                  <a:gd name="T27" fmla="*/ 26 h 94"/>
                  <a:gd name="T28" fmla="*/ 3 w 153"/>
                  <a:gd name="T29" fmla="*/ 41 h 94"/>
                  <a:gd name="T30" fmla="*/ 0 w 153"/>
                  <a:gd name="T31" fmla="*/ 54 h 94"/>
                  <a:gd name="T32" fmla="*/ 3 w 153"/>
                  <a:gd name="T33" fmla="*/ 68 h 94"/>
                  <a:gd name="T34" fmla="*/ 15 w 153"/>
                  <a:gd name="T35" fmla="*/ 78 h 94"/>
                  <a:gd name="T36" fmla="*/ 31 w 153"/>
                  <a:gd name="T37" fmla="*/ 87 h 94"/>
                  <a:gd name="T38" fmla="*/ 52 w 153"/>
                  <a:gd name="T39" fmla="*/ 93 h 94"/>
                  <a:gd name="T40" fmla="*/ 77 w 153"/>
                  <a:gd name="T41" fmla="*/ 9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94"/>
                  <a:gd name="T65" fmla="*/ 153 w 15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94">
                    <a:moveTo>
                      <a:pt x="77" y="94"/>
                    </a:moveTo>
                    <a:lnTo>
                      <a:pt x="101" y="93"/>
                    </a:lnTo>
                    <a:lnTo>
                      <a:pt x="122" y="87"/>
                    </a:lnTo>
                    <a:lnTo>
                      <a:pt x="138" y="78"/>
                    </a:lnTo>
                    <a:lnTo>
                      <a:pt x="150" y="68"/>
                    </a:lnTo>
                    <a:lnTo>
                      <a:pt x="153" y="54"/>
                    </a:lnTo>
                    <a:lnTo>
                      <a:pt x="150" y="41"/>
                    </a:lnTo>
                    <a:lnTo>
                      <a:pt x="138" y="26"/>
                    </a:lnTo>
                    <a:lnTo>
                      <a:pt x="122" y="14"/>
                    </a:lnTo>
                    <a:lnTo>
                      <a:pt x="101" y="5"/>
                    </a:lnTo>
                    <a:lnTo>
                      <a:pt x="77" y="0"/>
                    </a:lnTo>
                    <a:lnTo>
                      <a:pt x="52" y="5"/>
                    </a:lnTo>
                    <a:lnTo>
                      <a:pt x="31" y="14"/>
                    </a:lnTo>
                    <a:lnTo>
                      <a:pt x="15" y="26"/>
                    </a:lnTo>
                    <a:lnTo>
                      <a:pt x="3" y="41"/>
                    </a:lnTo>
                    <a:lnTo>
                      <a:pt x="0" y="54"/>
                    </a:lnTo>
                    <a:lnTo>
                      <a:pt x="3" y="68"/>
                    </a:lnTo>
                    <a:lnTo>
                      <a:pt x="15" y="78"/>
                    </a:lnTo>
                    <a:lnTo>
                      <a:pt x="31" y="87"/>
                    </a:lnTo>
                    <a:lnTo>
                      <a:pt x="52" y="93"/>
                    </a:lnTo>
                    <a:lnTo>
                      <a:pt x="77" y="94"/>
                    </a:lnTo>
                    <a:close/>
                  </a:path>
                </a:pathLst>
              </a:custGeom>
              <a:solidFill>
                <a:srgbClr val="878787"/>
              </a:solidFill>
              <a:ln w="0">
                <a:solidFill>
                  <a:srgbClr val="87878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49" name="Freeform 248"/>
              <p:cNvSpPr>
                <a:spLocks/>
              </p:cNvSpPr>
              <p:nvPr/>
            </p:nvSpPr>
            <p:spPr bwMode="auto">
              <a:xfrm>
                <a:off x="1663464" y="4731660"/>
                <a:ext cx="316028" cy="165558"/>
              </a:xfrm>
              <a:custGeom>
                <a:avLst/>
                <a:gdLst>
                  <a:gd name="T0" fmla="*/ 67 w 133"/>
                  <a:gd name="T1" fmla="*/ 80 h 80"/>
                  <a:gd name="T2" fmla="*/ 88 w 133"/>
                  <a:gd name="T3" fmla="*/ 79 h 80"/>
                  <a:gd name="T4" fmla="*/ 106 w 133"/>
                  <a:gd name="T5" fmla="*/ 74 h 80"/>
                  <a:gd name="T6" fmla="*/ 121 w 133"/>
                  <a:gd name="T7" fmla="*/ 67 h 80"/>
                  <a:gd name="T8" fmla="*/ 130 w 133"/>
                  <a:gd name="T9" fmla="*/ 57 h 80"/>
                  <a:gd name="T10" fmla="*/ 133 w 133"/>
                  <a:gd name="T11" fmla="*/ 46 h 80"/>
                  <a:gd name="T12" fmla="*/ 130 w 133"/>
                  <a:gd name="T13" fmla="*/ 34 h 80"/>
                  <a:gd name="T14" fmla="*/ 121 w 133"/>
                  <a:gd name="T15" fmla="*/ 21 h 80"/>
                  <a:gd name="T16" fmla="*/ 106 w 133"/>
                  <a:gd name="T17" fmla="*/ 10 h 80"/>
                  <a:gd name="T18" fmla="*/ 88 w 133"/>
                  <a:gd name="T19" fmla="*/ 3 h 80"/>
                  <a:gd name="T20" fmla="*/ 67 w 133"/>
                  <a:gd name="T21" fmla="*/ 0 h 80"/>
                  <a:gd name="T22" fmla="*/ 46 w 133"/>
                  <a:gd name="T23" fmla="*/ 3 h 80"/>
                  <a:gd name="T24" fmla="*/ 27 w 133"/>
                  <a:gd name="T25" fmla="*/ 10 h 80"/>
                  <a:gd name="T26" fmla="*/ 14 w 133"/>
                  <a:gd name="T27" fmla="*/ 21 h 80"/>
                  <a:gd name="T28" fmla="*/ 3 w 133"/>
                  <a:gd name="T29" fmla="*/ 34 h 80"/>
                  <a:gd name="T30" fmla="*/ 0 w 133"/>
                  <a:gd name="T31" fmla="*/ 46 h 80"/>
                  <a:gd name="T32" fmla="*/ 3 w 133"/>
                  <a:gd name="T33" fmla="*/ 57 h 80"/>
                  <a:gd name="T34" fmla="*/ 14 w 133"/>
                  <a:gd name="T35" fmla="*/ 67 h 80"/>
                  <a:gd name="T36" fmla="*/ 27 w 133"/>
                  <a:gd name="T37" fmla="*/ 74 h 80"/>
                  <a:gd name="T38" fmla="*/ 46 w 133"/>
                  <a:gd name="T39" fmla="*/ 79 h 80"/>
                  <a:gd name="T40" fmla="*/ 67 w 133"/>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80"/>
                  <a:gd name="T65" fmla="*/ 133 w 133"/>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80">
                    <a:moveTo>
                      <a:pt x="67" y="80"/>
                    </a:moveTo>
                    <a:lnTo>
                      <a:pt x="88" y="79"/>
                    </a:lnTo>
                    <a:lnTo>
                      <a:pt x="106" y="74"/>
                    </a:lnTo>
                    <a:lnTo>
                      <a:pt x="121" y="67"/>
                    </a:lnTo>
                    <a:lnTo>
                      <a:pt x="130" y="57"/>
                    </a:lnTo>
                    <a:lnTo>
                      <a:pt x="133" y="46"/>
                    </a:lnTo>
                    <a:lnTo>
                      <a:pt x="130" y="34"/>
                    </a:lnTo>
                    <a:lnTo>
                      <a:pt x="121" y="21"/>
                    </a:lnTo>
                    <a:lnTo>
                      <a:pt x="106" y="10"/>
                    </a:lnTo>
                    <a:lnTo>
                      <a:pt x="88" y="3"/>
                    </a:lnTo>
                    <a:lnTo>
                      <a:pt x="67" y="0"/>
                    </a:lnTo>
                    <a:lnTo>
                      <a:pt x="46" y="3"/>
                    </a:lnTo>
                    <a:lnTo>
                      <a:pt x="27" y="10"/>
                    </a:lnTo>
                    <a:lnTo>
                      <a:pt x="14" y="21"/>
                    </a:lnTo>
                    <a:lnTo>
                      <a:pt x="3" y="34"/>
                    </a:lnTo>
                    <a:lnTo>
                      <a:pt x="0" y="46"/>
                    </a:lnTo>
                    <a:lnTo>
                      <a:pt x="3" y="57"/>
                    </a:lnTo>
                    <a:lnTo>
                      <a:pt x="14" y="67"/>
                    </a:lnTo>
                    <a:lnTo>
                      <a:pt x="27" y="74"/>
                    </a:lnTo>
                    <a:lnTo>
                      <a:pt x="46" y="79"/>
                    </a:lnTo>
                    <a:lnTo>
                      <a:pt x="67" y="80"/>
                    </a:lnTo>
                    <a:close/>
                  </a:path>
                </a:pathLst>
              </a:custGeom>
              <a:solidFill>
                <a:srgbClr val="9F9F9F"/>
              </a:solidFill>
              <a:ln w="0">
                <a:solidFill>
                  <a:srgbClr val="9F9F9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0" name="Freeform 249"/>
              <p:cNvSpPr>
                <a:spLocks/>
              </p:cNvSpPr>
              <p:nvPr/>
            </p:nvSpPr>
            <p:spPr bwMode="auto">
              <a:xfrm>
                <a:off x="1689601" y="4733729"/>
                <a:ext cx="263753" cy="140725"/>
              </a:xfrm>
              <a:custGeom>
                <a:avLst/>
                <a:gdLst>
                  <a:gd name="T0" fmla="*/ 56 w 111"/>
                  <a:gd name="T1" fmla="*/ 68 h 68"/>
                  <a:gd name="T2" fmla="*/ 77 w 111"/>
                  <a:gd name="T3" fmla="*/ 66 h 68"/>
                  <a:gd name="T4" fmla="*/ 95 w 111"/>
                  <a:gd name="T5" fmla="*/ 59 h 68"/>
                  <a:gd name="T6" fmla="*/ 107 w 111"/>
                  <a:gd name="T7" fmla="*/ 50 h 68"/>
                  <a:gd name="T8" fmla="*/ 111 w 111"/>
                  <a:gd name="T9" fmla="*/ 38 h 68"/>
                  <a:gd name="T10" fmla="*/ 107 w 111"/>
                  <a:gd name="T11" fmla="*/ 26 h 68"/>
                  <a:gd name="T12" fmla="*/ 95 w 111"/>
                  <a:gd name="T13" fmla="*/ 14 h 68"/>
                  <a:gd name="T14" fmla="*/ 77 w 111"/>
                  <a:gd name="T15" fmla="*/ 3 h 68"/>
                  <a:gd name="T16" fmla="*/ 56 w 111"/>
                  <a:gd name="T17" fmla="*/ 0 h 68"/>
                  <a:gd name="T18" fmla="*/ 34 w 111"/>
                  <a:gd name="T19" fmla="*/ 3 h 68"/>
                  <a:gd name="T20" fmla="*/ 16 w 111"/>
                  <a:gd name="T21" fmla="*/ 14 h 68"/>
                  <a:gd name="T22" fmla="*/ 4 w 111"/>
                  <a:gd name="T23" fmla="*/ 26 h 68"/>
                  <a:gd name="T24" fmla="*/ 0 w 111"/>
                  <a:gd name="T25" fmla="*/ 38 h 68"/>
                  <a:gd name="T26" fmla="*/ 4 w 111"/>
                  <a:gd name="T27" fmla="*/ 50 h 68"/>
                  <a:gd name="T28" fmla="*/ 16 w 111"/>
                  <a:gd name="T29" fmla="*/ 59 h 68"/>
                  <a:gd name="T30" fmla="*/ 34 w 111"/>
                  <a:gd name="T31" fmla="*/ 66 h 68"/>
                  <a:gd name="T32" fmla="*/ 56 w 111"/>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68"/>
                  <a:gd name="T53" fmla="*/ 111 w 111"/>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68">
                    <a:moveTo>
                      <a:pt x="56" y="68"/>
                    </a:moveTo>
                    <a:lnTo>
                      <a:pt x="77" y="66"/>
                    </a:lnTo>
                    <a:lnTo>
                      <a:pt x="95" y="59"/>
                    </a:lnTo>
                    <a:lnTo>
                      <a:pt x="107" y="50"/>
                    </a:lnTo>
                    <a:lnTo>
                      <a:pt x="111" y="38"/>
                    </a:lnTo>
                    <a:lnTo>
                      <a:pt x="107" y="26"/>
                    </a:lnTo>
                    <a:lnTo>
                      <a:pt x="95" y="14"/>
                    </a:lnTo>
                    <a:lnTo>
                      <a:pt x="77" y="3"/>
                    </a:lnTo>
                    <a:lnTo>
                      <a:pt x="56" y="0"/>
                    </a:lnTo>
                    <a:lnTo>
                      <a:pt x="34" y="3"/>
                    </a:lnTo>
                    <a:lnTo>
                      <a:pt x="16" y="14"/>
                    </a:lnTo>
                    <a:lnTo>
                      <a:pt x="4" y="26"/>
                    </a:lnTo>
                    <a:lnTo>
                      <a:pt x="0" y="38"/>
                    </a:lnTo>
                    <a:lnTo>
                      <a:pt x="4" y="50"/>
                    </a:lnTo>
                    <a:lnTo>
                      <a:pt x="16" y="59"/>
                    </a:lnTo>
                    <a:lnTo>
                      <a:pt x="34" y="66"/>
                    </a:lnTo>
                    <a:lnTo>
                      <a:pt x="56" y="68"/>
                    </a:lnTo>
                    <a:close/>
                  </a:path>
                </a:pathLst>
              </a:custGeom>
              <a:solidFill>
                <a:srgbClr val="B7B7B7"/>
              </a:solidFill>
              <a:ln w="0">
                <a:solidFill>
                  <a:srgbClr val="B7B7B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1" name="Freeform 250"/>
              <p:cNvSpPr>
                <a:spLocks/>
              </p:cNvSpPr>
              <p:nvPr/>
            </p:nvSpPr>
            <p:spPr bwMode="auto">
              <a:xfrm>
                <a:off x="1713363" y="4733729"/>
                <a:ext cx="216230" cy="115890"/>
              </a:xfrm>
              <a:custGeom>
                <a:avLst/>
                <a:gdLst>
                  <a:gd name="T0" fmla="*/ 46 w 91"/>
                  <a:gd name="T1" fmla="*/ 56 h 56"/>
                  <a:gd name="T2" fmla="*/ 64 w 91"/>
                  <a:gd name="T3" fmla="*/ 54 h 56"/>
                  <a:gd name="T4" fmla="*/ 78 w 91"/>
                  <a:gd name="T5" fmla="*/ 50 h 56"/>
                  <a:gd name="T6" fmla="*/ 88 w 91"/>
                  <a:gd name="T7" fmla="*/ 41 h 56"/>
                  <a:gd name="T8" fmla="*/ 91 w 91"/>
                  <a:gd name="T9" fmla="*/ 32 h 56"/>
                  <a:gd name="T10" fmla="*/ 88 w 91"/>
                  <a:gd name="T11" fmla="*/ 21 h 56"/>
                  <a:gd name="T12" fmla="*/ 78 w 91"/>
                  <a:gd name="T13" fmla="*/ 11 h 56"/>
                  <a:gd name="T14" fmla="*/ 64 w 91"/>
                  <a:gd name="T15" fmla="*/ 3 h 56"/>
                  <a:gd name="T16" fmla="*/ 46 w 91"/>
                  <a:gd name="T17" fmla="*/ 0 h 56"/>
                  <a:gd name="T18" fmla="*/ 28 w 91"/>
                  <a:gd name="T19" fmla="*/ 3 h 56"/>
                  <a:gd name="T20" fmla="*/ 13 w 91"/>
                  <a:gd name="T21" fmla="*/ 11 h 56"/>
                  <a:gd name="T22" fmla="*/ 4 w 91"/>
                  <a:gd name="T23" fmla="*/ 21 h 56"/>
                  <a:gd name="T24" fmla="*/ 0 w 91"/>
                  <a:gd name="T25" fmla="*/ 32 h 56"/>
                  <a:gd name="T26" fmla="*/ 4 w 91"/>
                  <a:gd name="T27" fmla="*/ 41 h 56"/>
                  <a:gd name="T28" fmla="*/ 13 w 91"/>
                  <a:gd name="T29" fmla="*/ 50 h 56"/>
                  <a:gd name="T30" fmla="*/ 28 w 91"/>
                  <a:gd name="T31" fmla="*/ 54 h 56"/>
                  <a:gd name="T32" fmla="*/ 46 w 9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56"/>
                  <a:gd name="T53" fmla="*/ 91 w 9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56">
                    <a:moveTo>
                      <a:pt x="46" y="56"/>
                    </a:moveTo>
                    <a:lnTo>
                      <a:pt x="64" y="54"/>
                    </a:lnTo>
                    <a:lnTo>
                      <a:pt x="78" y="50"/>
                    </a:lnTo>
                    <a:lnTo>
                      <a:pt x="88" y="41"/>
                    </a:lnTo>
                    <a:lnTo>
                      <a:pt x="91" y="32"/>
                    </a:lnTo>
                    <a:lnTo>
                      <a:pt x="88" y="21"/>
                    </a:lnTo>
                    <a:lnTo>
                      <a:pt x="78" y="11"/>
                    </a:lnTo>
                    <a:lnTo>
                      <a:pt x="64" y="3"/>
                    </a:lnTo>
                    <a:lnTo>
                      <a:pt x="46" y="0"/>
                    </a:lnTo>
                    <a:lnTo>
                      <a:pt x="28" y="3"/>
                    </a:lnTo>
                    <a:lnTo>
                      <a:pt x="13" y="11"/>
                    </a:lnTo>
                    <a:lnTo>
                      <a:pt x="4" y="21"/>
                    </a:lnTo>
                    <a:lnTo>
                      <a:pt x="0" y="32"/>
                    </a:lnTo>
                    <a:lnTo>
                      <a:pt x="4" y="41"/>
                    </a:lnTo>
                    <a:lnTo>
                      <a:pt x="13" y="50"/>
                    </a:lnTo>
                    <a:lnTo>
                      <a:pt x="28" y="54"/>
                    </a:lnTo>
                    <a:lnTo>
                      <a:pt x="46" y="56"/>
                    </a:lnTo>
                    <a:close/>
                  </a:path>
                </a:pathLst>
              </a:custGeom>
              <a:solidFill>
                <a:srgbClr val="CFCFCF"/>
              </a:solidFill>
              <a:ln w="0">
                <a:solidFill>
                  <a:srgbClr val="CFCFC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2" name="Freeform 251"/>
              <p:cNvSpPr>
                <a:spLocks/>
              </p:cNvSpPr>
              <p:nvPr/>
            </p:nvSpPr>
            <p:spPr bwMode="auto">
              <a:xfrm>
                <a:off x="1741877" y="4737868"/>
                <a:ext cx="163954" cy="86918"/>
              </a:xfrm>
              <a:custGeom>
                <a:avLst/>
                <a:gdLst>
                  <a:gd name="T0" fmla="*/ 34 w 69"/>
                  <a:gd name="T1" fmla="*/ 42 h 42"/>
                  <a:gd name="T2" fmla="*/ 52 w 69"/>
                  <a:gd name="T3" fmla="*/ 40 h 42"/>
                  <a:gd name="T4" fmla="*/ 64 w 69"/>
                  <a:gd name="T5" fmla="*/ 33 h 42"/>
                  <a:gd name="T6" fmla="*/ 69 w 69"/>
                  <a:gd name="T7" fmla="*/ 24 h 42"/>
                  <a:gd name="T8" fmla="*/ 67 w 69"/>
                  <a:gd name="T9" fmla="*/ 16 h 42"/>
                  <a:gd name="T10" fmla="*/ 58 w 69"/>
                  <a:gd name="T11" fmla="*/ 7 h 42"/>
                  <a:gd name="T12" fmla="*/ 48 w 69"/>
                  <a:gd name="T13" fmla="*/ 3 h 42"/>
                  <a:gd name="T14" fmla="*/ 34 w 69"/>
                  <a:gd name="T15" fmla="*/ 0 h 42"/>
                  <a:gd name="T16" fmla="*/ 21 w 69"/>
                  <a:gd name="T17" fmla="*/ 3 h 42"/>
                  <a:gd name="T18" fmla="*/ 9 w 69"/>
                  <a:gd name="T19" fmla="*/ 7 h 42"/>
                  <a:gd name="T20" fmla="*/ 1 w 69"/>
                  <a:gd name="T21" fmla="*/ 16 h 42"/>
                  <a:gd name="T22" fmla="*/ 0 w 69"/>
                  <a:gd name="T23" fmla="*/ 24 h 42"/>
                  <a:gd name="T24" fmla="*/ 4 w 69"/>
                  <a:gd name="T25" fmla="*/ 33 h 42"/>
                  <a:gd name="T26" fmla="*/ 16 w 69"/>
                  <a:gd name="T27" fmla="*/ 40 h 42"/>
                  <a:gd name="T28" fmla="*/ 34 w 69"/>
                  <a:gd name="T29" fmla="*/ 4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42"/>
                  <a:gd name="T47" fmla="*/ 69 w 6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42">
                    <a:moveTo>
                      <a:pt x="34" y="42"/>
                    </a:moveTo>
                    <a:lnTo>
                      <a:pt x="52" y="40"/>
                    </a:lnTo>
                    <a:lnTo>
                      <a:pt x="64" y="33"/>
                    </a:lnTo>
                    <a:lnTo>
                      <a:pt x="69" y="24"/>
                    </a:lnTo>
                    <a:lnTo>
                      <a:pt x="67" y="16"/>
                    </a:lnTo>
                    <a:lnTo>
                      <a:pt x="58" y="7"/>
                    </a:lnTo>
                    <a:lnTo>
                      <a:pt x="48" y="3"/>
                    </a:lnTo>
                    <a:lnTo>
                      <a:pt x="34" y="0"/>
                    </a:lnTo>
                    <a:lnTo>
                      <a:pt x="21" y="3"/>
                    </a:lnTo>
                    <a:lnTo>
                      <a:pt x="9" y="7"/>
                    </a:lnTo>
                    <a:lnTo>
                      <a:pt x="1" y="16"/>
                    </a:lnTo>
                    <a:lnTo>
                      <a:pt x="0" y="24"/>
                    </a:lnTo>
                    <a:lnTo>
                      <a:pt x="4" y="33"/>
                    </a:lnTo>
                    <a:lnTo>
                      <a:pt x="16" y="40"/>
                    </a:lnTo>
                    <a:lnTo>
                      <a:pt x="34" y="42"/>
                    </a:lnTo>
                    <a:close/>
                  </a:path>
                </a:pathLst>
              </a:custGeom>
              <a:solidFill>
                <a:srgbClr val="E7E7E7"/>
              </a:solidFill>
              <a:ln w="0">
                <a:solidFill>
                  <a:srgbClr val="E7E7E7"/>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3" name="Freeform 252"/>
              <p:cNvSpPr>
                <a:spLocks/>
              </p:cNvSpPr>
              <p:nvPr/>
            </p:nvSpPr>
            <p:spPr bwMode="auto">
              <a:xfrm>
                <a:off x="1765638" y="4739938"/>
                <a:ext cx="114055" cy="60015"/>
              </a:xfrm>
              <a:custGeom>
                <a:avLst/>
                <a:gdLst>
                  <a:gd name="T0" fmla="*/ 24 w 48"/>
                  <a:gd name="T1" fmla="*/ 29 h 29"/>
                  <a:gd name="T2" fmla="*/ 36 w 48"/>
                  <a:gd name="T3" fmla="*/ 27 h 29"/>
                  <a:gd name="T4" fmla="*/ 45 w 48"/>
                  <a:gd name="T5" fmla="*/ 23 h 29"/>
                  <a:gd name="T6" fmla="*/ 48 w 48"/>
                  <a:gd name="T7" fmla="*/ 17 h 29"/>
                  <a:gd name="T8" fmla="*/ 45 w 48"/>
                  <a:gd name="T9" fmla="*/ 9 h 29"/>
                  <a:gd name="T10" fmla="*/ 36 w 48"/>
                  <a:gd name="T11" fmla="*/ 2 h 29"/>
                  <a:gd name="T12" fmla="*/ 24 w 48"/>
                  <a:gd name="T13" fmla="*/ 0 h 29"/>
                  <a:gd name="T14" fmla="*/ 12 w 48"/>
                  <a:gd name="T15" fmla="*/ 2 h 29"/>
                  <a:gd name="T16" fmla="*/ 3 w 48"/>
                  <a:gd name="T17" fmla="*/ 9 h 29"/>
                  <a:gd name="T18" fmla="*/ 0 w 48"/>
                  <a:gd name="T19" fmla="*/ 17 h 29"/>
                  <a:gd name="T20" fmla="*/ 3 w 48"/>
                  <a:gd name="T21" fmla="*/ 23 h 29"/>
                  <a:gd name="T22" fmla="*/ 12 w 48"/>
                  <a:gd name="T23" fmla="*/ 27 h 29"/>
                  <a:gd name="T24" fmla="*/ 24 w 48"/>
                  <a:gd name="T25" fmla="*/ 29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9"/>
                  <a:gd name="T41" fmla="*/ 48 w 4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9">
                    <a:moveTo>
                      <a:pt x="24" y="29"/>
                    </a:moveTo>
                    <a:lnTo>
                      <a:pt x="36" y="27"/>
                    </a:lnTo>
                    <a:lnTo>
                      <a:pt x="45" y="23"/>
                    </a:lnTo>
                    <a:lnTo>
                      <a:pt x="48" y="17"/>
                    </a:lnTo>
                    <a:lnTo>
                      <a:pt x="45" y="9"/>
                    </a:lnTo>
                    <a:lnTo>
                      <a:pt x="36" y="2"/>
                    </a:lnTo>
                    <a:lnTo>
                      <a:pt x="24" y="0"/>
                    </a:lnTo>
                    <a:lnTo>
                      <a:pt x="12" y="2"/>
                    </a:lnTo>
                    <a:lnTo>
                      <a:pt x="3" y="9"/>
                    </a:lnTo>
                    <a:lnTo>
                      <a:pt x="0" y="17"/>
                    </a:lnTo>
                    <a:lnTo>
                      <a:pt x="3" y="23"/>
                    </a:lnTo>
                    <a:lnTo>
                      <a:pt x="12" y="27"/>
                    </a:lnTo>
                    <a:lnTo>
                      <a:pt x="24" y="29"/>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4" name="Freeform 253"/>
              <p:cNvSpPr>
                <a:spLocks/>
              </p:cNvSpPr>
              <p:nvPr/>
            </p:nvSpPr>
            <p:spPr bwMode="auto">
              <a:xfrm>
                <a:off x="3766357" y="3659671"/>
                <a:ext cx="118807" cy="107613"/>
              </a:xfrm>
              <a:custGeom>
                <a:avLst/>
                <a:gdLst>
                  <a:gd name="T0" fmla="*/ 36 w 50"/>
                  <a:gd name="T1" fmla="*/ 50 h 52"/>
                  <a:gd name="T2" fmla="*/ 46 w 50"/>
                  <a:gd name="T3" fmla="*/ 41 h 52"/>
                  <a:gd name="T4" fmla="*/ 50 w 50"/>
                  <a:gd name="T5" fmla="*/ 29 h 52"/>
                  <a:gd name="T6" fmla="*/ 47 w 50"/>
                  <a:gd name="T7" fmla="*/ 14 h 52"/>
                  <a:gd name="T8" fmla="*/ 39 w 50"/>
                  <a:gd name="T9" fmla="*/ 4 h 52"/>
                  <a:gd name="T10" fmla="*/ 27 w 50"/>
                  <a:gd name="T11" fmla="*/ 0 h 52"/>
                  <a:gd name="T12" fmla="*/ 13 w 50"/>
                  <a:gd name="T13" fmla="*/ 1 h 52"/>
                  <a:gd name="T14" fmla="*/ 4 w 50"/>
                  <a:gd name="T15" fmla="*/ 10 h 52"/>
                  <a:gd name="T16" fmla="*/ 0 w 50"/>
                  <a:gd name="T17" fmla="*/ 22 h 52"/>
                  <a:gd name="T18" fmla="*/ 3 w 50"/>
                  <a:gd name="T19" fmla="*/ 35 h 52"/>
                  <a:gd name="T20" fmla="*/ 10 w 50"/>
                  <a:gd name="T21" fmla="*/ 47 h 52"/>
                  <a:gd name="T22" fmla="*/ 24 w 50"/>
                  <a:gd name="T23" fmla="*/ 52 h 52"/>
                  <a:gd name="T24" fmla="*/ 36 w 50"/>
                  <a:gd name="T25" fmla="*/ 5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2"/>
                  <a:gd name="T41" fmla="*/ 50 w 5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2">
                    <a:moveTo>
                      <a:pt x="36" y="50"/>
                    </a:moveTo>
                    <a:lnTo>
                      <a:pt x="46" y="41"/>
                    </a:lnTo>
                    <a:lnTo>
                      <a:pt x="50" y="29"/>
                    </a:lnTo>
                    <a:lnTo>
                      <a:pt x="47" y="14"/>
                    </a:lnTo>
                    <a:lnTo>
                      <a:pt x="39" y="4"/>
                    </a:lnTo>
                    <a:lnTo>
                      <a:pt x="27" y="0"/>
                    </a:lnTo>
                    <a:lnTo>
                      <a:pt x="13" y="1"/>
                    </a:lnTo>
                    <a:lnTo>
                      <a:pt x="4" y="10"/>
                    </a:lnTo>
                    <a:lnTo>
                      <a:pt x="0" y="22"/>
                    </a:lnTo>
                    <a:lnTo>
                      <a:pt x="3" y="35"/>
                    </a:lnTo>
                    <a:lnTo>
                      <a:pt x="10" y="47"/>
                    </a:lnTo>
                    <a:lnTo>
                      <a:pt x="24" y="52"/>
                    </a:lnTo>
                    <a:lnTo>
                      <a:pt x="36" y="50"/>
                    </a:lnTo>
                    <a:close/>
                  </a:path>
                </a:pathLst>
              </a:custGeom>
              <a:solidFill>
                <a:srgbClr val="D90000"/>
              </a:solidFill>
              <a:ln w="0">
                <a:solidFill>
                  <a:srgbClr val="D9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5" name="Freeform 254"/>
              <p:cNvSpPr>
                <a:spLocks/>
              </p:cNvSpPr>
              <p:nvPr/>
            </p:nvSpPr>
            <p:spPr bwMode="auto">
              <a:xfrm>
                <a:off x="3766357" y="3659671"/>
                <a:ext cx="118807" cy="107613"/>
              </a:xfrm>
              <a:custGeom>
                <a:avLst/>
                <a:gdLst>
                  <a:gd name="T0" fmla="*/ 36 w 50"/>
                  <a:gd name="T1" fmla="*/ 50 h 52"/>
                  <a:gd name="T2" fmla="*/ 46 w 50"/>
                  <a:gd name="T3" fmla="*/ 41 h 52"/>
                  <a:gd name="T4" fmla="*/ 50 w 50"/>
                  <a:gd name="T5" fmla="*/ 29 h 52"/>
                  <a:gd name="T6" fmla="*/ 47 w 50"/>
                  <a:gd name="T7" fmla="*/ 14 h 52"/>
                  <a:gd name="T8" fmla="*/ 39 w 50"/>
                  <a:gd name="T9" fmla="*/ 4 h 52"/>
                  <a:gd name="T10" fmla="*/ 27 w 50"/>
                  <a:gd name="T11" fmla="*/ 0 h 52"/>
                  <a:gd name="T12" fmla="*/ 13 w 50"/>
                  <a:gd name="T13" fmla="*/ 1 h 52"/>
                  <a:gd name="T14" fmla="*/ 4 w 50"/>
                  <a:gd name="T15" fmla="*/ 10 h 52"/>
                  <a:gd name="T16" fmla="*/ 0 w 50"/>
                  <a:gd name="T17" fmla="*/ 22 h 52"/>
                  <a:gd name="T18" fmla="*/ 3 w 50"/>
                  <a:gd name="T19" fmla="*/ 35 h 52"/>
                  <a:gd name="T20" fmla="*/ 10 w 50"/>
                  <a:gd name="T21" fmla="*/ 47 h 52"/>
                  <a:gd name="T22" fmla="*/ 24 w 50"/>
                  <a:gd name="T23" fmla="*/ 52 h 52"/>
                  <a:gd name="T24" fmla="*/ 36 w 50"/>
                  <a:gd name="T25" fmla="*/ 5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52"/>
                  <a:gd name="T41" fmla="*/ 50 w 5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52">
                    <a:moveTo>
                      <a:pt x="36" y="50"/>
                    </a:moveTo>
                    <a:lnTo>
                      <a:pt x="46" y="41"/>
                    </a:lnTo>
                    <a:lnTo>
                      <a:pt x="50" y="29"/>
                    </a:lnTo>
                    <a:lnTo>
                      <a:pt x="47" y="14"/>
                    </a:lnTo>
                    <a:lnTo>
                      <a:pt x="39" y="4"/>
                    </a:lnTo>
                    <a:lnTo>
                      <a:pt x="27" y="0"/>
                    </a:lnTo>
                    <a:lnTo>
                      <a:pt x="13" y="1"/>
                    </a:lnTo>
                    <a:lnTo>
                      <a:pt x="4" y="10"/>
                    </a:lnTo>
                    <a:lnTo>
                      <a:pt x="0" y="22"/>
                    </a:lnTo>
                    <a:lnTo>
                      <a:pt x="3" y="35"/>
                    </a:lnTo>
                    <a:lnTo>
                      <a:pt x="10" y="47"/>
                    </a:lnTo>
                    <a:lnTo>
                      <a:pt x="24" y="52"/>
                    </a:lnTo>
                    <a:lnTo>
                      <a:pt x="36" y="50"/>
                    </a:lnTo>
                  </a:path>
                </a:pathLst>
              </a:custGeom>
              <a:noFill/>
              <a:ln w="7938">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6" name="Line 250"/>
              <p:cNvSpPr>
                <a:spLocks noChangeShapeType="1"/>
              </p:cNvSpPr>
              <p:nvPr/>
            </p:nvSpPr>
            <p:spPr bwMode="auto">
              <a:xfrm flipV="1">
                <a:off x="3272118" y="2573195"/>
                <a:ext cx="356423" cy="186253"/>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7" name="Line 251"/>
              <p:cNvSpPr>
                <a:spLocks noChangeShapeType="1"/>
              </p:cNvSpPr>
              <p:nvPr/>
            </p:nvSpPr>
            <p:spPr bwMode="auto">
              <a:xfrm flipV="1">
                <a:off x="3433696" y="3738311"/>
                <a:ext cx="354046" cy="186253"/>
              </a:xfrm>
              <a:prstGeom prst="line">
                <a:avLst/>
              </a:prstGeom>
              <a:noFill/>
              <a:ln w="9525">
                <a:solidFill>
                  <a:srgbClr val="FF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8" name="Freeform 257"/>
              <p:cNvSpPr>
                <a:spLocks/>
              </p:cNvSpPr>
              <p:nvPr/>
            </p:nvSpPr>
            <p:spPr bwMode="auto">
              <a:xfrm>
                <a:off x="2606795" y="3223011"/>
                <a:ext cx="826901" cy="206948"/>
              </a:xfrm>
              <a:custGeom>
                <a:avLst/>
                <a:gdLst>
                  <a:gd name="T0" fmla="*/ 0 w 348"/>
                  <a:gd name="T1" fmla="*/ 100 h 100"/>
                  <a:gd name="T2" fmla="*/ 348 w 348"/>
                  <a:gd name="T3" fmla="*/ 64 h 100"/>
                  <a:gd name="T4" fmla="*/ 283 w 348"/>
                  <a:gd name="T5" fmla="*/ 0 h 100"/>
                  <a:gd name="T6" fmla="*/ 0 w 348"/>
                  <a:gd name="T7" fmla="*/ 100 h 100"/>
                  <a:gd name="T8" fmla="*/ 0 60000 65536"/>
                  <a:gd name="T9" fmla="*/ 0 60000 65536"/>
                  <a:gd name="T10" fmla="*/ 0 60000 65536"/>
                  <a:gd name="T11" fmla="*/ 0 60000 65536"/>
                  <a:gd name="T12" fmla="*/ 0 w 348"/>
                  <a:gd name="T13" fmla="*/ 0 h 100"/>
                  <a:gd name="T14" fmla="*/ 348 w 348"/>
                  <a:gd name="T15" fmla="*/ 100 h 100"/>
                </a:gdLst>
                <a:ahLst/>
                <a:cxnLst>
                  <a:cxn ang="T8">
                    <a:pos x="T0" y="T1"/>
                  </a:cxn>
                  <a:cxn ang="T9">
                    <a:pos x="T2" y="T3"/>
                  </a:cxn>
                  <a:cxn ang="T10">
                    <a:pos x="T4" y="T5"/>
                  </a:cxn>
                  <a:cxn ang="T11">
                    <a:pos x="T6" y="T7"/>
                  </a:cxn>
                </a:cxnLst>
                <a:rect l="T12" t="T13" r="T14" b="T15"/>
                <a:pathLst>
                  <a:path w="348" h="100">
                    <a:moveTo>
                      <a:pt x="0" y="100"/>
                    </a:moveTo>
                    <a:lnTo>
                      <a:pt x="348" y="64"/>
                    </a:lnTo>
                    <a:lnTo>
                      <a:pt x="283" y="0"/>
                    </a:lnTo>
                    <a:lnTo>
                      <a:pt x="0" y="100"/>
                    </a:lnTo>
                    <a:close/>
                  </a:path>
                </a:pathLst>
              </a:custGeom>
              <a:solidFill>
                <a:srgbClr val="BFBFBF"/>
              </a:solidFill>
              <a:ln w="0">
                <a:solidFill>
                  <a:srgbClr val="BFBFB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59" name="Freeform 258"/>
              <p:cNvSpPr>
                <a:spLocks/>
              </p:cNvSpPr>
              <p:nvPr/>
            </p:nvSpPr>
            <p:spPr bwMode="auto">
              <a:xfrm>
                <a:off x="3452705" y="3165066"/>
                <a:ext cx="140193" cy="194531"/>
              </a:xfrm>
              <a:custGeom>
                <a:avLst/>
                <a:gdLst>
                  <a:gd name="T0" fmla="*/ 0 w 59"/>
                  <a:gd name="T1" fmla="*/ 94 h 94"/>
                  <a:gd name="T2" fmla="*/ 0 w 59"/>
                  <a:gd name="T3" fmla="*/ 26 h 94"/>
                  <a:gd name="T4" fmla="*/ 59 w 59"/>
                  <a:gd name="T5" fmla="*/ 0 h 94"/>
                  <a:gd name="T6" fmla="*/ 59 w 59"/>
                  <a:gd name="T7" fmla="*/ 67 h 94"/>
                  <a:gd name="T8" fmla="*/ 0 w 59"/>
                  <a:gd name="T9" fmla="*/ 94 h 94"/>
                  <a:gd name="T10" fmla="*/ 0 60000 65536"/>
                  <a:gd name="T11" fmla="*/ 0 60000 65536"/>
                  <a:gd name="T12" fmla="*/ 0 60000 65536"/>
                  <a:gd name="T13" fmla="*/ 0 60000 65536"/>
                  <a:gd name="T14" fmla="*/ 0 60000 65536"/>
                  <a:gd name="T15" fmla="*/ 0 w 59"/>
                  <a:gd name="T16" fmla="*/ 0 h 94"/>
                  <a:gd name="T17" fmla="*/ 59 w 59"/>
                  <a:gd name="T18" fmla="*/ 94 h 94"/>
                </a:gdLst>
                <a:ahLst/>
                <a:cxnLst>
                  <a:cxn ang="T10">
                    <a:pos x="T0" y="T1"/>
                  </a:cxn>
                  <a:cxn ang="T11">
                    <a:pos x="T2" y="T3"/>
                  </a:cxn>
                  <a:cxn ang="T12">
                    <a:pos x="T4" y="T5"/>
                  </a:cxn>
                  <a:cxn ang="T13">
                    <a:pos x="T6" y="T7"/>
                  </a:cxn>
                  <a:cxn ang="T14">
                    <a:pos x="T8" y="T9"/>
                  </a:cxn>
                </a:cxnLst>
                <a:rect l="T15" t="T16" r="T17" b="T18"/>
                <a:pathLst>
                  <a:path w="59" h="94">
                    <a:moveTo>
                      <a:pt x="0" y="94"/>
                    </a:moveTo>
                    <a:lnTo>
                      <a:pt x="0" y="26"/>
                    </a:lnTo>
                    <a:lnTo>
                      <a:pt x="59" y="0"/>
                    </a:lnTo>
                    <a:lnTo>
                      <a:pt x="59" y="67"/>
                    </a:lnTo>
                    <a:lnTo>
                      <a:pt x="0" y="94"/>
                    </a:lnTo>
                    <a:close/>
                  </a:path>
                </a:pathLst>
              </a:custGeom>
              <a:solidFill>
                <a:srgbClr val="707070"/>
              </a:solidFill>
              <a:ln w="0">
                <a:solidFill>
                  <a:srgbClr val="70707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0" name="Freeform 259"/>
              <p:cNvSpPr>
                <a:spLocks/>
              </p:cNvSpPr>
              <p:nvPr/>
            </p:nvSpPr>
            <p:spPr bwMode="auto">
              <a:xfrm>
                <a:off x="3592898" y="3167135"/>
                <a:ext cx="95046" cy="188323"/>
              </a:xfrm>
              <a:custGeom>
                <a:avLst/>
                <a:gdLst>
                  <a:gd name="T0" fmla="*/ 40 w 40"/>
                  <a:gd name="T1" fmla="*/ 91 h 91"/>
                  <a:gd name="T2" fmla="*/ 40 w 40"/>
                  <a:gd name="T3" fmla="*/ 25 h 91"/>
                  <a:gd name="T4" fmla="*/ 0 w 40"/>
                  <a:gd name="T5" fmla="*/ 0 h 91"/>
                  <a:gd name="T6" fmla="*/ 0 w 40"/>
                  <a:gd name="T7" fmla="*/ 66 h 91"/>
                  <a:gd name="T8" fmla="*/ 40 w 40"/>
                  <a:gd name="T9" fmla="*/ 91 h 91"/>
                  <a:gd name="T10" fmla="*/ 0 60000 65536"/>
                  <a:gd name="T11" fmla="*/ 0 60000 65536"/>
                  <a:gd name="T12" fmla="*/ 0 60000 65536"/>
                  <a:gd name="T13" fmla="*/ 0 60000 65536"/>
                  <a:gd name="T14" fmla="*/ 0 60000 65536"/>
                  <a:gd name="T15" fmla="*/ 0 w 40"/>
                  <a:gd name="T16" fmla="*/ 0 h 91"/>
                  <a:gd name="T17" fmla="*/ 40 w 40"/>
                  <a:gd name="T18" fmla="*/ 91 h 91"/>
                </a:gdLst>
                <a:ahLst/>
                <a:cxnLst>
                  <a:cxn ang="T10">
                    <a:pos x="T0" y="T1"/>
                  </a:cxn>
                  <a:cxn ang="T11">
                    <a:pos x="T2" y="T3"/>
                  </a:cxn>
                  <a:cxn ang="T12">
                    <a:pos x="T4" y="T5"/>
                  </a:cxn>
                  <a:cxn ang="T13">
                    <a:pos x="T6" y="T7"/>
                  </a:cxn>
                  <a:cxn ang="T14">
                    <a:pos x="T8" y="T9"/>
                  </a:cxn>
                </a:cxnLst>
                <a:rect l="T15" t="T16" r="T17" b="T18"/>
                <a:pathLst>
                  <a:path w="40" h="91">
                    <a:moveTo>
                      <a:pt x="40" y="91"/>
                    </a:moveTo>
                    <a:lnTo>
                      <a:pt x="40" y="25"/>
                    </a:lnTo>
                    <a:lnTo>
                      <a:pt x="0" y="0"/>
                    </a:lnTo>
                    <a:lnTo>
                      <a:pt x="0" y="66"/>
                    </a:lnTo>
                    <a:lnTo>
                      <a:pt x="40" y="9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1" name="Freeform 260"/>
              <p:cNvSpPr>
                <a:spLocks/>
              </p:cNvSpPr>
              <p:nvPr/>
            </p:nvSpPr>
            <p:spPr bwMode="auto">
              <a:xfrm>
                <a:off x="3687944" y="3165066"/>
                <a:ext cx="137817" cy="194531"/>
              </a:xfrm>
              <a:custGeom>
                <a:avLst/>
                <a:gdLst>
                  <a:gd name="T0" fmla="*/ 0 w 58"/>
                  <a:gd name="T1" fmla="*/ 94 h 94"/>
                  <a:gd name="T2" fmla="*/ 0 w 58"/>
                  <a:gd name="T3" fmla="*/ 26 h 94"/>
                  <a:gd name="T4" fmla="*/ 58 w 58"/>
                  <a:gd name="T5" fmla="*/ 0 h 94"/>
                  <a:gd name="T6" fmla="*/ 58 w 58"/>
                  <a:gd name="T7" fmla="*/ 67 h 94"/>
                  <a:gd name="T8" fmla="*/ 0 w 58"/>
                  <a:gd name="T9" fmla="*/ 94 h 94"/>
                  <a:gd name="T10" fmla="*/ 0 60000 65536"/>
                  <a:gd name="T11" fmla="*/ 0 60000 65536"/>
                  <a:gd name="T12" fmla="*/ 0 60000 65536"/>
                  <a:gd name="T13" fmla="*/ 0 60000 65536"/>
                  <a:gd name="T14" fmla="*/ 0 60000 65536"/>
                  <a:gd name="T15" fmla="*/ 0 w 58"/>
                  <a:gd name="T16" fmla="*/ 0 h 94"/>
                  <a:gd name="T17" fmla="*/ 58 w 58"/>
                  <a:gd name="T18" fmla="*/ 94 h 94"/>
                </a:gdLst>
                <a:ahLst/>
                <a:cxnLst>
                  <a:cxn ang="T10">
                    <a:pos x="T0" y="T1"/>
                  </a:cxn>
                  <a:cxn ang="T11">
                    <a:pos x="T2" y="T3"/>
                  </a:cxn>
                  <a:cxn ang="T12">
                    <a:pos x="T4" y="T5"/>
                  </a:cxn>
                  <a:cxn ang="T13">
                    <a:pos x="T6" y="T7"/>
                  </a:cxn>
                  <a:cxn ang="T14">
                    <a:pos x="T8" y="T9"/>
                  </a:cxn>
                </a:cxnLst>
                <a:rect l="T15" t="T16" r="T17" b="T18"/>
                <a:pathLst>
                  <a:path w="58" h="94">
                    <a:moveTo>
                      <a:pt x="0" y="94"/>
                    </a:moveTo>
                    <a:lnTo>
                      <a:pt x="0" y="26"/>
                    </a:lnTo>
                    <a:lnTo>
                      <a:pt x="58" y="0"/>
                    </a:lnTo>
                    <a:lnTo>
                      <a:pt x="58" y="67"/>
                    </a:lnTo>
                    <a:lnTo>
                      <a:pt x="0" y="94"/>
                    </a:lnTo>
                    <a:close/>
                  </a:path>
                </a:pathLst>
              </a:custGeom>
              <a:solidFill>
                <a:srgbClr val="707070"/>
              </a:solidFill>
              <a:ln w="0">
                <a:solidFill>
                  <a:srgbClr val="70707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2" name="Freeform 261"/>
              <p:cNvSpPr>
                <a:spLocks/>
              </p:cNvSpPr>
              <p:nvPr/>
            </p:nvSpPr>
            <p:spPr bwMode="auto">
              <a:xfrm>
                <a:off x="3322017" y="3096773"/>
                <a:ext cx="503744" cy="122099"/>
              </a:xfrm>
              <a:custGeom>
                <a:avLst/>
                <a:gdLst>
                  <a:gd name="T0" fmla="*/ 58 w 212"/>
                  <a:gd name="T1" fmla="*/ 4 h 59"/>
                  <a:gd name="T2" fmla="*/ 0 w 212"/>
                  <a:gd name="T3" fmla="*/ 31 h 59"/>
                  <a:gd name="T4" fmla="*/ 55 w 212"/>
                  <a:gd name="T5" fmla="*/ 58 h 59"/>
                  <a:gd name="T6" fmla="*/ 112 w 212"/>
                  <a:gd name="T7" fmla="*/ 31 h 59"/>
                  <a:gd name="T8" fmla="*/ 154 w 212"/>
                  <a:gd name="T9" fmla="*/ 59 h 59"/>
                  <a:gd name="T10" fmla="*/ 212 w 212"/>
                  <a:gd name="T11" fmla="*/ 31 h 59"/>
                  <a:gd name="T12" fmla="*/ 157 w 212"/>
                  <a:gd name="T13" fmla="*/ 0 h 59"/>
                  <a:gd name="T14" fmla="*/ 102 w 212"/>
                  <a:gd name="T15" fmla="*/ 25 h 59"/>
                  <a:gd name="T16" fmla="*/ 58 w 212"/>
                  <a:gd name="T17" fmla="*/ 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59"/>
                  <a:gd name="T29" fmla="*/ 212 w 21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59">
                    <a:moveTo>
                      <a:pt x="58" y="4"/>
                    </a:moveTo>
                    <a:lnTo>
                      <a:pt x="0" y="31"/>
                    </a:lnTo>
                    <a:lnTo>
                      <a:pt x="55" y="58"/>
                    </a:lnTo>
                    <a:lnTo>
                      <a:pt x="112" y="31"/>
                    </a:lnTo>
                    <a:lnTo>
                      <a:pt x="154" y="59"/>
                    </a:lnTo>
                    <a:lnTo>
                      <a:pt x="212" y="31"/>
                    </a:lnTo>
                    <a:lnTo>
                      <a:pt x="157" y="0"/>
                    </a:lnTo>
                    <a:lnTo>
                      <a:pt x="102" y="25"/>
                    </a:lnTo>
                    <a:lnTo>
                      <a:pt x="58" y="4"/>
                    </a:lnTo>
                    <a:close/>
                  </a:path>
                </a:pathLst>
              </a:custGeom>
              <a:solidFill>
                <a:srgbClr val="ABABAB"/>
              </a:solidFill>
              <a:ln w="0">
                <a:solidFill>
                  <a:srgbClr val="ABABAB"/>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3" name="Freeform 262"/>
              <p:cNvSpPr>
                <a:spLocks/>
              </p:cNvSpPr>
              <p:nvPr/>
            </p:nvSpPr>
            <p:spPr bwMode="auto">
              <a:xfrm>
                <a:off x="3322017" y="3096773"/>
                <a:ext cx="503744" cy="122099"/>
              </a:xfrm>
              <a:custGeom>
                <a:avLst/>
                <a:gdLst>
                  <a:gd name="T0" fmla="*/ 58 w 212"/>
                  <a:gd name="T1" fmla="*/ 4 h 59"/>
                  <a:gd name="T2" fmla="*/ 0 w 212"/>
                  <a:gd name="T3" fmla="*/ 31 h 59"/>
                  <a:gd name="T4" fmla="*/ 55 w 212"/>
                  <a:gd name="T5" fmla="*/ 58 h 59"/>
                  <a:gd name="T6" fmla="*/ 112 w 212"/>
                  <a:gd name="T7" fmla="*/ 31 h 59"/>
                  <a:gd name="T8" fmla="*/ 154 w 212"/>
                  <a:gd name="T9" fmla="*/ 59 h 59"/>
                  <a:gd name="T10" fmla="*/ 212 w 212"/>
                  <a:gd name="T11" fmla="*/ 31 h 59"/>
                  <a:gd name="T12" fmla="*/ 157 w 212"/>
                  <a:gd name="T13" fmla="*/ 0 h 59"/>
                  <a:gd name="T14" fmla="*/ 102 w 212"/>
                  <a:gd name="T15" fmla="*/ 25 h 59"/>
                  <a:gd name="T16" fmla="*/ 58 w 212"/>
                  <a:gd name="T17" fmla="*/ 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59"/>
                  <a:gd name="T29" fmla="*/ 212 w 21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59">
                    <a:moveTo>
                      <a:pt x="58" y="4"/>
                    </a:moveTo>
                    <a:lnTo>
                      <a:pt x="0" y="31"/>
                    </a:lnTo>
                    <a:lnTo>
                      <a:pt x="55" y="58"/>
                    </a:lnTo>
                    <a:lnTo>
                      <a:pt x="112" y="31"/>
                    </a:lnTo>
                    <a:lnTo>
                      <a:pt x="154" y="59"/>
                    </a:lnTo>
                    <a:lnTo>
                      <a:pt x="212" y="31"/>
                    </a:lnTo>
                    <a:lnTo>
                      <a:pt x="157" y="0"/>
                    </a:lnTo>
                    <a:lnTo>
                      <a:pt x="102" y="25"/>
                    </a:lnTo>
                    <a:lnTo>
                      <a:pt x="58" y="4"/>
                    </a:lnTo>
                  </a:path>
                </a:pathLst>
              </a:custGeom>
              <a:noFill/>
              <a:ln w="317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4" name="Freeform 263"/>
              <p:cNvSpPr>
                <a:spLocks/>
              </p:cNvSpPr>
              <p:nvPr/>
            </p:nvSpPr>
            <p:spPr bwMode="auto">
              <a:xfrm>
                <a:off x="3070145" y="3165066"/>
                <a:ext cx="140193" cy="194531"/>
              </a:xfrm>
              <a:custGeom>
                <a:avLst/>
                <a:gdLst>
                  <a:gd name="T0" fmla="*/ 59 w 59"/>
                  <a:gd name="T1" fmla="*/ 94 h 94"/>
                  <a:gd name="T2" fmla="*/ 59 w 59"/>
                  <a:gd name="T3" fmla="*/ 26 h 94"/>
                  <a:gd name="T4" fmla="*/ 0 w 59"/>
                  <a:gd name="T5" fmla="*/ 0 h 94"/>
                  <a:gd name="T6" fmla="*/ 0 w 59"/>
                  <a:gd name="T7" fmla="*/ 67 h 94"/>
                  <a:gd name="T8" fmla="*/ 59 w 59"/>
                  <a:gd name="T9" fmla="*/ 94 h 94"/>
                  <a:gd name="T10" fmla="*/ 0 60000 65536"/>
                  <a:gd name="T11" fmla="*/ 0 60000 65536"/>
                  <a:gd name="T12" fmla="*/ 0 60000 65536"/>
                  <a:gd name="T13" fmla="*/ 0 60000 65536"/>
                  <a:gd name="T14" fmla="*/ 0 60000 65536"/>
                  <a:gd name="T15" fmla="*/ 0 w 59"/>
                  <a:gd name="T16" fmla="*/ 0 h 94"/>
                  <a:gd name="T17" fmla="*/ 59 w 59"/>
                  <a:gd name="T18" fmla="*/ 94 h 94"/>
                </a:gdLst>
                <a:ahLst/>
                <a:cxnLst>
                  <a:cxn ang="T10">
                    <a:pos x="T0" y="T1"/>
                  </a:cxn>
                  <a:cxn ang="T11">
                    <a:pos x="T2" y="T3"/>
                  </a:cxn>
                  <a:cxn ang="T12">
                    <a:pos x="T4" y="T5"/>
                  </a:cxn>
                  <a:cxn ang="T13">
                    <a:pos x="T6" y="T7"/>
                  </a:cxn>
                  <a:cxn ang="T14">
                    <a:pos x="T8" y="T9"/>
                  </a:cxn>
                </a:cxnLst>
                <a:rect l="T15" t="T16" r="T17" b="T18"/>
                <a:pathLst>
                  <a:path w="59" h="94">
                    <a:moveTo>
                      <a:pt x="59" y="94"/>
                    </a:moveTo>
                    <a:lnTo>
                      <a:pt x="59" y="26"/>
                    </a:lnTo>
                    <a:lnTo>
                      <a:pt x="0" y="0"/>
                    </a:lnTo>
                    <a:lnTo>
                      <a:pt x="0" y="67"/>
                    </a:lnTo>
                    <a:lnTo>
                      <a:pt x="59" y="9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5" name="Freeform 264"/>
              <p:cNvSpPr>
                <a:spLocks/>
              </p:cNvSpPr>
              <p:nvPr/>
            </p:nvSpPr>
            <p:spPr bwMode="auto">
              <a:xfrm>
                <a:off x="3210338" y="3165066"/>
                <a:ext cx="133064" cy="194531"/>
              </a:xfrm>
              <a:custGeom>
                <a:avLst/>
                <a:gdLst>
                  <a:gd name="T0" fmla="*/ 0 w 56"/>
                  <a:gd name="T1" fmla="*/ 94 h 94"/>
                  <a:gd name="T2" fmla="*/ 0 w 56"/>
                  <a:gd name="T3" fmla="*/ 26 h 94"/>
                  <a:gd name="T4" fmla="*/ 56 w 56"/>
                  <a:gd name="T5" fmla="*/ 0 h 94"/>
                  <a:gd name="T6" fmla="*/ 56 w 56"/>
                  <a:gd name="T7" fmla="*/ 67 h 94"/>
                  <a:gd name="T8" fmla="*/ 0 w 56"/>
                  <a:gd name="T9" fmla="*/ 94 h 94"/>
                  <a:gd name="T10" fmla="*/ 0 60000 65536"/>
                  <a:gd name="T11" fmla="*/ 0 60000 65536"/>
                  <a:gd name="T12" fmla="*/ 0 60000 65536"/>
                  <a:gd name="T13" fmla="*/ 0 60000 65536"/>
                  <a:gd name="T14" fmla="*/ 0 60000 65536"/>
                  <a:gd name="T15" fmla="*/ 0 w 56"/>
                  <a:gd name="T16" fmla="*/ 0 h 94"/>
                  <a:gd name="T17" fmla="*/ 56 w 56"/>
                  <a:gd name="T18" fmla="*/ 94 h 94"/>
                </a:gdLst>
                <a:ahLst/>
                <a:cxnLst>
                  <a:cxn ang="T10">
                    <a:pos x="T0" y="T1"/>
                  </a:cxn>
                  <a:cxn ang="T11">
                    <a:pos x="T2" y="T3"/>
                  </a:cxn>
                  <a:cxn ang="T12">
                    <a:pos x="T4" y="T5"/>
                  </a:cxn>
                  <a:cxn ang="T13">
                    <a:pos x="T6" y="T7"/>
                  </a:cxn>
                  <a:cxn ang="T14">
                    <a:pos x="T8" y="T9"/>
                  </a:cxn>
                </a:cxnLst>
                <a:rect l="T15" t="T16" r="T17" b="T18"/>
                <a:pathLst>
                  <a:path w="56" h="94">
                    <a:moveTo>
                      <a:pt x="0" y="94"/>
                    </a:moveTo>
                    <a:lnTo>
                      <a:pt x="0" y="26"/>
                    </a:lnTo>
                    <a:lnTo>
                      <a:pt x="56" y="0"/>
                    </a:lnTo>
                    <a:lnTo>
                      <a:pt x="56" y="67"/>
                    </a:lnTo>
                    <a:lnTo>
                      <a:pt x="0" y="94"/>
                    </a:lnTo>
                    <a:close/>
                  </a:path>
                </a:pathLst>
              </a:custGeom>
              <a:solidFill>
                <a:srgbClr val="707070"/>
              </a:solidFill>
              <a:ln w="0">
                <a:solidFill>
                  <a:srgbClr val="70707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6" name="Freeform 265"/>
              <p:cNvSpPr>
                <a:spLocks/>
              </p:cNvSpPr>
              <p:nvPr/>
            </p:nvSpPr>
            <p:spPr bwMode="auto">
              <a:xfrm>
                <a:off x="3074897" y="3096773"/>
                <a:ext cx="503744" cy="122099"/>
              </a:xfrm>
              <a:custGeom>
                <a:avLst/>
                <a:gdLst>
                  <a:gd name="T0" fmla="*/ 60 w 212"/>
                  <a:gd name="T1" fmla="*/ 4 h 59"/>
                  <a:gd name="T2" fmla="*/ 0 w 212"/>
                  <a:gd name="T3" fmla="*/ 31 h 59"/>
                  <a:gd name="T4" fmla="*/ 55 w 212"/>
                  <a:gd name="T5" fmla="*/ 58 h 59"/>
                  <a:gd name="T6" fmla="*/ 112 w 212"/>
                  <a:gd name="T7" fmla="*/ 31 h 59"/>
                  <a:gd name="T8" fmla="*/ 155 w 212"/>
                  <a:gd name="T9" fmla="*/ 59 h 59"/>
                  <a:gd name="T10" fmla="*/ 212 w 212"/>
                  <a:gd name="T11" fmla="*/ 31 h 59"/>
                  <a:gd name="T12" fmla="*/ 156 w 212"/>
                  <a:gd name="T13" fmla="*/ 0 h 59"/>
                  <a:gd name="T14" fmla="*/ 103 w 212"/>
                  <a:gd name="T15" fmla="*/ 25 h 59"/>
                  <a:gd name="T16" fmla="*/ 60 w 212"/>
                  <a:gd name="T17" fmla="*/ 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59"/>
                  <a:gd name="T29" fmla="*/ 212 w 21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59">
                    <a:moveTo>
                      <a:pt x="60" y="4"/>
                    </a:moveTo>
                    <a:lnTo>
                      <a:pt x="0" y="31"/>
                    </a:lnTo>
                    <a:lnTo>
                      <a:pt x="55" y="58"/>
                    </a:lnTo>
                    <a:lnTo>
                      <a:pt x="112" y="31"/>
                    </a:lnTo>
                    <a:lnTo>
                      <a:pt x="155" y="59"/>
                    </a:lnTo>
                    <a:lnTo>
                      <a:pt x="212" y="31"/>
                    </a:lnTo>
                    <a:lnTo>
                      <a:pt x="156" y="0"/>
                    </a:lnTo>
                    <a:lnTo>
                      <a:pt x="103" y="25"/>
                    </a:lnTo>
                    <a:lnTo>
                      <a:pt x="60" y="4"/>
                    </a:lnTo>
                    <a:close/>
                  </a:path>
                </a:pathLst>
              </a:custGeom>
              <a:solidFill>
                <a:srgbClr val="ABABAB"/>
              </a:solidFill>
              <a:ln w="0">
                <a:solidFill>
                  <a:srgbClr val="ABABAB"/>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7" name="Freeform 266"/>
              <p:cNvSpPr>
                <a:spLocks/>
              </p:cNvSpPr>
              <p:nvPr/>
            </p:nvSpPr>
            <p:spPr bwMode="auto">
              <a:xfrm>
                <a:off x="3074897" y="3096773"/>
                <a:ext cx="503744" cy="122099"/>
              </a:xfrm>
              <a:custGeom>
                <a:avLst/>
                <a:gdLst>
                  <a:gd name="T0" fmla="*/ 60 w 212"/>
                  <a:gd name="T1" fmla="*/ 4 h 59"/>
                  <a:gd name="T2" fmla="*/ 0 w 212"/>
                  <a:gd name="T3" fmla="*/ 31 h 59"/>
                  <a:gd name="T4" fmla="*/ 55 w 212"/>
                  <a:gd name="T5" fmla="*/ 58 h 59"/>
                  <a:gd name="T6" fmla="*/ 112 w 212"/>
                  <a:gd name="T7" fmla="*/ 31 h 59"/>
                  <a:gd name="T8" fmla="*/ 155 w 212"/>
                  <a:gd name="T9" fmla="*/ 59 h 59"/>
                  <a:gd name="T10" fmla="*/ 212 w 212"/>
                  <a:gd name="T11" fmla="*/ 31 h 59"/>
                  <a:gd name="T12" fmla="*/ 156 w 212"/>
                  <a:gd name="T13" fmla="*/ 0 h 59"/>
                  <a:gd name="T14" fmla="*/ 103 w 212"/>
                  <a:gd name="T15" fmla="*/ 25 h 59"/>
                  <a:gd name="T16" fmla="*/ 60 w 212"/>
                  <a:gd name="T17" fmla="*/ 4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59"/>
                  <a:gd name="T29" fmla="*/ 212 w 212"/>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59">
                    <a:moveTo>
                      <a:pt x="60" y="4"/>
                    </a:moveTo>
                    <a:lnTo>
                      <a:pt x="0" y="31"/>
                    </a:lnTo>
                    <a:lnTo>
                      <a:pt x="55" y="58"/>
                    </a:lnTo>
                    <a:lnTo>
                      <a:pt x="112" y="31"/>
                    </a:lnTo>
                    <a:lnTo>
                      <a:pt x="155" y="59"/>
                    </a:lnTo>
                    <a:lnTo>
                      <a:pt x="212" y="31"/>
                    </a:lnTo>
                    <a:lnTo>
                      <a:pt x="156" y="0"/>
                    </a:lnTo>
                    <a:lnTo>
                      <a:pt x="103" y="25"/>
                    </a:lnTo>
                    <a:lnTo>
                      <a:pt x="60" y="4"/>
                    </a:lnTo>
                  </a:path>
                </a:pathLst>
              </a:custGeom>
              <a:noFill/>
              <a:ln w="317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8" name="Freeform 267"/>
              <p:cNvSpPr>
                <a:spLocks/>
              </p:cNvSpPr>
              <p:nvPr/>
            </p:nvSpPr>
            <p:spPr bwMode="auto">
              <a:xfrm>
                <a:off x="3329145" y="3173343"/>
                <a:ext cx="137817" cy="194531"/>
              </a:xfrm>
              <a:custGeom>
                <a:avLst/>
                <a:gdLst>
                  <a:gd name="T0" fmla="*/ 58 w 58"/>
                  <a:gd name="T1" fmla="*/ 94 h 94"/>
                  <a:gd name="T2" fmla="*/ 58 w 58"/>
                  <a:gd name="T3" fmla="*/ 28 h 94"/>
                  <a:gd name="T4" fmla="*/ 0 w 58"/>
                  <a:gd name="T5" fmla="*/ 0 h 94"/>
                  <a:gd name="T6" fmla="*/ 0 w 58"/>
                  <a:gd name="T7" fmla="*/ 67 h 94"/>
                  <a:gd name="T8" fmla="*/ 58 w 58"/>
                  <a:gd name="T9" fmla="*/ 94 h 94"/>
                  <a:gd name="T10" fmla="*/ 0 60000 65536"/>
                  <a:gd name="T11" fmla="*/ 0 60000 65536"/>
                  <a:gd name="T12" fmla="*/ 0 60000 65536"/>
                  <a:gd name="T13" fmla="*/ 0 60000 65536"/>
                  <a:gd name="T14" fmla="*/ 0 60000 65536"/>
                  <a:gd name="T15" fmla="*/ 0 w 58"/>
                  <a:gd name="T16" fmla="*/ 0 h 94"/>
                  <a:gd name="T17" fmla="*/ 58 w 58"/>
                  <a:gd name="T18" fmla="*/ 94 h 94"/>
                </a:gdLst>
                <a:ahLst/>
                <a:cxnLst>
                  <a:cxn ang="T10">
                    <a:pos x="T0" y="T1"/>
                  </a:cxn>
                  <a:cxn ang="T11">
                    <a:pos x="T2" y="T3"/>
                  </a:cxn>
                  <a:cxn ang="T12">
                    <a:pos x="T4" y="T5"/>
                  </a:cxn>
                  <a:cxn ang="T13">
                    <a:pos x="T6" y="T7"/>
                  </a:cxn>
                  <a:cxn ang="T14">
                    <a:pos x="T8" y="T9"/>
                  </a:cxn>
                </a:cxnLst>
                <a:rect l="T15" t="T16" r="T17" b="T18"/>
                <a:pathLst>
                  <a:path w="58" h="94">
                    <a:moveTo>
                      <a:pt x="58" y="94"/>
                    </a:moveTo>
                    <a:lnTo>
                      <a:pt x="58" y="28"/>
                    </a:lnTo>
                    <a:lnTo>
                      <a:pt x="0" y="0"/>
                    </a:lnTo>
                    <a:lnTo>
                      <a:pt x="0" y="67"/>
                    </a:lnTo>
                    <a:lnTo>
                      <a:pt x="58" y="9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69" name="Freeform 268"/>
              <p:cNvSpPr>
                <a:spLocks/>
              </p:cNvSpPr>
              <p:nvPr/>
            </p:nvSpPr>
            <p:spPr bwMode="auto">
              <a:xfrm>
                <a:off x="3419439" y="3674157"/>
                <a:ext cx="449093" cy="287657"/>
              </a:xfrm>
              <a:custGeom>
                <a:avLst/>
                <a:gdLst>
                  <a:gd name="T0" fmla="*/ 32 w 189"/>
                  <a:gd name="T1" fmla="*/ 139 h 139"/>
                  <a:gd name="T2" fmla="*/ 189 w 189"/>
                  <a:gd name="T3" fmla="*/ 43 h 139"/>
                  <a:gd name="T4" fmla="*/ 189 w 189"/>
                  <a:gd name="T5" fmla="*/ 27 h 139"/>
                  <a:gd name="T6" fmla="*/ 186 w 189"/>
                  <a:gd name="T7" fmla="*/ 15 h 139"/>
                  <a:gd name="T8" fmla="*/ 180 w 189"/>
                  <a:gd name="T9" fmla="*/ 7 h 139"/>
                  <a:gd name="T10" fmla="*/ 174 w 189"/>
                  <a:gd name="T11" fmla="*/ 3 h 139"/>
                  <a:gd name="T12" fmla="*/ 168 w 189"/>
                  <a:gd name="T13" fmla="*/ 1 h 139"/>
                  <a:gd name="T14" fmla="*/ 162 w 189"/>
                  <a:gd name="T15" fmla="*/ 0 h 139"/>
                  <a:gd name="T16" fmla="*/ 158 w 189"/>
                  <a:gd name="T17" fmla="*/ 0 h 139"/>
                  <a:gd name="T18" fmla="*/ 156 w 189"/>
                  <a:gd name="T19" fmla="*/ 1 h 139"/>
                  <a:gd name="T20" fmla="*/ 0 w 189"/>
                  <a:gd name="T21" fmla="*/ 96 h 139"/>
                  <a:gd name="T22" fmla="*/ 1 w 189"/>
                  <a:gd name="T23" fmla="*/ 94 h 139"/>
                  <a:gd name="T24" fmla="*/ 6 w 189"/>
                  <a:gd name="T25" fmla="*/ 93 h 139"/>
                  <a:gd name="T26" fmla="*/ 11 w 189"/>
                  <a:gd name="T27" fmla="*/ 91 h 139"/>
                  <a:gd name="T28" fmla="*/ 17 w 189"/>
                  <a:gd name="T29" fmla="*/ 90 h 139"/>
                  <a:gd name="T30" fmla="*/ 23 w 189"/>
                  <a:gd name="T31" fmla="*/ 91 h 139"/>
                  <a:gd name="T32" fmla="*/ 29 w 189"/>
                  <a:gd name="T33" fmla="*/ 96 h 139"/>
                  <a:gd name="T34" fmla="*/ 34 w 189"/>
                  <a:gd name="T35" fmla="*/ 105 h 139"/>
                  <a:gd name="T36" fmla="*/ 34 w 189"/>
                  <a:gd name="T37" fmla="*/ 118 h 139"/>
                  <a:gd name="T38" fmla="*/ 32 w 189"/>
                  <a:gd name="T39" fmla="*/ 139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9"/>
                  <a:gd name="T61" fmla="*/ 0 h 139"/>
                  <a:gd name="T62" fmla="*/ 189 w 189"/>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9" h="139">
                    <a:moveTo>
                      <a:pt x="32" y="139"/>
                    </a:moveTo>
                    <a:lnTo>
                      <a:pt x="189" y="43"/>
                    </a:lnTo>
                    <a:lnTo>
                      <a:pt x="189" y="27"/>
                    </a:lnTo>
                    <a:lnTo>
                      <a:pt x="186" y="15"/>
                    </a:lnTo>
                    <a:lnTo>
                      <a:pt x="180" y="7"/>
                    </a:lnTo>
                    <a:lnTo>
                      <a:pt x="174" y="3"/>
                    </a:lnTo>
                    <a:lnTo>
                      <a:pt x="168" y="1"/>
                    </a:lnTo>
                    <a:lnTo>
                      <a:pt x="162" y="0"/>
                    </a:lnTo>
                    <a:lnTo>
                      <a:pt x="158" y="0"/>
                    </a:lnTo>
                    <a:lnTo>
                      <a:pt x="156" y="1"/>
                    </a:lnTo>
                    <a:lnTo>
                      <a:pt x="0" y="96"/>
                    </a:lnTo>
                    <a:lnTo>
                      <a:pt x="1" y="94"/>
                    </a:lnTo>
                    <a:lnTo>
                      <a:pt x="6" y="93"/>
                    </a:lnTo>
                    <a:lnTo>
                      <a:pt x="11" y="91"/>
                    </a:lnTo>
                    <a:lnTo>
                      <a:pt x="17" y="90"/>
                    </a:lnTo>
                    <a:lnTo>
                      <a:pt x="23" y="91"/>
                    </a:lnTo>
                    <a:lnTo>
                      <a:pt x="29" y="96"/>
                    </a:lnTo>
                    <a:lnTo>
                      <a:pt x="34" y="105"/>
                    </a:lnTo>
                    <a:lnTo>
                      <a:pt x="34" y="118"/>
                    </a:lnTo>
                    <a:lnTo>
                      <a:pt x="32" y="139"/>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0" name="Freeform 269"/>
              <p:cNvSpPr>
                <a:spLocks/>
              </p:cNvSpPr>
              <p:nvPr/>
            </p:nvSpPr>
            <p:spPr bwMode="auto">
              <a:xfrm>
                <a:off x="3419439" y="3674157"/>
                <a:ext cx="449093" cy="287657"/>
              </a:xfrm>
              <a:custGeom>
                <a:avLst/>
                <a:gdLst>
                  <a:gd name="T0" fmla="*/ 32 w 189"/>
                  <a:gd name="T1" fmla="*/ 139 h 139"/>
                  <a:gd name="T2" fmla="*/ 189 w 189"/>
                  <a:gd name="T3" fmla="*/ 43 h 139"/>
                  <a:gd name="T4" fmla="*/ 189 w 189"/>
                  <a:gd name="T5" fmla="*/ 27 h 139"/>
                  <a:gd name="T6" fmla="*/ 186 w 189"/>
                  <a:gd name="T7" fmla="*/ 15 h 139"/>
                  <a:gd name="T8" fmla="*/ 180 w 189"/>
                  <a:gd name="T9" fmla="*/ 7 h 139"/>
                  <a:gd name="T10" fmla="*/ 174 w 189"/>
                  <a:gd name="T11" fmla="*/ 3 h 139"/>
                  <a:gd name="T12" fmla="*/ 168 w 189"/>
                  <a:gd name="T13" fmla="*/ 1 h 139"/>
                  <a:gd name="T14" fmla="*/ 162 w 189"/>
                  <a:gd name="T15" fmla="*/ 0 h 139"/>
                  <a:gd name="T16" fmla="*/ 158 w 189"/>
                  <a:gd name="T17" fmla="*/ 0 h 139"/>
                  <a:gd name="T18" fmla="*/ 156 w 189"/>
                  <a:gd name="T19" fmla="*/ 1 h 139"/>
                  <a:gd name="T20" fmla="*/ 0 w 189"/>
                  <a:gd name="T21" fmla="*/ 96 h 139"/>
                  <a:gd name="T22" fmla="*/ 1 w 189"/>
                  <a:gd name="T23" fmla="*/ 94 h 139"/>
                  <a:gd name="T24" fmla="*/ 6 w 189"/>
                  <a:gd name="T25" fmla="*/ 93 h 139"/>
                  <a:gd name="T26" fmla="*/ 11 w 189"/>
                  <a:gd name="T27" fmla="*/ 91 h 139"/>
                  <a:gd name="T28" fmla="*/ 17 w 189"/>
                  <a:gd name="T29" fmla="*/ 90 h 139"/>
                  <a:gd name="T30" fmla="*/ 23 w 189"/>
                  <a:gd name="T31" fmla="*/ 91 h 139"/>
                  <a:gd name="T32" fmla="*/ 29 w 189"/>
                  <a:gd name="T33" fmla="*/ 96 h 139"/>
                  <a:gd name="T34" fmla="*/ 34 w 189"/>
                  <a:gd name="T35" fmla="*/ 105 h 139"/>
                  <a:gd name="T36" fmla="*/ 34 w 189"/>
                  <a:gd name="T37" fmla="*/ 118 h 139"/>
                  <a:gd name="T38" fmla="*/ 32 w 189"/>
                  <a:gd name="T39" fmla="*/ 139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9"/>
                  <a:gd name="T61" fmla="*/ 0 h 139"/>
                  <a:gd name="T62" fmla="*/ 189 w 189"/>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9" h="139">
                    <a:moveTo>
                      <a:pt x="32" y="139"/>
                    </a:moveTo>
                    <a:lnTo>
                      <a:pt x="189" y="43"/>
                    </a:lnTo>
                    <a:lnTo>
                      <a:pt x="189" y="27"/>
                    </a:lnTo>
                    <a:lnTo>
                      <a:pt x="186" y="15"/>
                    </a:lnTo>
                    <a:lnTo>
                      <a:pt x="180" y="7"/>
                    </a:lnTo>
                    <a:lnTo>
                      <a:pt x="174" y="3"/>
                    </a:lnTo>
                    <a:lnTo>
                      <a:pt x="168" y="1"/>
                    </a:lnTo>
                    <a:lnTo>
                      <a:pt x="162" y="0"/>
                    </a:lnTo>
                    <a:lnTo>
                      <a:pt x="158" y="0"/>
                    </a:lnTo>
                    <a:lnTo>
                      <a:pt x="156" y="1"/>
                    </a:lnTo>
                    <a:lnTo>
                      <a:pt x="0" y="96"/>
                    </a:lnTo>
                    <a:lnTo>
                      <a:pt x="1" y="94"/>
                    </a:lnTo>
                    <a:lnTo>
                      <a:pt x="6" y="93"/>
                    </a:lnTo>
                    <a:lnTo>
                      <a:pt x="11" y="91"/>
                    </a:lnTo>
                    <a:lnTo>
                      <a:pt x="17" y="90"/>
                    </a:lnTo>
                    <a:lnTo>
                      <a:pt x="23" y="91"/>
                    </a:lnTo>
                    <a:lnTo>
                      <a:pt x="29" y="96"/>
                    </a:lnTo>
                    <a:lnTo>
                      <a:pt x="34" y="105"/>
                    </a:lnTo>
                    <a:lnTo>
                      <a:pt x="34" y="118"/>
                    </a:lnTo>
                    <a:lnTo>
                      <a:pt x="32" y="139"/>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1" name="Freeform 270"/>
              <p:cNvSpPr>
                <a:spLocks/>
              </p:cNvSpPr>
              <p:nvPr/>
            </p:nvSpPr>
            <p:spPr bwMode="auto">
              <a:xfrm>
                <a:off x="3428944" y="3676226"/>
                <a:ext cx="437212" cy="275240"/>
              </a:xfrm>
              <a:custGeom>
                <a:avLst/>
                <a:gdLst>
                  <a:gd name="T0" fmla="*/ 154 w 184"/>
                  <a:gd name="T1" fmla="*/ 0 h 133"/>
                  <a:gd name="T2" fmla="*/ 155 w 184"/>
                  <a:gd name="T3" fmla="*/ 0 h 133"/>
                  <a:gd name="T4" fmla="*/ 161 w 184"/>
                  <a:gd name="T5" fmla="*/ 0 h 133"/>
                  <a:gd name="T6" fmla="*/ 167 w 184"/>
                  <a:gd name="T7" fmla="*/ 2 h 133"/>
                  <a:gd name="T8" fmla="*/ 173 w 184"/>
                  <a:gd name="T9" fmla="*/ 5 h 133"/>
                  <a:gd name="T10" fmla="*/ 179 w 184"/>
                  <a:gd name="T11" fmla="*/ 12 h 133"/>
                  <a:gd name="T12" fmla="*/ 184 w 184"/>
                  <a:gd name="T13" fmla="*/ 23 h 133"/>
                  <a:gd name="T14" fmla="*/ 184 w 184"/>
                  <a:gd name="T15" fmla="*/ 39 h 133"/>
                  <a:gd name="T16" fmla="*/ 28 w 184"/>
                  <a:gd name="T17" fmla="*/ 133 h 133"/>
                  <a:gd name="T18" fmla="*/ 31 w 184"/>
                  <a:gd name="T19" fmla="*/ 115 h 133"/>
                  <a:gd name="T20" fmla="*/ 30 w 184"/>
                  <a:gd name="T21" fmla="*/ 104 h 133"/>
                  <a:gd name="T22" fmla="*/ 27 w 184"/>
                  <a:gd name="T23" fmla="*/ 96 h 133"/>
                  <a:gd name="T24" fmla="*/ 22 w 184"/>
                  <a:gd name="T25" fmla="*/ 92 h 133"/>
                  <a:gd name="T26" fmla="*/ 16 w 184"/>
                  <a:gd name="T27" fmla="*/ 90 h 133"/>
                  <a:gd name="T28" fmla="*/ 10 w 184"/>
                  <a:gd name="T29" fmla="*/ 90 h 133"/>
                  <a:gd name="T30" fmla="*/ 5 w 184"/>
                  <a:gd name="T31" fmla="*/ 92 h 133"/>
                  <a:gd name="T32" fmla="*/ 2 w 184"/>
                  <a:gd name="T33" fmla="*/ 93 h 133"/>
                  <a:gd name="T34" fmla="*/ 0 w 184"/>
                  <a:gd name="T35" fmla="*/ 93 h 133"/>
                  <a:gd name="T36" fmla="*/ 154 w 184"/>
                  <a:gd name="T37" fmla="*/ 0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33"/>
                  <a:gd name="T59" fmla="*/ 184 w 184"/>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33">
                    <a:moveTo>
                      <a:pt x="154" y="0"/>
                    </a:moveTo>
                    <a:lnTo>
                      <a:pt x="155" y="0"/>
                    </a:lnTo>
                    <a:lnTo>
                      <a:pt x="161" y="0"/>
                    </a:lnTo>
                    <a:lnTo>
                      <a:pt x="167" y="2"/>
                    </a:lnTo>
                    <a:lnTo>
                      <a:pt x="173" y="5"/>
                    </a:lnTo>
                    <a:lnTo>
                      <a:pt x="179" y="12"/>
                    </a:lnTo>
                    <a:lnTo>
                      <a:pt x="184" y="23"/>
                    </a:lnTo>
                    <a:lnTo>
                      <a:pt x="184" y="39"/>
                    </a:lnTo>
                    <a:lnTo>
                      <a:pt x="28" y="133"/>
                    </a:lnTo>
                    <a:lnTo>
                      <a:pt x="31" y="115"/>
                    </a:lnTo>
                    <a:lnTo>
                      <a:pt x="30" y="104"/>
                    </a:lnTo>
                    <a:lnTo>
                      <a:pt x="27" y="96"/>
                    </a:lnTo>
                    <a:lnTo>
                      <a:pt x="22" y="92"/>
                    </a:lnTo>
                    <a:lnTo>
                      <a:pt x="16" y="90"/>
                    </a:lnTo>
                    <a:lnTo>
                      <a:pt x="10" y="90"/>
                    </a:lnTo>
                    <a:lnTo>
                      <a:pt x="5" y="92"/>
                    </a:lnTo>
                    <a:lnTo>
                      <a:pt x="2" y="93"/>
                    </a:lnTo>
                    <a:lnTo>
                      <a:pt x="0" y="93"/>
                    </a:lnTo>
                    <a:lnTo>
                      <a:pt x="154" y="0"/>
                    </a:lnTo>
                    <a:close/>
                  </a:path>
                </a:pathLst>
              </a:custGeom>
              <a:solidFill>
                <a:srgbClr val="2424FF"/>
              </a:solidFill>
              <a:ln w="0">
                <a:solidFill>
                  <a:srgbClr val="2424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2" name="Freeform 271"/>
              <p:cNvSpPr>
                <a:spLocks/>
              </p:cNvSpPr>
              <p:nvPr/>
            </p:nvSpPr>
            <p:spPr bwMode="auto">
              <a:xfrm>
                <a:off x="3440824" y="3676226"/>
                <a:ext cx="420579" cy="266963"/>
              </a:xfrm>
              <a:custGeom>
                <a:avLst/>
                <a:gdLst>
                  <a:gd name="T0" fmla="*/ 150 w 177"/>
                  <a:gd name="T1" fmla="*/ 0 h 129"/>
                  <a:gd name="T2" fmla="*/ 152 w 177"/>
                  <a:gd name="T3" fmla="*/ 0 h 129"/>
                  <a:gd name="T4" fmla="*/ 156 w 177"/>
                  <a:gd name="T5" fmla="*/ 0 h 129"/>
                  <a:gd name="T6" fmla="*/ 162 w 177"/>
                  <a:gd name="T7" fmla="*/ 2 h 129"/>
                  <a:gd name="T8" fmla="*/ 168 w 177"/>
                  <a:gd name="T9" fmla="*/ 6 h 129"/>
                  <a:gd name="T10" fmla="*/ 174 w 177"/>
                  <a:gd name="T11" fmla="*/ 12 h 129"/>
                  <a:gd name="T12" fmla="*/ 177 w 177"/>
                  <a:gd name="T13" fmla="*/ 21 h 129"/>
                  <a:gd name="T14" fmla="*/ 177 w 177"/>
                  <a:gd name="T15" fmla="*/ 36 h 129"/>
                  <a:gd name="T16" fmla="*/ 25 w 177"/>
                  <a:gd name="T17" fmla="*/ 129 h 129"/>
                  <a:gd name="T18" fmla="*/ 26 w 177"/>
                  <a:gd name="T19" fmla="*/ 112 h 129"/>
                  <a:gd name="T20" fmla="*/ 25 w 177"/>
                  <a:gd name="T21" fmla="*/ 102 h 129"/>
                  <a:gd name="T22" fmla="*/ 22 w 177"/>
                  <a:gd name="T23" fmla="*/ 95 h 129"/>
                  <a:gd name="T24" fmla="*/ 16 w 177"/>
                  <a:gd name="T25" fmla="*/ 92 h 129"/>
                  <a:gd name="T26" fmla="*/ 10 w 177"/>
                  <a:gd name="T27" fmla="*/ 90 h 129"/>
                  <a:gd name="T28" fmla="*/ 4 w 177"/>
                  <a:gd name="T29" fmla="*/ 92 h 129"/>
                  <a:gd name="T30" fmla="*/ 1 w 177"/>
                  <a:gd name="T31" fmla="*/ 93 h 129"/>
                  <a:gd name="T32" fmla="*/ 0 w 177"/>
                  <a:gd name="T33" fmla="*/ 93 h 129"/>
                  <a:gd name="T34" fmla="*/ 150 w 177"/>
                  <a:gd name="T35" fmla="*/ 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
                  <a:gd name="T55" fmla="*/ 0 h 129"/>
                  <a:gd name="T56" fmla="*/ 177 w 177"/>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 h="129">
                    <a:moveTo>
                      <a:pt x="150" y="0"/>
                    </a:moveTo>
                    <a:lnTo>
                      <a:pt x="152" y="0"/>
                    </a:lnTo>
                    <a:lnTo>
                      <a:pt x="156" y="0"/>
                    </a:lnTo>
                    <a:lnTo>
                      <a:pt x="162" y="2"/>
                    </a:lnTo>
                    <a:lnTo>
                      <a:pt x="168" y="6"/>
                    </a:lnTo>
                    <a:lnTo>
                      <a:pt x="174" y="12"/>
                    </a:lnTo>
                    <a:lnTo>
                      <a:pt x="177" y="21"/>
                    </a:lnTo>
                    <a:lnTo>
                      <a:pt x="177" y="36"/>
                    </a:lnTo>
                    <a:lnTo>
                      <a:pt x="25" y="129"/>
                    </a:lnTo>
                    <a:lnTo>
                      <a:pt x="26" y="112"/>
                    </a:lnTo>
                    <a:lnTo>
                      <a:pt x="25" y="102"/>
                    </a:lnTo>
                    <a:lnTo>
                      <a:pt x="22" y="95"/>
                    </a:lnTo>
                    <a:lnTo>
                      <a:pt x="16" y="92"/>
                    </a:lnTo>
                    <a:lnTo>
                      <a:pt x="10" y="90"/>
                    </a:lnTo>
                    <a:lnTo>
                      <a:pt x="4" y="92"/>
                    </a:lnTo>
                    <a:lnTo>
                      <a:pt x="1" y="93"/>
                    </a:lnTo>
                    <a:lnTo>
                      <a:pt x="0" y="93"/>
                    </a:lnTo>
                    <a:lnTo>
                      <a:pt x="150" y="0"/>
                    </a:lnTo>
                    <a:close/>
                  </a:path>
                </a:pathLst>
              </a:custGeom>
              <a:solidFill>
                <a:srgbClr val="4949FF"/>
              </a:solidFill>
              <a:ln w="0">
                <a:solidFill>
                  <a:srgbClr val="4949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3" name="Freeform 272"/>
              <p:cNvSpPr>
                <a:spLocks/>
              </p:cNvSpPr>
              <p:nvPr/>
            </p:nvSpPr>
            <p:spPr bwMode="auto">
              <a:xfrm>
                <a:off x="3450329" y="3676226"/>
                <a:ext cx="411074" cy="256615"/>
              </a:xfrm>
              <a:custGeom>
                <a:avLst/>
                <a:gdLst>
                  <a:gd name="T0" fmla="*/ 148 w 173"/>
                  <a:gd name="T1" fmla="*/ 0 h 124"/>
                  <a:gd name="T2" fmla="*/ 151 w 173"/>
                  <a:gd name="T3" fmla="*/ 0 h 124"/>
                  <a:gd name="T4" fmla="*/ 155 w 173"/>
                  <a:gd name="T5" fmla="*/ 2 h 124"/>
                  <a:gd name="T6" fmla="*/ 161 w 173"/>
                  <a:gd name="T7" fmla="*/ 5 h 124"/>
                  <a:gd name="T8" fmla="*/ 169 w 173"/>
                  <a:gd name="T9" fmla="*/ 9 h 124"/>
                  <a:gd name="T10" fmla="*/ 172 w 173"/>
                  <a:gd name="T11" fmla="*/ 20 h 124"/>
                  <a:gd name="T12" fmla="*/ 173 w 173"/>
                  <a:gd name="T13" fmla="*/ 33 h 124"/>
                  <a:gd name="T14" fmla="*/ 22 w 173"/>
                  <a:gd name="T15" fmla="*/ 124 h 124"/>
                  <a:gd name="T16" fmla="*/ 24 w 173"/>
                  <a:gd name="T17" fmla="*/ 110 h 124"/>
                  <a:gd name="T18" fmla="*/ 21 w 173"/>
                  <a:gd name="T19" fmla="*/ 101 h 124"/>
                  <a:gd name="T20" fmla="*/ 16 w 173"/>
                  <a:gd name="T21" fmla="*/ 95 h 124"/>
                  <a:gd name="T22" fmla="*/ 10 w 173"/>
                  <a:gd name="T23" fmla="*/ 92 h 124"/>
                  <a:gd name="T24" fmla="*/ 6 w 173"/>
                  <a:gd name="T25" fmla="*/ 92 h 124"/>
                  <a:gd name="T26" fmla="*/ 1 w 173"/>
                  <a:gd name="T27" fmla="*/ 92 h 124"/>
                  <a:gd name="T28" fmla="*/ 0 w 173"/>
                  <a:gd name="T29" fmla="*/ 92 h 124"/>
                  <a:gd name="T30" fmla="*/ 148 w 173"/>
                  <a:gd name="T31" fmla="*/ 0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24"/>
                  <a:gd name="T50" fmla="*/ 173 w 173"/>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24">
                    <a:moveTo>
                      <a:pt x="148" y="0"/>
                    </a:moveTo>
                    <a:lnTo>
                      <a:pt x="151" y="0"/>
                    </a:lnTo>
                    <a:lnTo>
                      <a:pt x="155" y="2"/>
                    </a:lnTo>
                    <a:lnTo>
                      <a:pt x="161" y="5"/>
                    </a:lnTo>
                    <a:lnTo>
                      <a:pt x="169" y="9"/>
                    </a:lnTo>
                    <a:lnTo>
                      <a:pt x="172" y="20"/>
                    </a:lnTo>
                    <a:lnTo>
                      <a:pt x="173" y="33"/>
                    </a:lnTo>
                    <a:lnTo>
                      <a:pt x="22" y="124"/>
                    </a:lnTo>
                    <a:lnTo>
                      <a:pt x="24" y="110"/>
                    </a:lnTo>
                    <a:lnTo>
                      <a:pt x="21" y="101"/>
                    </a:lnTo>
                    <a:lnTo>
                      <a:pt x="16" y="95"/>
                    </a:lnTo>
                    <a:lnTo>
                      <a:pt x="10" y="92"/>
                    </a:lnTo>
                    <a:lnTo>
                      <a:pt x="6" y="92"/>
                    </a:lnTo>
                    <a:lnTo>
                      <a:pt x="1" y="92"/>
                    </a:lnTo>
                    <a:lnTo>
                      <a:pt x="0" y="92"/>
                    </a:lnTo>
                    <a:lnTo>
                      <a:pt x="148" y="0"/>
                    </a:lnTo>
                    <a:close/>
                  </a:path>
                </a:pathLst>
              </a:custGeom>
              <a:solidFill>
                <a:srgbClr val="6D6DFF"/>
              </a:solidFill>
              <a:ln w="0">
                <a:solidFill>
                  <a:srgbClr val="6D6D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4" name="Freeform 273"/>
              <p:cNvSpPr>
                <a:spLocks/>
              </p:cNvSpPr>
              <p:nvPr/>
            </p:nvSpPr>
            <p:spPr bwMode="auto">
              <a:xfrm>
                <a:off x="3459834" y="3680365"/>
                <a:ext cx="399193" cy="244199"/>
              </a:xfrm>
              <a:custGeom>
                <a:avLst/>
                <a:gdLst>
                  <a:gd name="T0" fmla="*/ 147 w 168"/>
                  <a:gd name="T1" fmla="*/ 0 h 118"/>
                  <a:gd name="T2" fmla="*/ 148 w 168"/>
                  <a:gd name="T3" fmla="*/ 0 h 118"/>
                  <a:gd name="T4" fmla="*/ 153 w 168"/>
                  <a:gd name="T5" fmla="*/ 1 h 118"/>
                  <a:gd name="T6" fmla="*/ 159 w 168"/>
                  <a:gd name="T7" fmla="*/ 3 h 118"/>
                  <a:gd name="T8" fmla="*/ 163 w 168"/>
                  <a:gd name="T9" fmla="*/ 9 h 118"/>
                  <a:gd name="T10" fmla="*/ 168 w 168"/>
                  <a:gd name="T11" fmla="*/ 16 h 118"/>
                  <a:gd name="T12" fmla="*/ 168 w 168"/>
                  <a:gd name="T13" fmla="*/ 28 h 118"/>
                  <a:gd name="T14" fmla="*/ 20 w 168"/>
                  <a:gd name="T15" fmla="*/ 118 h 118"/>
                  <a:gd name="T16" fmla="*/ 20 w 168"/>
                  <a:gd name="T17" fmla="*/ 105 h 118"/>
                  <a:gd name="T18" fmla="*/ 17 w 168"/>
                  <a:gd name="T19" fmla="*/ 97 h 118"/>
                  <a:gd name="T20" fmla="*/ 12 w 168"/>
                  <a:gd name="T21" fmla="*/ 93 h 118"/>
                  <a:gd name="T22" fmla="*/ 6 w 168"/>
                  <a:gd name="T23" fmla="*/ 90 h 118"/>
                  <a:gd name="T24" fmla="*/ 2 w 168"/>
                  <a:gd name="T25" fmla="*/ 90 h 118"/>
                  <a:gd name="T26" fmla="*/ 0 w 168"/>
                  <a:gd name="T27" fmla="*/ 90 h 118"/>
                  <a:gd name="T28" fmla="*/ 147 w 168"/>
                  <a:gd name="T29" fmla="*/ 0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118"/>
                  <a:gd name="T47" fmla="*/ 168 w 168"/>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118">
                    <a:moveTo>
                      <a:pt x="147" y="0"/>
                    </a:moveTo>
                    <a:lnTo>
                      <a:pt x="148" y="0"/>
                    </a:lnTo>
                    <a:lnTo>
                      <a:pt x="153" y="1"/>
                    </a:lnTo>
                    <a:lnTo>
                      <a:pt x="159" y="3"/>
                    </a:lnTo>
                    <a:lnTo>
                      <a:pt x="163" y="9"/>
                    </a:lnTo>
                    <a:lnTo>
                      <a:pt x="168" y="16"/>
                    </a:lnTo>
                    <a:lnTo>
                      <a:pt x="168" y="28"/>
                    </a:lnTo>
                    <a:lnTo>
                      <a:pt x="20" y="118"/>
                    </a:lnTo>
                    <a:lnTo>
                      <a:pt x="20" y="105"/>
                    </a:lnTo>
                    <a:lnTo>
                      <a:pt x="17" y="97"/>
                    </a:lnTo>
                    <a:lnTo>
                      <a:pt x="12" y="93"/>
                    </a:lnTo>
                    <a:lnTo>
                      <a:pt x="6" y="90"/>
                    </a:lnTo>
                    <a:lnTo>
                      <a:pt x="2" y="90"/>
                    </a:lnTo>
                    <a:lnTo>
                      <a:pt x="0" y="90"/>
                    </a:lnTo>
                    <a:lnTo>
                      <a:pt x="147" y="0"/>
                    </a:lnTo>
                    <a:close/>
                  </a:path>
                </a:pathLst>
              </a:custGeom>
              <a:solidFill>
                <a:srgbClr val="9292FF"/>
              </a:solidFill>
              <a:ln w="0">
                <a:solidFill>
                  <a:srgbClr val="9292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5" name="Freeform 274"/>
              <p:cNvSpPr>
                <a:spLocks/>
              </p:cNvSpPr>
              <p:nvPr/>
            </p:nvSpPr>
            <p:spPr bwMode="auto">
              <a:xfrm>
                <a:off x="3471714" y="3680365"/>
                <a:ext cx="387313" cy="233851"/>
              </a:xfrm>
              <a:custGeom>
                <a:avLst/>
                <a:gdLst>
                  <a:gd name="T0" fmla="*/ 143 w 163"/>
                  <a:gd name="T1" fmla="*/ 0 h 113"/>
                  <a:gd name="T2" fmla="*/ 145 w 163"/>
                  <a:gd name="T3" fmla="*/ 0 h 113"/>
                  <a:gd name="T4" fmla="*/ 151 w 163"/>
                  <a:gd name="T5" fmla="*/ 3 h 113"/>
                  <a:gd name="T6" fmla="*/ 157 w 163"/>
                  <a:gd name="T7" fmla="*/ 7 h 113"/>
                  <a:gd name="T8" fmla="*/ 161 w 163"/>
                  <a:gd name="T9" fmla="*/ 15 h 113"/>
                  <a:gd name="T10" fmla="*/ 163 w 163"/>
                  <a:gd name="T11" fmla="*/ 25 h 113"/>
                  <a:gd name="T12" fmla="*/ 16 w 163"/>
                  <a:gd name="T13" fmla="*/ 113 h 113"/>
                  <a:gd name="T14" fmla="*/ 16 w 163"/>
                  <a:gd name="T15" fmla="*/ 103 h 113"/>
                  <a:gd name="T16" fmla="*/ 12 w 163"/>
                  <a:gd name="T17" fmla="*/ 96 h 113"/>
                  <a:gd name="T18" fmla="*/ 6 w 163"/>
                  <a:gd name="T19" fmla="*/ 91 h 113"/>
                  <a:gd name="T20" fmla="*/ 1 w 163"/>
                  <a:gd name="T21" fmla="*/ 90 h 113"/>
                  <a:gd name="T22" fmla="*/ 0 w 163"/>
                  <a:gd name="T23" fmla="*/ 88 h 113"/>
                  <a:gd name="T24" fmla="*/ 143 w 163"/>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13"/>
                  <a:gd name="T41" fmla="*/ 163 w 163"/>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13">
                    <a:moveTo>
                      <a:pt x="143" y="0"/>
                    </a:moveTo>
                    <a:lnTo>
                      <a:pt x="145" y="0"/>
                    </a:lnTo>
                    <a:lnTo>
                      <a:pt x="151" y="3"/>
                    </a:lnTo>
                    <a:lnTo>
                      <a:pt x="157" y="7"/>
                    </a:lnTo>
                    <a:lnTo>
                      <a:pt x="161" y="15"/>
                    </a:lnTo>
                    <a:lnTo>
                      <a:pt x="163" y="25"/>
                    </a:lnTo>
                    <a:lnTo>
                      <a:pt x="16" y="113"/>
                    </a:lnTo>
                    <a:lnTo>
                      <a:pt x="16" y="103"/>
                    </a:lnTo>
                    <a:lnTo>
                      <a:pt x="12" y="96"/>
                    </a:lnTo>
                    <a:lnTo>
                      <a:pt x="6" y="91"/>
                    </a:lnTo>
                    <a:lnTo>
                      <a:pt x="1" y="90"/>
                    </a:lnTo>
                    <a:lnTo>
                      <a:pt x="0" y="88"/>
                    </a:lnTo>
                    <a:lnTo>
                      <a:pt x="143" y="0"/>
                    </a:lnTo>
                    <a:close/>
                  </a:path>
                </a:pathLst>
              </a:custGeom>
              <a:solidFill>
                <a:srgbClr val="B6B6FF"/>
              </a:solidFill>
              <a:ln w="0">
                <a:solidFill>
                  <a:srgbClr val="B6B6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6" name="Freeform 275"/>
              <p:cNvSpPr>
                <a:spLocks/>
              </p:cNvSpPr>
              <p:nvPr/>
            </p:nvSpPr>
            <p:spPr bwMode="auto">
              <a:xfrm>
                <a:off x="3481219" y="3680365"/>
                <a:ext cx="373056" cy="225573"/>
              </a:xfrm>
              <a:custGeom>
                <a:avLst/>
                <a:gdLst>
                  <a:gd name="T0" fmla="*/ 141 w 157"/>
                  <a:gd name="T1" fmla="*/ 0 h 109"/>
                  <a:gd name="T2" fmla="*/ 141 w 157"/>
                  <a:gd name="T3" fmla="*/ 0 h 109"/>
                  <a:gd name="T4" fmla="*/ 144 w 157"/>
                  <a:gd name="T5" fmla="*/ 1 h 109"/>
                  <a:gd name="T6" fmla="*/ 147 w 157"/>
                  <a:gd name="T7" fmla="*/ 3 h 109"/>
                  <a:gd name="T8" fmla="*/ 150 w 157"/>
                  <a:gd name="T9" fmla="*/ 6 h 109"/>
                  <a:gd name="T10" fmla="*/ 153 w 157"/>
                  <a:gd name="T11" fmla="*/ 9 h 109"/>
                  <a:gd name="T12" fmla="*/ 156 w 157"/>
                  <a:gd name="T13" fmla="*/ 12 h 109"/>
                  <a:gd name="T14" fmla="*/ 157 w 157"/>
                  <a:gd name="T15" fmla="*/ 16 h 109"/>
                  <a:gd name="T16" fmla="*/ 157 w 157"/>
                  <a:gd name="T17" fmla="*/ 21 h 109"/>
                  <a:gd name="T18" fmla="*/ 14 w 157"/>
                  <a:gd name="T19" fmla="*/ 109 h 109"/>
                  <a:gd name="T20" fmla="*/ 14 w 157"/>
                  <a:gd name="T21" fmla="*/ 105 h 109"/>
                  <a:gd name="T22" fmla="*/ 12 w 157"/>
                  <a:gd name="T23" fmla="*/ 102 h 109"/>
                  <a:gd name="T24" fmla="*/ 9 w 157"/>
                  <a:gd name="T25" fmla="*/ 97 h 109"/>
                  <a:gd name="T26" fmla="*/ 8 w 157"/>
                  <a:gd name="T27" fmla="*/ 94 h 109"/>
                  <a:gd name="T28" fmla="*/ 5 w 157"/>
                  <a:gd name="T29" fmla="*/ 91 h 109"/>
                  <a:gd name="T30" fmla="*/ 2 w 157"/>
                  <a:gd name="T31" fmla="*/ 90 h 109"/>
                  <a:gd name="T32" fmla="*/ 0 w 157"/>
                  <a:gd name="T33" fmla="*/ 88 h 109"/>
                  <a:gd name="T34" fmla="*/ 0 w 157"/>
                  <a:gd name="T35" fmla="*/ 88 h 109"/>
                  <a:gd name="T36" fmla="*/ 141 w 157"/>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109"/>
                  <a:gd name="T59" fmla="*/ 157 w 157"/>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109">
                    <a:moveTo>
                      <a:pt x="141" y="0"/>
                    </a:moveTo>
                    <a:lnTo>
                      <a:pt x="141" y="0"/>
                    </a:lnTo>
                    <a:lnTo>
                      <a:pt x="144" y="1"/>
                    </a:lnTo>
                    <a:lnTo>
                      <a:pt x="147" y="3"/>
                    </a:lnTo>
                    <a:lnTo>
                      <a:pt x="150" y="6"/>
                    </a:lnTo>
                    <a:lnTo>
                      <a:pt x="153" y="9"/>
                    </a:lnTo>
                    <a:lnTo>
                      <a:pt x="156" y="12"/>
                    </a:lnTo>
                    <a:lnTo>
                      <a:pt x="157" y="16"/>
                    </a:lnTo>
                    <a:lnTo>
                      <a:pt x="157" y="21"/>
                    </a:lnTo>
                    <a:lnTo>
                      <a:pt x="14" y="109"/>
                    </a:lnTo>
                    <a:lnTo>
                      <a:pt x="14" y="105"/>
                    </a:lnTo>
                    <a:lnTo>
                      <a:pt x="12" y="102"/>
                    </a:lnTo>
                    <a:lnTo>
                      <a:pt x="9" y="97"/>
                    </a:lnTo>
                    <a:lnTo>
                      <a:pt x="8" y="94"/>
                    </a:lnTo>
                    <a:lnTo>
                      <a:pt x="5" y="91"/>
                    </a:lnTo>
                    <a:lnTo>
                      <a:pt x="2" y="90"/>
                    </a:lnTo>
                    <a:lnTo>
                      <a:pt x="0" y="88"/>
                    </a:lnTo>
                    <a:lnTo>
                      <a:pt x="141" y="0"/>
                    </a:lnTo>
                    <a:close/>
                  </a:path>
                </a:pathLst>
              </a:custGeom>
              <a:solidFill>
                <a:srgbClr val="DBDBFF"/>
              </a:solidFill>
              <a:ln w="0">
                <a:solidFill>
                  <a:srgbClr val="DBDB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7" name="Freeform 276"/>
              <p:cNvSpPr>
                <a:spLocks/>
              </p:cNvSpPr>
              <p:nvPr/>
            </p:nvSpPr>
            <p:spPr bwMode="auto">
              <a:xfrm>
                <a:off x="3493100" y="3682435"/>
                <a:ext cx="361175" cy="215226"/>
              </a:xfrm>
              <a:custGeom>
                <a:avLst/>
                <a:gdLst>
                  <a:gd name="T0" fmla="*/ 137 w 152"/>
                  <a:gd name="T1" fmla="*/ 0 h 104"/>
                  <a:gd name="T2" fmla="*/ 139 w 152"/>
                  <a:gd name="T3" fmla="*/ 0 h 104"/>
                  <a:gd name="T4" fmla="*/ 140 w 152"/>
                  <a:gd name="T5" fmla="*/ 2 h 104"/>
                  <a:gd name="T6" fmla="*/ 143 w 152"/>
                  <a:gd name="T7" fmla="*/ 3 h 104"/>
                  <a:gd name="T8" fmla="*/ 146 w 152"/>
                  <a:gd name="T9" fmla="*/ 6 h 104"/>
                  <a:gd name="T10" fmla="*/ 149 w 152"/>
                  <a:gd name="T11" fmla="*/ 9 h 104"/>
                  <a:gd name="T12" fmla="*/ 151 w 152"/>
                  <a:gd name="T13" fmla="*/ 14 h 104"/>
                  <a:gd name="T14" fmla="*/ 152 w 152"/>
                  <a:gd name="T15" fmla="*/ 17 h 104"/>
                  <a:gd name="T16" fmla="*/ 10 w 152"/>
                  <a:gd name="T17" fmla="*/ 104 h 104"/>
                  <a:gd name="T18" fmla="*/ 0 w 152"/>
                  <a:gd name="T19" fmla="*/ 86 h 104"/>
                  <a:gd name="T20" fmla="*/ 137 w 152"/>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04"/>
                  <a:gd name="T35" fmla="*/ 152 w 152"/>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04">
                    <a:moveTo>
                      <a:pt x="137" y="0"/>
                    </a:moveTo>
                    <a:lnTo>
                      <a:pt x="139" y="0"/>
                    </a:lnTo>
                    <a:lnTo>
                      <a:pt x="140" y="2"/>
                    </a:lnTo>
                    <a:lnTo>
                      <a:pt x="143" y="3"/>
                    </a:lnTo>
                    <a:lnTo>
                      <a:pt x="146" y="6"/>
                    </a:lnTo>
                    <a:lnTo>
                      <a:pt x="149" y="9"/>
                    </a:lnTo>
                    <a:lnTo>
                      <a:pt x="151" y="14"/>
                    </a:lnTo>
                    <a:lnTo>
                      <a:pt x="152" y="17"/>
                    </a:lnTo>
                    <a:lnTo>
                      <a:pt x="10" y="104"/>
                    </a:lnTo>
                    <a:lnTo>
                      <a:pt x="0" y="86"/>
                    </a:lnTo>
                    <a:lnTo>
                      <a:pt x="137"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8" name="Freeform 277"/>
              <p:cNvSpPr>
                <a:spLocks/>
              </p:cNvSpPr>
              <p:nvPr/>
            </p:nvSpPr>
            <p:spPr bwMode="auto">
              <a:xfrm>
                <a:off x="3212714" y="2529736"/>
                <a:ext cx="446716" cy="285588"/>
              </a:xfrm>
              <a:custGeom>
                <a:avLst/>
                <a:gdLst>
                  <a:gd name="T0" fmla="*/ 31 w 188"/>
                  <a:gd name="T1" fmla="*/ 138 h 138"/>
                  <a:gd name="T2" fmla="*/ 188 w 188"/>
                  <a:gd name="T3" fmla="*/ 44 h 138"/>
                  <a:gd name="T4" fmla="*/ 188 w 188"/>
                  <a:gd name="T5" fmla="*/ 27 h 138"/>
                  <a:gd name="T6" fmla="*/ 185 w 188"/>
                  <a:gd name="T7" fmla="*/ 15 h 138"/>
                  <a:gd name="T8" fmla="*/ 181 w 188"/>
                  <a:gd name="T9" fmla="*/ 8 h 138"/>
                  <a:gd name="T10" fmla="*/ 175 w 188"/>
                  <a:gd name="T11" fmla="*/ 3 h 138"/>
                  <a:gd name="T12" fmla="*/ 167 w 188"/>
                  <a:gd name="T13" fmla="*/ 0 h 138"/>
                  <a:gd name="T14" fmla="*/ 161 w 188"/>
                  <a:gd name="T15" fmla="*/ 0 h 138"/>
                  <a:gd name="T16" fmla="*/ 158 w 188"/>
                  <a:gd name="T17" fmla="*/ 0 h 138"/>
                  <a:gd name="T18" fmla="*/ 157 w 188"/>
                  <a:gd name="T19" fmla="*/ 0 h 138"/>
                  <a:gd name="T20" fmla="*/ 0 w 188"/>
                  <a:gd name="T21" fmla="*/ 94 h 138"/>
                  <a:gd name="T22" fmla="*/ 2 w 188"/>
                  <a:gd name="T23" fmla="*/ 94 h 138"/>
                  <a:gd name="T24" fmla="*/ 5 w 188"/>
                  <a:gd name="T25" fmla="*/ 93 h 138"/>
                  <a:gd name="T26" fmla="*/ 10 w 188"/>
                  <a:gd name="T27" fmla="*/ 90 h 138"/>
                  <a:gd name="T28" fmla="*/ 18 w 188"/>
                  <a:gd name="T29" fmla="*/ 90 h 138"/>
                  <a:gd name="T30" fmla="*/ 24 w 188"/>
                  <a:gd name="T31" fmla="*/ 91 h 138"/>
                  <a:gd name="T32" fmla="*/ 30 w 188"/>
                  <a:gd name="T33" fmla="*/ 96 h 138"/>
                  <a:gd name="T34" fmla="*/ 33 w 188"/>
                  <a:gd name="T35" fmla="*/ 103 h 138"/>
                  <a:gd name="T36" fmla="*/ 34 w 188"/>
                  <a:gd name="T37" fmla="*/ 118 h 138"/>
                  <a:gd name="T38" fmla="*/ 31 w 188"/>
                  <a:gd name="T39" fmla="*/ 138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8"/>
                  <a:gd name="T61" fmla="*/ 0 h 138"/>
                  <a:gd name="T62" fmla="*/ 188 w 188"/>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8" h="138">
                    <a:moveTo>
                      <a:pt x="31" y="138"/>
                    </a:moveTo>
                    <a:lnTo>
                      <a:pt x="188" y="44"/>
                    </a:lnTo>
                    <a:lnTo>
                      <a:pt x="188" y="27"/>
                    </a:lnTo>
                    <a:lnTo>
                      <a:pt x="185" y="15"/>
                    </a:lnTo>
                    <a:lnTo>
                      <a:pt x="181" y="8"/>
                    </a:lnTo>
                    <a:lnTo>
                      <a:pt x="175" y="3"/>
                    </a:lnTo>
                    <a:lnTo>
                      <a:pt x="167" y="0"/>
                    </a:lnTo>
                    <a:lnTo>
                      <a:pt x="161" y="0"/>
                    </a:lnTo>
                    <a:lnTo>
                      <a:pt x="158" y="0"/>
                    </a:lnTo>
                    <a:lnTo>
                      <a:pt x="157" y="0"/>
                    </a:lnTo>
                    <a:lnTo>
                      <a:pt x="0" y="94"/>
                    </a:lnTo>
                    <a:lnTo>
                      <a:pt x="2" y="94"/>
                    </a:lnTo>
                    <a:lnTo>
                      <a:pt x="5" y="93"/>
                    </a:lnTo>
                    <a:lnTo>
                      <a:pt x="10" y="90"/>
                    </a:lnTo>
                    <a:lnTo>
                      <a:pt x="18" y="90"/>
                    </a:lnTo>
                    <a:lnTo>
                      <a:pt x="24" y="91"/>
                    </a:lnTo>
                    <a:lnTo>
                      <a:pt x="30" y="96"/>
                    </a:lnTo>
                    <a:lnTo>
                      <a:pt x="33" y="103"/>
                    </a:lnTo>
                    <a:lnTo>
                      <a:pt x="34" y="118"/>
                    </a:lnTo>
                    <a:lnTo>
                      <a:pt x="31" y="138"/>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79" name="Freeform 278"/>
              <p:cNvSpPr>
                <a:spLocks/>
              </p:cNvSpPr>
              <p:nvPr/>
            </p:nvSpPr>
            <p:spPr bwMode="auto">
              <a:xfrm>
                <a:off x="3212714" y="2529736"/>
                <a:ext cx="446716" cy="285588"/>
              </a:xfrm>
              <a:custGeom>
                <a:avLst/>
                <a:gdLst>
                  <a:gd name="T0" fmla="*/ 31 w 188"/>
                  <a:gd name="T1" fmla="*/ 138 h 138"/>
                  <a:gd name="T2" fmla="*/ 188 w 188"/>
                  <a:gd name="T3" fmla="*/ 44 h 138"/>
                  <a:gd name="T4" fmla="*/ 188 w 188"/>
                  <a:gd name="T5" fmla="*/ 27 h 138"/>
                  <a:gd name="T6" fmla="*/ 185 w 188"/>
                  <a:gd name="T7" fmla="*/ 15 h 138"/>
                  <a:gd name="T8" fmla="*/ 181 w 188"/>
                  <a:gd name="T9" fmla="*/ 8 h 138"/>
                  <a:gd name="T10" fmla="*/ 175 w 188"/>
                  <a:gd name="T11" fmla="*/ 3 h 138"/>
                  <a:gd name="T12" fmla="*/ 167 w 188"/>
                  <a:gd name="T13" fmla="*/ 0 h 138"/>
                  <a:gd name="T14" fmla="*/ 161 w 188"/>
                  <a:gd name="T15" fmla="*/ 0 h 138"/>
                  <a:gd name="T16" fmla="*/ 158 w 188"/>
                  <a:gd name="T17" fmla="*/ 0 h 138"/>
                  <a:gd name="T18" fmla="*/ 157 w 188"/>
                  <a:gd name="T19" fmla="*/ 0 h 138"/>
                  <a:gd name="T20" fmla="*/ 0 w 188"/>
                  <a:gd name="T21" fmla="*/ 94 h 138"/>
                  <a:gd name="T22" fmla="*/ 2 w 188"/>
                  <a:gd name="T23" fmla="*/ 94 h 138"/>
                  <a:gd name="T24" fmla="*/ 5 w 188"/>
                  <a:gd name="T25" fmla="*/ 93 h 138"/>
                  <a:gd name="T26" fmla="*/ 10 w 188"/>
                  <a:gd name="T27" fmla="*/ 90 h 138"/>
                  <a:gd name="T28" fmla="*/ 18 w 188"/>
                  <a:gd name="T29" fmla="*/ 90 h 138"/>
                  <a:gd name="T30" fmla="*/ 24 w 188"/>
                  <a:gd name="T31" fmla="*/ 91 h 138"/>
                  <a:gd name="T32" fmla="*/ 30 w 188"/>
                  <a:gd name="T33" fmla="*/ 96 h 138"/>
                  <a:gd name="T34" fmla="*/ 33 w 188"/>
                  <a:gd name="T35" fmla="*/ 103 h 138"/>
                  <a:gd name="T36" fmla="*/ 34 w 188"/>
                  <a:gd name="T37" fmla="*/ 118 h 138"/>
                  <a:gd name="T38" fmla="*/ 31 w 188"/>
                  <a:gd name="T39" fmla="*/ 138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8"/>
                  <a:gd name="T61" fmla="*/ 0 h 138"/>
                  <a:gd name="T62" fmla="*/ 188 w 188"/>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8" h="138">
                    <a:moveTo>
                      <a:pt x="31" y="138"/>
                    </a:moveTo>
                    <a:lnTo>
                      <a:pt x="188" y="44"/>
                    </a:lnTo>
                    <a:lnTo>
                      <a:pt x="188" y="27"/>
                    </a:lnTo>
                    <a:lnTo>
                      <a:pt x="185" y="15"/>
                    </a:lnTo>
                    <a:lnTo>
                      <a:pt x="181" y="8"/>
                    </a:lnTo>
                    <a:lnTo>
                      <a:pt x="175" y="3"/>
                    </a:lnTo>
                    <a:lnTo>
                      <a:pt x="167" y="0"/>
                    </a:lnTo>
                    <a:lnTo>
                      <a:pt x="161" y="0"/>
                    </a:lnTo>
                    <a:lnTo>
                      <a:pt x="158" y="0"/>
                    </a:lnTo>
                    <a:lnTo>
                      <a:pt x="157" y="0"/>
                    </a:lnTo>
                    <a:lnTo>
                      <a:pt x="0" y="94"/>
                    </a:lnTo>
                    <a:lnTo>
                      <a:pt x="2" y="94"/>
                    </a:lnTo>
                    <a:lnTo>
                      <a:pt x="5" y="93"/>
                    </a:lnTo>
                    <a:lnTo>
                      <a:pt x="10" y="90"/>
                    </a:lnTo>
                    <a:lnTo>
                      <a:pt x="18" y="90"/>
                    </a:lnTo>
                    <a:lnTo>
                      <a:pt x="24" y="91"/>
                    </a:lnTo>
                    <a:lnTo>
                      <a:pt x="30" y="96"/>
                    </a:lnTo>
                    <a:lnTo>
                      <a:pt x="33" y="103"/>
                    </a:lnTo>
                    <a:lnTo>
                      <a:pt x="34" y="118"/>
                    </a:lnTo>
                    <a:lnTo>
                      <a:pt x="31" y="138"/>
                    </a:lnTo>
                  </a:path>
                </a:pathLst>
              </a:custGeom>
              <a:noFill/>
              <a:ln w="952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0" name="Freeform 279"/>
              <p:cNvSpPr>
                <a:spLocks/>
              </p:cNvSpPr>
              <p:nvPr/>
            </p:nvSpPr>
            <p:spPr bwMode="auto">
              <a:xfrm>
                <a:off x="3219842" y="2529736"/>
                <a:ext cx="439588" cy="275240"/>
              </a:xfrm>
              <a:custGeom>
                <a:avLst/>
                <a:gdLst>
                  <a:gd name="T0" fmla="*/ 155 w 185"/>
                  <a:gd name="T1" fmla="*/ 0 h 133"/>
                  <a:gd name="T2" fmla="*/ 157 w 185"/>
                  <a:gd name="T3" fmla="*/ 0 h 133"/>
                  <a:gd name="T4" fmla="*/ 161 w 185"/>
                  <a:gd name="T5" fmla="*/ 0 h 133"/>
                  <a:gd name="T6" fmla="*/ 169 w 185"/>
                  <a:gd name="T7" fmla="*/ 2 h 133"/>
                  <a:gd name="T8" fmla="*/ 175 w 185"/>
                  <a:gd name="T9" fmla="*/ 6 h 133"/>
                  <a:gd name="T10" fmla="*/ 181 w 185"/>
                  <a:gd name="T11" fmla="*/ 12 h 133"/>
                  <a:gd name="T12" fmla="*/ 185 w 185"/>
                  <a:gd name="T13" fmla="*/ 24 h 133"/>
                  <a:gd name="T14" fmla="*/ 185 w 185"/>
                  <a:gd name="T15" fmla="*/ 41 h 133"/>
                  <a:gd name="T16" fmla="*/ 30 w 185"/>
                  <a:gd name="T17" fmla="*/ 133 h 133"/>
                  <a:gd name="T18" fmla="*/ 33 w 185"/>
                  <a:gd name="T19" fmla="*/ 117 h 133"/>
                  <a:gd name="T20" fmla="*/ 31 w 185"/>
                  <a:gd name="T21" fmla="*/ 103 h 133"/>
                  <a:gd name="T22" fmla="*/ 28 w 185"/>
                  <a:gd name="T23" fmla="*/ 96 h 133"/>
                  <a:gd name="T24" fmla="*/ 22 w 185"/>
                  <a:gd name="T25" fmla="*/ 91 h 133"/>
                  <a:gd name="T26" fmla="*/ 16 w 185"/>
                  <a:gd name="T27" fmla="*/ 90 h 133"/>
                  <a:gd name="T28" fmla="*/ 10 w 185"/>
                  <a:gd name="T29" fmla="*/ 91 h 133"/>
                  <a:gd name="T30" fmla="*/ 6 w 185"/>
                  <a:gd name="T31" fmla="*/ 93 h 133"/>
                  <a:gd name="T32" fmla="*/ 2 w 185"/>
                  <a:gd name="T33" fmla="*/ 93 h 133"/>
                  <a:gd name="T34" fmla="*/ 0 w 185"/>
                  <a:gd name="T35" fmla="*/ 94 h 133"/>
                  <a:gd name="T36" fmla="*/ 155 w 185"/>
                  <a:gd name="T37" fmla="*/ 0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133"/>
                  <a:gd name="T59" fmla="*/ 185 w 185"/>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133">
                    <a:moveTo>
                      <a:pt x="155" y="0"/>
                    </a:moveTo>
                    <a:lnTo>
                      <a:pt x="157" y="0"/>
                    </a:lnTo>
                    <a:lnTo>
                      <a:pt x="161" y="0"/>
                    </a:lnTo>
                    <a:lnTo>
                      <a:pt x="169" y="2"/>
                    </a:lnTo>
                    <a:lnTo>
                      <a:pt x="175" y="6"/>
                    </a:lnTo>
                    <a:lnTo>
                      <a:pt x="181" y="12"/>
                    </a:lnTo>
                    <a:lnTo>
                      <a:pt x="185" y="24"/>
                    </a:lnTo>
                    <a:lnTo>
                      <a:pt x="185" y="41"/>
                    </a:lnTo>
                    <a:lnTo>
                      <a:pt x="30" y="133"/>
                    </a:lnTo>
                    <a:lnTo>
                      <a:pt x="33" y="117"/>
                    </a:lnTo>
                    <a:lnTo>
                      <a:pt x="31" y="103"/>
                    </a:lnTo>
                    <a:lnTo>
                      <a:pt x="28" y="96"/>
                    </a:lnTo>
                    <a:lnTo>
                      <a:pt x="22" y="91"/>
                    </a:lnTo>
                    <a:lnTo>
                      <a:pt x="16" y="90"/>
                    </a:lnTo>
                    <a:lnTo>
                      <a:pt x="10" y="91"/>
                    </a:lnTo>
                    <a:lnTo>
                      <a:pt x="6" y="93"/>
                    </a:lnTo>
                    <a:lnTo>
                      <a:pt x="2" y="93"/>
                    </a:lnTo>
                    <a:lnTo>
                      <a:pt x="0" y="94"/>
                    </a:lnTo>
                    <a:lnTo>
                      <a:pt x="155" y="0"/>
                    </a:lnTo>
                    <a:close/>
                  </a:path>
                </a:pathLst>
              </a:custGeom>
              <a:solidFill>
                <a:srgbClr val="2424FF"/>
              </a:solidFill>
              <a:ln w="0">
                <a:solidFill>
                  <a:srgbClr val="2424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1" name="Freeform 280"/>
              <p:cNvSpPr>
                <a:spLocks/>
              </p:cNvSpPr>
              <p:nvPr/>
            </p:nvSpPr>
            <p:spPr bwMode="auto">
              <a:xfrm>
                <a:off x="3229347" y="2533875"/>
                <a:ext cx="427707" cy="262824"/>
              </a:xfrm>
              <a:custGeom>
                <a:avLst/>
                <a:gdLst>
                  <a:gd name="T0" fmla="*/ 153 w 180"/>
                  <a:gd name="T1" fmla="*/ 0 h 127"/>
                  <a:gd name="T2" fmla="*/ 154 w 180"/>
                  <a:gd name="T3" fmla="*/ 0 h 127"/>
                  <a:gd name="T4" fmla="*/ 159 w 180"/>
                  <a:gd name="T5" fmla="*/ 0 h 127"/>
                  <a:gd name="T6" fmla="*/ 165 w 180"/>
                  <a:gd name="T7" fmla="*/ 1 h 127"/>
                  <a:gd name="T8" fmla="*/ 171 w 180"/>
                  <a:gd name="T9" fmla="*/ 4 h 127"/>
                  <a:gd name="T10" fmla="*/ 177 w 180"/>
                  <a:gd name="T11" fmla="*/ 10 h 127"/>
                  <a:gd name="T12" fmla="*/ 180 w 180"/>
                  <a:gd name="T13" fmla="*/ 21 h 127"/>
                  <a:gd name="T14" fmla="*/ 180 w 180"/>
                  <a:gd name="T15" fmla="*/ 36 h 127"/>
                  <a:gd name="T16" fmla="*/ 27 w 180"/>
                  <a:gd name="T17" fmla="*/ 127 h 127"/>
                  <a:gd name="T18" fmla="*/ 29 w 180"/>
                  <a:gd name="T19" fmla="*/ 110 h 127"/>
                  <a:gd name="T20" fmla="*/ 27 w 180"/>
                  <a:gd name="T21" fmla="*/ 100 h 127"/>
                  <a:gd name="T22" fmla="*/ 23 w 180"/>
                  <a:gd name="T23" fmla="*/ 94 h 127"/>
                  <a:gd name="T24" fmla="*/ 18 w 180"/>
                  <a:gd name="T25" fmla="*/ 91 h 127"/>
                  <a:gd name="T26" fmla="*/ 12 w 180"/>
                  <a:gd name="T27" fmla="*/ 89 h 127"/>
                  <a:gd name="T28" fmla="*/ 6 w 180"/>
                  <a:gd name="T29" fmla="*/ 89 h 127"/>
                  <a:gd name="T30" fmla="*/ 3 w 180"/>
                  <a:gd name="T31" fmla="*/ 91 h 127"/>
                  <a:gd name="T32" fmla="*/ 0 w 180"/>
                  <a:gd name="T33" fmla="*/ 91 h 127"/>
                  <a:gd name="T34" fmla="*/ 153 w 180"/>
                  <a:gd name="T35" fmla="*/ 0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27"/>
                  <a:gd name="T56" fmla="*/ 180 w 180"/>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27">
                    <a:moveTo>
                      <a:pt x="153" y="0"/>
                    </a:moveTo>
                    <a:lnTo>
                      <a:pt x="154" y="0"/>
                    </a:lnTo>
                    <a:lnTo>
                      <a:pt x="159" y="0"/>
                    </a:lnTo>
                    <a:lnTo>
                      <a:pt x="165" y="1"/>
                    </a:lnTo>
                    <a:lnTo>
                      <a:pt x="171" y="4"/>
                    </a:lnTo>
                    <a:lnTo>
                      <a:pt x="177" y="10"/>
                    </a:lnTo>
                    <a:lnTo>
                      <a:pt x="180" y="21"/>
                    </a:lnTo>
                    <a:lnTo>
                      <a:pt x="180" y="36"/>
                    </a:lnTo>
                    <a:lnTo>
                      <a:pt x="27" y="127"/>
                    </a:lnTo>
                    <a:lnTo>
                      <a:pt x="29" y="110"/>
                    </a:lnTo>
                    <a:lnTo>
                      <a:pt x="27" y="100"/>
                    </a:lnTo>
                    <a:lnTo>
                      <a:pt x="23" y="94"/>
                    </a:lnTo>
                    <a:lnTo>
                      <a:pt x="18" y="91"/>
                    </a:lnTo>
                    <a:lnTo>
                      <a:pt x="12" y="89"/>
                    </a:lnTo>
                    <a:lnTo>
                      <a:pt x="6" y="89"/>
                    </a:lnTo>
                    <a:lnTo>
                      <a:pt x="3" y="91"/>
                    </a:lnTo>
                    <a:lnTo>
                      <a:pt x="0" y="91"/>
                    </a:lnTo>
                    <a:lnTo>
                      <a:pt x="153" y="0"/>
                    </a:lnTo>
                    <a:close/>
                  </a:path>
                </a:pathLst>
              </a:custGeom>
              <a:solidFill>
                <a:srgbClr val="4949FF"/>
              </a:solidFill>
              <a:ln w="0">
                <a:solidFill>
                  <a:srgbClr val="4949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2" name="Freeform 281"/>
              <p:cNvSpPr>
                <a:spLocks/>
              </p:cNvSpPr>
              <p:nvPr/>
            </p:nvSpPr>
            <p:spPr bwMode="auto">
              <a:xfrm>
                <a:off x="3241227" y="2533875"/>
                <a:ext cx="415827" cy="252476"/>
              </a:xfrm>
              <a:custGeom>
                <a:avLst/>
                <a:gdLst>
                  <a:gd name="T0" fmla="*/ 149 w 175"/>
                  <a:gd name="T1" fmla="*/ 0 h 122"/>
                  <a:gd name="T2" fmla="*/ 151 w 175"/>
                  <a:gd name="T3" fmla="*/ 0 h 122"/>
                  <a:gd name="T4" fmla="*/ 157 w 175"/>
                  <a:gd name="T5" fmla="*/ 1 h 122"/>
                  <a:gd name="T6" fmla="*/ 163 w 175"/>
                  <a:gd name="T7" fmla="*/ 3 h 122"/>
                  <a:gd name="T8" fmla="*/ 169 w 175"/>
                  <a:gd name="T9" fmla="*/ 9 h 122"/>
                  <a:gd name="T10" fmla="*/ 173 w 175"/>
                  <a:gd name="T11" fmla="*/ 18 h 122"/>
                  <a:gd name="T12" fmla="*/ 175 w 175"/>
                  <a:gd name="T13" fmla="*/ 31 h 122"/>
                  <a:gd name="T14" fmla="*/ 24 w 175"/>
                  <a:gd name="T15" fmla="*/ 122 h 122"/>
                  <a:gd name="T16" fmla="*/ 25 w 175"/>
                  <a:gd name="T17" fmla="*/ 107 h 122"/>
                  <a:gd name="T18" fmla="*/ 22 w 175"/>
                  <a:gd name="T19" fmla="*/ 98 h 122"/>
                  <a:gd name="T20" fmla="*/ 18 w 175"/>
                  <a:gd name="T21" fmla="*/ 92 h 122"/>
                  <a:gd name="T22" fmla="*/ 12 w 175"/>
                  <a:gd name="T23" fmla="*/ 91 h 122"/>
                  <a:gd name="T24" fmla="*/ 6 w 175"/>
                  <a:gd name="T25" fmla="*/ 89 h 122"/>
                  <a:gd name="T26" fmla="*/ 3 w 175"/>
                  <a:gd name="T27" fmla="*/ 91 h 122"/>
                  <a:gd name="T28" fmla="*/ 0 w 175"/>
                  <a:gd name="T29" fmla="*/ 91 h 122"/>
                  <a:gd name="T30" fmla="*/ 149 w 175"/>
                  <a:gd name="T31" fmla="*/ 0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22"/>
                  <a:gd name="T50" fmla="*/ 175 w 175"/>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22">
                    <a:moveTo>
                      <a:pt x="149" y="0"/>
                    </a:moveTo>
                    <a:lnTo>
                      <a:pt x="151" y="0"/>
                    </a:lnTo>
                    <a:lnTo>
                      <a:pt x="157" y="1"/>
                    </a:lnTo>
                    <a:lnTo>
                      <a:pt x="163" y="3"/>
                    </a:lnTo>
                    <a:lnTo>
                      <a:pt x="169" y="9"/>
                    </a:lnTo>
                    <a:lnTo>
                      <a:pt x="173" y="18"/>
                    </a:lnTo>
                    <a:lnTo>
                      <a:pt x="175" y="31"/>
                    </a:lnTo>
                    <a:lnTo>
                      <a:pt x="24" y="122"/>
                    </a:lnTo>
                    <a:lnTo>
                      <a:pt x="25" y="107"/>
                    </a:lnTo>
                    <a:lnTo>
                      <a:pt x="22" y="98"/>
                    </a:lnTo>
                    <a:lnTo>
                      <a:pt x="18" y="92"/>
                    </a:lnTo>
                    <a:lnTo>
                      <a:pt x="12" y="91"/>
                    </a:lnTo>
                    <a:lnTo>
                      <a:pt x="6" y="89"/>
                    </a:lnTo>
                    <a:lnTo>
                      <a:pt x="3" y="91"/>
                    </a:lnTo>
                    <a:lnTo>
                      <a:pt x="0" y="91"/>
                    </a:lnTo>
                    <a:lnTo>
                      <a:pt x="149" y="0"/>
                    </a:lnTo>
                    <a:close/>
                  </a:path>
                </a:pathLst>
              </a:custGeom>
              <a:solidFill>
                <a:srgbClr val="6D6DFF"/>
              </a:solidFill>
              <a:ln w="0">
                <a:solidFill>
                  <a:srgbClr val="6D6D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3" name="Freeform 282"/>
              <p:cNvSpPr>
                <a:spLocks/>
              </p:cNvSpPr>
              <p:nvPr/>
            </p:nvSpPr>
            <p:spPr bwMode="auto">
              <a:xfrm>
                <a:off x="3250732" y="2533875"/>
                <a:ext cx="401570" cy="244199"/>
              </a:xfrm>
              <a:custGeom>
                <a:avLst/>
                <a:gdLst>
                  <a:gd name="T0" fmla="*/ 147 w 169"/>
                  <a:gd name="T1" fmla="*/ 0 h 118"/>
                  <a:gd name="T2" fmla="*/ 150 w 169"/>
                  <a:gd name="T3" fmla="*/ 0 h 118"/>
                  <a:gd name="T4" fmla="*/ 153 w 169"/>
                  <a:gd name="T5" fmla="*/ 1 h 118"/>
                  <a:gd name="T6" fmla="*/ 159 w 169"/>
                  <a:gd name="T7" fmla="*/ 4 h 118"/>
                  <a:gd name="T8" fmla="*/ 165 w 169"/>
                  <a:gd name="T9" fmla="*/ 9 h 118"/>
                  <a:gd name="T10" fmla="*/ 169 w 169"/>
                  <a:gd name="T11" fmla="*/ 18 h 118"/>
                  <a:gd name="T12" fmla="*/ 169 w 169"/>
                  <a:gd name="T13" fmla="*/ 28 h 118"/>
                  <a:gd name="T14" fmla="*/ 21 w 169"/>
                  <a:gd name="T15" fmla="*/ 118 h 118"/>
                  <a:gd name="T16" fmla="*/ 21 w 169"/>
                  <a:gd name="T17" fmla="*/ 106 h 118"/>
                  <a:gd name="T18" fmla="*/ 18 w 169"/>
                  <a:gd name="T19" fmla="*/ 97 h 118"/>
                  <a:gd name="T20" fmla="*/ 14 w 169"/>
                  <a:gd name="T21" fmla="*/ 92 h 118"/>
                  <a:gd name="T22" fmla="*/ 8 w 169"/>
                  <a:gd name="T23" fmla="*/ 91 h 118"/>
                  <a:gd name="T24" fmla="*/ 3 w 169"/>
                  <a:gd name="T25" fmla="*/ 89 h 118"/>
                  <a:gd name="T26" fmla="*/ 0 w 169"/>
                  <a:gd name="T27" fmla="*/ 89 h 118"/>
                  <a:gd name="T28" fmla="*/ 147 w 169"/>
                  <a:gd name="T29" fmla="*/ 0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18"/>
                  <a:gd name="T47" fmla="*/ 169 w 169"/>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18">
                    <a:moveTo>
                      <a:pt x="147" y="0"/>
                    </a:moveTo>
                    <a:lnTo>
                      <a:pt x="150" y="0"/>
                    </a:lnTo>
                    <a:lnTo>
                      <a:pt x="153" y="1"/>
                    </a:lnTo>
                    <a:lnTo>
                      <a:pt x="159" y="4"/>
                    </a:lnTo>
                    <a:lnTo>
                      <a:pt x="165" y="9"/>
                    </a:lnTo>
                    <a:lnTo>
                      <a:pt x="169" y="18"/>
                    </a:lnTo>
                    <a:lnTo>
                      <a:pt x="169" y="28"/>
                    </a:lnTo>
                    <a:lnTo>
                      <a:pt x="21" y="118"/>
                    </a:lnTo>
                    <a:lnTo>
                      <a:pt x="21" y="106"/>
                    </a:lnTo>
                    <a:lnTo>
                      <a:pt x="18" y="97"/>
                    </a:lnTo>
                    <a:lnTo>
                      <a:pt x="14" y="92"/>
                    </a:lnTo>
                    <a:lnTo>
                      <a:pt x="8" y="91"/>
                    </a:lnTo>
                    <a:lnTo>
                      <a:pt x="3" y="89"/>
                    </a:lnTo>
                    <a:lnTo>
                      <a:pt x="0" y="89"/>
                    </a:lnTo>
                    <a:lnTo>
                      <a:pt x="147" y="0"/>
                    </a:lnTo>
                    <a:close/>
                  </a:path>
                </a:pathLst>
              </a:custGeom>
              <a:solidFill>
                <a:srgbClr val="9292FF"/>
              </a:solidFill>
              <a:ln w="0">
                <a:solidFill>
                  <a:srgbClr val="9292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4" name="Freeform 283"/>
              <p:cNvSpPr>
                <a:spLocks/>
              </p:cNvSpPr>
              <p:nvPr/>
            </p:nvSpPr>
            <p:spPr bwMode="auto">
              <a:xfrm>
                <a:off x="3262613" y="2533875"/>
                <a:ext cx="387313" cy="233851"/>
              </a:xfrm>
              <a:custGeom>
                <a:avLst/>
                <a:gdLst>
                  <a:gd name="T0" fmla="*/ 143 w 163"/>
                  <a:gd name="T1" fmla="*/ 0 h 113"/>
                  <a:gd name="T2" fmla="*/ 146 w 163"/>
                  <a:gd name="T3" fmla="*/ 1 h 113"/>
                  <a:gd name="T4" fmla="*/ 151 w 163"/>
                  <a:gd name="T5" fmla="*/ 3 h 113"/>
                  <a:gd name="T6" fmla="*/ 157 w 163"/>
                  <a:gd name="T7" fmla="*/ 7 h 113"/>
                  <a:gd name="T8" fmla="*/ 163 w 163"/>
                  <a:gd name="T9" fmla="*/ 15 h 113"/>
                  <a:gd name="T10" fmla="*/ 163 w 163"/>
                  <a:gd name="T11" fmla="*/ 25 h 113"/>
                  <a:gd name="T12" fmla="*/ 18 w 163"/>
                  <a:gd name="T13" fmla="*/ 113 h 113"/>
                  <a:gd name="T14" fmla="*/ 16 w 163"/>
                  <a:gd name="T15" fmla="*/ 103 h 113"/>
                  <a:gd name="T16" fmla="*/ 13 w 163"/>
                  <a:gd name="T17" fmla="*/ 97 h 113"/>
                  <a:gd name="T18" fmla="*/ 7 w 163"/>
                  <a:gd name="T19" fmla="*/ 92 h 113"/>
                  <a:gd name="T20" fmla="*/ 3 w 163"/>
                  <a:gd name="T21" fmla="*/ 89 h 113"/>
                  <a:gd name="T22" fmla="*/ 0 w 163"/>
                  <a:gd name="T23" fmla="*/ 89 h 113"/>
                  <a:gd name="T24" fmla="*/ 143 w 163"/>
                  <a:gd name="T25" fmla="*/ 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13"/>
                  <a:gd name="T41" fmla="*/ 163 w 163"/>
                  <a:gd name="T42" fmla="*/ 113 h 1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13">
                    <a:moveTo>
                      <a:pt x="143" y="0"/>
                    </a:moveTo>
                    <a:lnTo>
                      <a:pt x="146" y="1"/>
                    </a:lnTo>
                    <a:lnTo>
                      <a:pt x="151" y="3"/>
                    </a:lnTo>
                    <a:lnTo>
                      <a:pt x="157" y="7"/>
                    </a:lnTo>
                    <a:lnTo>
                      <a:pt x="163" y="15"/>
                    </a:lnTo>
                    <a:lnTo>
                      <a:pt x="163" y="25"/>
                    </a:lnTo>
                    <a:lnTo>
                      <a:pt x="18" y="113"/>
                    </a:lnTo>
                    <a:lnTo>
                      <a:pt x="16" y="103"/>
                    </a:lnTo>
                    <a:lnTo>
                      <a:pt x="13" y="97"/>
                    </a:lnTo>
                    <a:lnTo>
                      <a:pt x="7" y="92"/>
                    </a:lnTo>
                    <a:lnTo>
                      <a:pt x="3" y="89"/>
                    </a:lnTo>
                    <a:lnTo>
                      <a:pt x="0" y="89"/>
                    </a:lnTo>
                    <a:lnTo>
                      <a:pt x="143" y="0"/>
                    </a:lnTo>
                    <a:close/>
                  </a:path>
                </a:pathLst>
              </a:custGeom>
              <a:solidFill>
                <a:srgbClr val="B6B6FF"/>
              </a:solidFill>
              <a:ln w="0">
                <a:solidFill>
                  <a:srgbClr val="B6B6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5" name="Freeform 284"/>
              <p:cNvSpPr>
                <a:spLocks/>
              </p:cNvSpPr>
              <p:nvPr/>
            </p:nvSpPr>
            <p:spPr bwMode="auto">
              <a:xfrm>
                <a:off x="3272118" y="2535945"/>
                <a:ext cx="377808" cy="223503"/>
              </a:xfrm>
              <a:custGeom>
                <a:avLst/>
                <a:gdLst>
                  <a:gd name="T0" fmla="*/ 142 w 159"/>
                  <a:gd name="T1" fmla="*/ 0 h 108"/>
                  <a:gd name="T2" fmla="*/ 142 w 159"/>
                  <a:gd name="T3" fmla="*/ 0 h 108"/>
                  <a:gd name="T4" fmla="*/ 145 w 159"/>
                  <a:gd name="T5" fmla="*/ 2 h 108"/>
                  <a:gd name="T6" fmla="*/ 147 w 159"/>
                  <a:gd name="T7" fmla="*/ 3 h 108"/>
                  <a:gd name="T8" fmla="*/ 151 w 159"/>
                  <a:gd name="T9" fmla="*/ 5 h 108"/>
                  <a:gd name="T10" fmla="*/ 154 w 159"/>
                  <a:gd name="T11" fmla="*/ 8 h 108"/>
                  <a:gd name="T12" fmla="*/ 156 w 159"/>
                  <a:gd name="T13" fmla="*/ 12 h 108"/>
                  <a:gd name="T14" fmla="*/ 159 w 159"/>
                  <a:gd name="T15" fmla="*/ 17 h 108"/>
                  <a:gd name="T16" fmla="*/ 159 w 159"/>
                  <a:gd name="T17" fmla="*/ 21 h 108"/>
                  <a:gd name="T18" fmla="*/ 14 w 159"/>
                  <a:gd name="T19" fmla="*/ 108 h 108"/>
                  <a:gd name="T20" fmla="*/ 14 w 159"/>
                  <a:gd name="T21" fmla="*/ 105 h 108"/>
                  <a:gd name="T22" fmla="*/ 14 w 159"/>
                  <a:gd name="T23" fmla="*/ 100 h 108"/>
                  <a:gd name="T24" fmla="*/ 11 w 159"/>
                  <a:gd name="T25" fmla="*/ 97 h 108"/>
                  <a:gd name="T26" fmla="*/ 8 w 159"/>
                  <a:gd name="T27" fmla="*/ 94 h 108"/>
                  <a:gd name="T28" fmla="*/ 6 w 159"/>
                  <a:gd name="T29" fmla="*/ 91 h 108"/>
                  <a:gd name="T30" fmla="*/ 3 w 159"/>
                  <a:gd name="T31" fmla="*/ 90 h 108"/>
                  <a:gd name="T32" fmla="*/ 2 w 159"/>
                  <a:gd name="T33" fmla="*/ 88 h 108"/>
                  <a:gd name="T34" fmla="*/ 0 w 159"/>
                  <a:gd name="T35" fmla="*/ 87 h 108"/>
                  <a:gd name="T36" fmla="*/ 142 w 159"/>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
                  <a:gd name="T58" fmla="*/ 0 h 108"/>
                  <a:gd name="T59" fmla="*/ 159 w 159"/>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 h="108">
                    <a:moveTo>
                      <a:pt x="142" y="0"/>
                    </a:moveTo>
                    <a:lnTo>
                      <a:pt x="142" y="0"/>
                    </a:lnTo>
                    <a:lnTo>
                      <a:pt x="145" y="2"/>
                    </a:lnTo>
                    <a:lnTo>
                      <a:pt x="147" y="3"/>
                    </a:lnTo>
                    <a:lnTo>
                      <a:pt x="151" y="5"/>
                    </a:lnTo>
                    <a:lnTo>
                      <a:pt x="154" y="8"/>
                    </a:lnTo>
                    <a:lnTo>
                      <a:pt x="156" y="12"/>
                    </a:lnTo>
                    <a:lnTo>
                      <a:pt x="159" y="17"/>
                    </a:lnTo>
                    <a:lnTo>
                      <a:pt x="159" y="21"/>
                    </a:lnTo>
                    <a:lnTo>
                      <a:pt x="14" y="108"/>
                    </a:lnTo>
                    <a:lnTo>
                      <a:pt x="14" y="105"/>
                    </a:lnTo>
                    <a:lnTo>
                      <a:pt x="14" y="100"/>
                    </a:lnTo>
                    <a:lnTo>
                      <a:pt x="11" y="97"/>
                    </a:lnTo>
                    <a:lnTo>
                      <a:pt x="8" y="94"/>
                    </a:lnTo>
                    <a:lnTo>
                      <a:pt x="6" y="91"/>
                    </a:lnTo>
                    <a:lnTo>
                      <a:pt x="3" y="90"/>
                    </a:lnTo>
                    <a:lnTo>
                      <a:pt x="2" y="88"/>
                    </a:lnTo>
                    <a:lnTo>
                      <a:pt x="0" y="87"/>
                    </a:lnTo>
                    <a:lnTo>
                      <a:pt x="142" y="0"/>
                    </a:lnTo>
                    <a:close/>
                  </a:path>
                </a:pathLst>
              </a:custGeom>
              <a:solidFill>
                <a:srgbClr val="DBDBFF"/>
              </a:solidFill>
              <a:ln w="0">
                <a:solidFill>
                  <a:srgbClr val="DBDB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6" name="Freeform 285"/>
              <p:cNvSpPr>
                <a:spLocks/>
              </p:cNvSpPr>
              <p:nvPr/>
            </p:nvSpPr>
            <p:spPr bwMode="auto">
              <a:xfrm>
                <a:off x="3283998" y="2535945"/>
                <a:ext cx="361175" cy="213156"/>
              </a:xfrm>
              <a:custGeom>
                <a:avLst/>
                <a:gdLst>
                  <a:gd name="T0" fmla="*/ 139 w 152"/>
                  <a:gd name="T1" fmla="*/ 0 h 103"/>
                  <a:gd name="T2" fmla="*/ 139 w 152"/>
                  <a:gd name="T3" fmla="*/ 0 h 103"/>
                  <a:gd name="T4" fmla="*/ 142 w 152"/>
                  <a:gd name="T5" fmla="*/ 2 h 103"/>
                  <a:gd name="T6" fmla="*/ 145 w 152"/>
                  <a:gd name="T7" fmla="*/ 5 h 103"/>
                  <a:gd name="T8" fmla="*/ 148 w 152"/>
                  <a:gd name="T9" fmla="*/ 8 h 103"/>
                  <a:gd name="T10" fmla="*/ 151 w 152"/>
                  <a:gd name="T11" fmla="*/ 11 h 103"/>
                  <a:gd name="T12" fmla="*/ 152 w 152"/>
                  <a:gd name="T13" fmla="*/ 14 h 103"/>
                  <a:gd name="T14" fmla="*/ 152 w 152"/>
                  <a:gd name="T15" fmla="*/ 18 h 103"/>
                  <a:gd name="T16" fmla="*/ 10 w 152"/>
                  <a:gd name="T17" fmla="*/ 103 h 103"/>
                  <a:gd name="T18" fmla="*/ 0 w 152"/>
                  <a:gd name="T19" fmla="*/ 87 h 103"/>
                  <a:gd name="T20" fmla="*/ 139 w 152"/>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03"/>
                  <a:gd name="T35" fmla="*/ 152 w 152"/>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03">
                    <a:moveTo>
                      <a:pt x="139" y="0"/>
                    </a:moveTo>
                    <a:lnTo>
                      <a:pt x="139" y="0"/>
                    </a:lnTo>
                    <a:lnTo>
                      <a:pt x="142" y="2"/>
                    </a:lnTo>
                    <a:lnTo>
                      <a:pt x="145" y="5"/>
                    </a:lnTo>
                    <a:lnTo>
                      <a:pt x="148" y="8"/>
                    </a:lnTo>
                    <a:lnTo>
                      <a:pt x="151" y="11"/>
                    </a:lnTo>
                    <a:lnTo>
                      <a:pt x="152" y="14"/>
                    </a:lnTo>
                    <a:lnTo>
                      <a:pt x="152" y="18"/>
                    </a:lnTo>
                    <a:lnTo>
                      <a:pt x="10" y="103"/>
                    </a:lnTo>
                    <a:lnTo>
                      <a:pt x="0" y="87"/>
                    </a:lnTo>
                    <a:lnTo>
                      <a:pt x="139"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7" name="Freeform 286"/>
              <p:cNvSpPr>
                <a:spLocks/>
              </p:cNvSpPr>
              <p:nvPr/>
            </p:nvSpPr>
            <p:spPr bwMode="auto">
              <a:xfrm>
                <a:off x="3379044" y="3868688"/>
                <a:ext cx="121184" cy="113821"/>
              </a:xfrm>
              <a:custGeom>
                <a:avLst/>
                <a:gdLst>
                  <a:gd name="T0" fmla="*/ 36 w 51"/>
                  <a:gd name="T1" fmla="*/ 52 h 55"/>
                  <a:gd name="T2" fmla="*/ 46 w 51"/>
                  <a:gd name="T3" fmla="*/ 43 h 55"/>
                  <a:gd name="T4" fmla="*/ 51 w 51"/>
                  <a:gd name="T5" fmla="*/ 31 h 55"/>
                  <a:gd name="T6" fmla="*/ 48 w 51"/>
                  <a:gd name="T7" fmla="*/ 17 h 55"/>
                  <a:gd name="T8" fmla="*/ 39 w 51"/>
                  <a:gd name="T9" fmla="*/ 5 h 55"/>
                  <a:gd name="T10" fmla="*/ 27 w 51"/>
                  <a:gd name="T11" fmla="*/ 0 h 55"/>
                  <a:gd name="T12" fmla="*/ 14 w 51"/>
                  <a:gd name="T13" fmla="*/ 2 h 55"/>
                  <a:gd name="T14" fmla="*/ 5 w 51"/>
                  <a:gd name="T15" fmla="*/ 11 h 55"/>
                  <a:gd name="T16" fmla="*/ 0 w 51"/>
                  <a:gd name="T17" fmla="*/ 24 h 55"/>
                  <a:gd name="T18" fmla="*/ 3 w 51"/>
                  <a:gd name="T19" fmla="*/ 37 h 55"/>
                  <a:gd name="T20" fmla="*/ 11 w 51"/>
                  <a:gd name="T21" fmla="*/ 49 h 55"/>
                  <a:gd name="T22" fmla="*/ 24 w 51"/>
                  <a:gd name="T23" fmla="*/ 55 h 55"/>
                  <a:gd name="T24" fmla="*/ 36 w 51"/>
                  <a:gd name="T25" fmla="*/ 5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5"/>
                  <a:gd name="T41" fmla="*/ 51 w 5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5">
                    <a:moveTo>
                      <a:pt x="36" y="52"/>
                    </a:moveTo>
                    <a:lnTo>
                      <a:pt x="46" y="43"/>
                    </a:lnTo>
                    <a:lnTo>
                      <a:pt x="51" y="31"/>
                    </a:lnTo>
                    <a:lnTo>
                      <a:pt x="48" y="17"/>
                    </a:lnTo>
                    <a:lnTo>
                      <a:pt x="39" y="5"/>
                    </a:lnTo>
                    <a:lnTo>
                      <a:pt x="27" y="0"/>
                    </a:lnTo>
                    <a:lnTo>
                      <a:pt x="14" y="2"/>
                    </a:lnTo>
                    <a:lnTo>
                      <a:pt x="5" y="11"/>
                    </a:lnTo>
                    <a:lnTo>
                      <a:pt x="0" y="24"/>
                    </a:lnTo>
                    <a:lnTo>
                      <a:pt x="3" y="37"/>
                    </a:lnTo>
                    <a:lnTo>
                      <a:pt x="11" y="49"/>
                    </a:lnTo>
                    <a:lnTo>
                      <a:pt x="24" y="55"/>
                    </a:lnTo>
                    <a:lnTo>
                      <a:pt x="36" y="52"/>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8" name="Freeform 287"/>
              <p:cNvSpPr>
                <a:spLocks/>
              </p:cNvSpPr>
              <p:nvPr/>
            </p:nvSpPr>
            <p:spPr bwMode="auto">
              <a:xfrm>
                <a:off x="3379044" y="3868688"/>
                <a:ext cx="121184" cy="113821"/>
              </a:xfrm>
              <a:custGeom>
                <a:avLst/>
                <a:gdLst>
                  <a:gd name="T0" fmla="*/ 36 w 51"/>
                  <a:gd name="T1" fmla="*/ 52 h 55"/>
                  <a:gd name="T2" fmla="*/ 46 w 51"/>
                  <a:gd name="T3" fmla="*/ 43 h 55"/>
                  <a:gd name="T4" fmla="*/ 51 w 51"/>
                  <a:gd name="T5" fmla="*/ 31 h 55"/>
                  <a:gd name="T6" fmla="*/ 48 w 51"/>
                  <a:gd name="T7" fmla="*/ 17 h 55"/>
                  <a:gd name="T8" fmla="*/ 39 w 51"/>
                  <a:gd name="T9" fmla="*/ 5 h 55"/>
                  <a:gd name="T10" fmla="*/ 27 w 51"/>
                  <a:gd name="T11" fmla="*/ 0 h 55"/>
                  <a:gd name="T12" fmla="*/ 14 w 51"/>
                  <a:gd name="T13" fmla="*/ 2 h 55"/>
                  <a:gd name="T14" fmla="*/ 5 w 51"/>
                  <a:gd name="T15" fmla="*/ 11 h 55"/>
                  <a:gd name="T16" fmla="*/ 0 w 51"/>
                  <a:gd name="T17" fmla="*/ 24 h 55"/>
                  <a:gd name="T18" fmla="*/ 3 w 51"/>
                  <a:gd name="T19" fmla="*/ 37 h 55"/>
                  <a:gd name="T20" fmla="*/ 11 w 51"/>
                  <a:gd name="T21" fmla="*/ 49 h 55"/>
                  <a:gd name="T22" fmla="*/ 24 w 51"/>
                  <a:gd name="T23" fmla="*/ 55 h 55"/>
                  <a:gd name="T24" fmla="*/ 36 w 51"/>
                  <a:gd name="T25" fmla="*/ 52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5"/>
                  <a:gd name="T41" fmla="*/ 51 w 5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5">
                    <a:moveTo>
                      <a:pt x="36" y="52"/>
                    </a:moveTo>
                    <a:lnTo>
                      <a:pt x="46" y="43"/>
                    </a:lnTo>
                    <a:lnTo>
                      <a:pt x="51" y="31"/>
                    </a:lnTo>
                    <a:lnTo>
                      <a:pt x="48" y="17"/>
                    </a:lnTo>
                    <a:lnTo>
                      <a:pt x="39" y="5"/>
                    </a:lnTo>
                    <a:lnTo>
                      <a:pt x="27" y="0"/>
                    </a:lnTo>
                    <a:lnTo>
                      <a:pt x="14" y="2"/>
                    </a:lnTo>
                    <a:lnTo>
                      <a:pt x="5" y="11"/>
                    </a:lnTo>
                    <a:lnTo>
                      <a:pt x="0" y="24"/>
                    </a:lnTo>
                    <a:lnTo>
                      <a:pt x="3" y="37"/>
                    </a:lnTo>
                    <a:lnTo>
                      <a:pt x="11" y="49"/>
                    </a:lnTo>
                    <a:lnTo>
                      <a:pt x="24" y="55"/>
                    </a:lnTo>
                    <a:lnTo>
                      <a:pt x="36" y="52"/>
                    </a:lnTo>
                  </a:path>
                </a:pathLst>
              </a:custGeom>
              <a:noFill/>
              <a:ln w="7938">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89" name="Freeform 288"/>
              <p:cNvSpPr>
                <a:spLocks/>
              </p:cNvSpPr>
              <p:nvPr/>
            </p:nvSpPr>
            <p:spPr bwMode="auto">
              <a:xfrm>
                <a:off x="3205585" y="2711850"/>
                <a:ext cx="85541" cy="103474"/>
              </a:xfrm>
              <a:custGeom>
                <a:avLst/>
                <a:gdLst>
                  <a:gd name="T0" fmla="*/ 0 w 36"/>
                  <a:gd name="T1" fmla="*/ 6 h 50"/>
                  <a:gd name="T2" fmla="*/ 2 w 36"/>
                  <a:gd name="T3" fmla="*/ 6 h 50"/>
                  <a:gd name="T4" fmla="*/ 5 w 36"/>
                  <a:gd name="T5" fmla="*/ 3 h 50"/>
                  <a:gd name="T6" fmla="*/ 10 w 36"/>
                  <a:gd name="T7" fmla="*/ 2 h 50"/>
                  <a:gd name="T8" fmla="*/ 15 w 36"/>
                  <a:gd name="T9" fmla="*/ 0 h 50"/>
                  <a:gd name="T10" fmla="*/ 22 w 36"/>
                  <a:gd name="T11" fmla="*/ 0 h 50"/>
                  <a:gd name="T12" fmla="*/ 27 w 36"/>
                  <a:gd name="T13" fmla="*/ 2 h 50"/>
                  <a:gd name="T14" fmla="*/ 33 w 36"/>
                  <a:gd name="T15" fmla="*/ 8 h 50"/>
                  <a:gd name="T16" fmla="*/ 36 w 36"/>
                  <a:gd name="T17" fmla="*/ 17 h 50"/>
                  <a:gd name="T18" fmla="*/ 36 w 36"/>
                  <a:gd name="T19" fmla="*/ 30 h 50"/>
                  <a:gd name="T20" fmla="*/ 34 w 36"/>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0"/>
                  <a:gd name="T35" fmla="*/ 36 w 3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0">
                    <a:moveTo>
                      <a:pt x="0" y="6"/>
                    </a:moveTo>
                    <a:lnTo>
                      <a:pt x="2" y="6"/>
                    </a:lnTo>
                    <a:lnTo>
                      <a:pt x="5" y="3"/>
                    </a:lnTo>
                    <a:lnTo>
                      <a:pt x="10" y="2"/>
                    </a:lnTo>
                    <a:lnTo>
                      <a:pt x="15" y="0"/>
                    </a:lnTo>
                    <a:lnTo>
                      <a:pt x="22" y="0"/>
                    </a:lnTo>
                    <a:lnTo>
                      <a:pt x="27" y="2"/>
                    </a:lnTo>
                    <a:lnTo>
                      <a:pt x="33" y="8"/>
                    </a:lnTo>
                    <a:lnTo>
                      <a:pt x="36" y="17"/>
                    </a:lnTo>
                    <a:lnTo>
                      <a:pt x="36" y="30"/>
                    </a:lnTo>
                    <a:lnTo>
                      <a:pt x="34" y="50"/>
                    </a:lnTo>
                  </a:path>
                </a:pathLst>
              </a:custGeom>
              <a:noFill/>
              <a:ln w="9525">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0" name="Freeform 289"/>
              <p:cNvSpPr>
                <a:spLocks/>
              </p:cNvSpPr>
              <p:nvPr/>
            </p:nvSpPr>
            <p:spPr bwMode="auto">
              <a:xfrm>
                <a:off x="3787743" y="3674157"/>
                <a:ext cx="80789" cy="88988"/>
              </a:xfrm>
              <a:custGeom>
                <a:avLst/>
                <a:gdLst>
                  <a:gd name="T0" fmla="*/ 0 w 34"/>
                  <a:gd name="T1" fmla="*/ 3 h 43"/>
                  <a:gd name="T2" fmla="*/ 1 w 34"/>
                  <a:gd name="T3" fmla="*/ 3 h 43"/>
                  <a:gd name="T4" fmla="*/ 6 w 34"/>
                  <a:gd name="T5" fmla="*/ 1 h 43"/>
                  <a:gd name="T6" fmla="*/ 10 w 34"/>
                  <a:gd name="T7" fmla="*/ 0 h 43"/>
                  <a:gd name="T8" fmla="*/ 16 w 34"/>
                  <a:gd name="T9" fmla="*/ 0 h 43"/>
                  <a:gd name="T10" fmla="*/ 22 w 34"/>
                  <a:gd name="T11" fmla="*/ 3 h 43"/>
                  <a:gd name="T12" fmla="*/ 28 w 34"/>
                  <a:gd name="T13" fmla="*/ 12 h 43"/>
                  <a:gd name="T14" fmla="*/ 31 w 34"/>
                  <a:gd name="T15" fmla="*/ 24 h 43"/>
                  <a:gd name="T16" fmla="*/ 34 w 34"/>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3"/>
                  <a:gd name="T29" fmla="*/ 34 w 3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3">
                    <a:moveTo>
                      <a:pt x="0" y="3"/>
                    </a:moveTo>
                    <a:lnTo>
                      <a:pt x="1" y="3"/>
                    </a:lnTo>
                    <a:lnTo>
                      <a:pt x="6" y="1"/>
                    </a:lnTo>
                    <a:lnTo>
                      <a:pt x="10" y="0"/>
                    </a:lnTo>
                    <a:lnTo>
                      <a:pt x="16" y="0"/>
                    </a:lnTo>
                    <a:lnTo>
                      <a:pt x="22" y="3"/>
                    </a:lnTo>
                    <a:lnTo>
                      <a:pt x="28" y="12"/>
                    </a:lnTo>
                    <a:lnTo>
                      <a:pt x="31" y="24"/>
                    </a:lnTo>
                    <a:lnTo>
                      <a:pt x="34" y="43"/>
                    </a:lnTo>
                  </a:path>
                </a:pathLst>
              </a:custGeom>
              <a:noFill/>
              <a:ln w="9525">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1" name="Freeform 290"/>
              <p:cNvSpPr>
                <a:spLocks/>
              </p:cNvSpPr>
              <p:nvPr/>
            </p:nvSpPr>
            <p:spPr bwMode="auto">
              <a:xfrm>
                <a:off x="5301351" y="1170089"/>
                <a:ext cx="168706" cy="217295"/>
              </a:xfrm>
              <a:custGeom>
                <a:avLst/>
                <a:gdLst>
                  <a:gd name="T0" fmla="*/ 71 w 71"/>
                  <a:gd name="T1" fmla="*/ 105 h 105"/>
                  <a:gd name="T2" fmla="*/ 71 w 71"/>
                  <a:gd name="T3" fmla="*/ 33 h 105"/>
                  <a:gd name="T4" fmla="*/ 0 w 71"/>
                  <a:gd name="T5" fmla="*/ 0 h 105"/>
                  <a:gd name="T6" fmla="*/ 0 w 71"/>
                  <a:gd name="T7" fmla="*/ 72 h 105"/>
                  <a:gd name="T8" fmla="*/ 71 w 71"/>
                  <a:gd name="T9" fmla="*/ 105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105"/>
                    </a:moveTo>
                    <a:lnTo>
                      <a:pt x="71" y="33"/>
                    </a:lnTo>
                    <a:lnTo>
                      <a:pt x="0" y="0"/>
                    </a:lnTo>
                    <a:lnTo>
                      <a:pt x="0" y="72"/>
                    </a:lnTo>
                    <a:lnTo>
                      <a:pt x="71" y="105"/>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2" name="Freeform 291"/>
              <p:cNvSpPr>
                <a:spLocks/>
              </p:cNvSpPr>
              <p:nvPr/>
            </p:nvSpPr>
            <p:spPr bwMode="auto">
              <a:xfrm>
                <a:off x="5301351" y="1170089"/>
                <a:ext cx="168706" cy="217295"/>
              </a:xfrm>
              <a:custGeom>
                <a:avLst/>
                <a:gdLst>
                  <a:gd name="T0" fmla="*/ 71 w 71"/>
                  <a:gd name="T1" fmla="*/ 105 h 105"/>
                  <a:gd name="T2" fmla="*/ 71 w 71"/>
                  <a:gd name="T3" fmla="*/ 33 h 105"/>
                  <a:gd name="T4" fmla="*/ 0 w 71"/>
                  <a:gd name="T5" fmla="*/ 0 h 105"/>
                  <a:gd name="T6" fmla="*/ 0 w 71"/>
                  <a:gd name="T7" fmla="*/ 72 h 105"/>
                  <a:gd name="T8" fmla="*/ 71 w 71"/>
                  <a:gd name="T9" fmla="*/ 105 h 105"/>
                  <a:gd name="T10" fmla="*/ 0 60000 65536"/>
                  <a:gd name="T11" fmla="*/ 0 60000 65536"/>
                  <a:gd name="T12" fmla="*/ 0 60000 65536"/>
                  <a:gd name="T13" fmla="*/ 0 60000 65536"/>
                  <a:gd name="T14" fmla="*/ 0 60000 65536"/>
                  <a:gd name="T15" fmla="*/ 0 w 71"/>
                  <a:gd name="T16" fmla="*/ 0 h 105"/>
                  <a:gd name="T17" fmla="*/ 71 w 71"/>
                  <a:gd name="T18" fmla="*/ 105 h 105"/>
                </a:gdLst>
                <a:ahLst/>
                <a:cxnLst>
                  <a:cxn ang="T10">
                    <a:pos x="T0" y="T1"/>
                  </a:cxn>
                  <a:cxn ang="T11">
                    <a:pos x="T2" y="T3"/>
                  </a:cxn>
                  <a:cxn ang="T12">
                    <a:pos x="T4" y="T5"/>
                  </a:cxn>
                  <a:cxn ang="T13">
                    <a:pos x="T6" y="T7"/>
                  </a:cxn>
                  <a:cxn ang="T14">
                    <a:pos x="T8" y="T9"/>
                  </a:cxn>
                </a:cxnLst>
                <a:rect l="T15" t="T16" r="T17" b="T18"/>
                <a:pathLst>
                  <a:path w="71" h="105">
                    <a:moveTo>
                      <a:pt x="71" y="105"/>
                    </a:moveTo>
                    <a:lnTo>
                      <a:pt x="71" y="33"/>
                    </a:lnTo>
                    <a:lnTo>
                      <a:pt x="0" y="0"/>
                    </a:lnTo>
                    <a:lnTo>
                      <a:pt x="0" y="72"/>
                    </a:lnTo>
                    <a:lnTo>
                      <a:pt x="71" y="105"/>
                    </a:lnTo>
                  </a:path>
                </a:pathLst>
              </a:custGeom>
              <a:noFill/>
              <a:ln w="317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3" name="Freeform 292"/>
              <p:cNvSpPr>
                <a:spLocks/>
              </p:cNvSpPr>
              <p:nvPr/>
            </p:nvSpPr>
            <p:spPr bwMode="auto">
              <a:xfrm>
                <a:off x="5301351" y="1043851"/>
                <a:ext cx="615423" cy="194531"/>
              </a:xfrm>
              <a:custGeom>
                <a:avLst/>
                <a:gdLst>
                  <a:gd name="T0" fmla="*/ 192 w 259"/>
                  <a:gd name="T1" fmla="*/ 0 h 94"/>
                  <a:gd name="T2" fmla="*/ 0 w 259"/>
                  <a:gd name="T3" fmla="*/ 61 h 94"/>
                  <a:gd name="T4" fmla="*/ 71 w 259"/>
                  <a:gd name="T5" fmla="*/ 94 h 94"/>
                  <a:gd name="T6" fmla="*/ 259 w 259"/>
                  <a:gd name="T7" fmla="*/ 19 h 94"/>
                  <a:gd name="T8" fmla="*/ 192 w 259"/>
                  <a:gd name="T9" fmla="*/ 0 h 94"/>
                  <a:gd name="T10" fmla="*/ 0 60000 65536"/>
                  <a:gd name="T11" fmla="*/ 0 60000 65536"/>
                  <a:gd name="T12" fmla="*/ 0 60000 65536"/>
                  <a:gd name="T13" fmla="*/ 0 60000 65536"/>
                  <a:gd name="T14" fmla="*/ 0 60000 65536"/>
                  <a:gd name="T15" fmla="*/ 0 w 259"/>
                  <a:gd name="T16" fmla="*/ 0 h 94"/>
                  <a:gd name="T17" fmla="*/ 259 w 259"/>
                  <a:gd name="T18" fmla="*/ 94 h 94"/>
                </a:gdLst>
                <a:ahLst/>
                <a:cxnLst>
                  <a:cxn ang="T10">
                    <a:pos x="T0" y="T1"/>
                  </a:cxn>
                  <a:cxn ang="T11">
                    <a:pos x="T2" y="T3"/>
                  </a:cxn>
                  <a:cxn ang="T12">
                    <a:pos x="T4" y="T5"/>
                  </a:cxn>
                  <a:cxn ang="T13">
                    <a:pos x="T6" y="T7"/>
                  </a:cxn>
                  <a:cxn ang="T14">
                    <a:pos x="T8" y="T9"/>
                  </a:cxn>
                </a:cxnLst>
                <a:rect l="T15" t="T16" r="T17" b="T18"/>
                <a:pathLst>
                  <a:path w="259" h="94">
                    <a:moveTo>
                      <a:pt x="192" y="0"/>
                    </a:moveTo>
                    <a:lnTo>
                      <a:pt x="0" y="61"/>
                    </a:lnTo>
                    <a:lnTo>
                      <a:pt x="71" y="94"/>
                    </a:lnTo>
                    <a:lnTo>
                      <a:pt x="259" y="19"/>
                    </a:lnTo>
                    <a:lnTo>
                      <a:pt x="192" y="0"/>
                    </a:lnTo>
                    <a:close/>
                  </a:path>
                </a:pathLst>
              </a:custGeom>
              <a:solidFill>
                <a:srgbClr val="6666FF"/>
              </a:solidFill>
              <a:ln w="0">
                <a:solidFill>
                  <a:srgbClr val="6666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4" name="Freeform 293"/>
              <p:cNvSpPr>
                <a:spLocks/>
              </p:cNvSpPr>
              <p:nvPr/>
            </p:nvSpPr>
            <p:spPr bwMode="auto">
              <a:xfrm>
                <a:off x="5301351" y="1043851"/>
                <a:ext cx="615423" cy="194531"/>
              </a:xfrm>
              <a:custGeom>
                <a:avLst/>
                <a:gdLst>
                  <a:gd name="T0" fmla="*/ 192 w 259"/>
                  <a:gd name="T1" fmla="*/ 0 h 94"/>
                  <a:gd name="T2" fmla="*/ 0 w 259"/>
                  <a:gd name="T3" fmla="*/ 61 h 94"/>
                  <a:gd name="T4" fmla="*/ 71 w 259"/>
                  <a:gd name="T5" fmla="*/ 94 h 94"/>
                  <a:gd name="T6" fmla="*/ 259 w 259"/>
                  <a:gd name="T7" fmla="*/ 19 h 94"/>
                  <a:gd name="T8" fmla="*/ 0 60000 65536"/>
                  <a:gd name="T9" fmla="*/ 0 60000 65536"/>
                  <a:gd name="T10" fmla="*/ 0 60000 65536"/>
                  <a:gd name="T11" fmla="*/ 0 60000 65536"/>
                  <a:gd name="T12" fmla="*/ 0 w 259"/>
                  <a:gd name="T13" fmla="*/ 0 h 94"/>
                  <a:gd name="T14" fmla="*/ 259 w 259"/>
                  <a:gd name="T15" fmla="*/ 94 h 94"/>
                </a:gdLst>
                <a:ahLst/>
                <a:cxnLst>
                  <a:cxn ang="T8">
                    <a:pos x="T0" y="T1"/>
                  </a:cxn>
                  <a:cxn ang="T9">
                    <a:pos x="T2" y="T3"/>
                  </a:cxn>
                  <a:cxn ang="T10">
                    <a:pos x="T4" y="T5"/>
                  </a:cxn>
                  <a:cxn ang="T11">
                    <a:pos x="T6" y="T7"/>
                  </a:cxn>
                </a:cxnLst>
                <a:rect l="T12" t="T13" r="T14" b="T15"/>
                <a:pathLst>
                  <a:path w="259" h="94">
                    <a:moveTo>
                      <a:pt x="192" y="0"/>
                    </a:moveTo>
                    <a:lnTo>
                      <a:pt x="0" y="61"/>
                    </a:lnTo>
                    <a:lnTo>
                      <a:pt x="71" y="94"/>
                    </a:lnTo>
                    <a:lnTo>
                      <a:pt x="259" y="19"/>
                    </a:lnTo>
                  </a:path>
                </a:pathLst>
              </a:custGeom>
              <a:noFill/>
              <a:ln w="3175">
                <a:no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5" name="Freeform 294"/>
              <p:cNvSpPr>
                <a:spLocks/>
              </p:cNvSpPr>
              <p:nvPr/>
            </p:nvSpPr>
            <p:spPr bwMode="auto">
              <a:xfrm>
                <a:off x="5470058" y="1087311"/>
                <a:ext cx="451469" cy="300074"/>
              </a:xfrm>
              <a:custGeom>
                <a:avLst/>
                <a:gdLst>
                  <a:gd name="T0" fmla="*/ 0 w 190"/>
                  <a:gd name="T1" fmla="*/ 145 h 145"/>
                  <a:gd name="T2" fmla="*/ 0 w 190"/>
                  <a:gd name="T3" fmla="*/ 73 h 145"/>
                  <a:gd name="T4" fmla="*/ 190 w 190"/>
                  <a:gd name="T5" fmla="*/ 0 h 145"/>
                  <a:gd name="T6" fmla="*/ 188 w 190"/>
                  <a:gd name="T7" fmla="*/ 70 h 145"/>
                  <a:gd name="T8" fmla="*/ 0 w 190"/>
                  <a:gd name="T9" fmla="*/ 145 h 145"/>
                  <a:gd name="T10" fmla="*/ 0 60000 65536"/>
                  <a:gd name="T11" fmla="*/ 0 60000 65536"/>
                  <a:gd name="T12" fmla="*/ 0 60000 65536"/>
                  <a:gd name="T13" fmla="*/ 0 60000 65536"/>
                  <a:gd name="T14" fmla="*/ 0 60000 65536"/>
                  <a:gd name="T15" fmla="*/ 0 w 190"/>
                  <a:gd name="T16" fmla="*/ 0 h 145"/>
                  <a:gd name="T17" fmla="*/ 190 w 190"/>
                  <a:gd name="T18" fmla="*/ 145 h 145"/>
                </a:gdLst>
                <a:ahLst/>
                <a:cxnLst>
                  <a:cxn ang="T10">
                    <a:pos x="T0" y="T1"/>
                  </a:cxn>
                  <a:cxn ang="T11">
                    <a:pos x="T2" y="T3"/>
                  </a:cxn>
                  <a:cxn ang="T12">
                    <a:pos x="T4" y="T5"/>
                  </a:cxn>
                  <a:cxn ang="T13">
                    <a:pos x="T6" y="T7"/>
                  </a:cxn>
                  <a:cxn ang="T14">
                    <a:pos x="T8" y="T9"/>
                  </a:cxn>
                </a:cxnLst>
                <a:rect l="T15" t="T16" r="T17" b="T18"/>
                <a:pathLst>
                  <a:path w="190" h="145">
                    <a:moveTo>
                      <a:pt x="0" y="145"/>
                    </a:moveTo>
                    <a:lnTo>
                      <a:pt x="0" y="73"/>
                    </a:lnTo>
                    <a:lnTo>
                      <a:pt x="190" y="0"/>
                    </a:lnTo>
                    <a:lnTo>
                      <a:pt x="188" y="70"/>
                    </a:lnTo>
                    <a:lnTo>
                      <a:pt x="0" y="145"/>
                    </a:lnTo>
                    <a:close/>
                  </a:path>
                </a:pathLst>
              </a:custGeom>
              <a:solidFill>
                <a:srgbClr val="6666FF"/>
              </a:solidFill>
              <a:ln w="0">
                <a:solidFill>
                  <a:srgbClr val="6666FF"/>
                </a:solidFill>
                <a:round/>
                <a:headEnd/>
                <a:tailEnd/>
              </a:ln>
            </p:spPr>
            <p:txBody>
              <a:bodyPr/>
              <a:lstStyle/>
              <a:p>
                <a:pPr fontAlgn="base">
                  <a:spcBef>
                    <a:spcPct val="0"/>
                  </a:spcBef>
                  <a:spcAft>
                    <a:spcPct val="0"/>
                  </a:spcAft>
                </a:pPr>
                <a:endParaRPr lang="en-US" sz="2400">
                  <a:solidFill>
                    <a:schemeClr val="bg1"/>
                  </a:solidFill>
                  <a:latin typeface="Arial" charset="0"/>
                </a:endParaRPr>
              </a:p>
            </p:txBody>
          </p:sp>
          <p:sp>
            <p:nvSpPr>
              <p:cNvPr id="296" name="Freeform 295"/>
              <p:cNvSpPr>
                <a:spLocks noEditPoints="1"/>
              </p:cNvSpPr>
              <p:nvPr/>
            </p:nvSpPr>
            <p:spPr bwMode="auto">
              <a:xfrm>
                <a:off x="5584113" y="1120422"/>
                <a:ext cx="173459" cy="180044"/>
              </a:xfrm>
              <a:custGeom>
                <a:avLst/>
                <a:gdLst>
                  <a:gd name="T0" fmla="*/ 34 w 73"/>
                  <a:gd name="T1" fmla="*/ 15 h 87"/>
                  <a:gd name="T2" fmla="*/ 39 w 73"/>
                  <a:gd name="T3" fmla="*/ 15 h 87"/>
                  <a:gd name="T4" fmla="*/ 43 w 73"/>
                  <a:gd name="T5" fmla="*/ 17 h 87"/>
                  <a:gd name="T6" fmla="*/ 48 w 73"/>
                  <a:gd name="T7" fmla="*/ 18 h 87"/>
                  <a:gd name="T8" fmla="*/ 51 w 73"/>
                  <a:gd name="T9" fmla="*/ 23 h 87"/>
                  <a:gd name="T10" fmla="*/ 52 w 73"/>
                  <a:gd name="T11" fmla="*/ 27 h 87"/>
                  <a:gd name="T12" fmla="*/ 54 w 73"/>
                  <a:gd name="T13" fmla="*/ 35 h 87"/>
                  <a:gd name="T14" fmla="*/ 54 w 73"/>
                  <a:gd name="T15" fmla="*/ 42 h 87"/>
                  <a:gd name="T16" fmla="*/ 54 w 73"/>
                  <a:gd name="T17" fmla="*/ 51 h 87"/>
                  <a:gd name="T18" fmla="*/ 52 w 73"/>
                  <a:gd name="T19" fmla="*/ 58 h 87"/>
                  <a:gd name="T20" fmla="*/ 49 w 73"/>
                  <a:gd name="T21" fmla="*/ 64 h 87"/>
                  <a:gd name="T22" fmla="*/ 45 w 73"/>
                  <a:gd name="T23" fmla="*/ 69 h 87"/>
                  <a:gd name="T24" fmla="*/ 40 w 73"/>
                  <a:gd name="T25" fmla="*/ 70 h 87"/>
                  <a:gd name="T26" fmla="*/ 34 w 73"/>
                  <a:gd name="T27" fmla="*/ 72 h 87"/>
                  <a:gd name="T28" fmla="*/ 16 w 73"/>
                  <a:gd name="T29" fmla="*/ 72 h 87"/>
                  <a:gd name="T30" fmla="*/ 16 w 73"/>
                  <a:gd name="T31" fmla="*/ 15 h 87"/>
                  <a:gd name="T32" fmla="*/ 34 w 73"/>
                  <a:gd name="T33" fmla="*/ 15 h 87"/>
                  <a:gd name="T34" fmla="*/ 37 w 73"/>
                  <a:gd name="T35" fmla="*/ 0 h 87"/>
                  <a:gd name="T36" fmla="*/ 0 w 73"/>
                  <a:gd name="T37" fmla="*/ 0 h 87"/>
                  <a:gd name="T38" fmla="*/ 0 w 73"/>
                  <a:gd name="T39" fmla="*/ 87 h 87"/>
                  <a:gd name="T40" fmla="*/ 37 w 73"/>
                  <a:gd name="T41" fmla="*/ 87 h 87"/>
                  <a:gd name="T42" fmla="*/ 49 w 73"/>
                  <a:gd name="T43" fmla="*/ 84 h 87"/>
                  <a:gd name="T44" fmla="*/ 58 w 73"/>
                  <a:gd name="T45" fmla="*/ 79 h 87"/>
                  <a:gd name="T46" fmla="*/ 66 w 73"/>
                  <a:gd name="T47" fmla="*/ 70 h 87"/>
                  <a:gd name="T48" fmla="*/ 72 w 73"/>
                  <a:gd name="T49" fmla="*/ 57 h 87"/>
                  <a:gd name="T50" fmla="*/ 73 w 73"/>
                  <a:gd name="T51" fmla="*/ 41 h 87"/>
                  <a:gd name="T52" fmla="*/ 72 w 73"/>
                  <a:gd name="T53" fmla="*/ 35 h 87"/>
                  <a:gd name="T54" fmla="*/ 72 w 73"/>
                  <a:gd name="T55" fmla="*/ 27 h 87"/>
                  <a:gd name="T56" fmla="*/ 69 w 73"/>
                  <a:gd name="T57" fmla="*/ 20 h 87"/>
                  <a:gd name="T58" fmla="*/ 66 w 73"/>
                  <a:gd name="T59" fmla="*/ 12 h 87"/>
                  <a:gd name="T60" fmla="*/ 61 w 73"/>
                  <a:gd name="T61" fmla="*/ 8 h 87"/>
                  <a:gd name="T62" fmla="*/ 55 w 73"/>
                  <a:gd name="T63" fmla="*/ 5 h 87"/>
                  <a:gd name="T64" fmla="*/ 51 w 73"/>
                  <a:gd name="T65" fmla="*/ 2 h 87"/>
                  <a:gd name="T66" fmla="*/ 45 w 73"/>
                  <a:gd name="T67" fmla="*/ 0 h 87"/>
                  <a:gd name="T68" fmla="*/ 37 w 73"/>
                  <a:gd name="T69" fmla="*/ 0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
                  <a:gd name="T106" fmla="*/ 0 h 87"/>
                  <a:gd name="T107" fmla="*/ 73 w 73"/>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 h="87">
                    <a:moveTo>
                      <a:pt x="34" y="15"/>
                    </a:moveTo>
                    <a:lnTo>
                      <a:pt x="39" y="15"/>
                    </a:lnTo>
                    <a:lnTo>
                      <a:pt x="43" y="17"/>
                    </a:lnTo>
                    <a:lnTo>
                      <a:pt x="48" y="18"/>
                    </a:lnTo>
                    <a:lnTo>
                      <a:pt x="51" y="23"/>
                    </a:lnTo>
                    <a:lnTo>
                      <a:pt x="52" y="27"/>
                    </a:lnTo>
                    <a:lnTo>
                      <a:pt x="54" y="35"/>
                    </a:lnTo>
                    <a:lnTo>
                      <a:pt x="54" y="42"/>
                    </a:lnTo>
                    <a:lnTo>
                      <a:pt x="54" y="51"/>
                    </a:lnTo>
                    <a:lnTo>
                      <a:pt x="52" y="58"/>
                    </a:lnTo>
                    <a:lnTo>
                      <a:pt x="49" y="64"/>
                    </a:lnTo>
                    <a:lnTo>
                      <a:pt x="45" y="69"/>
                    </a:lnTo>
                    <a:lnTo>
                      <a:pt x="40" y="70"/>
                    </a:lnTo>
                    <a:lnTo>
                      <a:pt x="34" y="72"/>
                    </a:lnTo>
                    <a:lnTo>
                      <a:pt x="16" y="72"/>
                    </a:lnTo>
                    <a:lnTo>
                      <a:pt x="16" y="15"/>
                    </a:lnTo>
                    <a:lnTo>
                      <a:pt x="34" y="15"/>
                    </a:lnTo>
                    <a:close/>
                    <a:moveTo>
                      <a:pt x="37" y="0"/>
                    </a:moveTo>
                    <a:lnTo>
                      <a:pt x="0" y="0"/>
                    </a:lnTo>
                    <a:lnTo>
                      <a:pt x="0" y="87"/>
                    </a:lnTo>
                    <a:lnTo>
                      <a:pt x="37" y="87"/>
                    </a:lnTo>
                    <a:lnTo>
                      <a:pt x="49" y="84"/>
                    </a:lnTo>
                    <a:lnTo>
                      <a:pt x="58" y="79"/>
                    </a:lnTo>
                    <a:lnTo>
                      <a:pt x="66" y="70"/>
                    </a:lnTo>
                    <a:lnTo>
                      <a:pt x="72" y="57"/>
                    </a:lnTo>
                    <a:lnTo>
                      <a:pt x="73" y="41"/>
                    </a:lnTo>
                    <a:lnTo>
                      <a:pt x="72" y="35"/>
                    </a:lnTo>
                    <a:lnTo>
                      <a:pt x="72" y="27"/>
                    </a:lnTo>
                    <a:lnTo>
                      <a:pt x="69" y="20"/>
                    </a:lnTo>
                    <a:lnTo>
                      <a:pt x="66" y="12"/>
                    </a:lnTo>
                    <a:lnTo>
                      <a:pt x="61" y="8"/>
                    </a:lnTo>
                    <a:lnTo>
                      <a:pt x="55" y="5"/>
                    </a:lnTo>
                    <a:lnTo>
                      <a:pt x="51" y="2"/>
                    </a:lnTo>
                    <a:lnTo>
                      <a:pt x="45" y="0"/>
                    </a:lnTo>
                    <a:lnTo>
                      <a:pt x="37" y="0"/>
                    </a:lnTo>
                    <a:close/>
                  </a:path>
                </a:pathLst>
              </a:custGeom>
              <a:solidFill>
                <a:srgbClr val="FFFFFF"/>
              </a:solidFill>
              <a:ln w="0">
                <a:solidFill>
                  <a:srgbClr val="FFFF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8" name="Freeform 297"/>
              <p:cNvSpPr>
                <a:spLocks/>
              </p:cNvSpPr>
              <p:nvPr/>
            </p:nvSpPr>
            <p:spPr bwMode="auto">
              <a:xfrm>
                <a:off x="5584113" y="1120422"/>
                <a:ext cx="173459" cy="180044"/>
              </a:xfrm>
              <a:custGeom>
                <a:avLst/>
                <a:gdLst>
                  <a:gd name="T0" fmla="*/ 37 w 73"/>
                  <a:gd name="T1" fmla="*/ 0 h 87"/>
                  <a:gd name="T2" fmla="*/ 0 w 73"/>
                  <a:gd name="T3" fmla="*/ 0 h 87"/>
                  <a:gd name="T4" fmla="*/ 0 w 73"/>
                  <a:gd name="T5" fmla="*/ 87 h 87"/>
                  <a:gd name="T6" fmla="*/ 37 w 73"/>
                  <a:gd name="T7" fmla="*/ 87 h 87"/>
                  <a:gd name="T8" fmla="*/ 49 w 73"/>
                  <a:gd name="T9" fmla="*/ 84 h 87"/>
                  <a:gd name="T10" fmla="*/ 58 w 73"/>
                  <a:gd name="T11" fmla="*/ 79 h 87"/>
                  <a:gd name="T12" fmla="*/ 66 w 73"/>
                  <a:gd name="T13" fmla="*/ 70 h 87"/>
                  <a:gd name="T14" fmla="*/ 72 w 73"/>
                  <a:gd name="T15" fmla="*/ 57 h 87"/>
                  <a:gd name="T16" fmla="*/ 73 w 73"/>
                  <a:gd name="T17" fmla="*/ 41 h 87"/>
                  <a:gd name="T18" fmla="*/ 72 w 73"/>
                  <a:gd name="T19" fmla="*/ 35 h 87"/>
                  <a:gd name="T20" fmla="*/ 72 w 73"/>
                  <a:gd name="T21" fmla="*/ 27 h 87"/>
                  <a:gd name="T22" fmla="*/ 69 w 73"/>
                  <a:gd name="T23" fmla="*/ 20 h 87"/>
                  <a:gd name="T24" fmla="*/ 66 w 73"/>
                  <a:gd name="T25" fmla="*/ 12 h 87"/>
                  <a:gd name="T26" fmla="*/ 61 w 73"/>
                  <a:gd name="T27" fmla="*/ 8 h 87"/>
                  <a:gd name="T28" fmla="*/ 55 w 73"/>
                  <a:gd name="T29" fmla="*/ 5 h 87"/>
                  <a:gd name="T30" fmla="*/ 51 w 73"/>
                  <a:gd name="T31" fmla="*/ 2 h 87"/>
                  <a:gd name="T32" fmla="*/ 45 w 73"/>
                  <a:gd name="T33" fmla="*/ 0 h 87"/>
                  <a:gd name="T34" fmla="*/ 37 w 73"/>
                  <a:gd name="T35" fmla="*/ 0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87"/>
                  <a:gd name="T56" fmla="*/ 73 w 73"/>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87">
                    <a:moveTo>
                      <a:pt x="37" y="0"/>
                    </a:moveTo>
                    <a:lnTo>
                      <a:pt x="0" y="0"/>
                    </a:lnTo>
                    <a:lnTo>
                      <a:pt x="0" y="87"/>
                    </a:lnTo>
                    <a:lnTo>
                      <a:pt x="37" y="87"/>
                    </a:lnTo>
                    <a:lnTo>
                      <a:pt x="49" y="84"/>
                    </a:lnTo>
                    <a:lnTo>
                      <a:pt x="58" y="79"/>
                    </a:lnTo>
                    <a:lnTo>
                      <a:pt x="66" y="70"/>
                    </a:lnTo>
                    <a:lnTo>
                      <a:pt x="72" y="57"/>
                    </a:lnTo>
                    <a:lnTo>
                      <a:pt x="73" y="41"/>
                    </a:lnTo>
                    <a:lnTo>
                      <a:pt x="72" y="35"/>
                    </a:lnTo>
                    <a:lnTo>
                      <a:pt x="72" y="27"/>
                    </a:lnTo>
                    <a:lnTo>
                      <a:pt x="69" y="20"/>
                    </a:lnTo>
                    <a:lnTo>
                      <a:pt x="66" y="12"/>
                    </a:lnTo>
                    <a:lnTo>
                      <a:pt x="61" y="8"/>
                    </a:lnTo>
                    <a:lnTo>
                      <a:pt x="55" y="5"/>
                    </a:lnTo>
                    <a:lnTo>
                      <a:pt x="51" y="2"/>
                    </a:lnTo>
                    <a:lnTo>
                      <a:pt x="45" y="0"/>
                    </a:lnTo>
                    <a:lnTo>
                      <a:pt x="37" y="0"/>
                    </a:lnTo>
                  </a:path>
                </a:pathLst>
              </a:custGeom>
              <a:noFill/>
              <a:ln w="4763">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299" name="Freeform 298"/>
              <p:cNvSpPr>
                <a:spLocks/>
              </p:cNvSpPr>
              <p:nvPr/>
            </p:nvSpPr>
            <p:spPr bwMode="auto">
              <a:xfrm>
                <a:off x="4576625" y="1377037"/>
                <a:ext cx="171083" cy="217295"/>
              </a:xfrm>
              <a:custGeom>
                <a:avLst/>
                <a:gdLst>
                  <a:gd name="T0" fmla="*/ 72 w 72"/>
                  <a:gd name="T1" fmla="*/ 105 h 105"/>
                  <a:gd name="T2" fmla="*/ 72 w 72"/>
                  <a:gd name="T3" fmla="*/ 33 h 105"/>
                  <a:gd name="T4" fmla="*/ 0 w 72"/>
                  <a:gd name="T5" fmla="*/ 0 h 105"/>
                  <a:gd name="T6" fmla="*/ 0 w 72"/>
                  <a:gd name="T7" fmla="*/ 72 h 105"/>
                  <a:gd name="T8" fmla="*/ 72 w 72"/>
                  <a:gd name="T9" fmla="*/ 105 h 105"/>
                  <a:gd name="T10" fmla="*/ 0 60000 65536"/>
                  <a:gd name="T11" fmla="*/ 0 60000 65536"/>
                  <a:gd name="T12" fmla="*/ 0 60000 65536"/>
                  <a:gd name="T13" fmla="*/ 0 60000 65536"/>
                  <a:gd name="T14" fmla="*/ 0 60000 65536"/>
                  <a:gd name="T15" fmla="*/ 0 w 72"/>
                  <a:gd name="T16" fmla="*/ 0 h 105"/>
                  <a:gd name="T17" fmla="*/ 72 w 72"/>
                  <a:gd name="T18" fmla="*/ 105 h 105"/>
                </a:gdLst>
                <a:ahLst/>
                <a:cxnLst>
                  <a:cxn ang="T10">
                    <a:pos x="T0" y="T1"/>
                  </a:cxn>
                  <a:cxn ang="T11">
                    <a:pos x="T2" y="T3"/>
                  </a:cxn>
                  <a:cxn ang="T12">
                    <a:pos x="T4" y="T5"/>
                  </a:cxn>
                  <a:cxn ang="T13">
                    <a:pos x="T6" y="T7"/>
                  </a:cxn>
                  <a:cxn ang="T14">
                    <a:pos x="T8" y="T9"/>
                  </a:cxn>
                </a:cxnLst>
                <a:rect l="T15" t="T16" r="T17" b="T18"/>
                <a:pathLst>
                  <a:path w="72" h="105">
                    <a:moveTo>
                      <a:pt x="72" y="105"/>
                    </a:moveTo>
                    <a:lnTo>
                      <a:pt x="72" y="33"/>
                    </a:lnTo>
                    <a:lnTo>
                      <a:pt x="0" y="0"/>
                    </a:lnTo>
                    <a:lnTo>
                      <a:pt x="0" y="72"/>
                    </a:lnTo>
                    <a:lnTo>
                      <a:pt x="72" y="105"/>
                    </a:lnTo>
                    <a:close/>
                  </a:path>
                </a:pathLst>
              </a:custGeom>
              <a:solidFill>
                <a:srgbClr val="0000FF"/>
              </a:solidFill>
              <a:ln w="0">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0" name="Freeform 299"/>
              <p:cNvSpPr>
                <a:spLocks/>
              </p:cNvSpPr>
              <p:nvPr/>
            </p:nvSpPr>
            <p:spPr bwMode="auto">
              <a:xfrm>
                <a:off x="4576625" y="1377037"/>
                <a:ext cx="171083" cy="217295"/>
              </a:xfrm>
              <a:custGeom>
                <a:avLst/>
                <a:gdLst>
                  <a:gd name="T0" fmla="*/ 72 w 72"/>
                  <a:gd name="T1" fmla="*/ 105 h 105"/>
                  <a:gd name="T2" fmla="*/ 72 w 72"/>
                  <a:gd name="T3" fmla="*/ 33 h 105"/>
                  <a:gd name="T4" fmla="*/ 0 w 72"/>
                  <a:gd name="T5" fmla="*/ 0 h 105"/>
                  <a:gd name="T6" fmla="*/ 0 w 72"/>
                  <a:gd name="T7" fmla="*/ 72 h 105"/>
                  <a:gd name="T8" fmla="*/ 72 w 72"/>
                  <a:gd name="T9" fmla="*/ 105 h 105"/>
                  <a:gd name="T10" fmla="*/ 0 60000 65536"/>
                  <a:gd name="T11" fmla="*/ 0 60000 65536"/>
                  <a:gd name="T12" fmla="*/ 0 60000 65536"/>
                  <a:gd name="T13" fmla="*/ 0 60000 65536"/>
                  <a:gd name="T14" fmla="*/ 0 60000 65536"/>
                  <a:gd name="T15" fmla="*/ 0 w 72"/>
                  <a:gd name="T16" fmla="*/ 0 h 105"/>
                  <a:gd name="T17" fmla="*/ 72 w 72"/>
                  <a:gd name="T18" fmla="*/ 105 h 105"/>
                </a:gdLst>
                <a:ahLst/>
                <a:cxnLst>
                  <a:cxn ang="T10">
                    <a:pos x="T0" y="T1"/>
                  </a:cxn>
                  <a:cxn ang="T11">
                    <a:pos x="T2" y="T3"/>
                  </a:cxn>
                  <a:cxn ang="T12">
                    <a:pos x="T4" y="T5"/>
                  </a:cxn>
                  <a:cxn ang="T13">
                    <a:pos x="T6" y="T7"/>
                  </a:cxn>
                  <a:cxn ang="T14">
                    <a:pos x="T8" y="T9"/>
                  </a:cxn>
                </a:cxnLst>
                <a:rect l="T15" t="T16" r="T17" b="T18"/>
                <a:pathLst>
                  <a:path w="72" h="105">
                    <a:moveTo>
                      <a:pt x="72" y="105"/>
                    </a:moveTo>
                    <a:lnTo>
                      <a:pt x="72" y="33"/>
                    </a:lnTo>
                    <a:lnTo>
                      <a:pt x="0" y="0"/>
                    </a:lnTo>
                    <a:lnTo>
                      <a:pt x="0" y="72"/>
                    </a:lnTo>
                    <a:lnTo>
                      <a:pt x="72" y="105"/>
                    </a:lnTo>
                  </a:path>
                </a:pathLst>
              </a:custGeom>
              <a:noFill/>
              <a:ln w="3175">
                <a:solidFill>
                  <a:srgbClr val="0000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1" name="Freeform 300"/>
              <p:cNvSpPr>
                <a:spLocks/>
              </p:cNvSpPr>
              <p:nvPr/>
            </p:nvSpPr>
            <p:spPr bwMode="auto">
              <a:xfrm>
                <a:off x="4576625" y="1327370"/>
                <a:ext cx="337414" cy="117961"/>
              </a:xfrm>
              <a:custGeom>
                <a:avLst/>
                <a:gdLst>
                  <a:gd name="T0" fmla="*/ 142 w 142"/>
                  <a:gd name="T1" fmla="*/ 32 h 57"/>
                  <a:gd name="T2" fmla="*/ 72 w 142"/>
                  <a:gd name="T3" fmla="*/ 57 h 57"/>
                  <a:gd name="T4" fmla="*/ 0 w 142"/>
                  <a:gd name="T5" fmla="*/ 24 h 57"/>
                  <a:gd name="T6" fmla="*/ 70 w 142"/>
                  <a:gd name="T7" fmla="*/ 0 h 57"/>
                  <a:gd name="T8" fmla="*/ 142 w 142"/>
                  <a:gd name="T9" fmla="*/ 32 h 57"/>
                  <a:gd name="T10" fmla="*/ 0 60000 65536"/>
                  <a:gd name="T11" fmla="*/ 0 60000 65536"/>
                  <a:gd name="T12" fmla="*/ 0 60000 65536"/>
                  <a:gd name="T13" fmla="*/ 0 60000 65536"/>
                  <a:gd name="T14" fmla="*/ 0 60000 65536"/>
                  <a:gd name="T15" fmla="*/ 0 w 142"/>
                  <a:gd name="T16" fmla="*/ 0 h 57"/>
                  <a:gd name="T17" fmla="*/ 142 w 142"/>
                  <a:gd name="T18" fmla="*/ 57 h 57"/>
                </a:gdLst>
                <a:ahLst/>
                <a:cxnLst>
                  <a:cxn ang="T10">
                    <a:pos x="T0" y="T1"/>
                  </a:cxn>
                  <a:cxn ang="T11">
                    <a:pos x="T2" y="T3"/>
                  </a:cxn>
                  <a:cxn ang="T12">
                    <a:pos x="T4" y="T5"/>
                  </a:cxn>
                  <a:cxn ang="T13">
                    <a:pos x="T6" y="T7"/>
                  </a:cxn>
                  <a:cxn ang="T14">
                    <a:pos x="T8" y="T9"/>
                  </a:cxn>
                </a:cxnLst>
                <a:rect l="T15" t="T16" r="T17" b="T18"/>
                <a:pathLst>
                  <a:path w="142" h="57">
                    <a:moveTo>
                      <a:pt x="142" y="32"/>
                    </a:moveTo>
                    <a:lnTo>
                      <a:pt x="72" y="57"/>
                    </a:lnTo>
                    <a:lnTo>
                      <a:pt x="0" y="24"/>
                    </a:lnTo>
                    <a:lnTo>
                      <a:pt x="70" y="0"/>
                    </a:lnTo>
                    <a:lnTo>
                      <a:pt x="142" y="32"/>
                    </a:lnTo>
                    <a:close/>
                  </a:path>
                </a:pathLst>
              </a:custGeom>
              <a:solidFill>
                <a:srgbClr val="6666FF"/>
              </a:solidFill>
              <a:ln w="0">
                <a:solidFill>
                  <a:srgbClr val="6666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2" name="Freeform 301"/>
              <p:cNvSpPr>
                <a:spLocks/>
              </p:cNvSpPr>
              <p:nvPr/>
            </p:nvSpPr>
            <p:spPr bwMode="auto">
              <a:xfrm>
                <a:off x="4747708" y="1393593"/>
                <a:ext cx="166331" cy="200739"/>
              </a:xfrm>
              <a:custGeom>
                <a:avLst/>
                <a:gdLst>
                  <a:gd name="T0" fmla="*/ 0 w 70"/>
                  <a:gd name="T1" fmla="*/ 97 h 97"/>
                  <a:gd name="T2" fmla="*/ 0 w 70"/>
                  <a:gd name="T3" fmla="*/ 25 h 97"/>
                  <a:gd name="T4" fmla="*/ 70 w 70"/>
                  <a:gd name="T5" fmla="*/ 0 h 97"/>
                  <a:gd name="T6" fmla="*/ 70 w 70"/>
                  <a:gd name="T7" fmla="*/ 68 h 97"/>
                  <a:gd name="T8" fmla="*/ 0 w 70"/>
                  <a:gd name="T9" fmla="*/ 97 h 97"/>
                  <a:gd name="T10" fmla="*/ 0 60000 65536"/>
                  <a:gd name="T11" fmla="*/ 0 60000 65536"/>
                  <a:gd name="T12" fmla="*/ 0 60000 65536"/>
                  <a:gd name="T13" fmla="*/ 0 60000 65536"/>
                  <a:gd name="T14" fmla="*/ 0 60000 65536"/>
                  <a:gd name="T15" fmla="*/ 0 w 70"/>
                  <a:gd name="T16" fmla="*/ 0 h 97"/>
                  <a:gd name="T17" fmla="*/ 70 w 70"/>
                  <a:gd name="T18" fmla="*/ 97 h 97"/>
                </a:gdLst>
                <a:ahLst/>
                <a:cxnLst>
                  <a:cxn ang="T10">
                    <a:pos x="T0" y="T1"/>
                  </a:cxn>
                  <a:cxn ang="T11">
                    <a:pos x="T2" y="T3"/>
                  </a:cxn>
                  <a:cxn ang="T12">
                    <a:pos x="T4" y="T5"/>
                  </a:cxn>
                  <a:cxn ang="T13">
                    <a:pos x="T6" y="T7"/>
                  </a:cxn>
                  <a:cxn ang="T14">
                    <a:pos x="T8" y="T9"/>
                  </a:cxn>
                </a:cxnLst>
                <a:rect l="T15" t="T16" r="T17" b="T18"/>
                <a:pathLst>
                  <a:path w="70" h="97">
                    <a:moveTo>
                      <a:pt x="0" y="97"/>
                    </a:moveTo>
                    <a:lnTo>
                      <a:pt x="0" y="25"/>
                    </a:lnTo>
                    <a:lnTo>
                      <a:pt x="70" y="0"/>
                    </a:lnTo>
                    <a:lnTo>
                      <a:pt x="70" y="68"/>
                    </a:lnTo>
                    <a:lnTo>
                      <a:pt x="0" y="97"/>
                    </a:lnTo>
                    <a:close/>
                  </a:path>
                </a:pathLst>
              </a:custGeom>
              <a:solidFill>
                <a:srgbClr val="6666FF"/>
              </a:solidFill>
              <a:ln w="0">
                <a:solidFill>
                  <a:srgbClr val="6666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3" name="Freeform 302"/>
              <p:cNvSpPr>
                <a:spLocks/>
              </p:cNvSpPr>
              <p:nvPr/>
            </p:nvSpPr>
            <p:spPr bwMode="auto">
              <a:xfrm>
                <a:off x="3573889" y="1569499"/>
                <a:ext cx="912442" cy="1059572"/>
              </a:xfrm>
              <a:custGeom>
                <a:avLst/>
                <a:gdLst>
                  <a:gd name="T0" fmla="*/ 0 w 384"/>
                  <a:gd name="T1" fmla="*/ 512 h 512"/>
                  <a:gd name="T2" fmla="*/ 199 w 384"/>
                  <a:gd name="T3" fmla="*/ 397 h 512"/>
                  <a:gd name="T4" fmla="*/ 384 w 384"/>
                  <a:gd name="T5" fmla="*/ 0 h 512"/>
                  <a:gd name="T6" fmla="*/ 0 60000 65536"/>
                  <a:gd name="T7" fmla="*/ 0 60000 65536"/>
                  <a:gd name="T8" fmla="*/ 0 60000 65536"/>
                  <a:gd name="T9" fmla="*/ 0 w 384"/>
                  <a:gd name="T10" fmla="*/ 0 h 512"/>
                  <a:gd name="T11" fmla="*/ 384 w 384"/>
                  <a:gd name="T12" fmla="*/ 512 h 512"/>
                </a:gdLst>
                <a:ahLst/>
                <a:cxnLst>
                  <a:cxn ang="T6">
                    <a:pos x="T0" y="T1"/>
                  </a:cxn>
                  <a:cxn ang="T7">
                    <a:pos x="T2" y="T3"/>
                  </a:cxn>
                  <a:cxn ang="T8">
                    <a:pos x="T4" y="T5"/>
                  </a:cxn>
                </a:cxnLst>
                <a:rect l="T9" t="T10" r="T11" b="T12"/>
                <a:pathLst>
                  <a:path w="384" h="512">
                    <a:moveTo>
                      <a:pt x="0" y="512"/>
                    </a:moveTo>
                    <a:lnTo>
                      <a:pt x="199" y="397"/>
                    </a:lnTo>
                    <a:lnTo>
                      <a:pt x="384" y="0"/>
                    </a:lnTo>
                  </a:path>
                </a:pathLst>
              </a:custGeom>
              <a:noFill/>
              <a:ln w="9525">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4" name="Freeform 303"/>
              <p:cNvSpPr>
                <a:spLocks/>
              </p:cNvSpPr>
              <p:nvPr/>
            </p:nvSpPr>
            <p:spPr bwMode="auto">
              <a:xfrm>
                <a:off x="4911662" y="1294258"/>
                <a:ext cx="453845" cy="175906"/>
              </a:xfrm>
              <a:custGeom>
                <a:avLst/>
                <a:gdLst>
                  <a:gd name="T0" fmla="*/ 191 w 191"/>
                  <a:gd name="T1" fmla="*/ 0 h 85"/>
                  <a:gd name="T2" fmla="*/ 165 w 191"/>
                  <a:gd name="T3" fmla="*/ 24 h 85"/>
                  <a:gd name="T4" fmla="*/ 147 w 191"/>
                  <a:gd name="T5" fmla="*/ 12 h 85"/>
                  <a:gd name="T6" fmla="*/ 132 w 191"/>
                  <a:gd name="T7" fmla="*/ 33 h 85"/>
                  <a:gd name="T8" fmla="*/ 116 w 191"/>
                  <a:gd name="T9" fmla="*/ 21 h 85"/>
                  <a:gd name="T10" fmla="*/ 106 w 191"/>
                  <a:gd name="T11" fmla="*/ 43 h 85"/>
                  <a:gd name="T12" fmla="*/ 89 w 191"/>
                  <a:gd name="T13" fmla="*/ 34 h 85"/>
                  <a:gd name="T14" fmla="*/ 80 w 191"/>
                  <a:gd name="T15" fmla="*/ 57 h 85"/>
                  <a:gd name="T16" fmla="*/ 62 w 191"/>
                  <a:gd name="T17" fmla="*/ 45 h 85"/>
                  <a:gd name="T18" fmla="*/ 53 w 191"/>
                  <a:gd name="T19" fmla="*/ 67 h 85"/>
                  <a:gd name="T20" fmla="*/ 35 w 191"/>
                  <a:gd name="T21" fmla="*/ 55 h 85"/>
                  <a:gd name="T22" fmla="*/ 25 w 191"/>
                  <a:gd name="T23" fmla="*/ 78 h 85"/>
                  <a:gd name="T24" fmla="*/ 12 w 191"/>
                  <a:gd name="T25" fmla="*/ 63 h 85"/>
                  <a:gd name="T26" fmla="*/ 0 w 191"/>
                  <a:gd name="T27" fmla="*/ 85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1"/>
                  <a:gd name="T43" fmla="*/ 0 h 85"/>
                  <a:gd name="T44" fmla="*/ 191 w 191"/>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1" h="85">
                    <a:moveTo>
                      <a:pt x="191" y="0"/>
                    </a:moveTo>
                    <a:lnTo>
                      <a:pt x="165" y="24"/>
                    </a:lnTo>
                    <a:lnTo>
                      <a:pt x="147" y="12"/>
                    </a:lnTo>
                    <a:lnTo>
                      <a:pt x="132" y="33"/>
                    </a:lnTo>
                    <a:lnTo>
                      <a:pt x="116" y="21"/>
                    </a:lnTo>
                    <a:lnTo>
                      <a:pt x="106" y="43"/>
                    </a:lnTo>
                    <a:lnTo>
                      <a:pt x="89" y="34"/>
                    </a:lnTo>
                    <a:lnTo>
                      <a:pt x="80" y="57"/>
                    </a:lnTo>
                    <a:lnTo>
                      <a:pt x="62" y="45"/>
                    </a:lnTo>
                    <a:lnTo>
                      <a:pt x="53" y="67"/>
                    </a:lnTo>
                    <a:lnTo>
                      <a:pt x="35" y="55"/>
                    </a:lnTo>
                    <a:lnTo>
                      <a:pt x="25" y="78"/>
                    </a:lnTo>
                    <a:lnTo>
                      <a:pt x="12" y="63"/>
                    </a:lnTo>
                    <a:lnTo>
                      <a:pt x="0" y="85"/>
                    </a:lnTo>
                  </a:path>
                </a:pathLst>
              </a:custGeom>
              <a:noFill/>
              <a:ln w="9525">
                <a:solidFill>
                  <a:srgbClr val="CCCC00"/>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5" name="Line 330"/>
              <p:cNvSpPr>
                <a:spLocks noChangeShapeType="1"/>
              </p:cNvSpPr>
              <p:nvPr/>
            </p:nvSpPr>
            <p:spPr bwMode="auto">
              <a:xfrm flipV="1">
                <a:off x="4486331" y="1501206"/>
                <a:ext cx="175835" cy="68293"/>
              </a:xfrm>
              <a:prstGeom prst="line">
                <a:avLst/>
              </a:prstGeom>
              <a:noFill/>
              <a:ln w="9525">
                <a:solidFill>
                  <a:srgbClr val="0000FF"/>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sp>
            <p:nvSpPr>
              <p:cNvPr id="306" name="Freeform 305"/>
              <p:cNvSpPr>
                <a:spLocks/>
              </p:cNvSpPr>
              <p:nvPr/>
            </p:nvSpPr>
            <p:spPr bwMode="auto">
              <a:xfrm>
                <a:off x="1366444" y="3438237"/>
                <a:ext cx="2055371" cy="850555"/>
              </a:xfrm>
              <a:custGeom>
                <a:avLst/>
                <a:gdLst>
                  <a:gd name="T0" fmla="*/ 259 w 865"/>
                  <a:gd name="T1" fmla="*/ 0 h 411"/>
                  <a:gd name="T2" fmla="*/ 148 w 865"/>
                  <a:gd name="T3" fmla="*/ 32 h 411"/>
                  <a:gd name="T4" fmla="*/ 116 w 865"/>
                  <a:gd name="T5" fmla="*/ 50 h 411"/>
                  <a:gd name="T6" fmla="*/ 94 w 865"/>
                  <a:gd name="T7" fmla="*/ 66 h 411"/>
                  <a:gd name="T8" fmla="*/ 76 w 865"/>
                  <a:gd name="T9" fmla="*/ 80 h 411"/>
                  <a:gd name="T10" fmla="*/ 64 w 865"/>
                  <a:gd name="T11" fmla="*/ 90 h 411"/>
                  <a:gd name="T12" fmla="*/ 57 w 865"/>
                  <a:gd name="T13" fmla="*/ 98 h 411"/>
                  <a:gd name="T14" fmla="*/ 55 w 865"/>
                  <a:gd name="T15" fmla="*/ 99 h 411"/>
                  <a:gd name="T16" fmla="*/ 30 w 865"/>
                  <a:gd name="T17" fmla="*/ 127 h 411"/>
                  <a:gd name="T18" fmla="*/ 13 w 865"/>
                  <a:gd name="T19" fmla="*/ 154 h 411"/>
                  <a:gd name="T20" fmla="*/ 4 w 865"/>
                  <a:gd name="T21" fmla="*/ 181 h 411"/>
                  <a:gd name="T22" fmla="*/ 0 w 865"/>
                  <a:gd name="T23" fmla="*/ 205 h 411"/>
                  <a:gd name="T24" fmla="*/ 1 w 865"/>
                  <a:gd name="T25" fmla="*/ 227 h 411"/>
                  <a:gd name="T26" fmla="*/ 6 w 865"/>
                  <a:gd name="T27" fmla="*/ 248 h 411"/>
                  <a:gd name="T28" fmla="*/ 12 w 865"/>
                  <a:gd name="T29" fmla="*/ 265 h 411"/>
                  <a:gd name="T30" fmla="*/ 19 w 865"/>
                  <a:gd name="T31" fmla="*/ 280 h 411"/>
                  <a:gd name="T32" fmla="*/ 25 w 865"/>
                  <a:gd name="T33" fmla="*/ 290 h 411"/>
                  <a:gd name="T34" fmla="*/ 30 w 865"/>
                  <a:gd name="T35" fmla="*/ 298 h 411"/>
                  <a:gd name="T36" fmla="*/ 33 w 865"/>
                  <a:gd name="T37" fmla="*/ 299 h 411"/>
                  <a:gd name="T38" fmla="*/ 54 w 865"/>
                  <a:gd name="T39" fmla="*/ 325 h 411"/>
                  <a:gd name="T40" fmla="*/ 79 w 865"/>
                  <a:gd name="T41" fmla="*/ 345 h 411"/>
                  <a:gd name="T42" fmla="*/ 107 w 865"/>
                  <a:gd name="T43" fmla="*/ 362 h 411"/>
                  <a:gd name="T44" fmla="*/ 139 w 865"/>
                  <a:gd name="T45" fmla="*/ 377 h 411"/>
                  <a:gd name="T46" fmla="*/ 171 w 865"/>
                  <a:gd name="T47" fmla="*/ 387 h 411"/>
                  <a:gd name="T48" fmla="*/ 201 w 865"/>
                  <a:gd name="T49" fmla="*/ 395 h 411"/>
                  <a:gd name="T50" fmla="*/ 230 w 865"/>
                  <a:gd name="T51" fmla="*/ 401 h 411"/>
                  <a:gd name="T52" fmla="*/ 255 w 865"/>
                  <a:gd name="T53" fmla="*/ 405 h 411"/>
                  <a:gd name="T54" fmla="*/ 274 w 865"/>
                  <a:gd name="T55" fmla="*/ 407 h 411"/>
                  <a:gd name="T56" fmla="*/ 286 w 865"/>
                  <a:gd name="T57" fmla="*/ 408 h 411"/>
                  <a:gd name="T58" fmla="*/ 291 w 865"/>
                  <a:gd name="T59" fmla="*/ 408 h 411"/>
                  <a:gd name="T60" fmla="*/ 318 w 865"/>
                  <a:gd name="T61" fmla="*/ 411 h 411"/>
                  <a:gd name="T62" fmla="*/ 347 w 865"/>
                  <a:gd name="T63" fmla="*/ 411 h 411"/>
                  <a:gd name="T64" fmla="*/ 380 w 865"/>
                  <a:gd name="T65" fmla="*/ 410 h 411"/>
                  <a:gd name="T66" fmla="*/ 413 w 865"/>
                  <a:gd name="T67" fmla="*/ 407 h 411"/>
                  <a:gd name="T68" fmla="*/ 444 w 865"/>
                  <a:gd name="T69" fmla="*/ 404 h 411"/>
                  <a:gd name="T70" fmla="*/ 473 w 865"/>
                  <a:gd name="T71" fmla="*/ 401 h 411"/>
                  <a:gd name="T72" fmla="*/ 498 w 865"/>
                  <a:gd name="T73" fmla="*/ 398 h 411"/>
                  <a:gd name="T74" fmla="*/ 517 w 865"/>
                  <a:gd name="T75" fmla="*/ 396 h 411"/>
                  <a:gd name="T76" fmla="*/ 531 w 865"/>
                  <a:gd name="T77" fmla="*/ 393 h 411"/>
                  <a:gd name="T78" fmla="*/ 535 w 865"/>
                  <a:gd name="T79" fmla="*/ 393 h 411"/>
                  <a:gd name="T80" fmla="*/ 570 w 865"/>
                  <a:gd name="T81" fmla="*/ 383 h 411"/>
                  <a:gd name="T82" fmla="*/ 604 w 865"/>
                  <a:gd name="T83" fmla="*/ 369 h 411"/>
                  <a:gd name="T84" fmla="*/ 637 w 865"/>
                  <a:gd name="T85" fmla="*/ 356 h 411"/>
                  <a:gd name="T86" fmla="*/ 668 w 865"/>
                  <a:gd name="T87" fmla="*/ 341 h 411"/>
                  <a:gd name="T88" fmla="*/ 696 w 865"/>
                  <a:gd name="T89" fmla="*/ 326 h 411"/>
                  <a:gd name="T90" fmla="*/ 722 w 865"/>
                  <a:gd name="T91" fmla="*/ 311 h 411"/>
                  <a:gd name="T92" fmla="*/ 746 w 865"/>
                  <a:gd name="T93" fmla="*/ 298 h 411"/>
                  <a:gd name="T94" fmla="*/ 764 w 865"/>
                  <a:gd name="T95" fmla="*/ 286 h 411"/>
                  <a:gd name="T96" fmla="*/ 777 w 865"/>
                  <a:gd name="T97" fmla="*/ 277 h 411"/>
                  <a:gd name="T98" fmla="*/ 786 w 865"/>
                  <a:gd name="T99" fmla="*/ 271 h 411"/>
                  <a:gd name="T100" fmla="*/ 789 w 865"/>
                  <a:gd name="T101" fmla="*/ 268 h 411"/>
                  <a:gd name="T102" fmla="*/ 865 w 865"/>
                  <a:gd name="T103" fmla="*/ 256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5"/>
                  <a:gd name="T157" fmla="*/ 0 h 411"/>
                  <a:gd name="T158" fmla="*/ 865 w 865"/>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5" h="411">
                    <a:moveTo>
                      <a:pt x="259" y="0"/>
                    </a:moveTo>
                    <a:lnTo>
                      <a:pt x="148" y="32"/>
                    </a:lnTo>
                    <a:lnTo>
                      <a:pt x="116" y="50"/>
                    </a:lnTo>
                    <a:lnTo>
                      <a:pt x="94" y="66"/>
                    </a:lnTo>
                    <a:lnTo>
                      <a:pt x="76" y="80"/>
                    </a:lnTo>
                    <a:lnTo>
                      <a:pt x="64" y="90"/>
                    </a:lnTo>
                    <a:lnTo>
                      <a:pt x="57" y="98"/>
                    </a:lnTo>
                    <a:lnTo>
                      <a:pt x="55" y="99"/>
                    </a:lnTo>
                    <a:lnTo>
                      <a:pt x="30" y="127"/>
                    </a:lnTo>
                    <a:lnTo>
                      <a:pt x="13" y="154"/>
                    </a:lnTo>
                    <a:lnTo>
                      <a:pt x="4" y="181"/>
                    </a:lnTo>
                    <a:lnTo>
                      <a:pt x="0" y="205"/>
                    </a:lnTo>
                    <a:lnTo>
                      <a:pt x="1" y="227"/>
                    </a:lnTo>
                    <a:lnTo>
                      <a:pt x="6" y="248"/>
                    </a:lnTo>
                    <a:lnTo>
                      <a:pt x="12" y="265"/>
                    </a:lnTo>
                    <a:lnTo>
                      <a:pt x="19" y="280"/>
                    </a:lnTo>
                    <a:lnTo>
                      <a:pt x="25" y="290"/>
                    </a:lnTo>
                    <a:lnTo>
                      <a:pt x="30" y="298"/>
                    </a:lnTo>
                    <a:lnTo>
                      <a:pt x="33" y="299"/>
                    </a:lnTo>
                    <a:lnTo>
                      <a:pt x="54" y="325"/>
                    </a:lnTo>
                    <a:lnTo>
                      <a:pt x="79" y="345"/>
                    </a:lnTo>
                    <a:lnTo>
                      <a:pt x="107" y="362"/>
                    </a:lnTo>
                    <a:lnTo>
                      <a:pt x="139" y="377"/>
                    </a:lnTo>
                    <a:lnTo>
                      <a:pt x="171" y="387"/>
                    </a:lnTo>
                    <a:lnTo>
                      <a:pt x="201" y="395"/>
                    </a:lnTo>
                    <a:lnTo>
                      <a:pt x="230" y="401"/>
                    </a:lnTo>
                    <a:lnTo>
                      <a:pt x="255" y="405"/>
                    </a:lnTo>
                    <a:lnTo>
                      <a:pt x="274" y="407"/>
                    </a:lnTo>
                    <a:lnTo>
                      <a:pt x="286" y="408"/>
                    </a:lnTo>
                    <a:lnTo>
                      <a:pt x="291" y="408"/>
                    </a:lnTo>
                    <a:lnTo>
                      <a:pt x="318" y="411"/>
                    </a:lnTo>
                    <a:lnTo>
                      <a:pt x="347" y="411"/>
                    </a:lnTo>
                    <a:lnTo>
                      <a:pt x="380" y="410"/>
                    </a:lnTo>
                    <a:lnTo>
                      <a:pt x="413" y="407"/>
                    </a:lnTo>
                    <a:lnTo>
                      <a:pt x="444" y="404"/>
                    </a:lnTo>
                    <a:lnTo>
                      <a:pt x="473" y="401"/>
                    </a:lnTo>
                    <a:lnTo>
                      <a:pt x="498" y="398"/>
                    </a:lnTo>
                    <a:lnTo>
                      <a:pt x="517" y="396"/>
                    </a:lnTo>
                    <a:lnTo>
                      <a:pt x="531" y="393"/>
                    </a:lnTo>
                    <a:lnTo>
                      <a:pt x="535" y="393"/>
                    </a:lnTo>
                    <a:lnTo>
                      <a:pt x="570" y="383"/>
                    </a:lnTo>
                    <a:lnTo>
                      <a:pt x="604" y="369"/>
                    </a:lnTo>
                    <a:lnTo>
                      <a:pt x="637" y="356"/>
                    </a:lnTo>
                    <a:lnTo>
                      <a:pt x="668" y="341"/>
                    </a:lnTo>
                    <a:lnTo>
                      <a:pt x="696" y="326"/>
                    </a:lnTo>
                    <a:lnTo>
                      <a:pt x="722" y="311"/>
                    </a:lnTo>
                    <a:lnTo>
                      <a:pt x="746" y="298"/>
                    </a:lnTo>
                    <a:lnTo>
                      <a:pt x="764" y="286"/>
                    </a:lnTo>
                    <a:lnTo>
                      <a:pt x="777" y="277"/>
                    </a:lnTo>
                    <a:lnTo>
                      <a:pt x="786" y="271"/>
                    </a:lnTo>
                    <a:lnTo>
                      <a:pt x="789" y="268"/>
                    </a:lnTo>
                    <a:lnTo>
                      <a:pt x="865" y="256"/>
                    </a:lnTo>
                  </a:path>
                </a:pathLst>
              </a:cu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latin typeface="Arial" charset="0"/>
                </a:endParaRPr>
              </a:p>
            </p:txBody>
          </p:sp>
        </p:grpSp>
        <p:cxnSp>
          <p:nvCxnSpPr>
            <p:cNvPr id="11" name="Straight Arrow Connector 10"/>
            <p:cNvCxnSpPr>
              <a:endCxn id="120" idx="8"/>
            </p:cNvCxnSpPr>
            <p:nvPr/>
          </p:nvCxnSpPr>
          <p:spPr bwMode="auto">
            <a:xfrm>
              <a:off x="1273775" y="2583543"/>
              <a:ext cx="693836" cy="778123"/>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cxnSp>
          <p:nvCxnSpPr>
            <p:cNvPr id="12" name="Straight Arrow Connector 11"/>
            <p:cNvCxnSpPr/>
            <p:nvPr/>
          </p:nvCxnSpPr>
          <p:spPr bwMode="auto">
            <a:xfrm>
              <a:off x="3212714" y="1857156"/>
              <a:ext cx="458320" cy="680293"/>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cxnSp>
          <p:nvCxnSpPr>
            <p:cNvPr id="13" name="Straight Arrow Connector 12"/>
            <p:cNvCxnSpPr/>
            <p:nvPr/>
          </p:nvCxnSpPr>
          <p:spPr bwMode="auto">
            <a:xfrm flipH="1" flipV="1">
              <a:off x="5058130" y="3048000"/>
              <a:ext cx="578137" cy="1007540"/>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cxnSp>
          <p:nvCxnSpPr>
            <p:cNvPr id="14" name="Straight Arrow Connector 13"/>
            <p:cNvCxnSpPr/>
            <p:nvPr/>
          </p:nvCxnSpPr>
          <p:spPr bwMode="auto">
            <a:xfrm flipV="1">
              <a:off x="3024998" y="3955114"/>
              <a:ext cx="364638" cy="942104"/>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705" y="3606498"/>
              <a:ext cx="1773800" cy="172134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197" y="392866"/>
              <a:ext cx="1621400" cy="16351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26" y="1252658"/>
              <a:ext cx="1436541" cy="15875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95523" y="4520765"/>
              <a:ext cx="1690601" cy="1724414"/>
            </a:xfrm>
            <a:prstGeom prst="rect">
              <a:avLst/>
            </a:prstGeom>
          </p:spPr>
        </p:pic>
      </p:grpSp>
      <p:sp>
        <p:nvSpPr>
          <p:cNvPr id="307" name="Title 2"/>
          <p:cNvSpPr>
            <a:spLocks noGrp="1"/>
          </p:cNvSpPr>
          <p:nvPr>
            <p:ph type="title"/>
          </p:nvPr>
        </p:nvSpPr>
        <p:spPr>
          <a:xfrm>
            <a:off x="-3928" y="0"/>
            <a:ext cx="9144000" cy="762000"/>
          </a:xfrm>
        </p:spPr>
        <p:txBody>
          <a:bodyPr/>
          <a:lstStyle/>
          <a:p>
            <a:r>
              <a:rPr lang="en-US" dirty="0" smtClean="0"/>
              <a:t>Accelerator Commissioning Progress</a:t>
            </a:r>
            <a:endParaRPr lang="en-US" dirty="0"/>
          </a:p>
        </p:txBody>
      </p:sp>
      <p:sp>
        <p:nvSpPr>
          <p:cNvPr id="310" name="TextBox 309"/>
          <p:cNvSpPr txBox="1"/>
          <p:nvPr/>
        </p:nvSpPr>
        <p:spPr>
          <a:xfrm>
            <a:off x="4328247" y="843331"/>
            <a:ext cx="561372" cy="461665"/>
          </a:xfrm>
          <a:prstGeom prst="rect">
            <a:avLst/>
          </a:prstGeom>
          <a:noFill/>
        </p:spPr>
        <p:txBody>
          <a:bodyPr wrap="none" rtlCol="0">
            <a:spAutoFit/>
          </a:bodyPr>
          <a:lstStyle/>
          <a:p>
            <a:r>
              <a:rPr lang="en-US" b="1" dirty="0" smtClean="0">
                <a:solidFill>
                  <a:srgbClr val="FFFF00"/>
                </a:solidFill>
                <a:latin typeface="+mj-lt"/>
              </a:rPr>
              <a:t>1S</a:t>
            </a:r>
            <a:endParaRPr lang="en-US" b="1" dirty="0">
              <a:solidFill>
                <a:srgbClr val="FFFF00"/>
              </a:solidFill>
              <a:latin typeface="+mj-lt"/>
            </a:endParaRPr>
          </a:p>
        </p:txBody>
      </p:sp>
      <p:sp>
        <p:nvSpPr>
          <p:cNvPr id="311" name="TextBox 310"/>
          <p:cNvSpPr txBox="1"/>
          <p:nvPr/>
        </p:nvSpPr>
        <p:spPr>
          <a:xfrm>
            <a:off x="6966075" y="3876093"/>
            <a:ext cx="579005" cy="461665"/>
          </a:xfrm>
          <a:prstGeom prst="rect">
            <a:avLst/>
          </a:prstGeom>
          <a:noFill/>
        </p:spPr>
        <p:txBody>
          <a:bodyPr wrap="none" rtlCol="0">
            <a:spAutoFit/>
          </a:bodyPr>
          <a:lstStyle/>
          <a:p>
            <a:r>
              <a:rPr lang="en-US" b="1" dirty="0" smtClean="0">
                <a:solidFill>
                  <a:srgbClr val="FFFF00"/>
                </a:solidFill>
                <a:latin typeface="+mj-lt"/>
              </a:rPr>
              <a:t>1R</a:t>
            </a:r>
            <a:endParaRPr lang="en-US" b="1" dirty="0">
              <a:solidFill>
                <a:srgbClr val="FFFF00"/>
              </a:solidFill>
              <a:latin typeface="+mj-lt"/>
            </a:endParaRPr>
          </a:p>
        </p:txBody>
      </p:sp>
      <p:sp>
        <p:nvSpPr>
          <p:cNvPr id="312" name="TextBox 311"/>
          <p:cNvSpPr txBox="1"/>
          <p:nvPr/>
        </p:nvSpPr>
        <p:spPr>
          <a:xfrm>
            <a:off x="4666347" y="4681868"/>
            <a:ext cx="561372" cy="461665"/>
          </a:xfrm>
          <a:prstGeom prst="rect">
            <a:avLst/>
          </a:prstGeom>
          <a:noFill/>
        </p:spPr>
        <p:txBody>
          <a:bodyPr wrap="none" rtlCol="0">
            <a:spAutoFit/>
          </a:bodyPr>
          <a:lstStyle/>
          <a:p>
            <a:r>
              <a:rPr lang="en-US" b="1" dirty="0" smtClean="0">
                <a:solidFill>
                  <a:srgbClr val="FFFF00"/>
                </a:solidFill>
                <a:latin typeface="+mj-lt"/>
              </a:rPr>
              <a:t>2S</a:t>
            </a:r>
            <a:endParaRPr lang="en-US" b="1" dirty="0">
              <a:solidFill>
                <a:srgbClr val="FFFF00"/>
              </a:solidFill>
              <a:latin typeface="+mj-lt"/>
            </a:endParaRPr>
          </a:p>
        </p:txBody>
      </p:sp>
      <p:sp>
        <p:nvSpPr>
          <p:cNvPr id="314" name="Rectangle 313"/>
          <p:cNvSpPr/>
          <p:nvPr/>
        </p:nvSpPr>
        <p:spPr bwMode="auto">
          <a:xfrm>
            <a:off x="2622895" y="1680427"/>
            <a:ext cx="257116" cy="1777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09" name="TextBox 308"/>
          <p:cNvSpPr txBox="1"/>
          <p:nvPr/>
        </p:nvSpPr>
        <p:spPr>
          <a:xfrm>
            <a:off x="2603540" y="1660524"/>
            <a:ext cx="579005" cy="461665"/>
          </a:xfrm>
          <a:prstGeom prst="rect">
            <a:avLst/>
          </a:prstGeom>
          <a:noFill/>
        </p:spPr>
        <p:txBody>
          <a:bodyPr wrap="none" rtlCol="0">
            <a:spAutoFit/>
          </a:bodyPr>
          <a:lstStyle/>
          <a:p>
            <a:r>
              <a:rPr lang="en-US" b="1" dirty="0" smtClean="0">
                <a:solidFill>
                  <a:srgbClr val="FFFF00"/>
                </a:solidFill>
                <a:latin typeface="+mj-lt"/>
              </a:rPr>
              <a:t>0R</a:t>
            </a:r>
            <a:endParaRPr lang="en-US" b="1" dirty="0">
              <a:solidFill>
                <a:srgbClr val="FFFF00"/>
              </a:solidFill>
              <a:latin typeface="+mj-lt"/>
            </a:endParaRPr>
          </a:p>
        </p:txBody>
      </p:sp>
      <p:sp>
        <p:nvSpPr>
          <p:cNvPr id="313" name="TextBox 312"/>
          <p:cNvSpPr txBox="1"/>
          <p:nvPr/>
        </p:nvSpPr>
        <p:spPr>
          <a:xfrm>
            <a:off x="12510" y="3750341"/>
            <a:ext cx="2375787" cy="1384995"/>
          </a:xfrm>
          <a:prstGeom prst="rect">
            <a:avLst/>
          </a:prstGeom>
          <a:solidFill>
            <a:srgbClr val="B6826A"/>
          </a:solidFill>
        </p:spPr>
        <p:txBody>
          <a:bodyPr wrap="square" rtlCol="0">
            <a:spAutoFit/>
          </a:bodyPr>
          <a:lstStyle/>
          <a:p>
            <a:pPr algn="l"/>
            <a:r>
              <a:rPr lang="en-US" sz="1400" b="1" dirty="0" smtClean="0">
                <a:latin typeface="Arial" panose="020B0604020202020204" pitchFamily="34" charset="0"/>
                <a:cs typeface="Arial" panose="020B0604020202020204" pitchFamily="34" charset="0"/>
              </a:rPr>
              <a:t>CHL1, CHL2 operational</a:t>
            </a:r>
          </a:p>
          <a:p>
            <a:pPr algn="l"/>
            <a:r>
              <a:rPr lang="en-US" sz="1400" b="1" dirty="0" err="1" smtClean="0">
                <a:latin typeface="Arial" panose="020B0604020202020204" pitchFamily="34" charset="0"/>
                <a:cs typeface="Arial" panose="020B0604020202020204" pitchFamily="34" charset="0"/>
              </a:rPr>
              <a:t>Linacs</a:t>
            </a:r>
            <a:r>
              <a:rPr lang="en-US" sz="1400" b="1" dirty="0" smtClean="0">
                <a:latin typeface="Arial" panose="020B0604020202020204" pitchFamily="34" charset="0"/>
                <a:cs typeface="Arial" panose="020B0604020202020204" pitchFamily="34" charset="0"/>
              </a:rPr>
              <a:t> at 2K</a:t>
            </a:r>
          </a:p>
          <a:p>
            <a:pPr algn="l"/>
            <a:r>
              <a:rPr lang="en-US" sz="1400" b="1" dirty="0" smtClean="0">
                <a:latin typeface="Arial" panose="020B0604020202020204" pitchFamily="34" charset="0"/>
                <a:cs typeface="Arial" panose="020B0604020202020204" pitchFamily="34" charset="0"/>
              </a:rPr>
              <a:t>North </a:t>
            </a:r>
            <a:r>
              <a:rPr lang="en-US" sz="1400" b="1" dirty="0" err="1" smtClean="0">
                <a:latin typeface="Arial" panose="020B0604020202020204" pitchFamily="34" charset="0"/>
                <a:cs typeface="Arial" panose="020B0604020202020204" pitchFamily="34" charset="0"/>
              </a:rPr>
              <a:t>Linac</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1090 MeV</a:t>
            </a:r>
          </a:p>
          <a:p>
            <a:pPr algn="l"/>
            <a:r>
              <a:rPr lang="en-US" sz="1400" b="1" dirty="0" smtClean="0">
                <a:latin typeface="Arial" panose="020B0604020202020204" pitchFamily="34" charset="0"/>
                <a:cs typeface="Arial" panose="020B0604020202020204" pitchFamily="34" charset="0"/>
              </a:rPr>
              <a:t>South LINAC – 1090 MeV</a:t>
            </a:r>
          </a:p>
          <a:p>
            <a:pPr algn="l"/>
            <a:r>
              <a:rPr lang="en-US" sz="1400" b="1" dirty="0" smtClean="0">
                <a:latin typeface="Arial" panose="020B0604020202020204" pitchFamily="34" charset="0"/>
                <a:cs typeface="Arial" panose="020B0604020202020204" pitchFamily="34" charset="0"/>
              </a:rPr>
              <a:t>CEBAF 2.214 </a:t>
            </a:r>
            <a:r>
              <a:rPr lang="en-US" sz="1400" b="1" dirty="0" err="1" smtClean="0">
                <a:latin typeface="Arial" panose="020B0604020202020204" pitchFamily="34" charset="0"/>
                <a:cs typeface="Arial" panose="020B0604020202020204" pitchFamily="34" charset="0"/>
              </a:rPr>
              <a:t>GeV</a:t>
            </a:r>
            <a:endParaRPr lang="en-US" sz="1400" b="1" dirty="0" smtClean="0">
              <a:latin typeface="Arial" panose="020B0604020202020204" pitchFamily="34" charset="0"/>
              <a:cs typeface="Arial" panose="020B0604020202020204" pitchFamily="34" charset="0"/>
            </a:endParaRPr>
          </a:p>
          <a:p>
            <a:pPr algn="l"/>
            <a:r>
              <a:rPr lang="en-US" sz="1400" b="1" dirty="0" smtClean="0">
                <a:latin typeface="Arial" panose="020B0604020202020204" pitchFamily="34" charset="0"/>
                <a:cs typeface="Arial" panose="020B0604020202020204" pitchFamily="34" charset="0"/>
              </a:rPr>
              <a:t>Optics, Magnets great</a:t>
            </a:r>
            <a:endParaRPr lang="en-US" sz="1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652" y="1658336"/>
            <a:ext cx="1679138" cy="1540208"/>
          </a:xfrm>
          <a:prstGeom prst="rect">
            <a:avLst/>
          </a:prstGeom>
        </p:spPr>
      </p:pic>
      <p:cxnSp>
        <p:nvCxnSpPr>
          <p:cNvPr id="315" name="Straight Arrow Connector 314"/>
          <p:cNvCxnSpPr/>
          <p:nvPr/>
        </p:nvCxnSpPr>
        <p:spPr bwMode="auto">
          <a:xfrm>
            <a:off x="2251691" y="3031377"/>
            <a:ext cx="1808889" cy="662192"/>
          </a:xfrm>
          <a:prstGeom prst="straightConnector1">
            <a:avLst/>
          </a:prstGeom>
          <a:solidFill>
            <a:schemeClr val="accent1"/>
          </a:solidFill>
          <a:ln w="57150" cap="flat" cmpd="sng" algn="ctr">
            <a:solidFill>
              <a:srgbClr val="0000FF"/>
            </a:solidFill>
            <a:prstDash val="solid"/>
            <a:round/>
            <a:headEnd type="none" w="med" len="med"/>
            <a:tailEnd type="triangle"/>
          </a:ln>
          <a:effectLst/>
        </p:spPr>
      </p:cxnSp>
      <p:sp>
        <p:nvSpPr>
          <p:cNvPr id="316" name="TextBox 315"/>
          <p:cNvSpPr txBox="1"/>
          <p:nvPr/>
        </p:nvSpPr>
        <p:spPr>
          <a:xfrm>
            <a:off x="872344" y="1619061"/>
            <a:ext cx="579005" cy="461665"/>
          </a:xfrm>
          <a:prstGeom prst="rect">
            <a:avLst/>
          </a:prstGeom>
          <a:noFill/>
        </p:spPr>
        <p:txBody>
          <a:bodyPr wrap="none" rtlCol="0">
            <a:spAutoFit/>
          </a:bodyPr>
          <a:lstStyle/>
          <a:p>
            <a:r>
              <a:rPr lang="en-US" b="1" dirty="0" smtClean="0">
                <a:solidFill>
                  <a:srgbClr val="FFFF00"/>
                </a:solidFill>
                <a:latin typeface="+mj-lt"/>
              </a:rPr>
              <a:t>2R</a:t>
            </a:r>
            <a:endParaRPr lang="en-US" b="1" dirty="0">
              <a:solidFill>
                <a:srgbClr val="FFFF00"/>
              </a:solidFill>
              <a:latin typeface="+mj-lt"/>
            </a:endParaRPr>
          </a:p>
        </p:txBody>
      </p:sp>
      <p:sp>
        <p:nvSpPr>
          <p:cNvPr id="317" name="TextBox 24"/>
          <p:cNvSpPr txBox="1">
            <a:spLocks noChangeArrowheads="1"/>
          </p:cNvSpPr>
          <p:nvPr/>
        </p:nvSpPr>
        <p:spPr bwMode="auto">
          <a:xfrm>
            <a:off x="42862" y="5486400"/>
            <a:ext cx="4071938" cy="923925"/>
          </a:xfrm>
          <a:prstGeom prst="rect">
            <a:avLst/>
          </a:prstGeom>
          <a:solidFill>
            <a:srgbClr val="8D04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1800" dirty="0">
                <a:solidFill>
                  <a:schemeClr val="bg1"/>
                </a:solidFill>
                <a:latin typeface="Arial" pitchFamily="34" charset="0"/>
                <a:cs typeface="Arial" pitchFamily="34" charset="0"/>
              </a:rPr>
              <a:t>KPP: machine capable of 12 </a:t>
            </a:r>
            <a:r>
              <a:rPr lang="en-US" altLang="en-US" sz="1800" dirty="0" err="1">
                <a:solidFill>
                  <a:schemeClr val="bg1"/>
                </a:solidFill>
                <a:latin typeface="Arial" pitchFamily="34" charset="0"/>
                <a:cs typeface="Arial" pitchFamily="34" charset="0"/>
              </a:rPr>
              <a:t>GeV</a:t>
            </a:r>
            <a:endParaRPr lang="en-US" altLang="en-US" sz="1800" dirty="0">
              <a:solidFill>
                <a:schemeClr val="bg1"/>
              </a:solidFill>
              <a:latin typeface="Arial" pitchFamily="34" charset="0"/>
              <a:cs typeface="Arial" pitchFamily="34" charset="0"/>
            </a:endParaRPr>
          </a:p>
          <a:p>
            <a:r>
              <a:rPr lang="en-US" altLang="en-US" sz="1800" dirty="0">
                <a:solidFill>
                  <a:schemeClr val="bg1"/>
                </a:solidFill>
                <a:latin typeface="Arial" pitchFamily="34" charset="0"/>
                <a:cs typeface="Arial" pitchFamily="34" charset="0"/>
              </a:rPr>
              <a:t>1 pass at 2.2 </a:t>
            </a:r>
            <a:r>
              <a:rPr lang="en-US" altLang="en-US" sz="1800" dirty="0" err="1">
                <a:solidFill>
                  <a:schemeClr val="bg1"/>
                </a:solidFill>
                <a:latin typeface="Arial" pitchFamily="34" charset="0"/>
                <a:cs typeface="Arial" pitchFamily="34" charset="0"/>
              </a:rPr>
              <a:t>GeV</a:t>
            </a:r>
            <a:r>
              <a:rPr lang="en-US" altLang="en-US" sz="1800" dirty="0">
                <a:solidFill>
                  <a:schemeClr val="bg1"/>
                </a:solidFill>
                <a:latin typeface="Arial" pitchFamily="34" charset="0"/>
                <a:cs typeface="Arial" pitchFamily="34" charset="0"/>
              </a:rPr>
              <a:t>/pass for 8 hours</a:t>
            </a:r>
          </a:p>
          <a:p>
            <a:r>
              <a:rPr lang="en-US" altLang="en-US" sz="1800" dirty="0">
                <a:solidFill>
                  <a:schemeClr val="bg1"/>
                </a:solidFill>
                <a:latin typeface="Arial" pitchFamily="34" charset="0"/>
                <a:cs typeface="Arial" pitchFamily="34" charset="0"/>
              </a:rPr>
              <a:t>with acceptable trip rate (50% uptime)</a:t>
            </a:r>
          </a:p>
        </p:txBody>
      </p:sp>
      <p:sp>
        <p:nvSpPr>
          <p:cNvPr id="3" name="TextBox 2"/>
          <p:cNvSpPr txBox="1"/>
          <p:nvPr/>
        </p:nvSpPr>
        <p:spPr>
          <a:xfrm>
            <a:off x="2673721" y="1327821"/>
            <a:ext cx="1067921"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34 MeV</a:t>
            </a:r>
          </a:p>
        </p:txBody>
      </p:sp>
      <p:sp>
        <p:nvSpPr>
          <p:cNvPr id="297" name="TextBox 296"/>
          <p:cNvSpPr txBox="1"/>
          <p:nvPr/>
        </p:nvSpPr>
        <p:spPr>
          <a:xfrm>
            <a:off x="7352254" y="3411329"/>
            <a:ext cx="1339085"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1124 MeV</a:t>
            </a:r>
          </a:p>
        </p:txBody>
      </p:sp>
      <p:sp>
        <p:nvSpPr>
          <p:cNvPr id="308" name="TextBox 307"/>
          <p:cNvSpPr txBox="1"/>
          <p:nvPr/>
        </p:nvSpPr>
        <p:spPr>
          <a:xfrm>
            <a:off x="997839" y="1271135"/>
            <a:ext cx="1353256" cy="400110"/>
          </a:xfrm>
          <a:prstGeom prst="rect">
            <a:avLst/>
          </a:prstGeom>
          <a:noFill/>
        </p:spPr>
        <p:txBody>
          <a:bodyPr wrap="none" rtlCol="0">
            <a:spAutoFit/>
          </a:bodyPr>
          <a:lstStyle/>
          <a:p>
            <a:r>
              <a:rPr lang="en-US" sz="2000" b="1" dirty="0" smtClean="0">
                <a:solidFill>
                  <a:srgbClr val="002060"/>
                </a:solidFill>
                <a:latin typeface="Arial" pitchFamily="34" charset="0"/>
                <a:cs typeface="Arial" pitchFamily="34" charset="0"/>
              </a:rPr>
              <a:t>2214 MeV</a:t>
            </a:r>
          </a:p>
        </p:txBody>
      </p:sp>
    </p:spTree>
    <p:extLst>
      <p:ext uri="{BB962C8B-B14F-4D97-AF65-F5344CB8AC3E}">
        <p14:creationId xmlns:p14="http://schemas.microsoft.com/office/powerpoint/2010/main" val="221107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Lst>
  </p:timing>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101886</TotalTime>
  <Words>1312</Words>
  <Application>Microsoft Office PowerPoint</Application>
  <PresentationFormat>On-screen Show (4:3)</PresentationFormat>
  <Paragraphs>344</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2_JLab_PowerPoint1</vt:lpstr>
      <vt:lpstr>3_JLab_PowerPoint1</vt:lpstr>
      <vt:lpstr>PowerPoint Presentation</vt:lpstr>
      <vt:lpstr>PowerPoint Presentation</vt:lpstr>
      <vt:lpstr>Accelerating Science with GPUs</vt:lpstr>
      <vt:lpstr>PowerPoint Presentation</vt:lpstr>
      <vt:lpstr>PowerPoint Presentation</vt:lpstr>
      <vt:lpstr>PowerPoint Presentation</vt:lpstr>
      <vt:lpstr>PowerPoint Presentation</vt:lpstr>
      <vt:lpstr>PowerPoint Presentation</vt:lpstr>
      <vt:lpstr>Accelerator Commissioning Progress</vt:lpstr>
      <vt:lpstr>Three year plan</vt:lpstr>
      <vt:lpstr>PowerPoint Presentation</vt:lpstr>
      <vt:lpstr>PowerPoint Presentation</vt:lpstr>
      <vt:lpstr>PAC41</vt:lpstr>
      <vt:lpstr>PAC42</vt:lpstr>
      <vt:lpstr>Budgets</vt:lpstr>
      <vt:lpstr>Electron Ion Collider</vt:lpstr>
      <vt:lpstr>EIC Realization Imagined</vt:lpstr>
      <vt:lpstr>EIC Developments</vt:lpstr>
      <vt:lpstr>Summary</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bmck</dc:creator>
  <cp:lastModifiedBy>bmck</cp:lastModifiedBy>
  <cp:revision>151</cp:revision>
  <cp:lastPrinted>2013-11-06T17:38:10Z</cp:lastPrinted>
  <dcterms:created xsi:type="dcterms:W3CDTF">2010-06-22T16:39:58Z</dcterms:created>
  <dcterms:modified xsi:type="dcterms:W3CDTF">2014-04-21T20:22:40Z</dcterms:modified>
</cp:coreProperties>
</file>