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328" r:id="rId4"/>
    <p:sldId id="318" r:id="rId5"/>
    <p:sldId id="306" r:id="rId6"/>
    <p:sldId id="330" r:id="rId7"/>
    <p:sldId id="331" r:id="rId8"/>
    <p:sldId id="329" r:id="rId9"/>
    <p:sldId id="332" r:id="rId10"/>
    <p:sldId id="333" r:id="rId11"/>
    <p:sldId id="334" r:id="rId12"/>
    <p:sldId id="337" r:id="rId13"/>
    <p:sldId id="314" r:id="rId14"/>
    <p:sldId id="335" r:id="rId15"/>
    <p:sldId id="336" r:id="rId16"/>
    <p:sldId id="316" r:id="rId17"/>
    <p:sldId id="317" r:id="rId18"/>
    <p:sldId id="321" r:id="rId19"/>
  </p:sldIdLst>
  <p:sldSz cx="9144000" cy="6858000" type="screen4x3"/>
  <p:notesSz cx="6946900" cy="9220200"/>
  <p:embeddedFontLst>
    <p:embeddedFont>
      <p:font typeface="Gill Sans MT" panose="020B0604020202020204" charset="0"/>
      <p:regular r:id="rId21"/>
      <p:bold r:id="rId22"/>
      <p:italic r:id="rId23"/>
      <p:boldItalic r:id="rId24"/>
    </p:embeddedFont>
    <p:embeddedFont>
      <p:font typeface="Bookman Old Style" panose="020506040505050202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  <p:embeddedFont>
      <p:font typeface="Century" panose="02040604050505020304" pitchFamily="18" charset="0"/>
      <p:regular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5668" autoAdjust="0"/>
  </p:normalViewPr>
  <p:slideViewPr>
    <p:cSldViewPr>
      <p:cViewPr>
        <p:scale>
          <a:sx n="91" d="100"/>
          <a:sy n="91" d="100"/>
        </p:scale>
        <p:origin x="-653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gs" Target="tags/tag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jensen\Desktop\Time%20adju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After adjustment</a:t>
            </a:r>
          </a:p>
        </c:rich>
      </c:tx>
      <c:layout>
        <c:manualLayout>
          <c:xMode val="edge"/>
          <c:yMode val="edge"/>
          <c:x val="0.31593259175936511"/>
          <c:y val="3.3333333333333312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Left S2m (#1634)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EB1B1B"/>
              </a:solidFill>
              <a:ln>
                <a:solidFill>
                  <a:srgbClr val="EB1B1B"/>
                </a:solidFill>
              </a:ln>
            </c:spPr>
          </c:marker>
          <c:yVal>
            <c:numRef>
              <c:f>Sheet1!$D$49:$D$64</c:f>
              <c:numCache>
                <c:formatCode>General</c:formatCode>
                <c:ptCount val="16"/>
                <c:pt idx="0">
                  <c:v>57.3</c:v>
                </c:pt>
                <c:pt idx="1">
                  <c:v>59.65</c:v>
                </c:pt>
                <c:pt idx="2">
                  <c:v>57.6</c:v>
                </c:pt>
                <c:pt idx="3">
                  <c:v>59.1</c:v>
                </c:pt>
                <c:pt idx="4">
                  <c:v>59.7</c:v>
                </c:pt>
                <c:pt idx="5">
                  <c:v>58.15</c:v>
                </c:pt>
                <c:pt idx="6">
                  <c:v>60.05</c:v>
                </c:pt>
                <c:pt idx="7">
                  <c:v>58.9</c:v>
                </c:pt>
                <c:pt idx="8">
                  <c:v>59.75</c:v>
                </c:pt>
                <c:pt idx="9">
                  <c:v>60</c:v>
                </c:pt>
                <c:pt idx="10">
                  <c:v>60.1</c:v>
                </c:pt>
                <c:pt idx="11">
                  <c:v>59.15</c:v>
                </c:pt>
                <c:pt idx="12">
                  <c:v>60.5</c:v>
                </c:pt>
                <c:pt idx="13">
                  <c:v>59.7</c:v>
                </c:pt>
                <c:pt idx="14">
                  <c:v>59</c:v>
                </c:pt>
                <c:pt idx="15">
                  <c:v>59.6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Sheet1!$B$27</c:f>
              <c:strCache>
                <c:ptCount val="1"/>
                <c:pt idx="0">
                  <c:v>Right S2m (#1640)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3443D2"/>
              </a:solidFill>
              <a:ln>
                <a:solidFill>
                  <a:srgbClr val="3443D2"/>
                </a:solidFill>
              </a:ln>
            </c:spPr>
          </c:marker>
          <c:yVal>
            <c:numRef>
              <c:f>Sheet1!$E$49:$E$64</c:f>
              <c:numCache>
                <c:formatCode>General</c:formatCode>
                <c:ptCount val="16"/>
                <c:pt idx="0">
                  <c:v>51.05</c:v>
                </c:pt>
                <c:pt idx="1">
                  <c:v>49.949999999999996</c:v>
                </c:pt>
                <c:pt idx="2">
                  <c:v>51</c:v>
                </c:pt>
                <c:pt idx="3">
                  <c:v>50.7</c:v>
                </c:pt>
                <c:pt idx="4">
                  <c:v>50.349999999999994</c:v>
                </c:pt>
                <c:pt idx="5">
                  <c:v>50.9</c:v>
                </c:pt>
                <c:pt idx="6">
                  <c:v>50.15</c:v>
                </c:pt>
                <c:pt idx="7">
                  <c:v>50.8</c:v>
                </c:pt>
                <c:pt idx="8">
                  <c:v>51.3</c:v>
                </c:pt>
                <c:pt idx="9">
                  <c:v>50.449999999999996</c:v>
                </c:pt>
                <c:pt idx="10">
                  <c:v>52.05</c:v>
                </c:pt>
                <c:pt idx="11">
                  <c:v>51.5</c:v>
                </c:pt>
                <c:pt idx="12">
                  <c:v>50</c:v>
                </c:pt>
                <c:pt idx="13">
                  <c:v>49.65</c:v>
                </c:pt>
                <c:pt idx="14">
                  <c:v>49.8</c:v>
                </c:pt>
                <c:pt idx="15">
                  <c:v>49.5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Sheet1!$C$27</c:f>
              <c:strCache>
                <c:ptCount val="1"/>
                <c:pt idx="0">
                  <c:v>Right GC (#1729)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yVal>
            <c:numRef>
              <c:f>Sheet1!$F$49:$F$58</c:f>
              <c:numCache>
                <c:formatCode>General</c:formatCode>
                <c:ptCount val="10"/>
                <c:pt idx="0">
                  <c:v>39.949999999999996</c:v>
                </c:pt>
                <c:pt idx="1">
                  <c:v>39.6</c:v>
                </c:pt>
                <c:pt idx="2">
                  <c:v>40.449999999999996</c:v>
                </c:pt>
                <c:pt idx="3">
                  <c:v>40.700000000000003</c:v>
                </c:pt>
                <c:pt idx="4">
                  <c:v>40.799999999999997</c:v>
                </c:pt>
                <c:pt idx="5">
                  <c:v>39</c:v>
                </c:pt>
                <c:pt idx="6">
                  <c:v>40.5</c:v>
                </c:pt>
                <c:pt idx="7">
                  <c:v>39.1</c:v>
                </c:pt>
                <c:pt idx="8">
                  <c:v>41</c:v>
                </c:pt>
                <c:pt idx="9">
                  <c:v>40.25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56768"/>
        <c:axId val="194131008"/>
      </c:scatterChart>
      <c:valAx>
        <c:axId val="140056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PMT number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94131008"/>
        <c:crosses val="autoZero"/>
        <c:crossBetween val="midCat"/>
      </c:valAx>
      <c:valAx>
        <c:axId val="194131008"/>
        <c:scaling>
          <c:orientation val="minMax"/>
          <c:max val="62"/>
          <c:min val="3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Time (ns)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0567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Century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22DAD9-B89F-41DF-9986-DE7FCEE99AF8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79913"/>
            <a:ext cx="5556250" cy="414813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C02C34-C363-43D6-98F8-AE4C61972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0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01BBD07-ECEA-451B-9E06-641356D985EF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183D1-57DB-4D29-ACFC-723C99AAFA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183D1-57DB-4D29-ACFC-723C99AAFA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183D1-57DB-4D29-ACFC-723C99AAFA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16B9CE5-AA97-4539-93DA-486A173A7DE1}" type="slidenum">
              <a:rPr lang="en-US" smtClean="0"/>
              <a:pPr eaLnBrk="1" hangingPunct="1"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8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Century" pitchFamily="18" charset="0"/>
                <a:cs typeface="Times New Roman" pitchFamily="18" charset="0"/>
              </a:rPr>
              <a:t>Scintillators</a:t>
            </a:r>
            <a:r>
              <a:rPr lang="en-US" b="1" dirty="0" smtClean="0">
                <a:latin typeface="Century" pitchFamily="18" charset="0"/>
                <a:cs typeface="Times New Roman" pitchFamily="18" charset="0"/>
              </a:rPr>
              <a:t> used for timing and triggers</a:t>
            </a:r>
          </a:p>
          <a:p>
            <a:endParaRPr lang="en-US" b="1" dirty="0">
              <a:latin typeface="Century" pitchFamily="18" charset="0"/>
              <a:cs typeface="Times New Roman" pitchFamily="18" charset="0"/>
            </a:endParaRPr>
          </a:p>
          <a:p>
            <a:r>
              <a:rPr lang="en-US" b="1" dirty="0">
                <a:latin typeface="Century" pitchFamily="18" charset="0"/>
                <a:cs typeface="Times New Roman" pitchFamily="18" charset="0"/>
              </a:rPr>
              <a:t>Left HRS</a:t>
            </a:r>
          </a:p>
          <a:p>
            <a:r>
              <a:rPr lang="en-US" dirty="0">
                <a:latin typeface="Century" pitchFamily="18" charset="0"/>
                <a:cs typeface="Times New Roman" pitchFamily="18" charset="0"/>
              </a:rPr>
              <a:t>34 blocks in each layer</a:t>
            </a:r>
          </a:p>
          <a:p>
            <a:r>
              <a:rPr lang="en-US" dirty="0">
                <a:latin typeface="Century" pitchFamily="18" charset="0"/>
                <a:cs typeface="Times New Roman" pitchFamily="18" charset="0"/>
              </a:rPr>
              <a:t>15x15x30cm dimensions</a:t>
            </a:r>
          </a:p>
          <a:p>
            <a:r>
              <a:rPr lang="en-US" b="1" dirty="0">
                <a:latin typeface="Century" pitchFamily="18" charset="0"/>
                <a:cs typeface="Times New Roman" pitchFamily="18" charset="0"/>
              </a:rPr>
              <a:t>Right HRS</a:t>
            </a:r>
          </a:p>
          <a:p>
            <a:r>
              <a:rPr lang="en-US" dirty="0">
                <a:latin typeface="Century" pitchFamily="18" charset="0"/>
                <a:cs typeface="Times New Roman" pitchFamily="18" charset="0"/>
              </a:rPr>
              <a:t>48 blocks in </a:t>
            </a:r>
            <a:r>
              <a:rPr lang="en-US" dirty="0" err="1">
                <a:latin typeface="Century" pitchFamily="18" charset="0"/>
                <a:cs typeface="Times New Roman" pitchFamily="18" charset="0"/>
              </a:rPr>
              <a:t>preshower</a:t>
            </a:r>
            <a:endParaRPr lang="en-US" dirty="0">
              <a:latin typeface="Century" pitchFamily="18" charset="0"/>
              <a:cs typeface="Times New Roman" pitchFamily="18" charset="0"/>
            </a:endParaRPr>
          </a:p>
          <a:p>
            <a:r>
              <a:rPr lang="en-US" dirty="0">
                <a:latin typeface="Century" pitchFamily="18" charset="0"/>
                <a:cs typeface="Times New Roman" pitchFamily="18" charset="0"/>
              </a:rPr>
              <a:t>10x10x35cm dimensions</a:t>
            </a:r>
          </a:p>
          <a:p>
            <a:r>
              <a:rPr lang="en-US" dirty="0">
                <a:latin typeface="Century" pitchFamily="18" charset="0"/>
                <a:cs typeface="Times New Roman" pitchFamily="18" charset="0"/>
              </a:rPr>
              <a:t>75 blocks in shower</a:t>
            </a:r>
          </a:p>
          <a:p>
            <a:r>
              <a:rPr lang="en-US" dirty="0">
                <a:latin typeface="Century" pitchFamily="18" charset="0"/>
                <a:cs typeface="Times New Roman" pitchFamily="18" charset="0"/>
              </a:rPr>
              <a:t>15x32.5x15cm dimensions</a:t>
            </a:r>
          </a:p>
          <a:p>
            <a:r>
              <a:rPr lang="en-US" b="1" dirty="0" smtClean="0">
                <a:latin typeface="Century" pitchFamily="18" charset="0"/>
                <a:cs typeface="Times New Roman" pitchFamily="18" charset="0"/>
              </a:rPr>
              <a:t>Used for PID</a:t>
            </a:r>
          </a:p>
          <a:p>
            <a:r>
              <a:rPr lang="en-US" b="1" dirty="0" smtClean="0">
                <a:latin typeface="Century" pitchFamily="18" charset="0"/>
                <a:cs typeface="Times New Roman" pitchFamily="18" charset="0"/>
              </a:rPr>
              <a:t>Right arm GC used as part of trigger to achieve </a:t>
            </a:r>
            <a:r>
              <a:rPr lang="en-US" b="1" dirty="0" err="1" smtClean="0">
                <a:latin typeface="Century" pitchFamily="18" charset="0"/>
                <a:cs typeface="Times New Roman" pitchFamily="18" charset="0"/>
              </a:rPr>
              <a:t>pion</a:t>
            </a:r>
            <a:r>
              <a:rPr lang="en-US" b="1" dirty="0" smtClean="0">
                <a:latin typeface="Century" pitchFamily="18" charset="0"/>
                <a:cs typeface="Times New Roman" pitchFamily="18" charset="0"/>
              </a:rPr>
              <a:t> rejection on trigger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33F66-63B4-48D5-92CE-8395123E47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33F66-63B4-48D5-92CE-8395123E47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33F66-63B4-48D5-92CE-8395123E47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T6 timing defined by GC</a:t>
            </a:r>
          </a:p>
          <a:p>
            <a:r>
              <a:rPr lang="en-US" dirty="0" smtClean="0"/>
              <a:t>Reason for increase in accidentals</a:t>
            </a:r>
            <a:r>
              <a:rPr lang="en-US" baseline="0" dirty="0" smtClean="0"/>
              <a:t> (higher rates): more targets and larger solid angle</a:t>
            </a:r>
            <a:endParaRPr lang="en-US" dirty="0" smtClean="0"/>
          </a:p>
          <a:p>
            <a:r>
              <a:rPr lang="en-US" dirty="0" smtClean="0"/>
              <a:t>Improvement:</a:t>
            </a:r>
            <a:r>
              <a:rPr lang="en-US" baseline="0" dirty="0" smtClean="0"/>
              <a:t> factor 5 from timing</a:t>
            </a:r>
          </a:p>
          <a:p>
            <a:r>
              <a:rPr lang="en-US" baseline="0" dirty="0" smtClean="0"/>
              <a:t>	  factor 10 from correcting multiple target hits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33F66-63B4-48D5-92CE-8395123E47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Smaller rejection factor due to a higher rate of e+</a:t>
            </a:r>
            <a:r>
              <a:rPr lang="en-US" baseline="0" dirty="0" smtClean="0"/>
              <a:t> (e+ occur same time pi+)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33F66-63B4-48D5-92CE-8395123E47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33F66-63B4-48D5-92CE-8395123E47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078404-65FD-487B-8C9C-ACCCB8B32D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4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9D4AC6F-F0F9-4879-82F9-675364F9E85E}" type="datetime1">
              <a:rPr lang="en-US" smtClean="0"/>
              <a:t>4/22/2014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A853C-E74F-4096-945B-4155CB9E9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4894-0B53-4963-8DFB-1AC068DB35C4}" type="datetime1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115A-F4DC-4998-ADBC-03E7D1213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2C6A-BBB5-4807-BFA9-1D189839166F}" type="datetime1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87E5-B3D7-4F67-98DD-B021E34D0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1D357-A87C-4646-8B30-DAD3F041BEE0}" type="datetime1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AD2-37E3-427D-A9FF-634C82F28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7F0A1-B618-4977-ACF9-34BA8E2BE896}" type="datetime1">
              <a:rPr lang="en-US" smtClean="0"/>
              <a:t>4/22/2014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B9E6-2F36-46C8-BF40-F959D77E1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6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3FEB-A63E-4096-99AB-9FB82227E177}" type="datetime1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393F-1153-4747-B128-4C32EC7CA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3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FE05-0543-42FC-B476-BDA452F2E3E8}" type="datetime1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708E-13EE-4550-B78A-F8C94D1CB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4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0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82E8-47A9-4B72-86B8-D34D9B719B7B}" type="datetime1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1386-6183-408E-82ED-6997DD658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8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DCA0-2A1F-4461-9D99-AF028A3A9BA2}" type="datetime1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B388F-6EDF-4AAA-A5F4-C34FFC3AE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3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0484-D013-453F-BCC6-FBE97713AC4D}" type="datetime1">
              <a:rPr lang="en-US" smtClean="0"/>
              <a:t>4/22/2014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0835-2C89-4B84-B764-1B6CD696C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41A7-A0E1-4344-A693-B41B32FAA261}" type="datetime1">
              <a:rPr lang="en-US" smtClean="0"/>
              <a:t>4/22/2014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D18A-D2E4-4396-A1DE-822F67F40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23605E23-5150-482E-8865-0A3FD10233AB}" type="datetime1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1FAB36AD-0086-4637-9A8B-D38961B0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5" r:id="rId2"/>
    <p:sldLayoutId id="2147483900" r:id="rId3"/>
    <p:sldLayoutId id="2147483896" r:id="rId4"/>
    <p:sldLayoutId id="2147483897" r:id="rId5"/>
    <p:sldLayoutId id="2147483901" r:id="rId6"/>
    <p:sldLayoutId id="2147483902" r:id="rId7"/>
    <p:sldLayoutId id="2147483903" r:id="rId8"/>
    <p:sldLayoutId id="2147483904" r:id="rId9"/>
    <p:sldLayoutId id="2147483898" r:id="rId10"/>
    <p:sldLayoutId id="21474839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APEX Trigger and DAQ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438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Sergey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Abrahamyan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Yerevan Physics Institute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APEX collaboration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2" name="Object 6"/>
          <p:cNvGraphicFramePr>
            <a:graphicFrameLocks/>
          </p:cNvGraphicFramePr>
          <p:nvPr/>
        </p:nvGraphicFramePr>
        <p:xfrm>
          <a:off x="0" y="1295400"/>
          <a:ext cx="5256213" cy="434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Acrobat Document" r:id="rId4" imgW="7543800" imgH="5829300" progId="AcroExch.Document.7">
                  <p:embed/>
                </p:oleObj>
              </mc:Choice>
              <mc:Fallback>
                <p:oleObj name="Acrobat Document" r:id="rId4" imgW="7543800" imgH="5829300" progId="AcroExch.Document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5256213" cy="434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entury" pitchFamily="18" charset="0"/>
              </a:rPr>
              <a:t>Lead Glass Particle ID in Positron Arm</a:t>
            </a:r>
            <a:br>
              <a:rPr lang="en-US" sz="3200" dirty="0" smtClean="0">
                <a:latin typeface="Century" pitchFamily="18" charset="0"/>
              </a:rPr>
            </a:br>
            <a:r>
              <a:rPr lang="en-US" sz="3200" dirty="0" smtClean="0">
                <a:latin typeface="Century" pitchFamily="18" charset="0"/>
              </a:rPr>
              <a:t>(high rate)</a:t>
            </a:r>
            <a:endParaRPr lang="en-US" sz="3200" dirty="0">
              <a:latin typeface="Century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4870-5B3F-454B-96E3-E387A2C76973}" type="slidenum">
              <a:rPr lang="en-US" smtClean="0">
                <a:solidFill>
                  <a:schemeClr val="tx1"/>
                </a:solidFill>
                <a:latin typeface="Century" pitchFamily="18" charset="0"/>
              </a:rPr>
              <a:pPr/>
              <a:t>10</a:t>
            </a:fld>
            <a:endParaRPr lang="en-US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4621" y="2275483"/>
            <a:ext cx="365516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entury" pitchFamily="18" charset="0"/>
              </a:rPr>
              <a:t>Electron detection eff.        0.977</a:t>
            </a:r>
          </a:p>
          <a:p>
            <a:pPr algn="ctr"/>
            <a:r>
              <a:rPr lang="en-US" dirty="0" err="1" smtClean="0">
                <a:latin typeface="Century" pitchFamily="18" charset="0"/>
              </a:rPr>
              <a:t>Pion</a:t>
            </a:r>
            <a:r>
              <a:rPr lang="en-US" dirty="0" smtClean="0">
                <a:latin typeface="Century" pitchFamily="18" charset="0"/>
              </a:rPr>
              <a:t> rejection eff.                0.985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39E9-1130-4AF8-9F6D-C4BF427C57EC}" type="datetime1">
              <a:rPr lang="en-US" smtClean="0"/>
              <a:t>4/22/2014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35052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entury" pitchFamily="18" charset="0"/>
              </a:rPr>
              <a:t>Meson background rejected by a factor of 60</a:t>
            </a:r>
          </a:p>
          <a:p>
            <a:pPr algn="ctr"/>
            <a:endParaRPr lang="en-US" sz="2000" b="1" dirty="0" smtClean="0">
              <a:solidFill>
                <a:srgbClr val="00B050"/>
              </a:solidFill>
              <a:latin typeface="Century" pitchFamily="18" charset="0"/>
            </a:endParaRPr>
          </a:p>
          <a:p>
            <a:pPr algn="ctr"/>
            <a:r>
              <a:rPr lang="en-US" sz="2000" b="1" dirty="0" smtClean="0">
                <a:latin typeface="Century" pitchFamily="18" charset="0"/>
              </a:rPr>
              <a:t>This analysis didn’t use coordinate information</a:t>
            </a:r>
          </a:p>
          <a:p>
            <a:pPr algn="ctr"/>
            <a:endParaRPr lang="en-US" sz="2000" b="1" dirty="0">
              <a:solidFill>
                <a:srgbClr val="00B050"/>
              </a:solidFill>
              <a:latin typeface="Century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827213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B1B1B"/>
                </a:solidFill>
                <a:latin typeface="Symbol" pitchFamily="18" charset="2"/>
              </a:rPr>
              <a:t>p</a:t>
            </a:r>
            <a:r>
              <a:rPr lang="en-US" sz="1400" baseline="30000" dirty="0" smtClean="0">
                <a:solidFill>
                  <a:srgbClr val="EB1B1B"/>
                </a:solidFill>
                <a:latin typeface="Symbol"/>
              </a:rPr>
              <a:t> +</a:t>
            </a:r>
            <a:r>
              <a:rPr lang="en-US" sz="1400" dirty="0" smtClean="0">
                <a:solidFill>
                  <a:srgbClr val="EB1B1B"/>
                </a:solidFill>
                <a:latin typeface="Century" pitchFamily="18" charset="0"/>
              </a:rPr>
              <a:t> + </a:t>
            </a:r>
            <a:r>
              <a:rPr lang="en-US" sz="1400" dirty="0" smtClean="0">
                <a:solidFill>
                  <a:srgbClr val="EB1B1B"/>
                </a:solidFill>
                <a:latin typeface="Symbol"/>
              </a:rPr>
              <a:t>m</a:t>
            </a:r>
            <a:r>
              <a:rPr lang="en-US" sz="1400" baseline="30000" dirty="0" smtClean="0">
                <a:solidFill>
                  <a:srgbClr val="EB1B1B"/>
                </a:solidFill>
                <a:latin typeface="Symbol"/>
              </a:rPr>
              <a:t>+ </a:t>
            </a:r>
            <a:r>
              <a:rPr lang="en-US" sz="1400" dirty="0" smtClean="0">
                <a:solidFill>
                  <a:srgbClr val="EB1B1B"/>
                </a:solidFill>
                <a:latin typeface="Century" pitchFamily="18" charset="0"/>
              </a:rPr>
              <a:t>sample</a:t>
            </a:r>
            <a:endParaRPr lang="en-US" sz="1400" dirty="0">
              <a:solidFill>
                <a:srgbClr val="EB1B1B"/>
              </a:solidFill>
              <a:latin typeface="Century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182721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443D2"/>
                </a:solidFill>
                <a:latin typeface="Century" pitchFamily="18" charset="0"/>
              </a:rPr>
              <a:t>e</a:t>
            </a:r>
            <a:r>
              <a:rPr lang="en-US" sz="1400" baseline="30000" dirty="0" smtClean="0">
                <a:solidFill>
                  <a:srgbClr val="3443D2"/>
                </a:solidFill>
                <a:latin typeface="Symbol"/>
              </a:rPr>
              <a:t> +</a:t>
            </a:r>
            <a:r>
              <a:rPr lang="en-US" sz="1400" dirty="0" smtClean="0">
                <a:solidFill>
                  <a:srgbClr val="3443D2"/>
                </a:solidFill>
                <a:latin typeface="Century" pitchFamily="18" charset="0"/>
              </a:rPr>
              <a:t> sample</a:t>
            </a:r>
            <a:endParaRPr lang="en-US" sz="1400" dirty="0">
              <a:solidFill>
                <a:srgbClr val="3443D2"/>
              </a:solidFill>
              <a:latin typeface="Century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1143001" y="2208213"/>
            <a:ext cx="771251" cy="1588"/>
          </a:xfrm>
          <a:prstGeom prst="straightConnector1">
            <a:avLst/>
          </a:prstGeom>
          <a:ln w="19050">
            <a:solidFill>
              <a:srgbClr val="EB1B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05000" y="2208213"/>
            <a:ext cx="1066800" cy="1588"/>
          </a:xfrm>
          <a:prstGeom prst="straightConnector1">
            <a:avLst/>
          </a:prstGeom>
          <a:ln w="19050">
            <a:solidFill>
              <a:srgbClr val="3443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38400" y="3275013"/>
            <a:ext cx="21066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Symbol"/>
              <a:buChar char="p"/>
            </a:pPr>
            <a:r>
              <a:rPr lang="en-US" sz="1400" baseline="30000" dirty="0" smtClean="0">
                <a:solidFill>
                  <a:srgbClr val="EB1B1B"/>
                </a:solidFill>
                <a:latin typeface="Symbol"/>
              </a:rPr>
              <a:t>+</a:t>
            </a:r>
            <a:r>
              <a:rPr lang="en-US" sz="1400" dirty="0" smtClean="0">
                <a:solidFill>
                  <a:srgbClr val="EB1B1B"/>
                </a:solidFill>
                <a:latin typeface="Century" pitchFamily="18" charset="0"/>
              </a:rPr>
              <a:t> + </a:t>
            </a:r>
            <a:r>
              <a:rPr lang="en-US" sz="1400" dirty="0" smtClean="0">
                <a:solidFill>
                  <a:srgbClr val="EB1B1B"/>
                </a:solidFill>
                <a:latin typeface="Symbol"/>
              </a:rPr>
              <a:t>m</a:t>
            </a:r>
            <a:r>
              <a:rPr lang="en-US" sz="1400" baseline="30000" dirty="0" smtClean="0">
                <a:solidFill>
                  <a:srgbClr val="EB1B1B"/>
                </a:solidFill>
                <a:latin typeface="Symbol"/>
              </a:rPr>
              <a:t>+ </a:t>
            </a:r>
            <a:r>
              <a:rPr lang="en-US" sz="1400" dirty="0" smtClean="0">
                <a:solidFill>
                  <a:srgbClr val="EB1B1B"/>
                </a:solidFill>
                <a:latin typeface="Century" pitchFamily="18" charset="0"/>
              </a:rPr>
              <a:t>sample from GC</a:t>
            </a:r>
          </a:p>
          <a:p>
            <a:r>
              <a:rPr lang="en-US" sz="1400" dirty="0" smtClean="0">
                <a:solidFill>
                  <a:srgbClr val="3443D2"/>
                </a:solidFill>
                <a:latin typeface="Century" pitchFamily="18" charset="0"/>
              </a:rPr>
              <a:t>e</a:t>
            </a:r>
            <a:r>
              <a:rPr lang="en-US" sz="1400" baseline="30000" dirty="0" smtClean="0">
                <a:solidFill>
                  <a:srgbClr val="3443D2"/>
                </a:solidFill>
                <a:latin typeface="Symbol"/>
              </a:rPr>
              <a:t> +</a:t>
            </a:r>
            <a:r>
              <a:rPr lang="en-US" sz="1400" dirty="0" smtClean="0">
                <a:solidFill>
                  <a:srgbClr val="3443D2"/>
                </a:solidFill>
                <a:latin typeface="Century" pitchFamily="18" charset="0"/>
              </a:rPr>
              <a:t> sample from GC</a:t>
            </a:r>
            <a:endParaRPr lang="en-US" sz="1400" dirty="0">
              <a:solidFill>
                <a:srgbClr val="3443D2"/>
              </a:solidFill>
              <a:latin typeface="Century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114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" pitchFamily="18" charset="0"/>
              </a:rPr>
              <a:t>30 </a:t>
            </a:r>
            <a:r>
              <a:rPr lang="el-GR" dirty="0" smtClean="0">
                <a:latin typeface="Century" pitchFamily="18" charset="0"/>
              </a:rPr>
              <a:t>μ</a:t>
            </a:r>
            <a:r>
              <a:rPr lang="en-US" dirty="0" smtClean="0">
                <a:latin typeface="Century" pitchFamily="18" charset="0"/>
              </a:rPr>
              <a:t>A on </a:t>
            </a:r>
            <a:r>
              <a:rPr lang="en-US" dirty="0" err="1" smtClean="0">
                <a:latin typeface="Century" pitchFamily="18" charset="0"/>
              </a:rPr>
              <a:t>Pb</a:t>
            </a:r>
            <a:r>
              <a:rPr lang="en-US" dirty="0" smtClean="0">
                <a:latin typeface="Century" pitchFamily="18" charset="0"/>
              </a:rPr>
              <a:t> Target</a:t>
            </a:r>
          </a:p>
          <a:p>
            <a:pPr algn="ctr"/>
            <a:r>
              <a:rPr lang="en-US" dirty="0" smtClean="0">
                <a:latin typeface="Century" pitchFamily="18" charset="0"/>
              </a:rPr>
              <a:t>Positron arm rate –  765 kHz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4600" y="5417403"/>
            <a:ext cx="3812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entury" pitchFamily="18" charset="0"/>
              </a:rPr>
              <a:t> E</a:t>
            </a:r>
            <a:r>
              <a:rPr lang="en-US" sz="1600" baseline="-25000" dirty="0" smtClean="0">
                <a:latin typeface="Century" pitchFamily="18" charset="0"/>
              </a:rPr>
              <a:t>PS</a:t>
            </a:r>
            <a:r>
              <a:rPr lang="en-US" sz="1600" dirty="0" smtClean="0">
                <a:latin typeface="Century" pitchFamily="18" charset="0"/>
              </a:rPr>
              <a:t> – Energy deposition in 1</a:t>
            </a:r>
            <a:r>
              <a:rPr lang="en-US" sz="1600" baseline="30000" dirty="0" smtClean="0">
                <a:latin typeface="Century" pitchFamily="18" charset="0"/>
              </a:rPr>
              <a:t>st</a:t>
            </a:r>
            <a:r>
              <a:rPr lang="en-US" sz="1600" dirty="0" smtClean="0">
                <a:latin typeface="Century" pitchFamily="18" charset="0"/>
              </a:rPr>
              <a:t> layer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entury" pitchFamily="18" charset="0"/>
              </a:rPr>
              <a:t> E</a:t>
            </a:r>
            <a:r>
              <a:rPr lang="en-US" sz="1600" baseline="-25000" dirty="0" smtClean="0">
                <a:latin typeface="Century" pitchFamily="18" charset="0"/>
              </a:rPr>
              <a:t>SH</a:t>
            </a:r>
            <a:r>
              <a:rPr lang="en-US" sz="1600" dirty="0" smtClean="0">
                <a:latin typeface="Century" pitchFamily="18" charset="0"/>
              </a:rPr>
              <a:t> – Energy deposition in 2</a:t>
            </a:r>
            <a:r>
              <a:rPr lang="en-US" sz="1600" baseline="30000" dirty="0" smtClean="0">
                <a:latin typeface="Century" pitchFamily="18" charset="0"/>
              </a:rPr>
              <a:t>nd</a:t>
            </a:r>
            <a:r>
              <a:rPr lang="en-US" sz="1600" dirty="0" smtClean="0">
                <a:latin typeface="Century" pitchFamily="18" charset="0"/>
              </a:rPr>
              <a:t> layer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entury" pitchFamily="18" charset="0"/>
              </a:rPr>
              <a:t> p – Particle momentum</a:t>
            </a:r>
            <a:endParaRPr lang="en-US" sz="16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Trigger rate</a:t>
            </a:r>
            <a:endParaRPr lang="ru-RU" sz="4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07B87-7B18-467E-AEE5-FF072ECB75FC}" type="datetime1">
              <a:rPr lang="en-US" smtClean="0"/>
              <a:t>4/22/2014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728396"/>
              </p:ext>
            </p:extLst>
          </p:nvPr>
        </p:nvGraphicFramePr>
        <p:xfrm>
          <a:off x="1219200" y="1261145"/>
          <a:ext cx="6629400" cy="3545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379"/>
                <a:gridCol w="1113221"/>
                <a:gridCol w="1143000"/>
                <a:gridCol w="1066800"/>
                <a:gridCol w="11430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Setting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Energy (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(kHz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700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(kHz)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36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(kHz)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31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3.6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24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23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(kHz)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36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T6 rate (kHz)</a:t>
                      </a: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20ns window</a:t>
                      </a:r>
                    </a:p>
                    <a:p>
                      <a:pPr algn="ctr" fontAlgn="b"/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rejection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30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43200" y="5105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4 kHz DAQ dead time is 10%</a:t>
            </a:r>
          </a:p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APEX can run without any improvement to DAQ!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Crate configuration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072229-3B50-4467-9A6F-F12FC406087D}" type="datetime1">
              <a:rPr lang="en-US" smtClean="0"/>
              <a:t>4/22/2014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8200" y="1600200"/>
            <a:ext cx="40960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RHRS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172 </a:t>
            </a:r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amplitude channels –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modules</a:t>
            </a:r>
          </a:p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516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channels – 16 TDC modules</a:t>
            </a:r>
          </a:p>
          <a:p>
            <a:pPr algn="ctr" eaLnBrk="1" hangingPunct="1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Crate 1: 5 TDC + 1 ADC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Crate 2: 5 TDC + 1 ADC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Crate 3: 6 TDC + 1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ADC</a:t>
            </a:r>
            <a:endParaRPr lang="ru-RU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758" y="16002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LHRS</a:t>
            </a:r>
          </a:p>
          <a:p>
            <a:pPr algn="ctr"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112 amplitude channels – 2 ADC modules</a:t>
            </a:r>
            <a:endParaRPr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516 time channels – 16 TDC modules</a:t>
            </a:r>
          </a:p>
          <a:p>
            <a:pPr algn="ctr" eaLnBrk="1" hangingPunct="1"/>
            <a:endParaRPr lang="en-US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Crate 1: 5 TDC + 1 ADC</a:t>
            </a:r>
          </a:p>
          <a:p>
            <a:pPr lvl="2"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Crate 2: 5 TDC + 1 ADC</a:t>
            </a:r>
          </a:p>
          <a:p>
            <a:pPr lvl="2"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Crate 3: 6 TDC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2099" y="4879867"/>
            <a:ext cx="617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educing number of channels which go to each crate we reduce the amount of data to be recorded and improve dead time.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049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Sparsification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5" name="Group 95"/>
          <p:cNvGrpSpPr>
            <a:grpSpLocks/>
          </p:cNvGrpSpPr>
          <p:nvPr/>
        </p:nvGrpSpPr>
        <p:grpSpPr bwMode="auto">
          <a:xfrm>
            <a:off x="4038600" y="1295400"/>
            <a:ext cx="4911724" cy="3048000"/>
            <a:chOff x="2057455" y="1066800"/>
            <a:chExt cx="4912116" cy="3048000"/>
          </a:xfrm>
        </p:grpSpPr>
        <p:grpSp>
          <p:nvGrpSpPr>
            <p:cNvPr id="3077" name="Group 91"/>
            <p:cNvGrpSpPr>
              <a:grpSpLocks/>
            </p:cNvGrpSpPr>
            <p:nvPr/>
          </p:nvGrpSpPr>
          <p:grpSpPr bwMode="auto">
            <a:xfrm>
              <a:off x="6477000" y="1371600"/>
              <a:ext cx="492571" cy="2057400"/>
              <a:chOff x="6477000" y="1371600"/>
              <a:chExt cx="492571" cy="20574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477407" y="1371600"/>
                <a:ext cx="46042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25" name="TextBox 49"/>
              <p:cNvSpPr txBox="1">
                <a:spLocks noChangeArrowheads="1"/>
              </p:cNvSpPr>
              <p:nvPr/>
            </p:nvSpPr>
            <p:spPr bwMode="auto">
              <a:xfrm rot="5400000">
                <a:off x="6202149" y="2103651"/>
                <a:ext cx="1042273" cy="492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tx2"/>
                    </a:solidFill>
                    <a:latin typeface="Calibri" pitchFamily="34" charset="0"/>
                  </a:rPr>
                  <a:t>Common Stop</a:t>
                </a:r>
              </a:p>
            </p:txBody>
          </p:sp>
        </p:grpSp>
        <p:grpSp>
          <p:nvGrpSpPr>
            <p:cNvPr id="3078" name="Group 89"/>
            <p:cNvGrpSpPr>
              <a:grpSpLocks/>
            </p:cNvGrpSpPr>
            <p:nvPr/>
          </p:nvGrpSpPr>
          <p:grpSpPr bwMode="auto">
            <a:xfrm>
              <a:off x="2057455" y="1688169"/>
              <a:ext cx="4431066" cy="1969431"/>
              <a:chOff x="2057455" y="1688169"/>
              <a:chExt cx="4431066" cy="196943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057455" y="2449513"/>
                <a:ext cx="38102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92" name="Group 20"/>
              <p:cNvGrpSpPr>
                <a:grpSpLocks/>
              </p:cNvGrpSpPr>
              <p:nvPr/>
            </p:nvGrpSpPr>
            <p:grpSpPr bwMode="auto">
              <a:xfrm>
                <a:off x="24384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00285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00285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752697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3" name="Group 21"/>
              <p:cNvGrpSpPr>
                <a:grpSpLocks/>
              </p:cNvGrpSpPr>
              <p:nvPr/>
            </p:nvGrpSpPr>
            <p:grpSpPr bwMode="auto">
              <a:xfrm>
                <a:off x="28194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00315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600315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1752727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4" name="Group 25"/>
              <p:cNvGrpSpPr>
                <a:grpSpLocks/>
              </p:cNvGrpSpPr>
              <p:nvPr/>
            </p:nvGrpSpPr>
            <p:grpSpPr bwMode="auto">
              <a:xfrm>
                <a:off x="32004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00346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600346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1752758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5" name="Group 29"/>
              <p:cNvGrpSpPr>
                <a:grpSpLocks/>
              </p:cNvGrpSpPr>
              <p:nvPr/>
            </p:nvGrpSpPr>
            <p:grpSpPr bwMode="auto">
              <a:xfrm>
                <a:off x="41910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600425" y="913744"/>
                  <a:ext cx="0" cy="53340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600425" y="1447144"/>
                  <a:ext cx="152412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1752837" y="913744"/>
                  <a:ext cx="0" cy="53340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6" name="Group 33"/>
              <p:cNvGrpSpPr>
                <a:grpSpLocks/>
              </p:cNvGrpSpPr>
              <p:nvPr/>
            </p:nvGrpSpPr>
            <p:grpSpPr bwMode="auto">
              <a:xfrm>
                <a:off x="48006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600473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600473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1752885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7" name="Group 37"/>
              <p:cNvGrpSpPr>
                <a:grpSpLocks/>
              </p:cNvGrpSpPr>
              <p:nvPr/>
            </p:nvGrpSpPr>
            <p:grpSpPr bwMode="auto">
              <a:xfrm>
                <a:off x="52578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600510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600510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1752922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5421636" y="2449513"/>
                <a:ext cx="10668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9" name="TextBox 50"/>
              <p:cNvSpPr txBox="1">
                <a:spLocks noChangeArrowheads="1"/>
              </p:cNvSpPr>
              <p:nvPr/>
            </p:nvSpPr>
            <p:spPr bwMode="auto">
              <a:xfrm>
                <a:off x="3505200" y="1688169"/>
                <a:ext cx="1600200" cy="480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 dirty="0">
                    <a:solidFill>
                      <a:schemeClr val="tx2"/>
                    </a:solidFill>
                    <a:latin typeface="Calibri" pitchFamily="34" charset="0"/>
                  </a:rPr>
                  <a:t>Start from background</a:t>
                </a: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H="1">
                <a:off x="2514691" y="1905000"/>
                <a:ext cx="11430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2895722" y="2057400"/>
                <a:ext cx="838267" cy="304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3276752" y="2144713"/>
                <a:ext cx="762061" cy="2174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4724667" y="2144713"/>
                <a:ext cx="609649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4419843" y="2144713"/>
                <a:ext cx="457236" cy="2174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5" name="TextBox 61"/>
              <p:cNvSpPr txBox="1">
                <a:spLocks noChangeArrowheads="1"/>
              </p:cNvSpPr>
              <p:nvPr/>
            </p:nvSpPr>
            <p:spPr bwMode="auto">
              <a:xfrm>
                <a:off x="3810000" y="2983569"/>
                <a:ext cx="990600" cy="674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accent2"/>
                    </a:solidFill>
                    <a:latin typeface="Calibri" pitchFamily="34" charset="0"/>
                  </a:rPr>
                  <a:t>Start from signal</a:t>
                </a:r>
              </a:p>
            </p:txBody>
          </p:sp>
        </p:grpSp>
        <p:grpSp>
          <p:nvGrpSpPr>
            <p:cNvPr id="3079" name="Group 90"/>
            <p:cNvGrpSpPr>
              <a:grpSpLocks/>
            </p:cNvGrpSpPr>
            <p:nvPr/>
          </p:nvGrpSpPr>
          <p:grpSpPr bwMode="auto">
            <a:xfrm>
              <a:off x="3581400" y="1066800"/>
              <a:ext cx="2895600" cy="480131"/>
              <a:chOff x="3581400" y="1066800"/>
              <a:chExt cx="2895600" cy="480131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flipH="1">
                <a:off x="3581576" y="1524000"/>
                <a:ext cx="2895831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0" name="TextBox 73"/>
              <p:cNvSpPr txBox="1">
                <a:spLocks noChangeArrowheads="1"/>
              </p:cNvSpPr>
              <p:nvPr/>
            </p:nvSpPr>
            <p:spPr bwMode="auto">
              <a:xfrm>
                <a:off x="3962400" y="1066800"/>
                <a:ext cx="2209800" cy="480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 dirty="0">
                    <a:solidFill>
                      <a:schemeClr val="tx2"/>
                    </a:solidFill>
                    <a:latin typeface="Calibri" pitchFamily="34" charset="0"/>
                  </a:rPr>
                  <a:t>full- scale window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b="1" dirty="0">
                    <a:solidFill>
                      <a:schemeClr val="tx2"/>
                    </a:solidFill>
                    <a:latin typeface="Calibri" pitchFamily="34" charset="0"/>
                  </a:rPr>
                  <a:t>0-32 µs (8ns step)</a:t>
                </a:r>
              </a:p>
            </p:txBody>
          </p:sp>
        </p:grpSp>
        <p:grpSp>
          <p:nvGrpSpPr>
            <p:cNvPr id="3080" name="Group 92"/>
            <p:cNvGrpSpPr>
              <a:grpSpLocks/>
            </p:cNvGrpSpPr>
            <p:nvPr/>
          </p:nvGrpSpPr>
          <p:grpSpPr bwMode="auto">
            <a:xfrm>
              <a:off x="4724400" y="3276600"/>
              <a:ext cx="1752600" cy="674031"/>
              <a:chOff x="4724400" y="3276600"/>
              <a:chExt cx="1752600" cy="674031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flipH="1">
                <a:off x="4724667" y="3276600"/>
                <a:ext cx="175274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8" name="TextBox 74"/>
              <p:cNvSpPr txBox="1">
                <a:spLocks noChangeArrowheads="1"/>
              </p:cNvSpPr>
              <p:nvPr/>
            </p:nvSpPr>
            <p:spPr bwMode="auto">
              <a:xfrm>
                <a:off x="4876800" y="3276600"/>
                <a:ext cx="1524000" cy="674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tx2"/>
                    </a:solidFill>
                    <a:latin typeface="Calibri" pitchFamily="34" charset="0"/>
                  </a:rPr>
                  <a:t>Sparsification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tx2"/>
                    </a:solidFill>
                    <a:latin typeface="Calibri" pitchFamily="34" charset="0"/>
                  </a:rPr>
                  <a:t>0-8µs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tx2"/>
                    </a:solidFill>
                    <a:latin typeface="Calibri" pitchFamily="34" charset="0"/>
                  </a:rPr>
                  <a:t>(0.5ns step)</a:t>
                </a:r>
              </a:p>
            </p:txBody>
          </p:sp>
        </p:grpSp>
        <p:grpSp>
          <p:nvGrpSpPr>
            <p:cNvPr id="3081" name="Group 94"/>
            <p:cNvGrpSpPr>
              <a:grpSpLocks/>
            </p:cNvGrpSpPr>
            <p:nvPr/>
          </p:nvGrpSpPr>
          <p:grpSpPr bwMode="auto">
            <a:xfrm>
              <a:off x="3581400" y="1447800"/>
              <a:ext cx="1143000" cy="2667000"/>
              <a:chOff x="3581400" y="1447800"/>
              <a:chExt cx="1143000" cy="26670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581576" y="1447800"/>
                <a:ext cx="0" cy="2667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724667" y="32004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84" name="Group 93"/>
              <p:cNvGrpSpPr>
                <a:grpSpLocks/>
              </p:cNvGrpSpPr>
              <p:nvPr/>
            </p:nvGrpSpPr>
            <p:grpSpPr bwMode="auto">
              <a:xfrm>
                <a:off x="3581400" y="3810000"/>
                <a:ext cx="1143000" cy="286232"/>
                <a:chOff x="3581400" y="3810000"/>
                <a:chExt cx="1143000" cy="286232"/>
              </a:xfrm>
            </p:grpSpPr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3581576" y="3810000"/>
                  <a:ext cx="114309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86" name="TextBox 88"/>
                <p:cNvSpPr txBox="1">
                  <a:spLocks noChangeArrowheads="1"/>
                </p:cNvSpPr>
                <p:nvPr/>
              </p:nvSpPr>
              <p:spPr bwMode="auto">
                <a:xfrm>
                  <a:off x="3657600" y="3810000"/>
                  <a:ext cx="990600" cy="286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b="1">
                      <a:solidFill>
                        <a:schemeClr val="tx2"/>
                      </a:solidFill>
                      <a:latin typeface="Calibri" pitchFamily="34" charset="0"/>
                    </a:rPr>
                    <a:t>Gate</a:t>
                  </a:r>
                </a:p>
              </p:txBody>
            </p:sp>
          </p:grpSp>
        </p:grpSp>
      </p:grpSp>
      <p:sp>
        <p:nvSpPr>
          <p:cNvPr id="3076" name="TextBox 96"/>
          <p:cNvSpPr txBox="1">
            <a:spLocks noChangeArrowheads="1"/>
          </p:cNvSpPr>
          <p:nvPr/>
        </p:nvSpPr>
        <p:spPr bwMode="auto">
          <a:xfrm>
            <a:off x="1066800" y="51054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b="5809"/>
          <a:stretch/>
        </p:blipFill>
        <p:spPr>
          <a:xfrm>
            <a:off x="304800" y="3084600"/>
            <a:ext cx="3919404" cy="32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718" y="1265229"/>
            <a:ext cx="350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Typical TDC spectrum without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Only 300ns window out of 1.5µs  full scale window has useful data </a:t>
            </a:r>
            <a:endParaRPr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5814" y="4876800"/>
            <a:ext cx="350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Enabling of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allows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significantly reduce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event size.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 TDC modules have been tested to work in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mode.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D8C9C-B0C3-4B1A-AE1A-78E682952CE2}" type="datetime1">
              <a:rPr lang="en-US" smtClean="0"/>
              <a:t>4/22/2014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TDC test setup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12" y="1350053"/>
            <a:ext cx="5782188" cy="4822147"/>
          </a:xfrm>
          <a:prstGeom prst="rect">
            <a:avLst/>
          </a:prstGeom>
        </p:spPr>
      </p:pic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9" name="Дата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5EE9B-B42A-4922-843D-17F8550F0C18}" type="datetime1">
              <a:rPr lang="en-US" smtClean="0"/>
              <a:t>4/22/2014</a:t>
            </a:fld>
            <a:endParaRPr lang="en-US"/>
          </a:p>
        </p:txBody>
      </p:sp>
      <p:sp>
        <p:nvSpPr>
          <p:cNvPr id="60" name="Нижний колонтитул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DC test procedure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819870"/>
            <a:ext cx="3956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Sparsification CRL #1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Full scale time window = 400 ns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Sparsification threshold = 0 ns</a:t>
            </a:r>
            <a:r>
              <a:rPr lang="en-US" dirty="0">
                <a:latin typeface="Arial"/>
                <a:cs typeface="Arial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191470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Sparsification CRL #2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Full scale time window = 400 ns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Sparsification threshold = 300 ns</a:t>
            </a:r>
            <a:r>
              <a:rPr lang="en-US" dirty="0">
                <a:latin typeface="Arial"/>
                <a:cs typeface="Arial"/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563070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Sparsification CRL #3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Full scale time window = 496 ns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Sparsification threshold = 424 ns</a:t>
            </a:r>
            <a:r>
              <a:rPr lang="en-US" dirty="0">
                <a:latin typeface="Arial"/>
                <a:cs typeface="Arial"/>
              </a:rPr>
              <a:t>	</a:t>
            </a:r>
          </a:p>
        </p:txBody>
      </p:sp>
      <p:cxnSp>
        <p:nvCxnSpPr>
          <p:cNvPr id="11" name="Elbow Connector 51"/>
          <p:cNvCxnSpPr>
            <a:cxnSpLocks/>
          </p:cNvCxnSpPr>
          <p:nvPr/>
        </p:nvCxnSpPr>
        <p:spPr>
          <a:xfrm flipV="1">
            <a:off x="4800600" y="3724870"/>
            <a:ext cx="1219200" cy="332602"/>
          </a:xfrm>
          <a:prstGeom prst="bentConnector3">
            <a:avLst>
              <a:gd name="adj1" fmla="val 71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53"/>
          <p:cNvCxnSpPr>
            <a:cxnSpLocks/>
          </p:cNvCxnSpPr>
          <p:nvPr/>
        </p:nvCxnSpPr>
        <p:spPr>
          <a:xfrm flipV="1">
            <a:off x="4800600" y="3295102"/>
            <a:ext cx="1447800" cy="301752"/>
          </a:xfrm>
          <a:prstGeom prst="bentConnector3">
            <a:avLst>
              <a:gd name="adj1" fmla="val 949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54"/>
          <p:cNvCxnSpPr>
            <a:cxnSpLocks/>
          </p:cNvCxnSpPr>
          <p:nvPr/>
        </p:nvCxnSpPr>
        <p:spPr>
          <a:xfrm rot="10800000">
            <a:off x="6248400" y="3298519"/>
            <a:ext cx="2362200" cy="301752"/>
          </a:xfrm>
          <a:prstGeom prst="bentConnector3">
            <a:avLst>
              <a:gd name="adj1" fmla="val 995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/>
          </p:cNvSpPr>
          <p:nvPr/>
        </p:nvSpPr>
        <p:spPr>
          <a:xfrm>
            <a:off x="8132584" y="410587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0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5942135" y="308226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325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5332535" y="4121259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400 ns</a:t>
            </a:r>
            <a:endParaRPr lang="en-US" sz="1100" dirty="0">
              <a:latin typeface="Arial"/>
              <a:cs typeface="Arial"/>
            </a:endParaRPr>
          </a:p>
        </p:txBody>
      </p:sp>
      <p:cxnSp>
        <p:nvCxnSpPr>
          <p:cNvPr id="17" name="Elbow Connector 61"/>
          <p:cNvCxnSpPr>
            <a:cxnSpLocks/>
          </p:cNvCxnSpPr>
          <p:nvPr/>
        </p:nvCxnSpPr>
        <p:spPr>
          <a:xfrm flipV="1">
            <a:off x="4800600" y="5048072"/>
            <a:ext cx="609600" cy="304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62"/>
          <p:cNvCxnSpPr>
            <a:cxnSpLocks/>
          </p:cNvCxnSpPr>
          <p:nvPr/>
        </p:nvCxnSpPr>
        <p:spPr>
          <a:xfrm rot="10800000">
            <a:off x="5410200" y="5048072"/>
            <a:ext cx="3200400" cy="304800"/>
          </a:xfrm>
          <a:prstGeom prst="bentConnector3">
            <a:avLst>
              <a:gd name="adj1" fmla="val 921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/>
          </p:cNvSpPr>
          <p:nvPr/>
        </p:nvSpPr>
        <p:spPr>
          <a:xfrm>
            <a:off x="5943600" y="441067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325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6400800" y="4121259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300 ns</a:t>
            </a:r>
            <a:endParaRPr lang="en-US" sz="1100" dirty="0">
              <a:latin typeface="Arial"/>
              <a:cs typeface="Arial"/>
            </a:endParaRPr>
          </a:p>
        </p:txBody>
      </p:sp>
      <p:cxnSp>
        <p:nvCxnSpPr>
          <p:cNvPr id="21" name="Elbow Connector 77"/>
          <p:cNvCxnSpPr>
            <a:cxnSpLocks/>
          </p:cNvCxnSpPr>
          <p:nvPr/>
        </p:nvCxnSpPr>
        <p:spPr>
          <a:xfrm rot="10800000">
            <a:off x="5715000" y="3724870"/>
            <a:ext cx="2971800" cy="329184"/>
          </a:xfrm>
          <a:prstGeom prst="bentConnector3">
            <a:avLst>
              <a:gd name="adj1" fmla="val 7425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91"/>
          <p:cNvCxnSpPr>
            <a:cxnSpLocks/>
          </p:cNvCxnSpPr>
          <p:nvPr/>
        </p:nvCxnSpPr>
        <p:spPr>
          <a:xfrm flipV="1">
            <a:off x="4800600" y="4638900"/>
            <a:ext cx="1447800" cy="301752"/>
          </a:xfrm>
          <a:prstGeom prst="bentConnector3">
            <a:avLst>
              <a:gd name="adj1" fmla="val 949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92"/>
          <p:cNvCxnSpPr>
            <a:cxnSpLocks/>
          </p:cNvCxnSpPr>
          <p:nvPr/>
        </p:nvCxnSpPr>
        <p:spPr>
          <a:xfrm rot="10800000">
            <a:off x="6248400" y="4642317"/>
            <a:ext cx="2362200" cy="301752"/>
          </a:xfrm>
          <a:prstGeom prst="bentConnector3">
            <a:avLst>
              <a:gd name="adj1" fmla="val 995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48600" y="4563070"/>
            <a:ext cx="8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Common stop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494407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Sparse. Thresh.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364867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Sparse. Thresh.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27" name="Elbow Connector 107"/>
          <p:cNvCxnSpPr>
            <a:cxnSpLocks/>
          </p:cNvCxnSpPr>
          <p:nvPr/>
        </p:nvCxnSpPr>
        <p:spPr>
          <a:xfrm flipV="1">
            <a:off x="4800600" y="2372380"/>
            <a:ext cx="1219200" cy="332602"/>
          </a:xfrm>
          <a:prstGeom prst="bentConnector3">
            <a:avLst>
              <a:gd name="adj1" fmla="val 71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108"/>
          <p:cNvCxnSpPr>
            <a:cxnSpLocks/>
          </p:cNvCxnSpPr>
          <p:nvPr/>
        </p:nvCxnSpPr>
        <p:spPr>
          <a:xfrm flipV="1">
            <a:off x="4800600" y="1942612"/>
            <a:ext cx="1447800" cy="301752"/>
          </a:xfrm>
          <a:prstGeom prst="bentConnector3">
            <a:avLst>
              <a:gd name="adj1" fmla="val 949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09"/>
          <p:cNvCxnSpPr>
            <a:cxnSpLocks/>
          </p:cNvCxnSpPr>
          <p:nvPr/>
        </p:nvCxnSpPr>
        <p:spPr>
          <a:xfrm rot="10800000">
            <a:off x="6248400" y="1946029"/>
            <a:ext cx="2362200" cy="301752"/>
          </a:xfrm>
          <a:prstGeom prst="bentConnector3">
            <a:avLst>
              <a:gd name="adj1" fmla="val 995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/>
          </p:cNvSpPr>
          <p:nvPr/>
        </p:nvSpPr>
        <p:spPr>
          <a:xfrm>
            <a:off x="8132584" y="273427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0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5943600" y="171066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325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5332535" y="273427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400 ns</a:t>
            </a:r>
            <a:endParaRPr lang="en-US" sz="1100" dirty="0">
              <a:latin typeface="Arial"/>
              <a:cs typeface="Arial"/>
            </a:endParaRPr>
          </a:p>
        </p:txBody>
      </p:sp>
      <p:cxnSp>
        <p:nvCxnSpPr>
          <p:cNvPr id="33" name="Elbow Connector 118"/>
          <p:cNvCxnSpPr>
            <a:cxnSpLocks/>
          </p:cNvCxnSpPr>
          <p:nvPr/>
        </p:nvCxnSpPr>
        <p:spPr>
          <a:xfrm rot="10800000">
            <a:off x="5715000" y="2372380"/>
            <a:ext cx="2971800" cy="329184"/>
          </a:xfrm>
          <a:prstGeom prst="bentConnector3">
            <a:avLst>
              <a:gd name="adj1" fmla="val 1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48600" y="3191470"/>
            <a:ext cx="8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Common stop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8600" y="1819870"/>
            <a:ext cx="8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Common stop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4E246-AD15-40FD-A178-7D09C3C462C9}" type="datetime1">
              <a:rPr lang="en-US" smtClean="0"/>
              <a:t>4/22/2014</a:t>
            </a:fld>
            <a:endParaRPr lang="en-US"/>
          </a:p>
        </p:txBody>
      </p:sp>
      <p:sp>
        <p:nvSpPr>
          <p:cNvPr id="38" name="Нижний колонтитул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Event Blocking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435850" y="2282825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30"/>
          <p:cNvSpPr txBox="1">
            <a:spLocks noChangeArrowheads="1"/>
          </p:cNvSpPr>
          <p:nvPr/>
        </p:nvSpPr>
        <p:spPr bwMode="auto">
          <a:xfrm>
            <a:off x="7480300" y="2249488"/>
            <a:ext cx="990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Readout</a:t>
            </a: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101" name="Group 48"/>
          <p:cNvGrpSpPr>
            <a:grpSpLocks/>
          </p:cNvGrpSpPr>
          <p:nvPr/>
        </p:nvGrpSpPr>
        <p:grpSpPr bwMode="auto">
          <a:xfrm>
            <a:off x="381000" y="1219200"/>
            <a:ext cx="7458153" cy="4495129"/>
            <a:chOff x="381000" y="1219200"/>
            <a:chExt cx="7458738" cy="4495843"/>
          </a:xfrm>
        </p:grpSpPr>
        <p:sp>
          <p:nvSpPr>
            <p:cNvPr id="4" name="Rectangle 3"/>
            <p:cNvSpPr/>
            <p:nvPr/>
          </p:nvSpPr>
          <p:spPr>
            <a:xfrm>
              <a:off x="957308" y="1600261"/>
              <a:ext cx="46041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38643" y="1600261"/>
              <a:ext cx="46042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32679" y="1600261"/>
              <a:ext cx="46041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06076" y="1600261"/>
              <a:ext cx="46041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06" name="TextBox 7"/>
            <p:cNvSpPr txBox="1">
              <a:spLocks noChangeArrowheads="1"/>
            </p:cNvSpPr>
            <p:nvPr/>
          </p:nvSpPr>
          <p:spPr bwMode="auto">
            <a:xfrm>
              <a:off x="381000" y="1219200"/>
              <a:ext cx="9276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Calibri" pitchFamily="34" charset="0"/>
                </a:rPr>
                <a:t>Triggers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784460" y="2286169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90648" y="2286169"/>
              <a:ext cx="816039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9" name="TextBox 18"/>
            <p:cNvSpPr txBox="1">
              <a:spLocks noChangeArrowheads="1"/>
            </p:cNvSpPr>
            <p:nvPr/>
          </p:nvSpPr>
          <p:spPr bwMode="auto">
            <a:xfrm>
              <a:off x="1828616" y="2252832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110" name="TextBox 19"/>
            <p:cNvSpPr txBox="1">
              <a:spLocks noChangeArrowheads="1"/>
            </p:cNvSpPr>
            <p:nvPr/>
          </p:nvSpPr>
          <p:spPr bwMode="auto">
            <a:xfrm>
              <a:off x="838200" y="2252832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656270" y="2282994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862458" y="2282994"/>
              <a:ext cx="816039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3" name="TextBox 22"/>
            <p:cNvSpPr txBox="1">
              <a:spLocks noChangeArrowheads="1"/>
            </p:cNvSpPr>
            <p:nvPr/>
          </p:nvSpPr>
          <p:spPr bwMode="auto">
            <a:xfrm>
              <a:off x="3700448" y="2249269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114" name="TextBox 23"/>
            <p:cNvSpPr txBox="1">
              <a:spLocks noChangeArrowheads="1"/>
            </p:cNvSpPr>
            <p:nvPr/>
          </p:nvSpPr>
          <p:spPr bwMode="auto">
            <a:xfrm>
              <a:off x="2710032" y="2249269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563006" y="2282994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767607" y="2282994"/>
              <a:ext cx="816039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7" name="TextBox 26"/>
            <p:cNvSpPr txBox="1">
              <a:spLocks noChangeArrowheads="1"/>
            </p:cNvSpPr>
            <p:nvPr/>
          </p:nvSpPr>
          <p:spPr bwMode="auto">
            <a:xfrm>
              <a:off x="5606342" y="2249269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118" name="TextBox 27"/>
            <p:cNvSpPr txBox="1">
              <a:spLocks noChangeArrowheads="1"/>
            </p:cNvSpPr>
            <p:nvPr/>
          </p:nvSpPr>
          <p:spPr bwMode="auto">
            <a:xfrm>
              <a:off x="4615926" y="2249269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642591" y="2282994"/>
              <a:ext cx="814452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0" name="TextBox 31"/>
            <p:cNvSpPr txBox="1">
              <a:spLocks noChangeArrowheads="1"/>
            </p:cNvSpPr>
            <p:nvPr/>
          </p:nvSpPr>
          <p:spPr bwMode="auto">
            <a:xfrm>
              <a:off x="6489546" y="2249269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48209" y="4724957"/>
              <a:ext cx="46042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23" name="TextBox 34"/>
            <p:cNvSpPr txBox="1">
              <a:spLocks noChangeArrowheads="1"/>
            </p:cNvSpPr>
            <p:nvPr/>
          </p:nvSpPr>
          <p:spPr bwMode="auto">
            <a:xfrm>
              <a:off x="609600" y="4267200"/>
              <a:ext cx="9276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Calibri" pitchFamily="34" charset="0"/>
                </a:rPr>
                <a:t>Triggers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875362" y="5410866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081550" y="5410866"/>
              <a:ext cx="814451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6" name="TextBox 37"/>
            <p:cNvSpPr txBox="1">
              <a:spLocks noChangeArrowheads="1"/>
            </p:cNvSpPr>
            <p:nvPr/>
          </p:nvSpPr>
          <p:spPr bwMode="auto">
            <a:xfrm>
              <a:off x="3875258" y="5340301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866040" y="5414041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8" name="TextBox 39"/>
            <p:cNvSpPr txBox="1">
              <a:spLocks noChangeArrowheads="1"/>
            </p:cNvSpPr>
            <p:nvPr/>
          </p:nvSpPr>
          <p:spPr bwMode="auto">
            <a:xfrm>
              <a:off x="4865858" y="5344758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858305" y="5414041"/>
              <a:ext cx="98909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0" name="TextBox 41"/>
            <p:cNvSpPr txBox="1">
              <a:spLocks noChangeArrowheads="1"/>
            </p:cNvSpPr>
            <p:nvPr/>
          </p:nvSpPr>
          <p:spPr bwMode="auto">
            <a:xfrm>
              <a:off x="5857352" y="5343864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848982" y="5415629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2" name="TextBox 43"/>
            <p:cNvSpPr txBox="1">
              <a:spLocks noChangeArrowheads="1"/>
            </p:cNvSpPr>
            <p:nvPr/>
          </p:nvSpPr>
          <p:spPr bwMode="auto">
            <a:xfrm>
              <a:off x="6848876" y="5345652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133" name="TextBox 44"/>
            <p:cNvSpPr txBox="1">
              <a:spLocks noChangeArrowheads="1"/>
            </p:cNvSpPr>
            <p:nvPr/>
          </p:nvSpPr>
          <p:spPr bwMode="auto">
            <a:xfrm>
              <a:off x="2903353" y="5340301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20813" y="4724957"/>
              <a:ext cx="46041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76502" y="4724957"/>
              <a:ext cx="46042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62355" y="4724957"/>
              <a:ext cx="46042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2" name="TextBox 32"/>
          <p:cNvSpPr txBox="1">
            <a:spLocks noChangeArrowheads="1"/>
          </p:cNvSpPr>
          <p:nvPr/>
        </p:nvSpPr>
        <p:spPr bwMode="auto">
          <a:xfrm>
            <a:off x="2057400" y="3199002"/>
            <a:ext cx="26979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</a:rPr>
              <a:t>For one channel readout.</a:t>
            </a:r>
          </a:p>
          <a:p>
            <a:pPr algn="just"/>
            <a:endParaRPr lang="en-US" b="1" dirty="0">
              <a:latin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</a:rPr>
              <a:t>4 events no EB – 280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µs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4 events with EB – 220 µs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2D681-7291-4697-90A8-0744765FB875}" type="datetime1">
              <a:rPr lang="en-US" smtClean="0"/>
              <a:t>4/22/2014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3683" y="2497123"/>
            <a:ext cx="731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20µs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        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20µs 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        20µs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        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20µs 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endParaRPr lang="ru-RU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21371" y="5583356"/>
            <a:ext cx="468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20µs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        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        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       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endParaRPr lang="ru-RU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32"/>
          <p:cNvSpPr txBox="1">
            <a:spLocks noChangeArrowheads="1"/>
          </p:cNvSpPr>
          <p:nvPr/>
        </p:nvSpPr>
        <p:spPr bwMode="auto">
          <a:xfrm>
            <a:off x="5257800" y="3047710"/>
            <a:ext cx="251479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</a:rPr>
              <a:t>Readout time is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 µs + 2 µs per 16 channel. </a:t>
            </a:r>
          </a:p>
          <a:p>
            <a:pPr algn="just"/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64 channels – 58 µs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128 channels – 66 µs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Event Blocking test results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6E9C5-C923-4003-916B-EE940BC405BD}" type="datetime1">
              <a:rPr lang="en-US" smtClean="0"/>
              <a:t>4/22/2014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13443"/>
              </p:ext>
            </p:extLst>
          </p:nvPr>
        </p:nvGraphicFramePr>
        <p:xfrm>
          <a:off x="1524000" y="284988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Event Blocking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channels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modules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Life time (%)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43044" y="144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kHz rate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TI version 3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Linux CPU</a:t>
            </a:r>
            <a:endParaRPr lang="ru-RU" sz="24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458200" cy="4953000"/>
          </a:xfrm>
        </p:spPr>
        <p:txBody>
          <a:bodyPr/>
          <a:lstStyle/>
          <a:p>
            <a:pPr eaLnBrk="1" hangingPunct="1"/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ns coincidence window and factor 30 online pion rejection in Right HRS should be enough to keep DAQ rate under 4.5 kHz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ns window and factor 50 online rejection is not impossible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DAQ can operate with 10% dead time at 4 kHz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DAQ dead time can be improved by easy steps of implementing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using 3 crate configuration (both hardware and software are ready to use)</a:t>
            </a:r>
          </a:p>
          <a:p>
            <a:pPr eaLnBrk="1" hangingPunct="1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Further improvement could be done by using event blocking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7F2BD-79FE-410E-8ACA-E17830459FDE}" type="datetime1">
              <a:rPr lang="en-US" smtClean="0"/>
              <a:t>4/22/2014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3733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Requirements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Trigger improvements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DAQ improvements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9DFAEB-5E07-41AB-A214-CA96FAA1AE8F}" type="datetime1">
              <a:rPr lang="en-US" smtClean="0"/>
              <a:t>4/22/2014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entury" pitchFamily="18" charset="0"/>
                <a:cs typeface="Times New Roman" pitchFamily="18" charset="0"/>
              </a:rPr>
              <a:t>HRS Detectors </a:t>
            </a:r>
            <a:endParaRPr lang="en-US" sz="3200" dirty="0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7795" y="4876800"/>
            <a:ext cx="1905000" cy="76200"/>
          </a:xfrm>
          <a:prstGeom prst="rect">
            <a:avLst/>
          </a:prstGeom>
          <a:solidFill>
            <a:srgbClr val="3443D2"/>
          </a:solidFill>
          <a:ln>
            <a:solidFill>
              <a:srgbClr val="3443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9195" y="5105400"/>
            <a:ext cx="1905000" cy="76200"/>
          </a:xfrm>
          <a:prstGeom prst="rect">
            <a:avLst/>
          </a:prstGeom>
          <a:solidFill>
            <a:srgbClr val="3443D2"/>
          </a:solidFill>
          <a:ln>
            <a:solidFill>
              <a:srgbClr val="3443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26395" y="4572000"/>
            <a:ext cx="1106488" cy="106567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8900000">
            <a:off x="2209631" y="5562278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entury" pitchFamily="18" charset="0"/>
                <a:cs typeface="Times New Roman" pitchFamily="18" charset="0"/>
              </a:rPr>
              <a:t>Central Ray</a:t>
            </a:r>
            <a:endParaRPr lang="en-US" sz="1600" dirty="0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700000">
            <a:off x="2729670" y="4050733"/>
            <a:ext cx="2254240" cy="45719"/>
          </a:xfrm>
          <a:prstGeom prst="rect">
            <a:avLst/>
          </a:prstGeom>
          <a:solidFill>
            <a:srgbClr val="EB1B1B"/>
          </a:solidFill>
          <a:ln>
            <a:solidFill>
              <a:srgbClr val="E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700000">
            <a:off x="3484406" y="2697210"/>
            <a:ext cx="2101379" cy="14847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507595" y="2057400"/>
            <a:ext cx="76200" cy="76200"/>
          </a:xfrm>
          <a:prstGeom prst="ellipse">
            <a:avLst/>
          </a:prstGeom>
          <a:solidFill>
            <a:srgbClr val="EB1B1B"/>
          </a:solidFill>
          <a:ln>
            <a:solidFill>
              <a:srgbClr val="E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2700000">
            <a:off x="4117433" y="2771499"/>
            <a:ext cx="2254240" cy="45719"/>
          </a:xfrm>
          <a:prstGeom prst="rect">
            <a:avLst/>
          </a:prstGeom>
          <a:solidFill>
            <a:srgbClr val="EB1B1B"/>
          </a:solidFill>
          <a:ln>
            <a:solidFill>
              <a:srgbClr val="E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659995" y="2209800"/>
            <a:ext cx="76200" cy="76200"/>
          </a:xfrm>
          <a:prstGeom prst="ellipse">
            <a:avLst/>
          </a:prstGeom>
          <a:solidFill>
            <a:srgbClr val="EB1B1B"/>
          </a:solidFill>
          <a:ln>
            <a:solidFill>
              <a:srgbClr val="E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812395" y="2362200"/>
            <a:ext cx="76200" cy="76200"/>
          </a:xfrm>
          <a:prstGeom prst="ellipse">
            <a:avLst/>
          </a:prstGeom>
          <a:solidFill>
            <a:srgbClr val="EB1B1B"/>
          </a:solidFill>
          <a:ln>
            <a:solidFill>
              <a:srgbClr val="E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964795" y="2514600"/>
            <a:ext cx="76200" cy="76200"/>
          </a:xfrm>
          <a:prstGeom prst="ellipse">
            <a:avLst/>
          </a:prstGeom>
          <a:solidFill>
            <a:srgbClr val="EB1B1B"/>
          </a:solidFill>
          <a:ln>
            <a:solidFill>
              <a:srgbClr val="E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117195" y="2667000"/>
            <a:ext cx="76200" cy="76200"/>
          </a:xfrm>
          <a:prstGeom prst="ellipse">
            <a:avLst/>
          </a:prstGeom>
          <a:solidFill>
            <a:srgbClr val="EB1B1B"/>
          </a:solidFill>
          <a:ln>
            <a:solidFill>
              <a:srgbClr val="E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269595" y="2819400"/>
            <a:ext cx="76200" cy="76200"/>
          </a:xfrm>
          <a:prstGeom prst="ellipse">
            <a:avLst/>
          </a:prstGeom>
          <a:solidFill>
            <a:srgbClr val="EB1B1B"/>
          </a:solidFill>
          <a:ln>
            <a:solidFill>
              <a:srgbClr val="E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421995" y="2971800"/>
            <a:ext cx="76200" cy="76200"/>
          </a:xfrm>
          <a:prstGeom prst="ellipse">
            <a:avLst/>
          </a:prstGeom>
          <a:solidFill>
            <a:srgbClr val="EB1B1B"/>
          </a:solidFill>
          <a:ln>
            <a:solidFill>
              <a:srgbClr val="E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74395" y="3124200"/>
            <a:ext cx="76200" cy="76200"/>
          </a:xfrm>
          <a:prstGeom prst="ellipse">
            <a:avLst/>
          </a:prstGeom>
          <a:solidFill>
            <a:srgbClr val="EB1B1B"/>
          </a:solidFill>
          <a:ln>
            <a:solidFill>
              <a:srgbClr val="E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726795" y="3276600"/>
            <a:ext cx="76200" cy="76200"/>
          </a:xfrm>
          <a:prstGeom prst="ellipse">
            <a:avLst/>
          </a:prstGeom>
          <a:solidFill>
            <a:srgbClr val="EB1B1B"/>
          </a:solidFill>
          <a:ln>
            <a:solidFill>
              <a:srgbClr val="E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879195" y="3429000"/>
            <a:ext cx="76200" cy="76200"/>
          </a:xfrm>
          <a:prstGeom prst="ellipse">
            <a:avLst/>
          </a:prstGeom>
          <a:solidFill>
            <a:srgbClr val="EB1B1B"/>
          </a:solidFill>
          <a:ln>
            <a:solidFill>
              <a:srgbClr val="E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00000">
            <a:off x="4262659" y="2392230"/>
            <a:ext cx="2535476" cy="357445"/>
          </a:xfrm>
          <a:prstGeom prst="rect">
            <a:avLst/>
          </a:prstGeom>
          <a:noFill/>
          <a:ln w="222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676400" y="2861846"/>
            <a:ext cx="904543" cy="338554"/>
          </a:xfrm>
          <a:prstGeom prst="rect">
            <a:avLst/>
          </a:prstGeom>
          <a:solidFill>
            <a:srgbClr val="EB1B1B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2 PMTs</a:t>
            </a:r>
            <a:endParaRPr lang="en-US" sz="1600" b="1" dirty="0">
              <a:solidFill>
                <a:schemeClr val="bg1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61966" y="1219200"/>
            <a:ext cx="347723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LHRS Calorimeter</a:t>
            </a:r>
            <a:endParaRPr lang="en-US" sz="2800" b="1" dirty="0">
              <a:solidFill>
                <a:schemeClr val="bg1"/>
              </a:solidFill>
              <a:latin typeface="Century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879195" y="1742420"/>
            <a:ext cx="826406" cy="31498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75137" y="990600"/>
            <a:ext cx="930063" cy="523220"/>
          </a:xfrm>
          <a:prstGeom prst="rect">
            <a:avLst/>
          </a:prstGeom>
          <a:solidFill>
            <a:srgbClr val="EB1B1B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S2m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26362" y="4800600"/>
            <a:ext cx="2731838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Gas Cherenkov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10800000">
            <a:off x="5638800" y="4191000"/>
            <a:ext cx="838202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2400" y="4230469"/>
            <a:ext cx="1905000" cy="646331"/>
          </a:xfrm>
          <a:prstGeom prst="rect">
            <a:avLst/>
          </a:prstGeom>
          <a:solidFill>
            <a:srgbClr val="3443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Total 4 layers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368 wires each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3400" y="3733800"/>
            <a:ext cx="982961" cy="523220"/>
          </a:xfrm>
          <a:prstGeom prst="rect">
            <a:avLst/>
          </a:prstGeom>
          <a:solidFill>
            <a:srgbClr val="3443D2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VDC</a:t>
            </a:r>
            <a:endParaRPr lang="en-US" sz="28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28800" y="2362200"/>
            <a:ext cx="611065" cy="523220"/>
          </a:xfrm>
          <a:prstGeom prst="rect">
            <a:avLst/>
          </a:prstGeom>
          <a:solidFill>
            <a:srgbClr val="EB1B1B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S0</a:t>
            </a:r>
            <a:endParaRPr lang="en-US" b="1" dirty="0" smtClean="0">
              <a:solidFill>
                <a:schemeClr val="bg1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438400" y="1513820"/>
            <a:ext cx="1218603" cy="338554"/>
          </a:xfrm>
          <a:prstGeom prst="rect">
            <a:avLst/>
          </a:prstGeom>
          <a:solidFill>
            <a:srgbClr val="EB1B1B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16 Paddles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564562" y="5300246"/>
            <a:ext cx="1018356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10 PMTs</a:t>
            </a:r>
            <a:endParaRPr lang="en-US" sz="1600" b="1" dirty="0">
              <a:solidFill>
                <a:schemeClr val="bg1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05600" y="1691045"/>
            <a:ext cx="213360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2 segmented layers of lead glass blocks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4870-5B3F-454B-96E3-E387A2C76973}" type="slidenum">
              <a:rPr lang="en-US" sz="2000" smtClean="0">
                <a:solidFill>
                  <a:schemeClr val="tx1"/>
                </a:solidFill>
                <a:latin typeface="Century" pitchFamily="18" charset="0"/>
              </a:rPr>
              <a:pPr/>
              <a:t>3</a:t>
            </a:fld>
            <a:endParaRPr lang="en-US" sz="20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1219200" y="3962400"/>
            <a:ext cx="1524000" cy="1371600"/>
          </a:xfrm>
          <a:prstGeom prst="arc">
            <a:avLst>
              <a:gd name="adj1" fmla="val 15479841"/>
              <a:gd name="adj2" fmla="val 21371021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rot="13944314" flipH="1">
            <a:off x="2015641" y="2438309"/>
            <a:ext cx="1828800" cy="1371600"/>
          </a:xfrm>
          <a:prstGeom prst="arc">
            <a:avLst>
              <a:gd name="adj1" fmla="val 15155876"/>
              <a:gd name="adj2" fmla="val 0"/>
            </a:avLst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>
            <a:off x="3200400" y="1371600"/>
            <a:ext cx="1219200" cy="1524000"/>
          </a:xfrm>
          <a:prstGeom prst="arc">
            <a:avLst>
              <a:gd name="adj1" fmla="val 16200000"/>
              <a:gd name="adj2" fmla="val 19765386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7F14-95D8-4E0F-945C-766D3A46355C}" type="datetime1">
              <a:rPr lang="en-US" smtClean="0"/>
              <a:t>4/22/2014</a:t>
            </a:fld>
            <a:endParaRPr lang="en-US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4406421" y="2087880"/>
            <a:ext cx="2456688" cy="701040"/>
          </a:xfrm>
          <a:prstGeom prst="rect">
            <a:avLst/>
          </a:prstGeom>
          <a:ln w="1905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359167" y="1219200"/>
            <a:ext cx="347723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R</a:t>
            </a:r>
            <a:r>
              <a:rPr lang="en-US" sz="28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HRS Calorimeter</a:t>
            </a:r>
            <a:endParaRPr lang="en-US" sz="2800" b="1" dirty="0">
              <a:solidFill>
                <a:schemeClr val="bg1"/>
              </a:solidFill>
              <a:latin typeface="Century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27" grpId="0" animBg="1"/>
      <p:bldP spid="46" grpId="0" animBg="1"/>
      <p:bldP spid="49" grpId="0" animBg="1"/>
      <p:bldP spid="47" grpId="0" animBg="1"/>
      <p:bldP spid="52" grpId="0" animBg="1"/>
      <p:bldP spid="54" grpId="0" animBg="1"/>
      <p:bldP spid="55" grpId="0" animBg="1"/>
      <p:bldP spid="56" grpId="0" animBg="1"/>
      <p:bldP spid="59" grpId="0" animBg="1"/>
      <p:bldP spid="61" grpId="0" animBg="1"/>
      <p:bldP spid="62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Detector channels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66688-B3A1-4D2A-8A03-B80629889C5A}" type="datetime1">
              <a:rPr lang="en-US" smtClean="0"/>
              <a:t>4/22/2014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81144"/>
              </p:ext>
            </p:extLst>
          </p:nvPr>
        </p:nvGraphicFramePr>
        <p:xfrm>
          <a:off x="2072640" y="1371600"/>
          <a:ext cx="493776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140"/>
                <a:gridCol w="152170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Detector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Detector Channels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DAQ channels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Gas Cherenkov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time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amplitude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Scintillators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 time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amplitude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Calorimeter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128 – RHRS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68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– LHRS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128 amplitude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68 amplitude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VDC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1472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1472 time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00600" y="5181600"/>
            <a:ext cx="4096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RHRS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172 </a:t>
            </a:r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amplitude channels –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modules</a:t>
            </a:r>
          </a:p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516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channels – 16 TDC modules</a:t>
            </a:r>
            <a:endParaRPr lang="ru-RU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582" y="5181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LHRS</a:t>
            </a:r>
          </a:p>
          <a:p>
            <a:pPr algn="ctr"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112 amplitude channels – 2 ADC modules</a:t>
            </a:r>
            <a:endParaRPr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516 time channels – 16 TDC modules</a:t>
            </a:r>
            <a:endParaRPr lang="ru-RU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Trigger rate</a:t>
            </a:r>
            <a:endParaRPr lang="ru-RU" sz="4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EB7A1-C658-4C84-A9E2-2C8F84352771}" type="datetime1">
              <a:rPr lang="en-US" smtClean="0"/>
              <a:t>4/22/2014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APEX Collaboration Meeting</a:t>
            </a:r>
            <a:endParaRPr lang="en-US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83407"/>
              </p:ext>
            </p:extLst>
          </p:nvPr>
        </p:nvGraphicFramePr>
        <p:xfrm>
          <a:off x="1219200" y="1295400"/>
          <a:ext cx="66294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379"/>
                <a:gridCol w="1113221"/>
                <a:gridCol w="1143000"/>
                <a:gridCol w="1066800"/>
                <a:gridCol w="11430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Setting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Energy (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(kHz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700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(kHz)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36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(kHz)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31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3.6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24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23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(kHz)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36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4400" y="4876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Trigger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Reduce coincidence timing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Suppress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pions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4419600"/>
            <a:ext cx="3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Possible Improvements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501529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DAQ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Using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entury" pitchFamily="18" charset="0"/>
              </a:rPr>
              <a:t>Trigger Logic</a:t>
            </a:r>
            <a:endParaRPr lang="en-US" sz="4000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entury" pitchFamily="18" charset="0"/>
              </a:rPr>
              <a:t>Electron Arm Trigger (T1)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3443D2"/>
                </a:solidFill>
                <a:latin typeface="Century" pitchFamily="18" charset="0"/>
              </a:rPr>
              <a:t>Electron S2m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entury" pitchFamily="18" charset="0"/>
              </a:rPr>
              <a:t>Positron Arm Trigger (T3)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EB1B1B"/>
                </a:solidFill>
                <a:latin typeface="Century" pitchFamily="18" charset="0"/>
              </a:rPr>
              <a:t>Positron S2m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entury" pitchFamily="18" charset="0"/>
              </a:rPr>
              <a:t>Coincidence Trigger (T4)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3443D2"/>
                </a:solidFill>
                <a:latin typeface="Century" pitchFamily="18" charset="0"/>
              </a:rPr>
              <a:t>Electron S2m </a:t>
            </a:r>
            <a:r>
              <a:rPr lang="en-US" sz="2000" dirty="0" smtClean="0">
                <a:latin typeface="Century" pitchFamily="18" charset="0"/>
              </a:rPr>
              <a:t>+ </a:t>
            </a:r>
            <a:r>
              <a:rPr lang="en-US" sz="2000" dirty="0" smtClean="0">
                <a:solidFill>
                  <a:srgbClr val="EB1B1B"/>
                </a:solidFill>
                <a:latin typeface="Century" pitchFamily="18" charset="0"/>
              </a:rPr>
              <a:t>Positron S2m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entury" pitchFamily="18" charset="0"/>
              </a:rPr>
              <a:t>“</a:t>
            </a: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Golden</a:t>
            </a:r>
            <a:r>
              <a:rPr lang="en-US" sz="2400" dirty="0" smtClean="0">
                <a:latin typeface="Century" pitchFamily="18" charset="0"/>
              </a:rPr>
              <a:t>” Coincidence Trigger (T6)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3443D2"/>
                </a:solidFill>
                <a:latin typeface="Century" pitchFamily="18" charset="0"/>
              </a:rPr>
              <a:t>Electron S2m</a:t>
            </a:r>
            <a:r>
              <a:rPr lang="en-US" sz="2000" dirty="0" smtClean="0">
                <a:latin typeface="Century" pitchFamily="18" charset="0"/>
              </a:rPr>
              <a:t> + </a:t>
            </a:r>
            <a:r>
              <a:rPr lang="en-US" sz="2000" dirty="0" smtClean="0">
                <a:solidFill>
                  <a:srgbClr val="EB1B1B"/>
                </a:solidFill>
                <a:latin typeface="Century" pitchFamily="18" charset="0"/>
              </a:rPr>
              <a:t>Positron S2m </a:t>
            </a:r>
            <a:r>
              <a:rPr lang="en-US" sz="2000" dirty="0" smtClean="0">
                <a:latin typeface="Century" pitchFamily="18" charset="0"/>
              </a:rPr>
              <a:t>+ </a:t>
            </a:r>
            <a:r>
              <a:rPr lang="en-US" sz="2000" dirty="0" smtClean="0">
                <a:solidFill>
                  <a:srgbClr val="00B050"/>
                </a:solidFill>
                <a:latin typeface="Century" pitchFamily="18" charset="0"/>
              </a:rPr>
              <a:t>Positron Gas Cherenkov</a:t>
            </a:r>
            <a:endParaRPr lang="en-US" sz="2000" dirty="0">
              <a:solidFill>
                <a:srgbClr val="00B050"/>
              </a:solidFill>
              <a:latin typeface="Century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4870-5B3F-454B-96E3-E387A2C769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5A0F-3D3A-428B-8C94-E628B4610474}" type="datetime1">
              <a:rPr lang="en-US" smtClean="0"/>
              <a:t>4/22/2014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entury" pitchFamily="18" charset="0"/>
              </a:rPr>
              <a:t>Timing Alignment in Hardware</a:t>
            </a:r>
            <a:endParaRPr lang="en-US" sz="3200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16133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entury" pitchFamily="18" charset="0"/>
              </a:rPr>
              <a:t>Run at high rates, small timing gate is important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entury" pitchFamily="18" charset="0"/>
              </a:rPr>
              <a:t>Must align timing of the trigger detectors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Century" pitchFamily="18" charset="0"/>
              </a:rPr>
              <a:t>S0 counter as a reference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Century" pitchFamily="18" charset="0"/>
              </a:rPr>
              <a:t>Inserted 1</a:t>
            </a:r>
            <a:r>
              <a:rPr lang="en-US" sz="2000" dirty="0" smtClean="0">
                <a:latin typeface="Symbol" pitchFamily="18" charset="2"/>
              </a:rPr>
              <a:t>-</a:t>
            </a:r>
            <a:r>
              <a:rPr lang="en-US" sz="2000" dirty="0" smtClean="0">
                <a:latin typeface="Century" pitchFamily="18" charset="0"/>
              </a:rPr>
              <a:t>5 ns delay cables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4870-5B3F-454B-96E3-E387A2C76973}" type="slidenum">
              <a:rPr lang="en-US" smtClean="0">
                <a:solidFill>
                  <a:schemeClr val="tx1"/>
                </a:solidFill>
                <a:latin typeface="Century" pitchFamily="18" charset="0"/>
              </a:rPr>
              <a:pPr/>
              <a:t>7</a:t>
            </a:fld>
            <a:endParaRPr lang="en-US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4920" y="3231178"/>
            <a:ext cx="1859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EB1B1B"/>
                </a:solidFill>
                <a:latin typeface="Century" pitchFamily="18" charset="0"/>
                <a:cs typeface="Times New Roman" pitchFamily="18" charset="0"/>
              </a:rPr>
              <a:t>Electron	 S2m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74920" y="4183558"/>
            <a:ext cx="163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443D2"/>
                </a:solidFill>
                <a:latin typeface="Century" pitchFamily="18" charset="0"/>
                <a:cs typeface="Times New Roman" pitchFamily="18" charset="0"/>
              </a:rPr>
              <a:t>Positron S2m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74920" y="5276910"/>
            <a:ext cx="1478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Century" pitchFamily="18" charset="0"/>
                <a:cs typeface="Times New Roman" pitchFamily="18" charset="0"/>
              </a:rPr>
              <a:t>Positron GC</a:t>
            </a:r>
          </a:p>
        </p:txBody>
      </p:sp>
      <p:graphicFrame>
        <p:nvGraphicFramePr>
          <p:cNvPr id="26" name="Chart 25"/>
          <p:cNvGraphicFramePr/>
          <p:nvPr/>
        </p:nvGraphicFramePr>
        <p:xfrm>
          <a:off x="0" y="2667000"/>
          <a:ext cx="4800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162800" y="264789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entury" pitchFamily="18" charset="0"/>
              </a:rPr>
              <a:t>σ</a:t>
            </a:r>
            <a:r>
              <a:rPr lang="en-US" b="1" dirty="0" smtClean="0">
                <a:latin typeface="Century" pitchFamily="18" charset="0"/>
              </a:rPr>
              <a:t>          Spread</a:t>
            </a:r>
            <a:endParaRPr lang="en-US" b="1" dirty="0">
              <a:latin typeface="Century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4200" y="3200400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B1B1B"/>
                </a:solidFill>
                <a:latin typeface="Century" pitchFamily="18" charset="0"/>
              </a:rPr>
              <a:t>0.9 ns        3.2 ns</a:t>
            </a:r>
            <a:endParaRPr lang="en-US" b="1" dirty="0">
              <a:solidFill>
                <a:srgbClr val="EB1B1B"/>
              </a:solidFill>
              <a:latin typeface="Century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34200" y="4171890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443D2"/>
                </a:solidFill>
                <a:latin typeface="Century" pitchFamily="18" charset="0"/>
              </a:rPr>
              <a:t>0.7 ns        2.6 ns</a:t>
            </a:r>
            <a:endParaRPr lang="en-US" b="1" dirty="0">
              <a:solidFill>
                <a:srgbClr val="3443D2"/>
              </a:solidFill>
              <a:latin typeface="Century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4200" y="5257800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entury" pitchFamily="18" charset="0"/>
              </a:rPr>
              <a:t>0.7 ns        2 ns</a:t>
            </a:r>
            <a:endParaRPr lang="en-US" b="1" dirty="0">
              <a:solidFill>
                <a:srgbClr val="00B050"/>
              </a:solidFill>
              <a:latin typeface="Century" pitchFamily="18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077F-9F36-4E76-81C4-1405710D1FE5}" type="datetime1">
              <a:rPr lang="en-US" smtClean="0"/>
              <a:t>4/22/2014</a:t>
            </a:fld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151376" y="3525012"/>
            <a:ext cx="338328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200" y="2971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4400" y="2590800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" pitchFamily="18" charset="0"/>
              </a:rPr>
              <a:t>Spread</a:t>
            </a:r>
            <a:endParaRPr lang="en-US" sz="1400" dirty="0">
              <a:latin typeface="Century" pitchFamily="18" charset="0"/>
            </a:endParaRPr>
          </a:p>
        </p:txBody>
      </p:sp>
      <p:sp>
        <p:nvSpPr>
          <p:cNvPr id="23" name="Arc 22"/>
          <p:cNvSpPr/>
          <p:nvPr/>
        </p:nvSpPr>
        <p:spPr>
          <a:xfrm rot="5400000">
            <a:off x="3848100" y="2247900"/>
            <a:ext cx="1219200" cy="1295400"/>
          </a:xfrm>
          <a:prstGeom prst="arc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914400" y="3666744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914400" y="3352800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1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4183529" y="1295400"/>
          <a:ext cx="4960471" cy="3833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Acrobat Document" r:id="rId4" imgW="7543800" imgH="5829300" progId="AcroExch.Document.7">
                  <p:embed/>
                </p:oleObj>
              </mc:Choice>
              <mc:Fallback>
                <p:oleObj name="Acrobat Document" r:id="rId4" imgW="7543800" imgH="58293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529" y="1295400"/>
                        <a:ext cx="4960471" cy="3833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entury" pitchFamily="18" charset="0"/>
              </a:rPr>
              <a:t>Coincidence Timing</a:t>
            </a:r>
            <a:endParaRPr lang="en-US" sz="3200" dirty="0">
              <a:latin typeface="Century" pitchFamily="18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1676400" y="2133600"/>
            <a:ext cx="990600" cy="457200"/>
          </a:xfrm>
          <a:prstGeom prst="bentConnector3">
            <a:avLst>
              <a:gd name="adj1" fmla="val 50000"/>
            </a:avLst>
          </a:prstGeom>
          <a:ln w="25400">
            <a:solidFill>
              <a:srgbClr val="344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 flipV="1">
            <a:off x="2667000" y="2133600"/>
            <a:ext cx="838200" cy="457200"/>
          </a:xfrm>
          <a:prstGeom prst="bentConnector3">
            <a:avLst>
              <a:gd name="adj1" fmla="val 50000"/>
            </a:avLst>
          </a:prstGeom>
          <a:ln w="25400">
            <a:solidFill>
              <a:srgbClr val="344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1676400" y="2895600"/>
            <a:ext cx="990600" cy="457200"/>
          </a:xfrm>
          <a:prstGeom prst="bentConnector3">
            <a:avLst>
              <a:gd name="adj1" fmla="val 50000"/>
            </a:avLst>
          </a:prstGeom>
          <a:ln w="25400">
            <a:solidFill>
              <a:srgbClr val="344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 flipV="1">
            <a:off x="2667000" y="2895600"/>
            <a:ext cx="838200" cy="457200"/>
          </a:xfrm>
          <a:prstGeom prst="bentConnector3">
            <a:avLst>
              <a:gd name="adj1" fmla="val 50000"/>
            </a:avLst>
          </a:prstGeom>
          <a:ln w="25400">
            <a:solidFill>
              <a:srgbClr val="344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2209800" y="3657600"/>
            <a:ext cx="838200" cy="457200"/>
          </a:xfrm>
          <a:prstGeom prst="bentConnector3">
            <a:avLst>
              <a:gd name="adj1" fmla="val 50000"/>
            </a:avLst>
          </a:prstGeom>
          <a:ln w="25400">
            <a:solidFill>
              <a:srgbClr val="344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V="1">
            <a:off x="2667000" y="3657600"/>
            <a:ext cx="838200" cy="457200"/>
          </a:xfrm>
          <a:prstGeom prst="bentConnector3">
            <a:avLst>
              <a:gd name="adj1" fmla="val 50000"/>
            </a:avLst>
          </a:prstGeom>
          <a:ln w="25400">
            <a:solidFill>
              <a:srgbClr val="344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38400" y="2362200"/>
            <a:ext cx="4796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Century" pitchFamily="18" charset="0"/>
                <a:cs typeface="Times New Roman" pitchFamily="18" charset="0"/>
              </a:rPr>
              <a:t>20ns</a:t>
            </a:r>
            <a:endParaRPr lang="en-US" sz="1050" dirty="0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38400" y="3098884"/>
            <a:ext cx="4796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Century" pitchFamily="18" charset="0"/>
                <a:cs typeface="Times New Roman" pitchFamily="18" charset="0"/>
              </a:rPr>
              <a:t>20ns</a:t>
            </a:r>
            <a:endParaRPr lang="en-US" sz="1050" dirty="0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67000" y="3860884"/>
            <a:ext cx="4796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Century" pitchFamily="18" charset="0"/>
                <a:cs typeface="Times New Roman" pitchFamily="18" charset="0"/>
              </a:rPr>
              <a:t>10ns</a:t>
            </a:r>
            <a:endParaRPr lang="en-US" sz="1050" dirty="0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2057400"/>
            <a:ext cx="144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443D2"/>
                </a:solidFill>
                <a:latin typeface="Century" pitchFamily="18" charset="0"/>
                <a:cs typeface="Times New Roman" pitchFamily="18" charset="0"/>
              </a:rPr>
              <a:t>Electron S2m pulse</a:t>
            </a:r>
            <a:endParaRPr lang="en-US" sz="1400" dirty="0">
              <a:solidFill>
                <a:srgbClr val="3443D2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2829580"/>
            <a:ext cx="144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443D2"/>
                </a:solidFill>
                <a:latin typeface="Century" pitchFamily="18" charset="0"/>
                <a:cs typeface="Times New Roman" pitchFamily="18" charset="0"/>
              </a:rPr>
              <a:t>Positron S2m pulse</a:t>
            </a:r>
            <a:endParaRPr lang="en-US" sz="1400" dirty="0">
              <a:solidFill>
                <a:srgbClr val="3443D2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1" y="3581400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443D2"/>
                </a:solidFill>
                <a:latin typeface="Century" pitchFamily="18" charset="0"/>
                <a:cs typeface="Times New Roman" pitchFamily="18" charset="0"/>
              </a:rPr>
              <a:t>Positron GC pulse</a:t>
            </a:r>
            <a:endParaRPr lang="en-US" sz="1400" dirty="0">
              <a:solidFill>
                <a:srgbClr val="3443D2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600" y="525780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" pitchFamily="18" charset="0"/>
              </a:rPr>
              <a:t>20 ns coincidence time easily achievable</a:t>
            </a:r>
          </a:p>
          <a:p>
            <a:pPr algn="ctr"/>
            <a:r>
              <a:rPr lang="en-US" sz="2000" dirty="0" smtClean="0">
                <a:latin typeface="Century" pitchFamily="18" charset="0"/>
              </a:rPr>
              <a:t>Ideally 10ns could be used</a:t>
            </a:r>
            <a:endParaRPr lang="en-US" sz="2000" dirty="0" smtClean="0">
              <a:latin typeface="Century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762750" y="3925669"/>
            <a:ext cx="609600" cy="1588"/>
          </a:xfrm>
          <a:prstGeom prst="straightConnector1">
            <a:avLst/>
          </a:prstGeom>
          <a:ln>
            <a:solidFill>
              <a:srgbClr val="3443D2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15200" y="3547872"/>
            <a:ext cx="914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443D2"/>
                </a:solidFill>
                <a:latin typeface="Century" pitchFamily="18" charset="0"/>
              </a:rPr>
              <a:t>40 ns timing gate</a:t>
            </a:r>
            <a:endParaRPr lang="en-US" sz="1400" dirty="0">
              <a:solidFill>
                <a:srgbClr val="3443D2"/>
              </a:solidFill>
              <a:latin typeface="Century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6534150" y="3162081"/>
            <a:ext cx="685800" cy="1588"/>
          </a:xfrm>
          <a:prstGeom prst="straightConnector1">
            <a:avLst/>
          </a:prstGeom>
          <a:ln>
            <a:solidFill>
              <a:srgbClr val="EB1B1B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62800" y="2766536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B1B1B"/>
                </a:solidFill>
                <a:latin typeface="Century" pitchFamily="18" charset="0"/>
              </a:rPr>
              <a:t>10 ns coincidence peak</a:t>
            </a:r>
            <a:endParaRPr lang="en-US" sz="1400" dirty="0">
              <a:solidFill>
                <a:srgbClr val="EB1B1B"/>
              </a:solidFill>
              <a:latin typeface="Century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5800" y="1295400"/>
            <a:ext cx="308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" pitchFamily="18" charset="0"/>
              </a:rPr>
              <a:t>Trigger Timing Diagram</a:t>
            </a:r>
            <a:endParaRPr lang="en-US" sz="2000" dirty="0">
              <a:latin typeface="Century" pitchFamily="18" charset="0"/>
            </a:endParaRPr>
          </a:p>
        </p:txBody>
      </p:sp>
      <p:cxnSp>
        <p:nvCxnSpPr>
          <p:cNvPr id="30" name="Straight Arrow Connector 29"/>
          <p:cNvCxnSpPr>
            <a:stCxn id="33" idx="0"/>
          </p:cNvCxnSpPr>
          <p:nvPr/>
        </p:nvCxnSpPr>
        <p:spPr>
          <a:xfrm rot="5400000" flipH="1" flipV="1">
            <a:off x="2170715" y="4075715"/>
            <a:ext cx="380998" cy="4591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71600" y="4495800"/>
            <a:ext cx="1520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" pitchFamily="18" charset="0"/>
              </a:rPr>
              <a:t>Trigger moment</a:t>
            </a:r>
            <a:endParaRPr lang="en-US" sz="1400" dirty="0">
              <a:latin typeface="Century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00600" y="1143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" pitchFamily="18" charset="0"/>
              </a:rPr>
              <a:t>Time difference between Electron S2m and trigger</a:t>
            </a:r>
            <a:endParaRPr lang="en-US" sz="2000" dirty="0">
              <a:latin typeface="Century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00800" y="4724400"/>
            <a:ext cx="108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entury" pitchFamily="18" charset="0"/>
              </a:rPr>
              <a:t>Time (ns)</a:t>
            </a:r>
            <a:endParaRPr lang="en-US" sz="1600" dirty="0">
              <a:latin typeface="Century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F576B7-19A8-45EB-B789-538CD5DE0360}" type="datetime1">
              <a:rPr lang="en-US" smtClean="0"/>
              <a:t>4/22/2014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7" name="Object 11"/>
          <p:cNvGraphicFramePr>
            <a:graphicFrameLocks/>
          </p:cNvGraphicFramePr>
          <p:nvPr/>
        </p:nvGraphicFramePr>
        <p:xfrm>
          <a:off x="304800" y="2057400"/>
          <a:ext cx="5119687" cy="436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Acrobat Document" r:id="rId4" imgW="7543800" imgH="5829300" progId="AcroExch.Document.7">
                  <p:embed/>
                </p:oleObj>
              </mc:Choice>
              <mc:Fallback>
                <p:oleObj name="Acrobat Document" r:id="rId4" imgW="7543800" imgH="5829300" progId="AcroExch.Document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5119687" cy="436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69342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entury" pitchFamily="18" charset="0"/>
                <a:cs typeface="Times New Roman" pitchFamily="18" charset="0"/>
              </a:rPr>
              <a:t>Gas Cherenkov in Positron Arm</a:t>
            </a:r>
            <a:br>
              <a:rPr lang="en-US" sz="3200" dirty="0" smtClean="0">
                <a:latin typeface="Century" pitchFamily="18" charset="0"/>
                <a:cs typeface="Times New Roman" pitchFamily="18" charset="0"/>
              </a:rPr>
            </a:br>
            <a:r>
              <a:rPr lang="en-US" sz="3200" dirty="0" smtClean="0">
                <a:latin typeface="Century" pitchFamily="18" charset="0"/>
                <a:cs typeface="Times New Roman" pitchFamily="18" charset="0"/>
              </a:rPr>
              <a:t>(high rate)</a:t>
            </a:r>
            <a:endParaRPr lang="en-US" sz="3200" dirty="0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4870-5B3F-454B-96E3-E387A2C76973}" type="slidenum">
              <a:rPr lang="en-US" smtClean="0">
                <a:solidFill>
                  <a:schemeClr val="tx1"/>
                </a:solidFill>
                <a:latin typeface="Century" pitchFamily="18" charset="0"/>
                <a:cs typeface="Times New Roman" pitchFamily="18" charset="0"/>
              </a:rPr>
              <a:pPr/>
              <a:t>9</a:t>
            </a:fld>
            <a:endParaRPr lang="en-US" dirty="0">
              <a:solidFill>
                <a:schemeClr val="tx1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1430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" pitchFamily="18" charset="0"/>
              </a:rPr>
              <a:t>30 </a:t>
            </a:r>
            <a:r>
              <a:rPr lang="el-GR" dirty="0" smtClean="0">
                <a:latin typeface="Century" pitchFamily="18" charset="0"/>
              </a:rPr>
              <a:t>μ</a:t>
            </a:r>
            <a:r>
              <a:rPr lang="en-US" dirty="0" smtClean="0">
                <a:latin typeface="Century" pitchFamily="18" charset="0"/>
              </a:rPr>
              <a:t>A on </a:t>
            </a:r>
            <a:r>
              <a:rPr lang="en-US" dirty="0" err="1" smtClean="0">
                <a:latin typeface="Century" pitchFamily="18" charset="0"/>
              </a:rPr>
              <a:t>Pb</a:t>
            </a:r>
            <a:r>
              <a:rPr lang="en-US" dirty="0" smtClean="0">
                <a:latin typeface="Century" pitchFamily="18" charset="0"/>
              </a:rPr>
              <a:t> Target</a:t>
            </a:r>
          </a:p>
          <a:p>
            <a:pPr algn="ctr"/>
            <a:r>
              <a:rPr lang="en-US" dirty="0" smtClean="0">
                <a:latin typeface="Century" pitchFamily="18" charset="0"/>
              </a:rPr>
              <a:t>Positron arm rate – 765 kHz</a:t>
            </a:r>
          </a:p>
          <a:p>
            <a:pPr algn="ctr"/>
            <a:r>
              <a:rPr lang="en-US" dirty="0" smtClean="0">
                <a:latin typeface="Century" pitchFamily="18" charset="0"/>
              </a:rPr>
              <a:t>(close to maximum expected rate)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APEX Collaboration Meeting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A9DC-3AB3-487D-B5A8-944707AF8A06}" type="datetime1">
              <a:rPr lang="en-US" smtClean="0"/>
              <a:t>4/22/2014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71600" y="2514600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443D2"/>
                </a:solidFill>
                <a:latin typeface="Century" pitchFamily="18" charset="0"/>
              </a:rPr>
              <a:t>e</a:t>
            </a:r>
            <a:r>
              <a:rPr lang="en-US" sz="1400" baseline="30000" dirty="0" smtClean="0">
                <a:solidFill>
                  <a:srgbClr val="3443D2"/>
                </a:solidFill>
                <a:latin typeface="Symbol"/>
              </a:rPr>
              <a:t> +</a:t>
            </a:r>
            <a:r>
              <a:rPr lang="en-US" sz="1400" dirty="0" smtClean="0">
                <a:solidFill>
                  <a:srgbClr val="3443D2"/>
                </a:solidFill>
                <a:latin typeface="Century" pitchFamily="18" charset="0"/>
              </a:rPr>
              <a:t> sample</a:t>
            </a:r>
            <a:endParaRPr lang="en-US" sz="1400" dirty="0">
              <a:solidFill>
                <a:srgbClr val="3443D2"/>
              </a:solidFill>
              <a:latin typeface="Century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838200" y="2895600"/>
            <a:ext cx="304800" cy="1588"/>
          </a:xfrm>
          <a:prstGeom prst="straightConnector1">
            <a:avLst/>
          </a:prstGeom>
          <a:ln w="19050">
            <a:solidFill>
              <a:srgbClr val="EB1B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43000" y="2895600"/>
            <a:ext cx="1066800" cy="1588"/>
          </a:xfrm>
          <a:prstGeom prst="straightConnector1">
            <a:avLst/>
          </a:prstGeom>
          <a:ln w="19050">
            <a:solidFill>
              <a:srgbClr val="3443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2514600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B1B1B"/>
                </a:solidFill>
                <a:latin typeface="Symbol" pitchFamily="18" charset="2"/>
              </a:rPr>
              <a:t>p</a:t>
            </a:r>
            <a:r>
              <a:rPr lang="en-US" sz="1400" baseline="30000" dirty="0" smtClean="0">
                <a:solidFill>
                  <a:srgbClr val="EB1B1B"/>
                </a:solidFill>
                <a:latin typeface="Symbol"/>
              </a:rPr>
              <a:t> +</a:t>
            </a:r>
            <a:r>
              <a:rPr lang="en-US" sz="1400" dirty="0" smtClean="0">
                <a:solidFill>
                  <a:srgbClr val="EB1B1B"/>
                </a:solidFill>
                <a:latin typeface="Century" pitchFamily="18" charset="0"/>
              </a:rPr>
              <a:t> + </a:t>
            </a:r>
            <a:r>
              <a:rPr lang="en-US" sz="1400" dirty="0" smtClean="0">
                <a:solidFill>
                  <a:srgbClr val="EB1B1B"/>
                </a:solidFill>
                <a:latin typeface="Symbol"/>
              </a:rPr>
              <a:t>m</a:t>
            </a:r>
            <a:r>
              <a:rPr lang="en-US" sz="1400" baseline="30000" dirty="0" smtClean="0">
                <a:solidFill>
                  <a:srgbClr val="EB1B1B"/>
                </a:solidFill>
                <a:latin typeface="Symbol"/>
              </a:rPr>
              <a:t>+ </a:t>
            </a:r>
            <a:r>
              <a:rPr lang="en-US" sz="1400" dirty="0" smtClean="0">
                <a:solidFill>
                  <a:srgbClr val="EB1B1B"/>
                </a:solidFill>
                <a:latin typeface="Century" pitchFamily="18" charset="0"/>
              </a:rPr>
              <a:t>sample</a:t>
            </a:r>
            <a:endParaRPr lang="en-US" sz="1400" dirty="0">
              <a:solidFill>
                <a:srgbClr val="EB1B1B"/>
              </a:solidFill>
              <a:latin typeface="Century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4114800"/>
            <a:ext cx="211628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Symbol"/>
              <a:buChar char="p"/>
            </a:pPr>
            <a:r>
              <a:rPr lang="en-US" sz="1400" baseline="30000" dirty="0" smtClean="0">
                <a:solidFill>
                  <a:srgbClr val="EB1B1B"/>
                </a:solidFill>
                <a:latin typeface="Symbol"/>
              </a:rPr>
              <a:t>+</a:t>
            </a:r>
            <a:r>
              <a:rPr lang="en-US" sz="1400" dirty="0" smtClean="0">
                <a:solidFill>
                  <a:srgbClr val="EB1B1B"/>
                </a:solidFill>
                <a:latin typeface="Century" pitchFamily="18" charset="0"/>
              </a:rPr>
              <a:t> + </a:t>
            </a:r>
            <a:r>
              <a:rPr lang="en-US" sz="1400" dirty="0" smtClean="0">
                <a:solidFill>
                  <a:srgbClr val="EB1B1B"/>
                </a:solidFill>
                <a:latin typeface="Symbol"/>
              </a:rPr>
              <a:t>m</a:t>
            </a:r>
            <a:r>
              <a:rPr lang="en-US" sz="1400" baseline="30000" dirty="0" smtClean="0">
                <a:solidFill>
                  <a:srgbClr val="EB1B1B"/>
                </a:solidFill>
                <a:latin typeface="Symbol"/>
              </a:rPr>
              <a:t>+</a:t>
            </a:r>
            <a:r>
              <a:rPr lang="en-US" sz="1400" dirty="0" smtClean="0">
                <a:solidFill>
                  <a:srgbClr val="EB1B1B"/>
                </a:solidFill>
                <a:latin typeface="Century" pitchFamily="18" charset="0"/>
              </a:rPr>
              <a:t> sample from LG</a:t>
            </a:r>
          </a:p>
          <a:p>
            <a:r>
              <a:rPr lang="en-US" sz="1400" dirty="0" smtClean="0">
                <a:solidFill>
                  <a:srgbClr val="3443D2"/>
                </a:solidFill>
                <a:latin typeface="Century" pitchFamily="18" charset="0"/>
              </a:rPr>
              <a:t>e</a:t>
            </a:r>
            <a:r>
              <a:rPr lang="en-US" sz="1400" baseline="30000" dirty="0" smtClean="0">
                <a:solidFill>
                  <a:srgbClr val="3443D2"/>
                </a:solidFill>
                <a:latin typeface="Symbol"/>
              </a:rPr>
              <a:t> +</a:t>
            </a:r>
            <a:r>
              <a:rPr lang="en-US" sz="1400" dirty="0" smtClean="0">
                <a:solidFill>
                  <a:srgbClr val="3443D2"/>
                </a:solidFill>
                <a:latin typeface="Century" pitchFamily="18" charset="0"/>
              </a:rPr>
              <a:t> sample from LG</a:t>
            </a:r>
            <a:endParaRPr lang="en-US" sz="1400" dirty="0">
              <a:solidFill>
                <a:srgbClr val="3443D2"/>
              </a:solidFill>
              <a:latin typeface="Century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96026" y="2895600"/>
            <a:ext cx="365516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entury" pitchFamily="18" charset="0"/>
              </a:rPr>
              <a:t>Electron detection eff.        0.992</a:t>
            </a:r>
          </a:p>
          <a:p>
            <a:pPr algn="ctr"/>
            <a:r>
              <a:rPr lang="en-US" dirty="0" err="1" smtClean="0">
                <a:latin typeface="Century" pitchFamily="18" charset="0"/>
              </a:rPr>
              <a:t>Pion</a:t>
            </a:r>
            <a:r>
              <a:rPr lang="en-US" dirty="0" smtClean="0">
                <a:latin typeface="Century" pitchFamily="18" charset="0"/>
              </a:rPr>
              <a:t> rejection eff.                0.970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4419600"/>
            <a:ext cx="3962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entury" pitchFamily="18" charset="0"/>
              </a:rPr>
              <a:t>Meson background rejected by a factor of 30</a:t>
            </a:r>
          </a:p>
          <a:p>
            <a:pPr algn="ctr"/>
            <a:endParaRPr lang="en-US" sz="2000" b="1" dirty="0" smtClean="0">
              <a:solidFill>
                <a:srgbClr val="00B050"/>
              </a:solidFill>
              <a:latin typeface="Century" pitchFamily="18" charset="0"/>
            </a:endParaRPr>
          </a:p>
          <a:p>
            <a:pPr algn="ctr"/>
            <a:r>
              <a:rPr lang="en-US" sz="2000" b="1" dirty="0" smtClean="0">
                <a:latin typeface="Century" pitchFamily="18" charset="0"/>
              </a:rPr>
              <a:t>This analysis didn’t use timing </a:t>
            </a:r>
          </a:p>
          <a:p>
            <a:pPr algn="ctr"/>
            <a:r>
              <a:rPr lang="en-US" sz="2000" b="1" dirty="0" smtClean="0">
                <a:latin typeface="Century" pitchFamily="18" charset="0"/>
              </a:rPr>
              <a:t>and coordinate information</a:t>
            </a:r>
            <a:endParaRPr lang="en-US" sz="2000" b="1" dirty="0" smtClean="0">
              <a:solidFill>
                <a:srgbClr val="00B050"/>
              </a:solidFill>
              <a:latin typeface="Century" pitchFamily="18" charset="0"/>
            </a:endParaRPr>
          </a:p>
          <a:p>
            <a:pPr algn="ctr"/>
            <a:endParaRPr lang="en-US" sz="2000" b="1" dirty="0" smtClean="0">
              <a:solidFill>
                <a:srgbClr val="00B05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2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SERG@WWLDCENFUVWYY577" val="3445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eaLnBrk="1" hangingPunct="1">
          <a:buFont typeface="Arial" charset="0"/>
          <a:buChar char="•"/>
          <a:defRPr b="0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14938</TotalTime>
  <Words>1187</Words>
  <Application>Microsoft Office PowerPoint</Application>
  <PresentationFormat>Экран (4:3)</PresentationFormat>
  <Paragraphs>397</Paragraphs>
  <Slides>18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Gill Sans MT</vt:lpstr>
      <vt:lpstr>Bookman Old Style</vt:lpstr>
      <vt:lpstr>Symbol</vt:lpstr>
      <vt:lpstr>Calibri</vt:lpstr>
      <vt:lpstr>Times New Roman</vt:lpstr>
      <vt:lpstr>Wingdings 3</vt:lpstr>
      <vt:lpstr>Century</vt:lpstr>
      <vt:lpstr>Wingdings</vt:lpstr>
      <vt:lpstr>Cambria</vt:lpstr>
      <vt:lpstr>Origin</vt:lpstr>
      <vt:lpstr>Acrobat Document</vt:lpstr>
      <vt:lpstr>APEX Trigger and DAQ</vt:lpstr>
      <vt:lpstr>Overview</vt:lpstr>
      <vt:lpstr>HRS Detectors </vt:lpstr>
      <vt:lpstr>Detector channels</vt:lpstr>
      <vt:lpstr>Trigger rate</vt:lpstr>
      <vt:lpstr>Trigger Logic</vt:lpstr>
      <vt:lpstr>Timing Alignment in Hardware</vt:lpstr>
      <vt:lpstr>Coincidence Timing</vt:lpstr>
      <vt:lpstr>Gas Cherenkov in Positron Arm (high rate)</vt:lpstr>
      <vt:lpstr>Lead Glass Particle ID in Positron Arm (high rate)</vt:lpstr>
      <vt:lpstr>Trigger rate</vt:lpstr>
      <vt:lpstr>3 Crate configuration</vt:lpstr>
      <vt:lpstr>Sparsification</vt:lpstr>
      <vt:lpstr>TDC test setup</vt:lpstr>
      <vt:lpstr>TDC test procedure</vt:lpstr>
      <vt:lpstr>Event Blocking</vt:lpstr>
      <vt:lpstr>Event Blocking test results</vt:lpstr>
      <vt:lpstr>Summary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E02-013: GEN at high Q2  Experiment status</dc:title>
  <dc:creator>Myung Bang</dc:creator>
  <cp:lastModifiedBy>aserg</cp:lastModifiedBy>
  <cp:revision>429</cp:revision>
  <dcterms:created xsi:type="dcterms:W3CDTF">2009-05-27T17:33:34Z</dcterms:created>
  <dcterms:modified xsi:type="dcterms:W3CDTF">2014-04-22T11:28:00Z</dcterms:modified>
</cp:coreProperties>
</file>