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05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9" r:id="rId3"/>
    <p:sldId id="281" r:id="rId4"/>
    <p:sldId id="283" r:id="rId5"/>
    <p:sldId id="296" r:id="rId6"/>
    <p:sldId id="279" r:id="rId7"/>
    <p:sldId id="295" r:id="rId8"/>
    <p:sldId id="284" r:id="rId9"/>
    <p:sldId id="300" r:id="rId10"/>
    <p:sldId id="301" r:id="rId11"/>
    <p:sldId id="285" r:id="rId12"/>
    <p:sldId id="290" r:id="rId13"/>
    <p:sldId id="291" r:id="rId14"/>
    <p:sldId id="294" r:id="rId15"/>
    <p:sldId id="292" r:id="rId16"/>
    <p:sldId id="286" r:id="rId17"/>
    <p:sldId id="288" r:id="rId18"/>
    <p:sldId id="287" r:id="rId19"/>
    <p:sldId id="302" r:id="rId20"/>
    <p:sldId id="289" r:id="rId21"/>
    <p:sldId id="303" r:id="rId22"/>
    <p:sldId id="304" r:id="rId23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CCCCFF"/>
    <a:srgbClr val="FFCCFF"/>
    <a:srgbClr val="CC99FF"/>
    <a:srgbClr val="CCFFCC"/>
    <a:srgbClr val="0000CC"/>
    <a:srgbClr val="C1E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523" autoAdjust="0"/>
  </p:normalViewPr>
  <p:slideViewPr>
    <p:cSldViewPr>
      <p:cViewPr varScale="1">
        <p:scale>
          <a:sx n="69" d="100"/>
          <a:sy n="69" d="100"/>
        </p:scale>
        <p:origin x="-14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64" y="-72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DD773638-1F7A-47E9-B362-9C259B599A23}" type="datetimeFigureOut">
              <a:rPr lang="en-US"/>
              <a:pPr>
                <a:defRPr/>
              </a:pPr>
              <a:t>3/25/2016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AB41853B-1ACF-434F-A6B8-FAF00BD78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53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51A5439-5556-4392-9631-155E20E6CC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40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r>
              <a:rPr lang="en-US" baseline="0" dirty="0" smtClean="0"/>
              <a:t> requirements</a:t>
            </a:r>
            <a:endParaRPr lang="en-US" dirty="0" smtClean="0"/>
          </a:p>
          <a:p>
            <a:r>
              <a:rPr lang="en-US" dirty="0" smtClean="0"/>
              <a:t>Beamline</a:t>
            </a:r>
            <a:r>
              <a:rPr lang="en-US" baseline="0" dirty="0" smtClean="0"/>
              <a:t> overview</a:t>
            </a:r>
          </a:p>
          <a:p>
            <a:r>
              <a:rPr lang="en-US" baseline="0" dirty="0" smtClean="0"/>
              <a:t>Current machine optics, </a:t>
            </a:r>
            <a:r>
              <a:rPr lang="en-US" baseline="0" dirty="0" err="1" smtClean="0"/>
              <a:t>emittances,etc</a:t>
            </a:r>
            <a:r>
              <a:rPr lang="en-US" baseline="0" dirty="0" smtClean="0"/>
              <a:t>..</a:t>
            </a:r>
          </a:p>
          <a:p>
            <a:r>
              <a:rPr lang="en-US" baseline="0" dirty="0" smtClean="0"/>
              <a:t>Hall A Optics and layout</a:t>
            </a:r>
          </a:p>
          <a:p>
            <a:r>
              <a:rPr lang="en-US" baseline="0" dirty="0" smtClean="0"/>
              <a:t>Commissioning raster, calibrating current</a:t>
            </a:r>
          </a:p>
          <a:p>
            <a:r>
              <a:rPr lang="en-US" baseline="0" dirty="0" smtClean="0"/>
              <a:t>Commissioning harps and </a:t>
            </a:r>
            <a:r>
              <a:rPr lang="en-US" baseline="0" dirty="0" err="1" smtClean="0"/>
              <a:t>bpms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Reaching high current</a:t>
            </a:r>
          </a:p>
          <a:p>
            <a:r>
              <a:rPr lang="en-US" baseline="0" dirty="0" smtClean="0"/>
              <a:t>Pass changes strategy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05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stuff. We did it several times this run.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14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do this for 1H01</a:t>
            </a:r>
            <a:r>
              <a:rPr lang="en-US" baseline="0" dirty="0" smtClean="0"/>
              <a:t> quadrupole.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95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distribution of offsets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7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</a:t>
            </a:r>
            <a:r>
              <a:rPr lang="en-US" baseline="0" dirty="0" smtClean="0"/>
              <a:t> correct for earth field effects. At 1.2 </a:t>
            </a:r>
            <a:r>
              <a:rPr lang="en-US" baseline="0" dirty="0" err="1" smtClean="0"/>
              <a:t>Gev</a:t>
            </a:r>
            <a:r>
              <a:rPr lang="en-US" baseline="0" dirty="0" smtClean="0"/>
              <a:t>/c this will deflect the beam between 1H04 and 1H04E  left by about 0.5 mm.</a:t>
            </a:r>
          </a:p>
          <a:p>
            <a:r>
              <a:rPr lang="en-US" dirty="0" smtClean="0"/>
              <a:t>Effect of septum field on them is very small.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9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beam is on axis. </a:t>
            </a:r>
            <a:r>
              <a:rPr lang="en-US" baseline="0" dirty="0" smtClean="0"/>
              <a:t> The 3D field map we used in subsequent checks encompasses a region of +/2 cm around nominal beam trajectory.</a:t>
            </a:r>
          </a:p>
          <a:p>
            <a:r>
              <a:rPr lang="en-US" baseline="0" dirty="0" smtClean="0"/>
              <a:t>The length of the map is 6 meters in order to account for all stray fields.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518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Focal point is on the target center. As we get further</a:t>
            </a:r>
            <a:r>
              <a:rPr lang="en-US" baseline="0" dirty="0" smtClean="0"/>
              <a:t> out, beam starts to defocus.</a:t>
            </a:r>
          </a:p>
          <a:p>
            <a:r>
              <a:rPr lang="en-US" baseline="0" dirty="0" smtClean="0"/>
              <a:t>Ion chamber aperture is 3.5 inches at diffuser.</a:t>
            </a:r>
          </a:p>
          <a:p>
            <a:r>
              <a:rPr lang="en-US" baseline="0" dirty="0" smtClean="0"/>
              <a:t>Viewer field of view at dump is 3x3 inches. Dump is at least 12 inches.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8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Beam</a:t>
            </a:r>
            <a:r>
              <a:rPr lang="en-US" baseline="0" dirty="0" smtClean="0"/>
              <a:t> size requirements ? Do we have one ? Probably since half a beam size on each side of raster will extend the spot.</a:t>
            </a:r>
          </a:p>
          <a:p>
            <a:r>
              <a:rPr lang="en-US" baseline="0" dirty="0" smtClean="0"/>
              <a:t>Raster is not an issue as far as capability. Even one X and one Y coil will do it.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267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 it is the transverse</a:t>
            </a:r>
            <a:r>
              <a:rPr lang="en-US" baseline="0" dirty="0" smtClean="0"/>
              <a:t> emittance.</a:t>
            </a:r>
          </a:p>
          <a:p>
            <a:r>
              <a:rPr lang="en-US" baseline="0" dirty="0" smtClean="0"/>
              <a:t>We also worked on the longitudinal parameters such as bunch compression and energy spread specifications.</a:t>
            </a:r>
          </a:p>
          <a:p>
            <a:r>
              <a:rPr lang="en-US" baseline="0" dirty="0" smtClean="0"/>
              <a:t>The energy measurement procedure has also been recommissioned.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3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went right up to the machine</a:t>
            </a:r>
            <a:r>
              <a:rPr lang="en-US" baseline="0" dirty="0" smtClean="0"/>
              <a:t> envelope (800 kW). That’s 70*11=770 kW.</a:t>
            </a:r>
          </a:p>
          <a:p>
            <a:r>
              <a:rPr lang="en-US" baseline="0" dirty="0" smtClean="0"/>
              <a:t> This had only be done once in the past in the lab.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Almost no losses, but quite a few RF trips. This gave us information on what to do to make the machine more stable.</a:t>
            </a:r>
          </a:p>
          <a:p>
            <a:endParaRPr lang="en-US" baseline="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used these</a:t>
            </a:r>
            <a:r>
              <a:rPr lang="en-US" baseline="0" dirty="0" smtClean="0"/>
              <a:t> to do a full power CW run in Hall A. </a:t>
            </a:r>
          </a:p>
          <a:p>
            <a:r>
              <a:rPr lang="en-US" baseline="0" dirty="0" smtClean="0"/>
              <a:t>Low emittance, easy </a:t>
            </a:r>
            <a:r>
              <a:rPr lang="en-US" baseline="0" dirty="0" err="1" smtClean="0"/>
              <a:t>tunability</a:t>
            </a:r>
            <a:r>
              <a:rPr lang="en-US" baseline="0" dirty="0" smtClean="0"/>
              <a:t> optics.</a:t>
            </a:r>
          </a:p>
          <a:p>
            <a:r>
              <a:rPr lang="en-US" baseline="0" dirty="0" smtClean="0"/>
              <a:t>Very small beta’s in ARC which reduces HALO formation</a:t>
            </a:r>
          </a:p>
          <a:p>
            <a:r>
              <a:rPr lang="en-US" baseline="0" dirty="0" smtClean="0"/>
              <a:t>Beam is divergent after target to spread it onto diffuser and dump, lowering density of energy deposition.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192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actual 3D of the septum and target area will be shown in a </a:t>
            </a:r>
            <a:r>
              <a:rPr lang="en-US" baseline="0" dirty="0" err="1" smtClean="0"/>
              <a:t>a</a:t>
            </a:r>
            <a:r>
              <a:rPr lang="en-US" baseline="0" dirty="0" smtClean="0"/>
              <a:t> separate talk.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3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exactly predict the raster size and compare with OTR and spot++</a:t>
            </a:r>
          </a:p>
          <a:p>
            <a:r>
              <a:rPr lang="en-US" dirty="0" smtClean="0"/>
              <a:t>It is accurate</a:t>
            </a:r>
            <a:r>
              <a:rPr lang="en-US" baseline="0" dirty="0" smtClean="0"/>
              <a:t> up to a beam size.</a:t>
            </a:r>
          </a:p>
          <a:p>
            <a:r>
              <a:rPr lang="en-US" baseline="0" dirty="0" smtClean="0"/>
              <a:t>Maybe use the thick wire on the target ladder  to get true size?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65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57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8.8</a:t>
            </a:r>
            <a:r>
              <a:rPr lang="en-US" baseline="0" dirty="0" smtClean="0"/>
              <a:t>43 GeV/c</a:t>
            </a:r>
          </a:p>
          <a:p>
            <a:r>
              <a:rPr lang="en-US" dirty="0" smtClean="0"/>
              <a:t>In my model, I have a</a:t>
            </a:r>
            <a:r>
              <a:rPr lang="en-US" baseline="0" dirty="0" smtClean="0"/>
              <a:t> simple </a:t>
            </a:r>
            <a:r>
              <a:rPr lang="en-US" baseline="0" dirty="0" err="1" smtClean="0"/>
              <a:t>tv</a:t>
            </a:r>
            <a:r>
              <a:rPr lang="en-US" baseline="0" dirty="0" smtClean="0"/>
              <a:t>-raster uniform scan. The real one has triangular waves and a more complex pattern.</a:t>
            </a:r>
          </a:p>
          <a:p>
            <a:r>
              <a:rPr lang="en-US" baseline="0" dirty="0" smtClean="0"/>
              <a:t>My model has infinite bandwidth. The BPMS are limited to 1000 Hz or so. They sample at 2Khz. Raster is 24 </a:t>
            </a:r>
            <a:r>
              <a:rPr lang="en-US" baseline="0" dirty="0" err="1" smtClean="0"/>
              <a:t>Khz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Nevertheless, one can use that model to predict raster size. In practice, it is also adjusted by using spot++.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1A5439-5556-4392-9631-155E20E6CC5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6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460976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Yves Roblin, APEX review, April 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29400" y="6460976"/>
            <a:ext cx="1066800" cy="365125"/>
          </a:xfrm>
        </p:spPr>
        <p:txBody>
          <a:bodyPr/>
          <a:lstStyle>
            <a:lvl1pPr>
              <a:defRPr sz="16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--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78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29400" y="6460976"/>
            <a:ext cx="1066800" cy="365125"/>
          </a:xfrm>
        </p:spPr>
        <p:txBody>
          <a:bodyPr/>
          <a:lstStyle>
            <a:lvl1pPr>
              <a:defRPr sz="1600" b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460976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Yves Roblin, APEX review, 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94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629400" y="6460976"/>
            <a:ext cx="10668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FF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 dirty="0" smtClean="0"/>
              <a:t>--</a:t>
            </a:r>
            <a:fld id="{459E11F6-37C3-45EC-A221-A5794041953D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--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460976"/>
            <a:ext cx="52578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Yves Roblin, APEX review, April,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457200" y="914400"/>
            <a:ext cx="83280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3208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" charset="0"/>
              </a:defRPr>
            </a:lvl9pPr>
          </a:lstStyle>
          <a:p>
            <a:pPr>
              <a:defRPr/>
            </a:pPr>
            <a:r>
              <a:rPr lang="en-US" sz="3200" kern="0" dirty="0" smtClean="0">
                <a:latin typeface="Candara"/>
                <a:cs typeface="Candara"/>
              </a:rPr>
              <a:t>APEX experiment beamline considerations</a:t>
            </a:r>
            <a:endParaRPr lang="en-US" sz="3200" kern="0" dirty="0">
              <a:latin typeface="Candara"/>
              <a:ea typeface="ヒラギノ角ゴ ProN W3" charset="0"/>
              <a:cs typeface="Candara"/>
              <a:sym typeface="Papyrus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0713" y="4076700"/>
            <a:ext cx="8001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13208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9688">
              <a:buFont typeface="Times" charset="0"/>
              <a:buNone/>
              <a:defRPr/>
            </a:pPr>
            <a:endParaRPr lang="en-US" b="1" kern="0" dirty="0" smtClean="0">
              <a:latin typeface="Candara"/>
              <a:cs typeface="Candara"/>
              <a:sym typeface="Papyrus" charset="0"/>
            </a:endParaRPr>
          </a:p>
          <a:p>
            <a:pPr marL="39688">
              <a:buFont typeface="Times" charset="0"/>
              <a:buNone/>
              <a:defRPr/>
            </a:pPr>
            <a:endParaRPr lang="en-US" b="1" kern="0" dirty="0" smtClean="0">
              <a:latin typeface="Candara"/>
              <a:cs typeface="Candara"/>
              <a:sym typeface="Papyrus" charset="0"/>
            </a:endParaRPr>
          </a:p>
          <a:p>
            <a:pPr marL="39688">
              <a:buFont typeface="Times" charset="0"/>
              <a:buNone/>
              <a:defRPr/>
            </a:pPr>
            <a:r>
              <a:rPr lang="en-US" b="1" kern="0" dirty="0" smtClean="0">
                <a:latin typeface="Candara"/>
                <a:cs typeface="Candara"/>
                <a:sym typeface="Papyrus" charset="0"/>
              </a:rPr>
              <a:t>Yves R. Roblin</a:t>
            </a:r>
            <a:endParaRPr lang="en-US" b="1" kern="0" dirty="0" smtClean="0">
              <a:latin typeface="Candara"/>
              <a:ea typeface="ヒラギノ角ゴ ProN W3" charset="0"/>
              <a:cs typeface="Candara"/>
              <a:sym typeface="Papyrus" charset="0"/>
            </a:endParaRPr>
          </a:p>
          <a:p>
            <a:pPr marL="39688">
              <a:lnSpc>
                <a:spcPct val="80000"/>
              </a:lnSpc>
              <a:buFont typeface="Times" charset="0"/>
              <a:buNone/>
              <a:defRPr/>
            </a:pPr>
            <a:r>
              <a:rPr lang="en-US" sz="1800" kern="0" dirty="0" smtClean="0">
                <a:latin typeface="Candara"/>
                <a:cs typeface="Candara"/>
                <a:sym typeface="Papyrus" charset="0"/>
              </a:rPr>
              <a:t>Center for Advanced Studies of Accelerators (CASA), Jefferson Lab</a:t>
            </a:r>
            <a:endParaRPr lang="en-US" sz="1600" kern="0" dirty="0" smtClean="0">
              <a:latin typeface="Candara"/>
              <a:cs typeface="Candara"/>
              <a:sym typeface="Papyrus" charset="0"/>
            </a:endParaRPr>
          </a:p>
          <a:p>
            <a:pPr marL="39688">
              <a:buFont typeface="Times" charset="0"/>
              <a:buNone/>
              <a:defRPr/>
            </a:pPr>
            <a:endParaRPr lang="en-US" sz="1600" kern="0" dirty="0">
              <a:latin typeface="Candara"/>
              <a:cs typeface="Candara"/>
              <a:sym typeface="Papyru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19"/>
    </mc:Choice>
    <mc:Fallback xmlns="">
      <p:transition spd="slow" advTm="154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143000"/>
            <a:ext cx="6638349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checks with 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10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 April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990600"/>
            <a:ext cx="1981200" cy="15281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70" y="2450533"/>
            <a:ext cx="1979730" cy="1527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951875"/>
            <a:ext cx="1979730" cy="1527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5499121"/>
            <a:ext cx="848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for a 2mmx2mm raster. Optics model can predict raster size.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8305800" cy="5334000"/>
          </a:xfrm>
        </p:spPr>
        <p:txBody>
          <a:bodyPr/>
          <a:lstStyle/>
          <a:p>
            <a:r>
              <a:rPr lang="en-US" dirty="0" smtClean="0"/>
              <a:t>Need to perform BCM calibrations (we have standard procs)</a:t>
            </a:r>
          </a:p>
          <a:p>
            <a:pPr lvl="1"/>
            <a:r>
              <a:rPr lang="en-US" dirty="0" smtClean="0"/>
              <a:t>1) establish CW beam to HALL A with no loss.</a:t>
            </a:r>
          </a:p>
          <a:p>
            <a:pPr lvl="1"/>
            <a:r>
              <a:rPr lang="en-US" dirty="0" smtClean="0"/>
              <a:t>2) perform Unser versus BCM calibration</a:t>
            </a:r>
          </a:p>
          <a:p>
            <a:pPr lvl="1"/>
            <a:r>
              <a:rPr lang="en-US" dirty="0" smtClean="0"/>
              <a:t>3) perform Injector BCM versus Hall A BCM calibration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monitors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11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728593"/>
            <a:ext cx="6096000" cy="34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position monitors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12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28566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066800"/>
            <a:ext cx="53944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Essentially a RF pick up system providing</a:t>
            </a:r>
          </a:p>
          <a:p>
            <a:r>
              <a:rPr lang="en-US" dirty="0" smtClean="0"/>
              <a:t>Beam position.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00770" y="2210188"/>
            <a:ext cx="5129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Functional testing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Relative calibration of antennas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Alignment of BPM relative to quads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6262" y="4334094"/>
            <a:ext cx="77748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2) Is done without beam during the hot checkout by injecting </a:t>
            </a:r>
            <a:br>
              <a:rPr lang="en-US" dirty="0" smtClean="0"/>
            </a:br>
            <a:r>
              <a:rPr lang="en-US" dirty="0" smtClean="0"/>
              <a:t>an analog signal</a:t>
            </a:r>
          </a:p>
          <a:p>
            <a:r>
              <a:rPr lang="en-US" dirty="0" smtClean="0"/>
              <a:t>1) and 3) are done with beam.</a:t>
            </a:r>
          </a:p>
        </p:txBody>
      </p:sp>
    </p:spTree>
    <p:extLst>
      <p:ext uri="{BB962C8B-B14F-4D97-AF65-F5344CB8AC3E}">
        <p14:creationId xmlns:p14="http://schemas.microsoft.com/office/powerpoint/2010/main" val="140078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172200" y="3634106"/>
            <a:ext cx="1069973" cy="33855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Centering bpm cans to quadrupoles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7252"/>
            <a:ext cx="8229600" cy="5490479"/>
          </a:xfrm>
        </p:spPr>
        <p:txBody>
          <a:bodyPr/>
          <a:lstStyle/>
          <a:p>
            <a:r>
              <a:rPr lang="en-US" b="1" dirty="0" err="1" smtClean="0"/>
              <a:t>AutoQuad</a:t>
            </a:r>
            <a:r>
              <a:rPr lang="en-US" dirty="0" smtClean="0"/>
              <a:t>: new algorithm to set BPM SOF so steering to zero on BPM is steering though center of nearby quad</a:t>
            </a:r>
          </a:p>
          <a:p>
            <a:pPr lvl="1"/>
            <a:r>
              <a:rPr lang="en-US" dirty="0" smtClean="0"/>
              <a:t>SOF = “survey offset” </a:t>
            </a:r>
            <a:r>
              <a:rPr lang="en-US" sz="1600" dirty="0" smtClean="0"/>
              <a:t>(including electrical offset)</a:t>
            </a:r>
          </a:p>
          <a:p>
            <a:pPr lvl="1"/>
            <a:r>
              <a:rPr lang="en-US" dirty="0" smtClean="0"/>
              <a:t>~5 minutes per quad </a:t>
            </a:r>
            <a:r>
              <a:rPr lang="en-US" sz="1600" dirty="0" smtClean="0"/>
              <a:t>(see TN-14-027 for algorithm details)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600" dirty="0" smtClean="0"/>
          </a:p>
        </p:txBody>
      </p:sp>
      <p:grpSp>
        <p:nvGrpSpPr>
          <p:cNvPr id="70" name="Group 69"/>
          <p:cNvGrpSpPr/>
          <p:nvPr/>
        </p:nvGrpSpPr>
        <p:grpSpPr>
          <a:xfrm>
            <a:off x="2220269" y="2609260"/>
            <a:ext cx="4703462" cy="1380277"/>
            <a:chOff x="2205035" y="2529892"/>
            <a:chExt cx="4703462" cy="1380277"/>
          </a:xfrm>
        </p:grpSpPr>
        <p:sp>
          <p:nvSpPr>
            <p:cNvPr id="5" name="Oval 4"/>
            <p:cNvSpPr/>
            <p:nvPr/>
          </p:nvSpPr>
          <p:spPr>
            <a:xfrm>
              <a:off x="4567039" y="2619181"/>
              <a:ext cx="138903" cy="88298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438058" y="2529892"/>
              <a:ext cx="9922" cy="882983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37740" y="3571615"/>
              <a:ext cx="62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8000"/>
                  </a:solidFill>
                  <a:latin typeface="Arial"/>
                  <a:cs typeface="Arial"/>
                </a:rPr>
                <a:t>BPM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60215" y="3554738"/>
              <a:ext cx="686606" cy="338554"/>
            </a:xfrm>
            <a:prstGeom prst="rect">
              <a:avLst/>
            </a:prstGeom>
            <a:solidFill>
              <a:srgbClr val="FAC09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Arial"/>
                  <a:cs typeface="Arial"/>
                </a:rPr>
                <a:t>Quad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3591619" y="2966423"/>
              <a:ext cx="79682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4769054" y="3072800"/>
              <a:ext cx="796829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05035" y="2777515"/>
              <a:ext cx="12565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BPM center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94616" y="2913250"/>
              <a:ext cx="13138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Arial"/>
                  <a:cs typeface="Arial"/>
                </a:rPr>
                <a:t>Quad center</a:t>
              </a:r>
            </a:p>
          </p:txBody>
        </p:sp>
      </p:grpSp>
      <p:sp>
        <p:nvSpPr>
          <p:cNvPr id="29" name="Oval 28"/>
          <p:cNvSpPr/>
          <p:nvPr/>
        </p:nvSpPr>
        <p:spPr>
          <a:xfrm>
            <a:off x="2286973" y="4845103"/>
            <a:ext cx="138903" cy="882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157992" y="4755814"/>
            <a:ext cx="9922" cy="88298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311553" y="5291555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6847962" y="4861980"/>
            <a:ext cx="138903" cy="8829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6718981" y="4772691"/>
            <a:ext cx="9922" cy="88298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15813" y="4444883"/>
            <a:ext cx="1998163" cy="338554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Many quad twiddles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376777" y="5305061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311553" y="5076873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2376777" y="5076873"/>
            <a:ext cx="796829" cy="1323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311553" y="5533246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376777" y="5456637"/>
            <a:ext cx="796829" cy="766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2873" y="4955632"/>
            <a:ext cx="10172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Many</a:t>
            </a:r>
          </a:p>
          <a:p>
            <a:r>
              <a:rPr lang="en-US" sz="1600" dirty="0" err="1" smtClean="0">
                <a:solidFill>
                  <a:srgbClr val="000000"/>
                </a:solidFill>
                <a:latin typeface="Arial"/>
                <a:cs typeface="Arial"/>
              </a:rPr>
              <a:t>steerings</a:t>
            </a:r>
            <a:endParaRPr lang="en-US" sz="1600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5062" y="5736275"/>
            <a:ext cx="45416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Old Algorithm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: Find steering that nulls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ownstream orbit changes when quad twiddling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872542" y="4905862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872542" y="5504715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908497" y="4904334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908497" y="5504715"/>
            <a:ext cx="79682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939611" y="4516467"/>
            <a:ext cx="17297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+/- 1mm </a:t>
            </a:r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teering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9451" y="4206571"/>
            <a:ext cx="4731274" cy="221116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4800725" y="4210154"/>
            <a:ext cx="4267623" cy="221116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908497" y="4905862"/>
            <a:ext cx="879964" cy="17101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908497" y="5410200"/>
            <a:ext cx="863903" cy="9451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847962" y="4428006"/>
            <a:ext cx="1872728" cy="338554"/>
          </a:xfrm>
          <a:prstGeom prst="rect">
            <a:avLst/>
          </a:prstGeom>
          <a:solidFill>
            <a:srgbClr val="FAC09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Two quad twiddles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52506" y="5760313"/>
            <a:ext cx="434966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New Algorithm: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Find center from asymmetric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orbit response of two symmetric twiddles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2200" y="3650983"/>
            <a:ext cx="10699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Todd </a:t>
            </a:r>
            <a:r>
              <a:rPr lang="en-US" sz="1200" dirty="0" err="1" smtClean="0"/>
              <a:t>Satogata</a:t>
            </a:r>
            <a:endParaRPr lang="en-US" sz="1200" dirty="0"/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460976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7221" y="3606801"/>
            <a:ext cx="7909559" cy="2885838"/>
            <a:chOff x="228601" y="3606801"/>
            <a:chExt cx="7909559" cy="28858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-1" t="4244" r="1335" b="2583"/>
            <a:stretch/>
          </p:blipFill>
          <p:spPr>
            <a:xfrm>
              <a:off x="228601" y="3606801"/>
              <a:ext cx="3581399" cy="2841487"/>
            </a:xfrm>
            <a:prstGeom prst="rect">
              <a:avLst/>
            </a:prstGeom>
          </p:spPr>
        </p:pic>
        <p:pic>
          <p:nvPicPr>
            <p:cNvPr id="6" name="Picture 5" descr="ydist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13" r="1866" b="2878"/>
            <a:stretch/>
          </p:blipFill>
          <p:spPr>
            <a:xfrm>
              <a:off x="4573092" y="3648855"/>
              <a:ext cx="3565068" cy="284378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555585"/>
            <a:ext cx="9144000" cy="505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5-12-02 at 11.38.38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30" y="143934"/>
            <a:ext cx="7215340" cy="3458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5052" y="3760118"/>
            <a:ext cx="1513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XSOF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131+/- 887 um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14369" y="3763700"/>
            <a:ext cx="14677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YSOF</a:t>
            </a:r>
          </a:p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-15+/- 899 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2590" y="466293"/>
            <a:ext cx="544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1A05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8422" y="650439"/>
            <a:ext cx="2430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3A17, 2L08, 1R02, 5E02 &gt; 2 mm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16547" y="914381"/>
            <a:ext cx="3249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0L02, 1R08, 0L06, 3A13, 2L24, 1S09 &gt; 2mm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37565" y="2828372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0L03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3129" y="2511689"/>
            <a:ext cx="5270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2L22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24515" y="2020163"/>
            <a:ext cx="2005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1S08, 2A10, 1S10 &lt; -2mm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66959" y="2496277"/>
            <a:ext cx="55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2L22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1L05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3R10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28745" y="2197952"/>
            <a:ext cx="3813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/>
                <a:cs typeface="Arial"/>
              </a:rPr>
              <a:t>1R08, 5S01, 3A15, 1S08, 1R04, 3S09, 0R04 &lt; -2mm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460976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34649" y="2966871"/>
            <a:ext cx="106997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Todd </a:t>
            </a:r>
            <a:r>
              <a:rPr lang="en-US" sz="1200" dirty="0" err="1" smtClean="0"/>
              <a:t>Satogata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355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Aligning diagnostic girder </a:t>
            </a:r>
            <a:r>
              <a:rPr lang="en-US" dirty="0" err="1" smtClean="0"/>
              <a:t>bpms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15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" y="1600200"/>
            <a:ext cx="9093839" cy="2286000"/>
          </a:xfrm>
        </p:spPr>
      </p:pic>
      <p:grpSp>
        <p:nvGrpSpPr>
          <p:cNvPr id="22" name="Group 21"/>
          <p:cNvGrpSpPr/>
          <p:nvPr/>
        </p:nvGrpSpPr>
        <p:grpSpPr>
          <a:xfrm>
            <a:off x="2801957" y="2362200"/>
            <a:ext cx="5046643" cy="241453"/>
            <a:chOff x="2801957" y="2362200"/>
            <a:chExt cx="5046643" cy="241453"/>
          </a:xfrm>
        </p:grpSpPr>
        <p:sp>
          <p:nvSpPr>
            <p:cNvPr id="10" name="Oval 9"/>
            <p:cNvSpPr/>
            <p:nvPr/>
          </p:nvSpPr>
          <p:spPr bwMode="auto">
            <a:xfrm>
              <a:off x="2895600" y="2438400"/>
              <a:ext cx="152400" cy="152400"/>
            </a:xfrm>
            <a:prstGeom prst="ellipse">
              <a:avLst/>
            </a:prstGeom>
            <a:solidFill>
              <a:srgbClr val="FF0000">
                <a:alpha val="6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5638800" y="2438400"/>
              <a:ext cx="152400" cy="152400"/>
            </a:xfrm>
            <a:prstGeom prst="ellipse">
              <a:avLst/>
            </a:prstGeom>
            <a:solidFill>
              <a:srgbClr val="FF0000">
                <a:alpha val="6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352800" y="2362200"/>
              <a:ext cx="762000" cy="228600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791200" y="2438400"/>
              <a:ext cx="152400" cy="152400"/>
            </a:xfrm>
            <a:prstGeom prst="ellipse">
              <a:avLst/>
            </a:prstGeom>
            <a:solidFill>
              <a:srgbClr val="00B05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6172200" y="2428301"/>
              <a:ext cx="152400" cy="152400"/>
            </a:xfrm>
            <a:prstGeom prst="ellipse">
              <a:avLst/>
            </a:prstGeom>
            <a:solidFill>
              <a:srgbClr val="00B05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696200" y="2438400"/>
              <a:ext cx="152400" cy="152400"/>
            </a:xfrm>
            <a:prstGeom prst="ellipse">
              <a:avLst/>
            </a:prstGeom>
            <a:solidFill>
              <a:srgbClr val="00B05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2801957" y="2451253"/>
              <a:ext cx="152400" cy="152400"/>
            </a:xfrm>
            <a:prstGeom prst="ellipse">
              <a:avLst/>
            </a:prstGeom>
            <a:solidFill>
              <a:srgbClr val="00B05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4487288"/>
            <a:ext cx="3251142" cy="1151512"/>
            <a:chOff x="228600" y="3811043"/>
            <a:chExt cx="3251142" cy="1151512"/>
          </a:xfrm>
        </p:grpSpPr>
        <p:sp>
          <p:nvSpPr>
            <p:cNvPr id="20" name="Oval 19"/>
            <p:cNvSpPr/>
            <p:nvPr/>
          </p:nvSpPr>
          <p:spPr bwMode="auto">
            <a:xfrm>
              <a:off x="838200" y="3962400"/>
              <a:ext cx="152400" cy="152400"/>
            </a:xfrm>
            <a:prstGeom prst="ellipse">
              <a:avLst/>
            </a:prstGeom>
            <a:solidFill>
              <a:srgbClr val="00B050">
                <a:alpha val="49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838200" y="4267200"/>
              <a:ext cx="152400" cy="152400"/>
            </a:xfrm>
            <a:prstGeom prst="ellipse">
              <a:avLst/>
            </a:prstGeom>
            <a:solidFill>
              <a:srgbClr val="FF0000">
                <a:alpha val="6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5755" y="3811043"/>
              <a:ext cx="7825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Bpms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111786" y="4143345"/>
              <a:ext cx="14943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Q</a:t>
              </a:r>
              <a:r>
                <a:rPr lang="en-US" sz="2000" dirty="0" smtClean="0"/>
                <a:t>uadrupoles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28600" y="4648200"/>
              <a:ext cx="762000" cy="228600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11786" y="4562445"/>
              <a:ext cx="23679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Moeller Quadrupoles</a:t>
              </a:r>
              <a:endParaRPr lang="en-US" sz="2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200400" y="3623727"/>
            <a:ext cx="57535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 bpm with 1C20 and 1H01 quads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 1H04 bpm with 1H04 quad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Turn off 1H04 quad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Turn off Moeller quadrupoles.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Send beam at zero on 1H01/1H04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Read off 1H04A/1H04E, this is the offset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3352800" y="2438400"/>
            <a:ext cx="152400" cy="152400"/>
          </a:xfrm>
          <a:prstGeom prst="ellipse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554776" y="2428301"/>
            <a:ext cx="152400" cy="152400"/>
          </a:xfrm>
          <a:prstGeom prst="ellipse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740227" y="2438400"/>
            <a:ext cx="152400" cy="152400"/>
          </a:xfrm>
          <a:prstGeom prst="ellipse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962400" y="2438400"/>
            <a:ext cx="152400" cy="152400"/>
          </a:xfrm>
          <a:prstGeom prst="ellipse">
            <a:avLst/>
          </a:prstGeom>
          <a:solidFill>
            <a:srgbClr val="FF0000">
              <a:alpha val="62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1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2520656" cy="298946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magnet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16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Yves Roblin, APEX review, April, 2016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77307"/>
            <a:ext cx="3810000" cy="3247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4648200"/>
            <a:ext cx="4548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TOSCA simulations provided </a:t>
            </a:r>
            <a:r>
              <a:rPr lang="en-US" dirty="0"/>
              <a:t> </a:t>
            </a:r>
            <a:r>
              <a:rPr lang="en-US" dirty="0" smtClean="0"/>
              <a:t>a </a:t>
            </a:r>
            <a:br>
              <a:rPr lang="en-US" dirty="0" smtClean="0"/>
            </a:br>
            <a:r>
              <a:rPr lang="en-US" dirty="0" smtClean="0"/>
              <a:t>3D field which we used to validate </a:t>
            </a:r>
            <a:br>
              <a:rPr lang="en-US" dirty="0" smtClean="0"/>
            </a:br>
            <a:r>
              <a:rPr lang="en-US" dirty="0" smtClean="0"/>
              <a:t>the design by tracking.</a:t>
            </a: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9926" y="1119077"/>
            <a:ext cx="3063474" cy="195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7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2" y="838200"/>
            <a:ext cx="7060392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TOSCA calculations for beam on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17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30182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By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48317" y="-178248"/>
            <a:ext cx="4766435" cy="56529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33600" y="4800600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Correctors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133600" y="2819400"/>
            <a:ext cx="2667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2133600" y="2819400"/>
            <a:ext cx="2819400" cy="1981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 bwMode="auto">
          <a:xfrm>
            <a:off x="7315200" y="914400"/>
            <a:ext cx="1828800" cy="61825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rPr>
              <a:t>MAP with 8M elements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086" y="761864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51005" y="1642646"/>
            <a:ext cx="1499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+/- 2 cm in X/Y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484855" y="1981200"/>
            <a:ext cx="1340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-4m/+2m in Z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351005" y="2498290"/>
            <a:ext cx="134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Stepsize</a:t>
            </a:r>
            <a:r>
              <a:rPr lang="en-US" sz="1600" dirty="0" smtClean="0"/>
              <a:t> 2mm</a:t>
            </a:r>
            <a:br>
              <a:rPr lang="en-US" sz="1600" dirty="0" smtClean="0"/>
            </a:br>
            <a:r>
              <a:rPr lang="en-US" sz="1600" dirty="0" smtClean="0"/>
              <a:t> X,Y and Z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657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validation (in ELEGANT)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18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927417"/>
            <a:ext cx="8846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Septum Field well compensated with the use of septum correctors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257800" y="1219200"/>
            <a:ext cx="34000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Main beam will exit </a:t>
            </a:r>
            <a:br>
              <a:rPr lang="en-US" dirty="0" smtClean="0"/>
            </a:br>
            <a:r>
              <a:rPr lang="en-US" dirty="0" smtClean="0"/>
              <a:t>with 0.7 mm offset in X</a:t>
            </a:r>
            <a:br>
              <a:rPr lang="en-US" dirty="0" smtClean="0"/>
            </a:br>
            <a:r>
              <a:rPr lang="en-US" dirty="0" smtClean="0"/>
              <a:t>and small angle. Will land</a:t>
            </a:r>
            <a:br>
              <a:rPr lang="en-US" dirty="0" smtClean="0"/>
            </a:br>
            <a:r>
              <a:rPr lang="en-US" dirty="0" smtClean="0"/>
              <a:t>exactly at center of dump.</a:t>
            </a:r>
          </a:p>
          <a:p>
            <a:endParaRPr lang="en-US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3581400" y="2895600"/>
            <a:ext cx="1371600" cy="3810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31999" y="3382284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Beam direction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297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feedback system in energy mode commissioned at 4.483 GeV/c will stabilize energy and position fluctuations</a:t>
            </a:r>
          </a:p>
          <a:p>
            <a:endParaRPr lang="en-US" dirty="0"/>
          </a:p>
          <a:p>
            <a:r>
              <a:rPr lang="en-US" dirty="0" smtClean="0"/>
              <a:t>Slow target lock allows for centroid positioning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stabilization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19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Yves Roblin, APEX review, April,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907915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02" y="5791200"/>
            <a:ext cx="507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Beam very stable with locks engaged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4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62000" y="914400"/>
            <a:ext cx="7772400" cy="5334000"/>
          </a:xfrm>
        </p:spPr>
        <p:txBody>
          <a:bodyPr/>
          <a:lstStyle/>
          <a:p>
            <a:r>
              <a:rPr lang="en-US" dirty="0" smtClean="0"/>
              <a:t>Experimental requirements</a:t>
            </a:r>
          </a:p>
          <a:p>
            <a:r>
              <a:rPr lang="en-US" dirty="0" smtClean="0"/>
              <a:t>Machine overview</a:t>
            </a:r>
          </a:p>
          <a:p>
            <a:r>
              <a:rPr lang="en-US" dirty="0" smtClean="0"/>
              <a:t>HALL A beamline layout and optics</a:t>
            </a:r>
          </a:p>
          <a:p>
            <a:r>
              <a:rPr lang="en-US" dirty="0" smtClean="0"/>
              <a:t>Commissioning the beamline</a:t>
            </a:r>
          </a:p>
          <a:p>
            <a:pPr lvl="1"/>
            <a:r>
              <a:rPr lang="en-US" dirty="0" smtClean="0"/>
              <a:t>Raster</a:t>
            </a:r>
          </a:p>
          <a:p>
            <a:pPr lvl="1"/>
            <a:r>
              <a:rPr lang="en-US" dirty="0" smtClean="0"/>
              <a:t>Current monitors</a:t>
            </a:r>
          </a:p>
          <a:p>
            <a:pPr lvl="1"/>
            <a:r>
              <a:rPr lang="en-US" dirty="0" smtClean="0"/>
              <a:t>Wire scanners and </a:t>
            </a:r>
            <a:r>
              <a:rPr lang="en-US" dirty="0" err="1" smtClean="0"/>
              <a:t>bpms</a:t>
            </a:r>
            <a:endParaRPr lang="en-US" dirty="0" smtClean="0"/>
          </a:p>
          <a:p>
            <a:pPr lvl="1"/>
            <a:r>
              <a:rPr lang="en-US" dirty="0" smtClean="0"/>
              <a:t> Septum magnet</a:t>
            </a:r>
          </a:p>
          <a:p>
            <a:pPr lvl="1"/>
            <a:r>
              <a:rPr lang="en-US" dirty="0" smtClean="0"/>
              <a:t>Orbit stabilization</a:t>
            </a:r>
          </a:p>
          <a:p>
            <a:r>
              <a:rPr lang="en-US" dirty="0" smtClean="0"/>
              <a:t>Reaching high current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583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141"/>
    </mc:Choice>
    <mc:Fallback xmlns="">
      <p:transition spd="slow" advTm="22314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 with beam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20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tune beam with raster off, septum off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Perform bpm/quad alignments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Perform girder alignment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Commission/check raster in tune mode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target center using usual methods, set position locks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Ramp up septum, set both correctors at design </a:t>
            </a:r>
            <a:r>
              <a:rPr lang="en-US" dirty="0" err="1" smtClean="0"/>
              <a:t>setpoint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Using IDW10D00 tune mode dump viewer locate beam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Adjust correctors if necessary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Engage FSD window comparator around correctors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Turn off a corrector, check that FSD trips beam.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beamline configuration is ready for APEX: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Septum magnet design compensates leakage fields very well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Procedures developed for girder alignment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Feed back and lock systems commissioned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High current runs previously demonstrated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Raster system commissioned.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21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Yves Roblin, APEX review, 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6" y="838200"/>
            <a:ext cx="7211592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Rastered</a:t>
            </a:r>
            <a:r>
              <a:rPr lang="en-US" dirty="0" smtClean="0"/>
              <a:t> beam thru target foils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22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Yves Roblin, APEX review, April,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conditions: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Up to 120 </a:t>
            </a:r>
            <a:r>
              <a:rPr lang="el-GR" dirty="0" smtClean="0"/>
              <a:t>μ</a:t>
            </a:r>
            <a:r>
              <a:rPr lang="en-US" dirty="0" smtClean="0"/>
              <a:t>Amps  at 1.1, 2.2, 3.3 and 4.4 GeV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Rasterized beam (full size) 0.5 mm x 5.0 mm on target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Beam stability &lt;200 </a:t>
            </a:r>
            <a:r>
              <a:rPr lang="el-GR" dirty="0" smtClean="0"/>
              <a:t>μ</a:t>
            </a:r>
            <a:r>
              <a:rPr lang="en-US" dirty="0" smtClean="0"/>
              <a:t>m X&amp;Y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Beam size &lt;200 </a:t>
            </a:r>
            <a:r>
              <a:rPr lang="el-GR" dirty="0"/>
              <a:t>μ</a:t>
            </a:r>
            <a:r>
              <a:rPr lang="en-US" dirty="0" smtClean="0"/>
              <a:t>m X &amp; Y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requirements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3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5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35423"/>
            <a:ext cx="4114800" cy="21696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machine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4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5800" y="1447800"/>
            <a:ext cx="4142232" cy="21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3886200"/>
            <a:ext cx="69838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12 GeV machine meet specifications for physics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Procedures vastly improved over 6GeV to allow for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 reproducible setup close to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14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to 70 </a:t>
            </a:r>
            <a:r>
              <a:rPr lang="el-GR" dirty="0" smtClean="0"/>
              <a:t>μ</a:t>
            </a:r>
            <a:r>
              <a:rPr lang="en-US" dirty="0"/>
              <a:t>A</a:t>
            </a:r>
            <a:r>
              <a:rPr lang="en-US" dirty="0" smtClean="0"/>
              <a:t> CW at 11GeV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5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</a:t>
            </a:r>
            <a:r>
              <a:rPr lang="en-US" dirty="0"/>
              <a:t> </a:t>
            </a:r>
            <a:r>
              <a:rPr lang="en-US" dirty="0" smtClean="0"/>
              <a:t>APEX review, April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1"/>
            <a:ext cx="5638800" cy="2995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114800"/>
            <a:ext cx="2718591" cy="21793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343400"/>
            <a:ext cx="5450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70x11=770 kW of CW beam (dump limit).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4953000"/>
            <a:ext cx="3683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4.4 GeV we can support:</a:t>
            </a:r>
          </a:p>
          <a:p>
            <a:r>
              <a:rPr lang="en-US" dirty="0" smtClean="0"/>
              <a:t>4.4*120=480 kW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80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77"/>
    </mc:Choice>
    <mc:Fallback xmlns="">
      <p:transition spd="slow" advTm="5187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1302401"/>
            <a:ext cx="6156960" cy="4749118"/>
          </a:xfrm>
        </p:spPr>
      </p:pic>
      <p:sp>
        <p:nvSpPr>
          <p:cNvPr id="5" name="Oval 4"/>
          <p:cNvSpPr/>
          <p:nvPr/>
        </p:nvSpPr>
        <p:spPr bwMode="auto">
          <a:xfrm>
            <a:off x="3352800" y="4253450"/>
            <a:ext cx="829340" cy="818707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4182140" y="4859079"/>
            <a:ext cx="2888511" cy="89313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19800" y="5856105"/>
            <a:ext cx="2722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Compton 110x70</a:t>
            </a:r>
            <a:r>
              <a:rPr lang="el-GR" dirty="0" smtClean="0"/>
              <a:t>μ</a:t>
            </a:r>
            <a:r>
              <a:rPr lang="en-US" dirty="0" smtClean="0"/>
              <a:t>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18145"/>
            <a:ext cx="2446458" cy="188705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4225706" y="4434106"/>
            <a:ext cx="414670" cy="499729"/>
          </a:xfrm>
          <a:prstGeom prst="ellipse">
            <a:avLst/>
          </a:prstGeom>
          <a:solidFill>
            <a:schemeClr val="accent1">
              <a:alpha val="1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14" name="Straight Arrow Connector 13"/>
          <p:cNvCxnSpPr>
            <a:stCxn id="12" idx="6"/>
          </p:cNvCxnSpPr>
          <p:nvPr/>
        </p:nvCxnSpPr>
        <p:spPr bwMode="auto">
          <a:xfrm flipV="1">
            <a:off x="4640376" y="4434106"/>
            <a:ext cx="1334162" cy="24986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157946" y="4222305"/>
            <a:ext cx="244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&lt;200 </a:t>
            </a:r>
            <a:r>
              <a:rPr lang="el-GR" dirty="0" smtClean="0"/>
              <a:t>μ</a:t>
            </a:r>
            <a:r>
              <a:rPr lang="en-US" dirty="0" smtClean="0"/>
              <a:t>m  at target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066" y="0"/>
            <a:ext cx="7772400" cy="914400"/>
          </a:xfrm>
        </p:spPr>
        <p:txBody>
          <a:bodyPr/>
          <a:lstStyle/>
          <a:p>
            <a:r>
              <a:rPr lang="en-US" dirty="0" smtClean="0"/>
              <a:t>New HALL A optics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893409"/>
            <a:ext cx="8057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emittance growth, Low beta. </a:t>
            </a:r>
            <a:r>
              <a:rPr lang="en-US" b="1" dirty="0" smtClean="0"/>
              <a:t>We reached 800 kW with it.</a:t>
            </a:r>
            <a:endParaRPr lang="en-US" b="1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43000" y="6460976"/>
            <a:ext cx="52578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7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710"/>
    </mc:Choice>
    <mc:Fallback xmlns="">
      <p:transition spd="slow" advTm="7071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A beamline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7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269" y="1447800"/>
            <a:ext cx="8806731" cy="32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800600"/>
            <a:ext cx="76418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from the end of </a:t>
            </a:r>
            <a:r>
              <a:rPr lang="en-US" dirty="0"/>
              <a:t>C</a:t>
            </a:r>
            <a:r>
              <a:rPr lang="en-US" dirty="0" smtClean="0"/>
              <a:t>ompton </a:t>
            </a:r>
            <a:r>
              <a:rPr lang="en-US" dirty="0" err="1" smtClean="0"/>
              <a:t>polarimeter</a:t>
            </a:r>
            <a:r>
              <a:rPr lang="en-US" dirty="0" smtClean="0"/>
              <a:t> towards dump.</a:t>
            </a:r>
          </a:p>
          <a:p>
            <a:endParaRPr lang="en-US" dirty="0" smtClean="0"/>
          </a:p>
          <a:p>
            <a:r>
              <a:rPr lang="en-US" dirty="0" smtClean="0"/>
              <a:t>We will go straight-thru </a:t>
            </a:r>
            <a:r>
              <a:rPr lang="en-US" dirty="0"/>
              <a:t>C</a:t>
            </a:r>
            <a:r>
              <a:rPr lang="en-US" dirty="0" smtClean="0"/>
              <a:t>ompton for this experiment.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400800" y="2667000"/>
            <a:ext cx="3048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6705600" y="2057400"/>
            <a:ext cx="304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564217" y="1447800"/>
            <a:ext cx="1072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septum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1143000" y="2438400"/>
            <a:ext cx="838200" cy="762000"/>
          </a:xfrm>
          <a:prstGeom prst="ellipse">
            <a:avLst/>
          </a:prstGeom>
          <a:solidFill>
            <a:srgbClr val="FFFF00">
              <a:alpha val="3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562100" y="1447800"/>
            <a:ext cx="5715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404875" y="1064567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 raster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3200400" cy="42672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commissioning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8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1143000"/>
            <a:ext cx="51267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 coils. Two X and two Y.</a:t>
            </a:r>
          </a:p>
          <a:p>
            <a:endParaRPr lang="en-US" dirty="0"/>
          </a:p>
          <a:p>
            <a:r>
              <a:rPr lang="en-US" dirty="0" smtClean="0"/>
              <a:t>Max capacity of 50 Amps/coil.</a:t>
            </a:r>
          </a:p>
          <a:p>
            <a:r>
              <a:rPr lang="en-US" dirty="0" smtClean="0"/>
              <a:t>Which is approximately 4300 G.cm/coil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3124200"/>
            <a:ext cx="41628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wiring and polarities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Check power supplies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Validate with beam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3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838200"/>
            <a:ext cx="7772400" cy="5334000"/>
          </a:xfrm>
        </p:spPr>
        <p:txBody>
          <a:bodyPr/>
          <a:lstStyle/>
          <a:p>
            <a:r>
              <a:rPr lang="en-US" dirty="0" smtClean="0"/>
              <a:t>Small pickup coils were added next to the big coils in order</a:t>
            </a:r>
            <a:br>
              <a:rPr lang="en-US" dirty="0" smtClean="0"/>
            </a:br>
            <a:r>
              <a:rPr lang="en-US" dirty="0" smtClean="0"/>
              <a:t>to check whether or not the coils are in phase or out of phase. This will cover us from: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We found an instance of </a:t>
            </a:r>
            <a:r>
              <a:rPr lang="en-US" dirty="0" err="1" smtClean="0"/>
              <a:t>mis</a:t>
            </a:r>
            <a:r>
              <a:rPr lang="en-US" dirty="0" smtClean="0"/>
              <a:t>-cabled coils (two Y coils canceling each other)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We found an instance of a power supply with reverse polarity (yielding coils canceling each other even thought cabling was correct..)</a:t>
            </a:r>
          </a:p>
          <a:p>
            <a:endParaRPr lang="en-US" dirty="0"/>
          </a:p>
          <a:p>
            <a:r>
              <a:rPr lang="en-US" dirty="0" smtClean="0"/>
              <a:t>The procedure was strengthened to provide us with certainty that the hardware is functional before sending beam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Raster checks(</a:t>
            </a:r>
            <a:r>
              <a:rPr lang="en-US" dirty="0" err="1" smtClean="0"/>
              <a:t>cont</a:t>
            </a:r>
            <a:r>
              <a:rPr lang="en-US" dirty="0" smtClean="0"/>
              <a:t>)-verify-polarity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--</a:t>
            </a:r>
            <a:fld id="{045D7771-C512-4210-A2E7-C9FC1305859F}" type="slidenum">
              <a:rPr lang="en-US" smtClean="0"/>
              <a:pPr>
                <a:defRPr/>
              </a:pPr>
              <a:t>9</a:t>
            </a:fld>
            <a:r>
              <a:rPr lang="en-US" smtClean="0"/>
              <a:t>--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Yves Roblin, APEX review, April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">
  <a:themeElements>
    <a:clrScheme name="JLab_PowerPoint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JLab_PowerPoint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JLab_PowerPoint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Lab_PowerPoint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Lab_PowerPoint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79481</TotalTime>
  <Words>1478</Words>
  <Application>Microsoft Office PowerPoint</Application>
  <PresentationFormat>On-screen Show (4:3)</PresentationFormat>
  <Paragraphs>260</Paragraphs>
  <Slides>22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JLab</vt:lpstr>
      <vt:lpstr>PowerPoint Presentation</vt:lpstr>
      <vt:lpstr>Overview</vt:lpstr>
      <vt:lpstr>Experimental requirements</vt:lpstr>
      <vt:lpstr>Main machine setup</vt:lpstr>
      <vt:lpstr>HALL A to 70 μA CW at 11GeV</vt:lpstr>
      <vt:lpstr>New HALL A optics</vt:lpstr>
      <vt:lpstr>HALL A beamline</vt:lpstr>
      <vt:lpstr>Raster commissioning</vt:lpstr>
      <vt:lpstr>Raster checks(cont)-verify-polarity</vt:lpstr>
      <vt:lpstr>Raster checks with  beam</vt:lpstr>
      <vt:lpstr>Current monitors</vt:lpstr>
      <vt:lpstr>Beam position monitors </vt:lpstr>
      <vt:lpstr>Centering bpm cans to quadrupoles</vt:lpstr>
      <vt:lpstr>PowerPoint Presentation</vt:lpstr>
      <vt:lpstr>Aligning diagnostic girder bpms</vt:lpstr>
      <vt:lpstr>Septum magnet</vt:lpstr>
      <vt:lpstr>TOSCA calculations for beam on axis</vt:lpstr>
      <vt:lpstr>Tracking validation (in ELEGANT)</vt:lpstr>
      <vt:lpstr>Orbit stabilization </vt:lpstr>
      <vt:lpstr>Commissioning with beam</vt:lpstr>
      <vt:lpstr>Conclusion</vt:lpstr>
      <vt:lpstr>Rastered beam thru target foils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Yves Roblin</dc:creator>
  <cp:lastModifiedBy>Yves Roblin</cp:lastModifiedBy>
  <cp:revision>932</cp:revision>
  <cp:lastPrinted>2015-10-05T17:19:56Z</cp:lastPrinted>
  <dcterms:created xsi:type="dcterms:W3CDTF">2007-06-12T14:12:08Z</dcterms:created>
  <dcterms:modified xsi:type="dcterms:W3CDTF">2016-03-25T14:23:12Z</dcterms:modified>
</cp:coreProperties>
</file>