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notesSlides/notesSlide8.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75" r:id="rId5"/>
    <p:sldId id="260" r:id="rId6"/>
    <p:sldId id="280" r:id="rId7"/>
    <p:sldId id="270" r:id="rId8"/>
    <p:sldId id="262" r:id="rId9"/>
    <p:sldId id="263" r:id="rId10"/>
    <p:sldId id="271" r:id="rId11"/>
    <p:sldId id="277" r:id="rId12"/>
    <p:sldId id="267" r:id="rId13"/>
    <p:sldId id="272" r:id="rId14"/>
    <p:sldId id="268" r:id="rId15"/>
    <p:sldId id="269" r:id="rId16"/>
    <p:sldId id="266" r:id="rId17"/>
    <p:sldId id="276" r:id="rId18"/>
    <p:sldId id="278" r:id="rId19"/>
  </p:sldIdLst>
  <p:sldSz cx="9144000" cy="6858000" type="screen4x3"/>
  <p:notesSz cx="6858000" cy="9144000"/>
  <p:embeddedFontLst>
    <p:embeddedFont>
      <p:font typeface="Calibri" pitchFamily="34" charset="0"/>
      <p:regular r:id="rId21"/>
      <p:bold r:id="rId22"/>
      <p:italic r:id="rId23"/>
      <p:boldItalic r:id="rId24"/>
    </p:embeddedFont>
    <p:embeddedFont>
      <p:font typeface="CMMI7" pitchFamily="34" charset="0"/>
      <p:regular r:id="rId25"/>
    </p:embeddedFont>
    <p:embeddedFont>
      <p:font typeface="CMR7" pitchFamily="34" charset="0"/>
      <p:regular r:id="rId26"/>
    </p:embeddedFont>
    <p:embeddedFont>
      <p:font typeface="CMR10" pitchFamily="34" charset="0"/>
      <p:regular r:id="rId27"/>
    </p:embeddedFont>
    <p:embeddedFont>
      <p:font typeface="CMMI10" pitchFamily="34" charset="0"/>
      <p:regular r:id="rId28"/>
    </p:embeddedFont>
    <p:embeddedFont>
      <p:font typeface="CMR5" pitchFamily="34" charset="0"/>
      <p:regular r:id="rId29"/>
    </p:embeddedFont>
    <p:embeddedFont>
      <p:font typeface="CMMI5" pitchFamily="34" charset="0"/>
      <p:regular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783"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F745E-8E92-48EF-9214-0C4615B5A8F9}" type="datetimeFigureOut">
              <a:rPr lang="en-US" smtClean="0"/>
              <a:pPr/>
              <a:t>10/29/2008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64CF9-ACD0-415F-B57C-9B1764AD3D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logo </a:t>
            </a:r>
            <a:r>
              <a:rPr lang="en-US" dirty="0" err="1" smtClean="0"/>
              <a:t>jefferson</a:t>
            </a:r>
            <a:r>
              <a:rPr lang="en-US" dirty="0" smtClean="0"/>
              <a:t> lab, </a:t>
            </a:r>
            <a:r>
              <a:rPr lang="en-US" dirty="0" err="1" smtClean="0"/>
              <a:t>nsf</a:t>
            </a:r>
            <a:r>
              <a:rPr lang="en-US" dirty="0" smtClean="0"/>
              <a:t>,</a:t>
            </a:r>
            <a:r>
              <a:rPr lang="en-US" baseline="0" dirty="0" smtClean="0"/>
              <a:t> doe, university of </a:t>
            </a:r>
            <a:r>
              <a:rPr lang="en-US" baseline="0" dirty="0" err="1" smtClean="0"/>
              <a:t>maryland</a:t>
            </a:r>
            <a:endParaRPr lang="en-US" dirty="0"/>
          </a:p>
        </p:txBody>
      </p:sp>
      <p:sp>
        <p:nvSpPr>
          <p:cNvPr id="4" name="Slide Number Placeholder 3"/>
          <p:cNvSpPr>
            <a:spLocks noGrp="1"/>
          </p:cNvSpPr>
          <p:nvPr>
            <p:ph type="sldNum" sz="quarter" idx="10"/>
          </p:nvPr>
        </p:nvSpPr>
        <p:spPr/>
        <p:txBody>
          <a:bodyPr/>
          <a:lstStyle/>
          <a:p>
            <a:fld id="{88864CF9-ACD0-415F-B57C-9B1764AD3D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more details? Have Figure of Merit or something instead of Flight Path? Total Charge? Asymmetry and uncertainty. Another table with size of correction</a:t>
            </a:r>
            <a:endParaRPr lang="en-US" dirty="0"/>
          </a:p>
        </p:txBody>
      </p:sp>
      <p:sp>
        <p:nvSpPr>
          <p:cNvPr id="4" name="Slide Number Placeholder 3"/>
          <p:cNvSpPr>
            <a:spLocks noGrp="1"/>
          </p:cNvSpPr>
          <p:nvPr>
            <p:ph type="sldNum" sz="quarter" idx="10"/>
          </p:nvPr>
        </p:nvSpPr>
        <p:spPr/>
        <p:txBody>
          <a:bodyPr/>
          <a:lstStyle/>
          <a:p>
            <a:fld id="{0673E849-223C-40E9-BA55-AF79B8068AB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footers everywhere</a:t>
            </a:r>
            <a:endParaRPr lang="en-US" dirty="0"/>
          </a:p>
        </p:txBody>
      </p:sp>
      <p:sp>
        <p:nvSpPr>
          <p:cNvPr id="4" name="Slide Number Placeholder 3"/>
          <p:cNvSpPr>
            <a:spLocks noGrp="1"/>
          </p:cNvSpPr>
          <p:nvPr>
            <p:ph type="sldNum" sz="quarter" idx="10"/>
          </p:nvPr>
        </p:nvSpPr>
        <p:spPr/>
        <p:txBody>
          <a:bodyPr/>
          <a:lstStyle/>
          <a:p>
            <a:fld id="{88864CF9-ACD0-415F-B57C-9B1764AD3D0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Difficulty</a:t>
            </a:r>
            <a:r>
              <a:rPr lang="en-US" baseline="0" dirty="0" smtClean="0"/>
              <a:t> of measurement Gen in this method</a:t>
            </a:r>
            <a:endParaRPr lang="en-US" dirty="0"/>
          </a:p>
        </p:txBody>
      </p:sp>
      <p:sp>
        <p:nvSpPr>
          <p:cNvPr id="4" name="Slide Number Placeholder 3"/>
          <p:cNvSpPr>
            <a:spLocks noGrp="1"/>
          </p:cNvSpPr>
          <p:nvPr>
            <p:ph type="sldNum" sz="quarter" idx="10"/>
          </p:nvPr>
        </p:nvSpPr>
        <p:spPr/>
        <p:txBody>
          <a:bodyPr/>
          <a:lstStyle/>
          <a:p>
            <a:fld id="{0673E849-223C-40E9-BA55-AF79B8068A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Dependence</a:t>
            </a:r>
            <a:r>
              <a:rPr lang="en-US" baseline="0" dirty="0" smtClean="0"/>
              <a:t> on the angles explicit</a:t>
            </a:r>
            <a:endParaRPr lang="en-US" dirty="0"/>
          </a:p>
        </p:txBody>
      </p:sp>
      <p:sp>
        <p:nvSpPr>
          <p:cNvPr id="4" name="Slide Number Placeholder 3"/>
          <p:cNvSpPr>
            <a:spLocks noGrp="1"/>
          </p:cNvSpPr>
          <p:nvPr>
            <p:ph type="sldNum" sz="quarter" idx="10"/>
          </p:nvPr>
        </p:nvSpPr>
        <p:spPr/>
        <p:txBody>
          <a:bodyPr/>
          <a:lstStyle/>
          <a:p>
            <a:fld id="{0673E849-223C-40E9-BA55-AF79B8068AB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a:t>
            </a:r>
            <a:r>
              <a:rPr lang="en-US" baseline="0" dirty="0" smtClean="0"/>
              <a:t> picture, add neutron arm picture, define perpendicular missing momentum</a:t>
            </a:r>
            <a:endParaRPr lang="en-US" dirty="0"/>
          </a:p>
        </p:txBody>
      </p:sp>
      <p:sp>
        <p:nvSpPr>
          <p:cNvPr id="4" name="Slide Number Placeholder 3"/>
          <p:cNvSpPr>
            <a:spLocks noGrp="1"/>
          </p:cNvSpPr>
          <p:nvPr>
            <p:ph type="sldNum" sz="quarter" idx="10"/>
          </p:nvPr>
        </p:nvSpPr>
        <p:spPr/>
        <p:txBody>
          <a:bodyPr/>
          <a:lstStyle/>
          <a:p>
            <a:fld id="{0673E849-223C-40E9-BA55-AF79B8068AB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plot – Not Correct Plot? Before an After Data. Work on Axis and Legend</a:t>
            </a:r>
            <a:endParaRPr lang="en-US" dirty="0"/>
          </a:p>
        </p:txBody>
      </p:sp>
      <p:sp>
        <p:nvSpPr>
          <p:cNvPr id="4" name="Slide Number Placeholder 3"/>
          <p:cNvSpPr>
            <a:spLocks noGrp="1"/>
          </p:cNvSpPr>
          <p:nvPr>
            <p:ph type="sldNum" sz="quarter" idx="10"/>
          </p:nvPr>
        </p:nvSpPr>
        <p:spPr/>
        <p:txBody>
          <a:bodyPr/>
          <a:lstStyle/>
          <a:p>
            <a:fld id="{88864CF9-ACD0-415F-B57C-9B1764AD3D0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a:t>
            </a:r>
            <a:r>
              <a:rPr lang="en-US" baseline="0" dirty="0" smtClean="0"/>
              <a:t> what t is. Maybe mention </a:t>
            </a:r>
            <a:r>
              <a:rPr lang="en-US" baseline="0" dirty="0" err="1" smtClean="0"/>
              <a:t>skewness</a:t>
            </a:r>
            <a:r>
              <a:rPr lang="en-US" baseline="0" dirty="0" smtClean="0"/>
              <a:t>=0. More words </a:t>
            </a:r>
            <a:r>
              <a:rPr lang="en-US" baseline="0" dirty="0" err="1" smtClean="0"/>
              <a:t>desribing</a:t>
            </a:r>
            <a:r>
              <a:rPr lang="en-US" baseline="0" dirty="0" smtClean="0"/>
              <a:t> the GPD.</a:t>
            </a:r>
            <a:endParaRPr lang="en-US" dirty="0"/>
          </a:p>
        </p:txBody>
      </p:sp>
      <p:sp>
        <p:nvSpPr>
          <p:cNvPr id="4" name="Slide Number Placeholder 3"/>
          <p:cNvSpPr>
            <a:spLocks noGrp="1"/>
          </p:cNvSpPr>
          <p:nvPr>
            <p:ph type="sldNum" sz="quarter" idx="10"/>
          </p:nvPr>
        </p:nvSpPr>
        <p:spPr/>
        <p:txBody>
          <a:bodyPr/>
          <a:lstStyle/>
          <a:p>
            <a:fld id="{88864CF9-ACD0-415F-B57C-9B1764AD3D0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Supported</a:t>
            </a:r>
            <a:endParaRPr lang="en-US" dirty="0"/>
          </a:p>
        </p:txBody>
      </p:sp>
      <p:sp>
        <p:nvSpPr>
          <p:cNvPr id="4" name="Slide Number Placeholder 3"/>
          <p:cNvSpPr>
            <a:spLocks noGrp="1"/>
          </p:cNvSpPr>
          <p:nvPr>
            <p:ph type="sldNum" sz="quarter" idx="10"/>
          </p:nvPr>
        </p:nvSpPr>
        <p:spPr/>
        <p:txBody>
          <a:bodyPr/>
          <a:lstStyle/>
          <a:p>
            <a:fld id="{88864CF9-ACD0-415F-B57C-9B1764AD3D07}"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Replace with 2-4 plots? Arrington and Sick - Phys Rev C 76 035201 2007 no good? – Extra Slide</a:t>
            </a:r>
          </a:p>
        </p:txBody>
      </p:sp>
      <p:sp>
        <p:nvSpPr>
          <p:cNvPr id="4" name="Slide Number Placeholder 3"/>
          <p:cNvSpPr>
            <a:spLocks noGrp="1"/>
          </p:cNvSpPr>
          <p:nvPr>
            <p:ph type="sldNum" sz="quarter" idx="10"/>
          </p:nvPr>
        </p:nvSpPr>
        <p:spPr/>
        <p:txBody>
          <a:bodyPr/>
          <a:lstStyle/>
          <a:p>
            <a:fld id="{88864CF9-ACD0-415F-B57C-9B1764AD3D0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9DE3D-015C-4140-8B46-701BBC334FFB}" type="datetime1">
              <a:rPr lang="en-US" smtClean="0"/>
              <a:pPr/>
              <a:t>10/29/2008</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
        <p:nvSpPr>
          <p:cNvPr id="6" name="Slide Number Placeholder 5"/>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693A1-3892-40B7-BD77-3AF9F1E4BFD1}" type="datetime1">
              <a:rPr lang="en-US" smtClean="0"/>
              <a:pPr/>
              <a:t>10/29/2008</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
        <p:nvSpPr>
          <p:cNvPr id="6" name="Slide Number Placeholder 5"/>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0CD86-F1F6-46A1-B842-175A77BB6FC1}" type="datetime1">
              <a:rPr lang="en-US" smtClean="0"/>
              <a:pPr/>
              <a:t>10/29/2008</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
        <p:nvSpPr>
          <p:cNvPr id="6" name="Slide Number Placeholder 5"/>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9565F-96EF-46FA-A4C3-AA11F56DEC16}" type="datetime1">
              <a:rPr lang="en-US" smtClean="0"/>
              <a:pPr/>
              <a:t>10/29/2008</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
        <p:nvSpPr>
          <p:cNvPr id="6" name="Slide Number Placeholder 5"/>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6E9E7-AA32-42DC-85F4-2781E301D850}" type="datetime1">
              <a:rPr lang="en-US" smtClean="0"/>
              <a:pPr/>
              <a:t>10/29/2008</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
        <p:nvSpPr>
          <p:cNvPr id="6" name="Slide Number Placeholder 5"/>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CF781C-9D46-4AA5-8053-A19AA8868F63}" type="datetime1">
              <a:rPr lang="en-US" smtClean="0"/>
              <a:pPr/>
              <a:t>10/29/2008</a:t>
            </a:fld>
            <a:endParaRPr lang="en-US"/>
          </a:p>
        </p:txBody>
      </p:sp>
      <p:sp>
        <p:nvSpPr>
          <p:cNvPr id="6" name="Footer Placeholder 5"/>
          <p:cNvSpPr>
            <a:spLocks noGrp="1"/>
          </p:cNvSpPr>
          <p:nvPr>
            <p:ph type="ftr" sz="quarter" idx="11"/>
          </p:nvPr>
        </p:nvSpPr>
        <p:spPr/>
        <p:txBody>
          <a:bodyPr/>
          <a:lstStyle/>
          <a:p>
            <a:r>
              <a:rPr lang="en-US" smtClean="0"/>
              <a:t>Jonathan Miller PANIC08</a:t>
            </a:r>
            <a:endParaRPr lang="en-US"/>
          </a:p>
        </p:txBody>
      </p:sp>
      <p:sp>
        <p:nvSpPr>
          <p:cNvPr id="7" name="Slide Number Placeholder 6"/>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D5463-EBAA-428D-BBD4-E5F7B9942B22}" type="datetime1">
              <a:rPr lang="en-US" smtClean="0"/>
              <a:pPr/>
              <a:t>10/29/2008</a:t>
            </a:fld>
            <a:endParaRPr lang="en-US"/>
          </a:p>
        </p:txBody>
      </p:sp>
      <p:sp>
        <p:nvSpPr>
          <p:cNvPr id="8" name="Footer Placeholder 7"/>
          <p:cNvSpPr>
            <a:spLocks noGrp="1"/>
          </p:cNvSpPr>
          <p:nvPr>
            <p:ph type="ftr" sz="quarter" idx="11"/>
          </p:nvPr>
        </p:nvSpPr>
        <p:spPr/>
        <p:txBody>
          <a:bodyPr/>
          <a:lstStyle/>
          <a:p>
            <a:r>
              <a:rPr lang="en-US" smtClean="0"/>
              <a:t>Jonathan Miller PANIC08</a:t>
            </a:r>
            <a:endParaRPr lang="en-US"/>
          </a:p>
        </p:txBody>
      </p:sp>
      <p:sp>
        <p:nvSpPr>
          <p:cNvPr id="9" name="Slide Number Placeholder 8"/>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76127A-49E1-4564-8FB5-50BE3FD7C86F}" type="datetime1">
              <a:rPr lang="en-US" smtClean="0"/>
              <a:pPr/>
              <a:t>10/29/2008</a:t>
            </a:fld>
            <a:endParaRPr lang="en-US"/>
          </a:p>
        </p:txBody>
      </p:sp>
      <p:sp>
        <p:nvSpPr>
          <p:cNvPr id="4" name="Footer Placeholder 3"/>
          <p:cNvSpPr>
            <a:spLocks noGrp="1"/>
          </p:cNvSpPr>
          <p:nvPr>
            <p:ph type="ftr" sz="quarter" idx="11"/>
          </p:nvPr>
        </p:nvSpPr>
        <p:spPr/>
        <p:txBody>
          <a:bodyPr/>
          <a:lstStyle/>
          <a:p>
            <a:r>
              <a:rPr lang="en-US" smtClean="0"/>
              <a:t>Jonathan Miller PANIC08</a:t>
            </a:r>
            <a:endParaRPr lang="en-US"/>
          </a:p>
        </p:txBody>
      </p:sp>
      <p:sp>
        <p:nvSpPr>
          <p:cNvPr id="5" name="Slide Number Placeholder 4"/>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D7DE5-3A99-4A24-968E-6DC359A918F9}" type="datetime1">
              <a:rPr lang="en-US" smtClean="0"/>
              <a:pPr/>
              <a:t>10/29/2008</a:t>
            </a:fld>
            <a:endParaRPr lang="en-US"/>
          </a:p>
        </p:txBody>
      </p:sp>
      <p:sp>
        <p:nvSpPr>
          <p:cNvPr id="3" name="Footer Placeholder 2"/>
          <p:cNvSpPr>
            <a:spLocks noGrp="1"/>
          </p:cNvSpPr>
          <p:nvPr>
            <p:ph type="ftr" sz="quarter" idx="11"/>
          </p:nvPr>
        </p:nvSpPr>
        <p:spPr/>
        <p:txBody>
          <a:bodyPr/>
          <a:lstStyle/>
          <a:p>
            <a:r>
              <a:rPr lang="en-US" smtClean="0"/>
              <a:t>Jonathan Miller PANIC08</a:t>
            </a:r>
            <a:endParaRPr lang="en-US"/>
          </a:p>
        </p:txBody>
      </p:sp>
      <p:sp>
        <p:nvSpPr>
          <p:cNvPr id="4" name="Slide Number Placeholder 3"/>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3921E-80C4-4F40-9DD7-23D3333FA00F}" type="datetime1">
              <a:rPr lang="en-US" smtClean="0"/>
              <a:pPr/>
              <a:t>10/29/2008</a:t>
            </a:fld>
            <a:endParaRPr lang="en-US"/>
          </a:p>
        </p:txBody>
      </p:sp>
      <p:sp>
        <p:nvSpPr>
          <p:cNvPr id="6" name="Footer Placeholder 5"/>
          <p:cNvSpPr>
            <a:spLocks noGrp="1"/>
          </p:cNvSpPr>
          <p:nvPr>
            <p:ph type="ftr" sz="quarter" idx="11"/>
          </p:nvPr>
        </p:nvSpPr>
        <p:spPr/>
        <p:txBody>
          <a:bodyPr/>
          <a:lstStyle/>
          <a:p>
            <a:r>
              <a:rPr lang="en-US" smtClean="0"/>
              <a:t>Jonathan Miller PANIC08</a:t>
            </a:r>
            <a:endParaRPr lang="en-US"/>
          </a:p>
        </p:txBody>
      </p:sp>
      <p:sp>
        <p:nvSpPr>
          <p:cNvPr id="7" name="Slide Number Placeholder 6"/>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10873-5A8C-4B2D-A809-659187FB7D94}" type="datetime1">
              <a:rPr lang="en-US" smtClean="0"/>
              <a:pPr/>
              <a:t>10/29/2008</a:t>
            </a:fld>
            <a:endParaRPr lang="en-US"/>
          </a:p>
        </p:txBody>
      </p:sp>
      <p:sp>
        <p:nvSpPr>
          <p:cNvPr id="6" name="Footer Placeholder 5"/>
          <p:cNvSpPr>
            <a:spLocks noGrp="1"/>
          </p:cNvSpPr>
          <p:nvPr>
            <p:ph type="ftr" sz="quarter" idx="11"/>
          </p:nvPr>
        </p:nvSpPr>
        <p:spPr/>
        <p:txBody>
          <a:bodyPr/>
          <a:lstStyle/>
          <a:p>
            <a:r>
              <a:rPr lang="en-US" smtClean="0"/>
              <a:t>Jonathan Miller PANIC08</a:t>
            </a:r>
            <a:endParaRPr lang="en-US"/>
          </a:p>
        </p:txBody>
      </p:sp>
      <p:sp>
        <p:nvSpPr>
          <p:cNvPr id="7" name="Slide Number Placeholder 6"/>
          <p:cNvSpPr>
            <a:spLocks noGrp="1"/>
          </p:cNvSpPr>
          <p:nvPr>
            <p:ph type="sldNum" sz="quarter" idx="12"/>
          </p:nvPr>
        </p:nvSpPr>
        <p:spPr/>
        <p:txBody>
          <a:bodyPr/>
          <a:lstStyle/>
          <a:p>
            <a:fld id="{AF2E78A8-0928-4DE6-A58C-D5302B0961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838ED-5318-423E-B62D-C2FF7144FEC8}" type="datetime1">
              <a:rPr lang="en-US" smtClean="0"/>
              <a:pPr/>
              <a:t>10/29/2008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Jonathan Miller PANIC08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E78A8-0928-4DE6-A58C-D5302B0961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9.png"/><Relationship Id="rId3" Type="http://schemas.openxmlformats.org/officeDocument/2006/relationships/tags" Target="../tags/tag5.xml"/><Relationship Id="rId7" Type="http://schemas.openxmlformats.org/officeDocument/2006/relationships/slideLayout" Target="../slideLayouts/slideLayout2.xml"/><Relationship Id="rId12"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7.png"/><Relationship Id="rId5" Type="http://schemas.openxmlformats.org/officeDocument/2006/relationships/tags" Target="../tags/tag7.xml"/><Relationship Id="rId10" Type="http://schemas.openxmlformats.org/officeDocument/2006/relationships/image" Target="../media/image6.emf"/><Relationship Id="rId4" Type="http://schemas.openxmlformats.org/officeDocument/2006/relationships/tags" Target="../tags/tag6.xml"/><Relationship Id="rId9" Type="http://schemas.openxmlformats.org/officeDocument/2006/relationships/image" Target="../media/image5.emf"/><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image" Target="../media/image12.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_DOE_Logo_Color_Hi-Res_042808.jpg"/>
          <p:cNvPicPr>
            <a:picLocks noChangeAspect="1"/>
          </p:cNvPicPr>
          <p:nvPr/>
        </p:nvPicPr>
        <p:blipFill>
          <a:blip r:embed="rId4" cstate="print"/>
          <a:stretch>
            <a:fillRect/>
          </a:stretch>
        </p:blipFill>
        <p:spPr>
          <a:xfrm>
            <a:off x="381000" y="5791200"/>
            <a:ext cx="2819400" cy="708793"/>
          </a:xfrm>
          <a:prstGeom prst="rect">
            <a:avLst/>
          </a:prstGeom>
        </p:spPr>
      </p:pic>
      <p:sp>
        <p:nvSpPr>
          <p:cNvPr id="2" name="Title 1"/>
          <p:cNvSpPr>
            <a:spLocks noGrp="1"/>
          </p:cNvSpPr>
          <p:nvPr>
            <p:ph type="ctrTitle"/>
          </p:nvPr>
        </p:nvSpPr>
        <p:spPr/>
        <p:txBody>
          <a:bodyPr>
            <a:normAutofit fontScale="90000"/>
          </a:bodyPr>
          <a:lstStyle/>
          <a:p>
            <a:r>
              <a:rPr lang="en-US" dirty="0" smtClean="0"/>
              <a:t>Measurement of the Electric Form Factor of the Neutron at High Momentum Transfer</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Jonathan Miller</a:t>
            </a:r>
          </a:p>
          <a:p>
            <a:r>
              <a:rPr lang="en-US" dirty="0" smtClean="0"/>
              <a:t>University of Maryland</a:t>
            </a:r>
          </a:p>
          <a:p>
            <a:r>
              <a:rPr lang="en-US" dirty="0" smtClean="0"/>
              <a:t>for E02013 and Hall A collaborations at Jefferson Lab </a:t>
            </a:r>
          </a:p>
          <a:p>
            <a:fld id="{F1D6662A-BE86-407E-8FCB-E78A37798937}" type="datetime2">
              <a:rPr lang="en-US" smtClean="0"/>
              <a:pPr/>
              <a:t>Wednesday, October 29, 2008</a:t>
            </a:fld>
            <a:endParaRPr lang="en-US" dirty="0" smtClean="0"/>
          </a:p>
        </p:txBody>
      </p:sp>
      <p:sp>
        <p:nvSpPr>
          <p:cNvPr id="4" name="Slide Number Placeholder 3"/>
          <p:cNvSpPr>
            <a:spLocks noGrp="1"/>
          </p:cNvSpPr>
          <p:nvPr>
            <p:ph type="sldNum" sz="quarter" idx="12"/>
          </p:nvPr>
        </p:nvSpPr>
        <p:spPr/>
        <p:txBody>
          <a:bodyPr/>
          <a:lstStyle/>
          <a:p>
            <a:fld id="{AF2E78A8-0928-4DE6-A58C-D5302B0961A4}" type="slidenum">
              <a:rPr lang="en-US" smtClean="0"/>
              <a:pPr/>
              <a:t>1</a:t>
            </a:fld>
            <a:endParaRPr lang="en-US"/>
          </a:p>
        </p:txBody>
      </p:sp>
      <p:pic>
        <p:nvPicPr>
          <p:cNvPr id="5" name="Picture 4" descr="webglobelg.gif"/>
          <p:cNvPicPr>
            <a:picLocks noChangeAspect="1"/>
          </p:cNvPicPr>
          <p:nvPr/>
        </p:nvPicPr>
        <p:blipFill>
          <a:blip r:embed="rId5"/>
          <a:stretch>
            <a:fillRect/>
          </a:stretch>
        </p:blipFill>
        <p:spPr>
          <a:xfrm>
            <a:off x="7620000" y="228600"/>
            <a:ext cx="1247775" cy="1247775"/>
          </a:xfrm>
          <a:prstGeom prst="rect">
            <a:avLst/>
          </a:prstGeom>
        </p:spPr>
      </p:pic>
      <p:pic>
        <p:nvPicPr>
          <p:cNvPr id="6" name="Picture 5" descr="nsfe.gif"/>
          <p:cNvPicPr>
            <a:picLocks noChangeAspect="1"/>
          </p:cNvPicPr>
          <p:nvPr/>
        </p:nvPicPr>
        <p:blipFill>
          <a:blip r:embed="rId6"/>
          <a:stretch>
            <a:fillRect/>
          </a:stretch>
        </p:blipFill>
        <p:spPr>
          <a:xfrm>
            <a:off x="7086600" y="5257800"/>
            <a:ext cx="1319242" cy="1295400"/>
          </a:xfrm>
          <a:prstGeom prst="rect">
            <a:avLst/>
          </a:prstGeom>
        </p:spPr>
      </p:pic>
      <p:pic>
        <p:nvPicPr>
          <p:cNvPr id="7" name="Picture 6" descr="JLab_logo_text_white1.jpg"/>
          <p:cNvPicPr>
            <a:picLocks noChangeAspect="1"/>
          </p:cNvPicPr>
          <p:nvPr/>
        </p:nvPicPr>
        <p:blipFill>
          <a:blip r:embed="rId7" cstate="print"/>
          <a:stretch>
            <a:fillRect/>
          </a:stretch>
        </p:blipFill>
        <p:spPr>
          <a:xfrm>
            <a:off x="304800" y="228600"/>
            <a:ext cx="4127500" cy="990600"/>
          </a:xfrm>
          <a:prstGeom prst="rect">
            <a:avLst/>
          </a:prstGeom>
        </p:spPr>
      </p:pic>
      <p:sp>
        <p:nvSpPr>
          <p:cNvPr id="8" name="Footer Placeholder 7"/>
          <p:cNvSpPr>
            <a:spLocks noGrp="1"/>
          </p:cNvSpPr>
          <p:nvPr>
            <p:ph type="ftr" sz="quarter" idx="11"/>
          </p:nvPr>
        </p:nvSpPr>
        <p:spPr/>
        <p:txBody>
          <a:bodyPr/>
          <a:lstStyle/>
          <a:p>
            <a:r>
              <a:rPr lang="en-US" smtClean="0"/>
              <a:t>Jonathan Miller PANIC08</a:t>
            </a:r>
            <a:endParaRPr lang="en-US"/>
          </a:p>
        </p:txBody>
      </p:sp>
      <p:sp>
        <p:nvSpPr>
          <p:cNvPr id="10" name="TextBox 9"/>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7"/>
              </a:rPr>
              <a:t>A</a:t>
            </a:r>
            <a:r>
              <a:rPr lang="en-US" smtClean="0">
                <a:latin typeface="CMR7"/>
              </a:rPr>
              <a:t>A</a:t>
            </a:r>
            <a:r>
              <a:rPr lang="en-US" smtClean="0">
                <a:latin typeface="CMR10"/>
              </a:rPr>
              <a:t>A</a:t>
            </a:r>
            <a:r>
              <a:rPr lang="en-US" smtClean="0">
                <a:latin typeface="CMMI10"/>
              </a:rPr>
              <a:t>A</a:t>
            </a:r>
            <a:r>
              <a:rPr lang="en-US" smtClean="0">
                <a:latin typeface="CMR5"/>
              </a:rPr>
              <a:t>A</a:t>
            </a:r>
            <a:r>
              <a:rPr lang="en-US" smtClean="0">
                <a:latin typeface="CMMI5"/>
              </a:rPr>
              <a: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P_tmp.png"/>
          <p:cNvPicPr>
            <a:picLocks noChangeAspect="1"/>
          </p:cNvPicPr>
          <p:nvPr>
            <p:custDataLst>
              <p:tags r:id="rId1"/>
            </p:custDataLst>
          </p:nvPr>
        </p:nvPicPr>
        <p:blipFill>
          <a:blip r:embed="rId5"/>
          <a:stretch>
            <a:fillRect/>
          </a:stretch>
        </p:blipFill>
        <p:spPr>
          <a:xfrm>
            <a:off x="990600" y="1219200"/>
            <a:ext cx="5319961" cy="914400"/>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t>GPD Model</a:t>
            </a:r>
            <a:endParaRPr lang="en-US" dirty="0"/>
          </a:p>
        </p:txBody>
      </p:sp>
      <p:sp>
        <p:nvSpPr>
          <p:cNvPr id="4" name="Footer Placeholder 3"/>
          <p:cNvSpPr>
            <a:spLocks noGrp="1"/>
          </p:cNvSpPr>
          <p:nvPr>
            <p:ph type="ftr" sz="quarter" idx="11"/>
          </p:nvPr>
        </p:nvSpPr>
        <p:spPr/>
        <p:txBody>
          <a:bodyPr/>
          <a:lstStyle/>
          <a:p>
            <a:r>
              <a:rPr lang="en-US" smtClean="0"/>
              <a:t>Jonathan Miller PANIC08</a:t>
            </a:r>
            <a:endParaRPr lang="en-US"/>
          </a:p>
        </p:txBody>
      </p:sp>
      <p:sp>
        <p:nvSpPr>
          <p:cNvPr id="5" name="Slide Number Placeholder 4"/>
          <p:cNvSpPr>
            <a:spLocks noGrp="1"/>
          </p:cNvSpPr>
          <p:nvPr>
            <p:ph type="sldNum" sz="quarter" idx="12"/>
          </p:nvPr>
        </p:nvSpPr>
        <p:spPr/>
        <p:txBody>
          <a:bodyPr/>
          <a:lstStyle/>
          <a:p>
            <a:fld id="{AF2E78A8-0928-4DE6-A58C-D5302B0961A4}" type="slidenum">
              <a:rPr lang="en-US" smtClean="0"/>
              <a:pPr/>
              <a:t>10</a:t>
            </a:fld>
            <a:endParaRPr lang="en-US"/>
          </a:p>
        </p:txBody>
      </p:sp>
      <p:sp>
        <p:nvSpPr>
          <p:cNvPr id="6" name="TextBox 5"/>
          <p:cNvSpPr txBox="1"/>
          <p:nvPr/>
        </p:nvSpPr>
        <p:spPr>
          <a:xfrm>
            <a:off x="5105400" y="1600200"/>
            <a:ext cx="4038600" cy="800219"/>
          </a:xfrm>
          <a:prstGeom prst="rect">
            <a:avLst/>
          </a:prstGeom>
          <a:noFill/>
        </p:spPr>
        <p:txBody>
          <a:bodyPr wrap="square" rtlCol="0">
            <a:spAutoFit/>
          </a:bodyPr>
          <a:lstStyle/>
          <a:p>
            <a:r>
              <a:rPr lang="en-US" sz="1400" dirty="0" err="1" smtClean="0"/>
              <a:t>Guidal</a:t>
            </a:r>
            <a:r>
              <a:rPr lang="en-US" sz="1400" dirty="0" smtClean="0"/>
              <a:t>, </a:t>
            </a:r>
            <a:r>
              <a:rPr lang="en-US" sz="1400" dirty="0" err="1" smtClean="0"/>
              <a:t>Polyakov</a:t>
            </a:r>
            <a:r>
              <a:rPr lang="en-US" sz="1400" dirty="0" smtClean="0"/>
              <a:t>, </a:t>
            </a:r>
            <a:r>
              <a:rPr lang="en-US" sz="1400" dirty="0" err="1" smtClean="0"/>
              <a:t>Radyushkin</a:t>
            </a:r>
            <a:r>
              <a:rPr lang="en-US" sz="1400" dirty="0" smtClean="0"/>
              <a:t>, and </a:t>
            </a:r>
            <a:r>
              <a:rPr lang="en-US" sz="1400" dirty="0" err="1" smtClean="0"/>
              <a:t>Vanderhaeghen</a:t>
            </a:r>
            <a:r>
              <a:rPr lang="en-US" sz="1400" dirty="0" smtClean="0"/>
              <a:t> </a:t>
            </a:r>
            <a:r>
              <a:rPr lang="en-US" sz="1400" dirty="0" smtClean="0"/>
              <a:t>Phys Rev D 72, 054013 (2005)</a:t>
            </a:r>
          </a:p>
          <a:p>
            <a:endParaRPr lang="en-US" dirty="0"/>
          </a:p>
        </p:txBody>
      </p:sp>
      <p:sp>
        <p:nvSpPr>
          <p:cNvPr id="9" name="Content Placeholder 8"/>
          <p:cNvSpPr txBox="1">
            <a:spLocks noGrp="1"/>
          </p:cNvSpPr>
          <p:nvPr>
            <p:ph idx="1"/>
          </p:nvPr>
        </p:nvSpPr>
        <p:spPr>
          <a:xfrm>
            <a:off x="228600" y="2286000"/>
            <a:ext cx="6324600" cy="3139321"/>
          </a:xfrm>
          <a:prstGeom prst="rect">
            <a:avLst/>
          </a:prstGeom>
          <a:noFill/>
        </p:spPr>
        <p:txBody>
          <a:bodyPr wrap="square" rtlCol="0">
            <a:spAutoFit/>
          </a:bodyPr>
          <a:lstStyle/>
          <a:p>
            <a:pPr>
              <a:buFont typeface="Arial" pitchFamily="34" charset="0"/>
              <a:buChar char="•"/>
            </a:pPr>
            <a:r>
              <a:rPr lang="en-US" sz="1800" dirty="0" smtClean="0">
                <a:solidFill>
                  <a:srgbClr val="0070C0"/>
                </a:solidFill>
              </a:rPr>
              <a:t>Model depends on 3 parameters and the form of the q(x).</a:t>
            </a:r>
            <a:endParaRPr lang="en-US" sz="1800" dirty="0" smtClean="0"/>
          </a:p>
          <a:p>
            <a:pPr>
              <a:buFont typeface="Arial" pitchFamily="34" charset="0"/>
              <a:buChar char="•"/>
            </a:pPr>
            <a:r>
              <a:rPr lang="el-GR" sz="1800" dirty="0" smtClean="0">
                <a:solidFill>
                  <a:srgbClr val="FF0000"/>
                </a:solidFill>
              </a:rPr>
              <a:t>α</a:t>
            </a:r>
            <a:r>
              <a:rPr lang="en-US" sz="1800" dirty="0" smtClean="0">
                <a:solidFill>
                  <a:srgbClr val="FF0000"/>
                </a:solidFill>
              </a:rPr>
              <a:t> is the </a:t>
            </a:r>
            <a:r>
              <a:rPr lang="en-US" sz="1800" dirty="0" err="1" smtClean="0">
                <a:solidFill>
                  <a:srgbClr val="FF0000"/>
                </a:solidFill>
              </a:rPr>
              <a:t>Regge</a:t>
            </a:r>
            <a:r>
              <a:rPr lang="en-US" sz="1800" dirty="0" smtClean="0">
                <a:solidFill>
                  <a:srgbClr val="FF0000"/>
                </a:solidFill>
              </a:rPr>
              <a:t> parameter defined by the Dirac mean squared radius of the proton.</a:t>
            </a:r>
          </a:p>
          <a:p>
            <a:pPr>
              <a:buFont typeface="Arial" pitchFamily="34" charset="0"/>
              <a:buChar char="•"/>
            </a:pPr>
            <a:r>
              <a:rPr lang="en-US" sz="1800" dirty="0" smtClean="0">
                <a:solidFill>
                  <a:srgbClr val="0070C0"/>
                </a:solidFill>
              </a:rPr>
              <a:t>The </a:t>
            </a:r>
            <a:r>
              <a:rPr lang="el-GR" sz="1800" dirty="0" smtClean="0">
                <a:solidFill>
                  <a:srgbClr val="0070C0"/>
                </a:solidFill>
              </a:rPr>
              <a:t>η</a:t>
            </a:r>
            <a:r>
              <a:rPr lang="en-US" sz="1800" dirty="0" smtClean="0">
                <a:solidFill>
                  <a:srgbClr val="0070C0"/>
                </a:solidFill>
              </a:rPr>
              <a:t> are determined from the neutron and proton FF data, in the original parameters only the proton was used.</a:t>
            </a:r>
          </a:p>
          <a:p>
            <a:r>
              <a:rPr lang="en-US" sz="1800" dirty="0" smtClean="0">
                <a:solidFill>
                  <a:schemeClr val="accent4">
                    <a:lumMod val="50000"/>
                  </a:schemeClr>
                </a:solidFill>
              </a:rPr>
              <a:t>The model contains an extra (1-x) dependence for E compared to H because E scales faster with t at x≈1.</a:t>
            </a:r>
          </a:p>
          <a:p>
            <a:r>
              <a:rPr lang="en-US" sz="1800" dirty="0" smtClean="0">
                <a:solidFill>
                  <a:srgbClr val="FF0000"/>
                </a:solidFill>
              </a:rPr>
              <a:t>N is a normalization constant resulting from this (1-x) dependence.</a:t>
            </a:r>
            <a:endParaRPr lang="en-US" sz="1800" dirty="0" smtClean="0"/>
          </a:p>
          <a:p>
            <a:pPr>
              <a:buFont typeface="Arial" pitchFamily="34" charset="0"/>
              <a:buChar char="•"/>
            </a:pPr>
            <a:endParaRPr lang="en-US" sz="1800" dirty="0">
              <a:solidFill>
                <a:schemeClr val="accent4">
                  <a:lumMod val="50000"/>
                </a:schemeClr>
              </a:solidFill>
            </a:endParaRPr>
          </a:p>
        </p:txBody>
      </p:sp>
      <p:sp>
        <p:nvSpPr>
          <p:cNvPr id="14" name="TextBox 13"/>
          <p:cNvSpPr txBox="1"/>
          <p:nvPr/>
        </p:nvSpPr>
        <p:spPr>
          <a:xfrm>
            <a:off x="6477000" y="2286000"/>
            <a:ext cx="2034788" cy="369332"/>
          </a:xfrm>
          <a:prstGeom prst="rect">
            <a:avLst/>
          </a:prstGeom>
          <a:noFill/>
        </p:spPr>
        <p:txBody>
          <a:bodyPr wrap="none" rtlCol="0">
            <a:spAutoFit/>
          </a:bodyPr>
          <a:lstStyle/>
          <a:p>
            <a:r>
              <a:rPr lang="en-US" dirty="0" smtClean="0"/>
              <a:t>Original Parameters</a:t>
            </a:r>
            <a:endParaRPr lang="en-US" dirty="0"/>
          </a:p>
        </p:txBody>
      </p:sp>
      <p:sp>
        <p:nvSpPr>
          <p:cNvPr id="15" name="TextBox 14"/>
          <p:cNvSpPr txBox="1"/>
          <p:nvPr/>
        </p:nvSpPr>
        <p:spPr>
          <a:xfrm>
            <a:off x="6629400" y="3962400"/>
            <a:ext cx="1879554" cy="369332"/>
          </a:xfrm>
          <a:prstGeom prst="rect">
            <a:avLst/>
          </a:prstGeom>
          <a:noFill/>
        </p:spPr>
        <p:txBody>
          <a:bodyPr wrap="none" rtlCol="0">
            <a:spAutoFit/>
          </a:bodyPr>
          <a:lstStyle/>
          <a:p>
            <a:r>
              <a:rPr lang="en-US" dirty="0" smtClean="0"/>
              <a:t>Fit to current data</a:t>
            </a:r>
            <a:endParaRPr lang="en-US" dirty="0"/>
          </a:p>
        </p:txBody>
      </p:sp>
      <p:pic>
        <p:nvPicPr>
          <p:cNvPr id="21" name="Picture 20" descr="TP_tmp.png"/>
          <p:cNvPicPr>
            <a:picLocks noChangeAspect="1"/>
          </p:cNvPicPr>
          <p:nvPr>
            <p:custDataLst>
              <p:tags r:id="rId2"/>
            </p:custDataLst>
          </p:nvPr>
        </p:nvPicPr>
        <p:blipFill>
          <a:blip r:embed="rId6"/>
          <a:stretch>
            <a:fillRect/>
          </a:stretch>
        </p:blipFill>
        <p:spPr>
          <a:xfrm>
            <a:off x="7010400" y="2895600"/>
            <a:ext cx="1219198" cy="609600"/>
          </a:xfrm>
          <a:prstGeom prst="rect">
            <a:avLst/>
          </a:prstGeom>
        </p:spPr>
      </p:pic>
      <p:pic>
        <p:nvPicPr>
          <p:cNvPr id="16" name="Picture 15" descr="TP_tmp.png"/>
          <p:cNvPicPr>
            <a:picLocks noChangeAspect="1"/>
          </p:cNvPicPr>
          <p:nvPr>
            <p:custDataLst>
              <p:tags r:id="rId3"/>
            </p:custDataLst>
          </p:nvPr>
        </p:nvPicPr>
        <p:blipFill>
          <a:blip r:embed="rId7"/>
          <a:stretch>
            <a:fillRect/>
          </a:stretch>
        </p:blipFill>
        <p:spPr>
          <a:xfrm>
            <a:off x="7010400" y="4572000"/>
            <a:ext cx="1219198" cy="609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Fit of </a:t>
            </a:r>
            <a:r>
              <a:rPr lang="el-GR" dirty="0" smtClean="0"/>
              <a:t>η</a:t>
            </a:r>
            <a:r>
              <a:rPr lang="en-US" dirty="0" smtClean="0"/>
              <a:t> Parameters</a:t>
            </a:r>
            <a:endParaRPr lang="en-US" dirty="0"/>
          </a:p>
        </p:txBody>
      </p:sp>
      <p:sp>
        <p:nvSpPr>
          <p:cNvPr id="4" name="Footer Placeholder 3"/>
          <p:cNvSpPr>
            <a:spLocks noGrp="1"/>
          </p:cNvSpPr>
          <p:nvPr>
            <p:ph type="ftr" sz="quarter" idx="11"/>
          </p:nvPr>
        </p:nvSpPr>
        <p:spPr/>
        <p:txBody>
          <a:bodyPr/>
          <a:lstStyle/>
          <a:p>
            <a:r>
              <a:rPr lang="en-US" smtClean="0"/>
              <a:t>Jonathan Miller PANIC08</a:t>
            </a:r>
            <a:endParaRPr lang="en-US"/>
          </a:p>
        </p:txBody>
      </p:sp>
      <p:sp>
        <p:nvSpPr>
          <p:cNvPr id="5" name="Slide Number Placeholder 4"/>
          <p:cNvSpPr>
            <a:spLocks noGrp="1"/>
          </p:cNvSpPr>
          <p:nvPr>
            <p:ph type="sldNum" sz="quarter" idx="12"/>
          </p:nvPr>
        </p:nvSpPr>
        <p:spPr/>
        <p:txBody>
          <a:bodyPr/>
          <a:lstStyle/>
          <a:p>
            <a:fld id="{AF2E78A8-0928-4DE6-A58C-D5302B0961A4}" type="slidenum">
              <a:rPr lang="en-US" smtClean="0"/>
              <a:pPr/>
              <a:t>11</a:t>
            </a:fld>
            <a:endParaRPr lang="en-US"/>
          </a:p>
        </p:txBody>
      </p:sp>
      <p:pic>
        <p:nvPicPr>
          <p:cNvPr id="9" name="Content Placeholder 3" descr="ffr.eps"/>
          <p:cNvPicPr>
            <a:picLocks noGrp="1" noChangeAspect="1"/>
          </p:cNvPicPr>
          <p:nvPr>
            <p:ph sz="half" idx="1"/>
          </p:nvPr>
        </p:nvPicPr>
        <p:blipFill>
          <a:blip r:embed="rId2"/>
          <a:stretch>
            <a:fillRect/>
          </a:stretch>
        </p:blipFill>
        <p:spPr>
          <a:xfrm>
            <a:off x="533400" y="1905000"/>
            <a:ext cx="4432484" cy="3007060"/>
          </a:xfrm>
          <a:prstGeom prst="rect">
            <a:avLst/>
          </a:prstGeom>
        </p:spPr>
      </p:pic>
      <p:pic>
        <p:nvPicPr>
          <p:cNvPr id="10" name="Content Placeholder 3" descr="ffr.eps"/>
          <p:cNvPicPr>
            <a:picLocks noGrp="1" noChangeAspect="1"/>
          </p:cNvPicPr>
          <p:nvPr>
            <p:ph sz="half" idx="2"/>
          </p:nvPr>
        </p:nvPicPr>
        <p:blipFill>
          <a:blip r:embed="rId3"/>
          <a:stretch>
            <a:fillRect/>
          </a:stretch>
        </p:blipFill>
        <p:spPr>
          <a:xfrm>
            <a:off x="4724400" y="1905000"/>
            <a:ext cx="4419600" cy="2998319"/>
          </a:xfrm>
          <a:prstGeom prst="rect">
            <a:avLst/>
          </a:prstGeom>
        </p:spPr>
      </p:pic>
      <p:sp>
        <p:nvSpPr>
          <p:cNvPr id="11" name="TextBox 10"/>
          <p:cNvSpPr txBox="1"/>
          <p:nvPr/>
        </p:nvSpPr>
        <p:spPr>
          <a:xfrm>
            <a:off x="1143000" y="4953000"/>
            <a:ext cx="7010400" cy="646331"/>
          </a:xfrm>
          <a:prstGeom prst="rect">
            <a:avLst/>
          </a:prstGeom>
          <a:noFill/>
        </p:spPr>
        <p:txBody>
          <a:bodyPr wrap="square" rtlCol="0">
            <a:spAutoFit/>
          </a:bodyPr>
          <a:lstStyle/>
          <a:p>
            <a:r>
              <a:rPr lang="en-US" dirty="0" smtClean="0"/>
              <a:t>The new fit is in agreement with both the proton and neutron data, while the previous was not in agreement with the neutron data.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TP_tmp.png"/>
          <p:cNvPicPr>
            <a:picLocks noChangeAspect="1"/>
          </p:cNvPicPr>
          <p:nvPr>
            <p:custDataLst>
              <p:tags r:id="rId1"/>
            </p:custDataLst>
          </p:nvPr>
        </p:nvPicPr>
        <p:blipFill>
          <a:blip r:embed="rId5"/>
          <a:stretch>
            <a:fillRect/>
          </a:stretch>
        </p:blipFill>
        <p:spPr>
          <a:xfrm>
            <a:off x="2057400" y="1371600"/>
            <a:ext cx="4419600" cy="390010"/>
          </a:xfrm>
          <a:prstGeom prst="rect">
            <a:avLst/>
          </a:prstGeom>
        </p:spPr>
      </p:pic>
      <p:pic>
        <p:nvPicPr>
          <p:cNvPr id="32" name="Picture 31" descr="TP_tmp.png"/>
          <p:cNvPicPr>
            <a:picLocks noChangeAspect="1"/>
          </p:cNvPicPr>
          <p:nvPr>
            <p:custDataLst>
              <p:tags r:id="rId2"/>
            </p:custDataLst>
          </p:nvPr>
        </p:nvPicPr>
        <p:blipFill>
          <a:blip r:embed="rId6"/>
          <a:stretch>
            <a:fillRect/>
          </a:stretch>
        </p:blipFill>
        <p:spPr>
          <a:xfrm>
            <a:off x="2514600" y="1981200"/>
            <a:ext cx="2743200" cy="403411"/>
          </a:xfrm>
          <a:prstGeom prst="rect">
            <a:avLst/>
          </a:prstGeom>
        </p:spPr>
      </p:pic>
      <p:pic>
        <p:nvPicPr>
          <p:cNvPr id="30" name="Picture 29" descr="TP_tmp.png"/>
          <p:cNvPicPr>
            <a:picLocks noChangeAspect="1"/>
          </p:cNvPicPr>
          <p:nvPr>
            <p:custDataLst>
              <p:tags r:id="rId3"/>
            </p:custDataLst>
          </p:nvPr>
        </p:nvPicPr>
        <p:blipFill>
          <a:blip r:embed="rId7"/>
          <a:stretch>
            <a:fillRect/>
          </a:stretch>
        </p:blipFill>
        <p:spPr>
          <a:xfrm>
            <a:off x="5791201" y="2057400"/>
            <a:ext cx="1981200" cy="283513"/>
          </a:xfrm>
          <a:prstGeom prst="rect">
            <a:avLst/>
          </a:prstGeom>
        </p:spPr>
      </p:pic>
      <p:sp>
        <p:nvSpPr>
          <p:cNvPr id="2" name="Title 1"/>
          <p:cNvSpPr>
            <a:spLocks noGrp="1"/>
          </p:cNvSpPr>
          <p:nvPr>
            <p:ph type="title"/>
          </p:nvPr>
        </p:nvSpPr>
        <p:spPr/>
        <p:txBody>
          <a:bodyPr/>
          <a:lstStyle/>
          <a:p>
            <a:r>
              <a:rPr lang="en-US" dirty="0" smtClean="0"/>
              <a:t>Quark Orbital Angular Momentum</a:t>
            </a:r>
            <a:endParaRPr lang="en-US" dirty="0"/>
          </a:p>
        </p:txBody>
      </p:sp>
      <p:sp>
        <p:nvSpPr>
          <p:cNvPr id="4" name="Slide Number Placeholder 3"/>
          <p:cNvSpPr>
            <a:spLocks noGrp="1"/>
          </p:cNvSpPr>
          <p:nvPr>
            <p:ph type="sldNum" sz="quarter" idx="12"/>
          </p:nvPr>
        </p:nvSpPr>
        <p:spPr/>
        <p:txBody>
          <a:bodyPr/>
          <a:lstStyle/>
          <a:p>
            <a:fld id="{AF2E78A8-0928-4DE6-A58C-D5302B0961A4}" type="slidenum">
              <a:rPr lang="en-US" smtClean="0"/>
              <a:pPr/>
              <a:t>12</a:t>
            </a:fld>
            <a:endParaRPr lang="en-US"/>
          </a:p>
        </p:txBody>
      </p:sp>
      <p:graphicFrame>
        <p:nvGraphicFramePr>
          <p:cNvPr id="7" name="Content Placeholder 3"/>
          <p:cNvGraphicFramePr>
            <a:graphicFrameLocks/>
          </p:cNvGraphicFramePr>
          <p:nvPr/>
        </p:nvGraphicFramePr>
        <p:xfrm>
          <a:off x="1066800" y="2743201"/>
          <a:ext cx="7010400" cy="1943532"/>
        </p:xfrm>
        <a:graphic>
          <a:graphicData uri="http://schemas.openxmlformats.org/drawingml/2006/table">
            <a:tbl>
              <a:tblPr firstRow="1" bandRow="1">
                <a:tableStyleId>{0E3FDE45-AF77-4B5C-9715-49D594BDF05E}</a:tableStyleId>
              </a:tblPr>
              <a:tblGrid>
                <a:gridCol w="838200"/>
                <a:gridCol w="838200"/>
                <a:gridCol w="725802"/>
                <a:gridCol w="934190"/>
                <a:gridCol w="1267831"/>
                <a:gridCol w="1201103"/>
                <a:gridCol w="1205074"/>
              </a:tblGrid>
              <a:tr h="480492">
                <a:tc>
                  <a:txBody>
                    <a:bodyPr/>
                    <a:lstStyle/>
                    <a:p>
                      <a:r>
                        <a:rPr lang="en-US" dirty="0" smtClean="0"/>
                        <a:t>Quark</a:t>
                      </a:r>
                      <a:endParaRPr lang="en-US" dirty="0"/>
                    </a:p>
                  </a:txBody>
                  <a:tcPr/>
                </a:tc>
                <a:tc>
                  <a:txBody>
                    <a:bodyPr/>
                    <a:lstStyle/>
                    <a:p>
                      <a:r>
                        <a:rPr lang="el-GR" dirty="0" smtClean="0"/>
                        <a:t>Δ</a:t>
                      </a:r>
                      <a:r>
                        <a:rPr lang="en-US" dirty="0" smtClean="0"/>
                        <a:t>q</a:t>
                      </a:r>
                      <a:endParaRPr lang="en-US" dirty="0"/>
                    </a:p>
                  </a:txBody>
                  <a:tcPr/>
                </a:tc>
                <a:tc>
                  <a:txBody>
                    <a:bodyPr/>
                    <a:lstStyle/>
                    <a:p>
                      <a:r>
                        <a:rPr lang="en-US" dirty="0" smtClean="0"/>
                        <a:t>M</a:t>
                      </a:r>
                      <a:endParaRPr lang="en-US" dirty="0"/>
                    </a:p>
                  </a:txBody>
                  <a:tcPr/>
                </a:tc>
                <a:tc>
                  <a:txBody>
                    <a:bodyPr/>
                    <a:lstStyle/>
                    <a:p>
                      <a:r>
                        <a:rPr lang="en-US" dirty="0" smtClean="0"/>
                        <a:t>Integral</a:t>
                      </a:r>
                      <a:endParaRPr lang="en-US" dirty="0"/>
                    </a:p>
                  </a:txBody>
                  <a:tcPr/>
                </a:tc>
                <a:tc>
                  <a:txBody>
                    <a:bodyPr/>
                    <a:lstStyle/>
                    <a:p>
                      <a:r>
                        <a:rPr lang="en-US" dirty="0" smtClean="0"/>
                        <a:t>2J </a:t>
                      </a:r>
                      <a:r>
                        <a:rPr lang="en-US" dirty="0" err="1" smtClean="0"/>
                        <a:t>Guidal</a:t>
                      </a:r>
                      <a:endParaRPr lang="en-US" dirty="0"/>
                    </a:p>
                  </a:txBody>
                  <a:tcPr/>
                </a:tc>
                <a:tc>
                  <a:txBody>
                    <a:bodyPr/>
                    <a:lstStyle/>
                    <a:p>
                      <a:r>
                        <a:rPr lang="en-US" dirty="0" smtClean="0"/>
                        <a:t>2J New Fit</a:t>
                      </a:r>
                      <a:endParaRPr lang="en-US" dirty="0"/>
                    </a:p>
                  </a:txBody>
                  <a:tcPr/>
                </a:tc>
                <a:tc>
                  <a:txBody>
                    <a:bodyPr/>
                    <a:lstStyle/>
                    <a:p>
                      <a:r>
                        <a:rPr lang="en-US" dirty="0" smtClean="0">
                          <a:solidFill>
                            <a:srgbClr val="FF0000"/>
                          </a:solidFill>
                        </a:rPr>
                        <a:t>2L New Fit</a:t>
                      </a:r>
                      <a:endParaRPr lang="en-US" dirty="0">
                        <a:solidFill>
                          <a:srgbClr val="FF0000"/>
                        </a:solidFill>
                      </a:endParaRPr>
                    </a:p>
                  </a:txBody>
                  <a:tcPr/>
                </a:tc>
              </a:tr>
              <a:tr h="354249">
                <a:tc>
                  <a:txBody>
                    <a:bodyPr/>
                    <a:lstStyle/>
                    <a:p>
                      <a:r>
                        <a:rPr lang="en-US" dirty="0" smtClean="0"/>
                        <a:t>u</a:t>
                      </a:r>
                      <a:endParaRPr lang="en-US" dirty="0"/>
                    </a:p>
                  </a:txBody>
                  <a:tcPr/>
                </a:tc>
                <a:tc>
                  <a:txBody>
                    <a:bodyPr/>
                    <a:lstStyle/>
                    <a:p>
                      <a:r>
                        <a:rPr lang="en-US" dirty="0" smtClean="0"/>
                        <a:t>0.6</a:t>
                      </a:r>
                      <a:endParaRPr lang="en-US" dirty="0"/>
                    </a:p>
                  </a:txBody>
                  <a:tcPr/>
                </a:tc>
                <a:tc>
                  <a:txBody>
                    <a:bodyPr/>
                    <a:lstStyle/>
                    <a:p>
                      <a:r>
                        <a:rPr lang="en-US" dirty="0" smtClean="0"/>
                        <a:t>0.37</a:t>
                      </a:r>
                      <a:endParaRPr lang="en-US" dirty="0"/>
                    </a:p>
                  </a:txBody>
                  <a:tcPr/>
                </a:tc>
                <a:tc>
                  <a:txBody>
                    <a:bodyPr/>
                    <a:lstStyle/>
                    <a:p>
                      <a:r>
                        <a:rPr lang="en-US" dirty="0" smtClean="0"/>
                        <a:t>0.238</a:t>
                      </a:r>
                      <a:endParaRPr lang="en-US" dirty="0"/>
                    </a:p>
                  </a:txBody>
                  <a:tcPr/>
                </a:tc>
                <a:tc>
                  <a:txBody>
                    <a:bodyPr/>
                    <a:lstStyle/>
                    <a:p>
                      <a:r>
                        <a:rPr lang="en-US" dirty="0" smtClean="0"/>
                        <a:t>0.595</a:t>
                      </a:r>
                      <a:endParaRPr lang="en-US" dirty="0"/>
                    </a:p>
                  </a:txBody>
                  <a:tcPr/>
                </a:tc>
                <a:tc>
                  <a:txBody>
                    <a:bodyPr/>
                    <a:lstStyle/>
                    <a:p>
                      <a:r>
                        <a:rPr lang="en-US" dirty="0" smtClean="0"/>
                        <a:t>0.600</a:t>
                      </a:r>
                      <a:endParaRPr lang="en-US" dirty="0"/>
                    </a:p>
                  </a:txBody>
                  <a:tcPr/>
                </a:tc>
                <a:tc>
                  <a:txBody>
                    <a:bodyPr/>
                    <a:lstStyle/>
                    <a:p>
                      <a:r>
                        <a:rPr lang="en-US" dirty="0" smtClean="0">
                          <a:solidFill>
                            <a:srgbClr val="FF0000"/>
                          </a:solidFill>
                        </a:rPr>
                        <a:t>0.00</a:t>
                      </a:r>
                      <a:endParaRPr lang="en-US" dirty="0">
                        <a:solidFill>
                          <a:srgbClr val="FF0000"/>
                        </a:solidFill>
                      </a:endParaRPr>
                    </a:p>
                  </a:txBody>
                  <a:tcPr/>
                </a:tc>
              </a:tr>
              <a:tr h="361761">
                <a:tc>
                  <a:txBody>
                    <a:bodyPr/>
                    <a:lstStyle/>
                    <a:p>
                      <a:r>
                        <a:rPr lang="en-US" dirty="0" smtClean="0"/>
                        <a:t>d</a:t>
                      </a:r>
                      <a:endParaRPr lang="en-US" dirty="0"/>
                    </a:p>
                  </a:txBody>
                  <a:tcPr/>
                </a:tc>
                <a:tc>
                  <a:txBody>
                    <a:bodyPr/>
                    <a:lstStyle/>
                    <a:p>
                      <a:r>
                        <a:rPr lang="en-US" dirty="0" smtClean="0"/>
                        <a:t>-0.25</a:t>
                      </a:r>
                      <a:endParaRPr lang="en-US" dirty="0"/>
                    </a:p>
                  </a:txBody>
                  <a:tcPr/>
                </a:tc>
                <a:tc>
                  <a:txBody>
                    <a:bodyPr/>
                    <a:lstStyle/>
                    <a:p>
                      <a:r>
                        <a:rPr lang="en-US" dirty="0" smtClean="0"/>
                        <a:t>0.20</a:t>
                      </a:r>
                      <a:endParaRPr lang="en-US" dirty="0"/>
                    </a:p>
                  </a:txBody>
                  <a:tcPr/>
                </a:tc>
                <a:tc>
                  <a:txBody>
                    <a:bodyPr/>
                    <a:lstStyle/>
                    <a:p>
                      <a:r>
                        <a:rPr lang="en-US" dirty="0" smtClean="0"/>
                        <a:t>-0.207</a:t>
                      </a:r>
                      <a:endParaRPr lang="en-US" dirty="0"/>
                    </a:p>
                  </a:txBody>
                  <a:tcPr/>
                </a:tc>
                <a:tc>
                  <a:txBody>
                    <a:bodyPr/>
                    <a:lstStyle/>
                    <a:p>
                      <a:r>
                        <a:rPr lang="en-US" dirty="0" smtClean="0"/>
                        <a:t>-</a:t>
                      </a:r>
                      <a:r>
                        <a:rPr lang="en-US" dirty="0" smtClean="0"/>
                        <a:t>0.031</a:t>
                      </a:r>
                      <a:endParaRPr lang="en-US" dirty="0"/>
                    </a:p>
                  </a:txBody>
                  <a:tcPr/>
                </a:tc>
                <a:tc>
                  <a:txBody>
                    <a:bodyPr/>
                    <a:lstStyle/>
                    <a:p>
                      <a:r>
                        <a:rPr lang="en-US" dirty="0" smtClean="0"/>
                        <a:t>-</a:t>
                      </a:r>
                      <a:r>
                        <a:rPr lang="en-US" dirty="0" smtClean="0"/>
                        <a:t>0.016</a:t>
                      </a:r>
                      <a:endParaRPr lang="en-US" dirty="0"/>
                    </a:p>
                  </a:txBody>
                  <a:tcPr/>
                </a:tc>
                <a:tc>
                  <a:txBody>
                    <a:bodyPr/>
                    <a:lstStyle/>
                    <a:p>
                      <a:r>
                        <a:rPr lang="en-US" dirty="0" smtClean="0">
                          <a:solidFill>
                            <a:srgbClr val="FF0000"/>
                          </a:solidFill>
                        </a:rPr>
                        <a:t>0.234</a:t>
                      </a:r>
                      <a:endParaRPr lang="en-US" dirty="0">
                        <a:solidFill>
                          <a:srgbClr val="FF0000"/>
                        </a:solidFill>
                      </a:endParaRPr>
                    </a:p>
                  </a:txBody>
                  <a:tcPr/>
                </a:tc>
              </a:tr>
              <a:tr h="354249">
                <a:tc>
                  <a:txBody>
                    <a:bodyPr/>
                    <a:lstStyle/>
                    <a:p>
                      <a:r>
                        <a:rPr lang="en-US" dirty="0" smtClean="0"/>
                        <a:t>s</a:t>
                      </a:r>
                      <a:endParaRPr lang="en-US" dirty="0"/>
                    </a:p>
                  </a:txBody>
                  <a:tcPr/>
                </a:tc>
                <a:tc>
                  <a:txBody>
                    <a:bodyPr/>
                    <a:lstStyle/>
                    <a:p>
                      <a:endParaRPr lang="en-US" dirty="0"/>
                    </a:p>
                  </a:txBody>
                  <a:tcPr/>
                </a:tc>
                <a:tc>
                  <a:txBody>
                    <a:bodyPr/>
                    <a:lstStyle/>
                    <a:p>
                      <a:r>
                        <a:rPr lang="en-US" dirty="0" smtClean="0"/>
                        <a:t>0.04</a:t>
                      </a:r>
                      <a:endParaRPr lang="en-US" dirty="0"/>
                    </a:p>
                  </a:txBody>
                  <a:tcPr/>
                </a:tc>
                <a:tc>
                  <a:txBody>
                    <a:bodyPr/>
                    <a:lstStyle/>
                    <a:p>
                      <a:r>
                        <a:rPr lang="en-US" dirty="0" smtClean="0"/>
                        <a:t>0</a:t>
                      </a:r>
                      <a:endParaRPr lang="en-US" dirty="0"/>
                    </a:p>
                  </a:txBody>
                  <a:tcPr/>
                </a:tc>
                <a:tc>
                  <a:txBody>
                    <a:bodyPr/>
                    <a:lstStyle/>
                    <a:p>
                      <a:r>
                        <a:rPr lang="en-US" dirty="0" smtClean="0"/>
                        <a:t>0.04</a:t>
                      </a:r>
                      <a:endParaRPr lang="en-US" dirty="0"/>
                    </a:p>
                  </a:txBody>
                  <a:tcPr/>
                </a:tc>
                <a:tc>
                  <a:txBody>
                    <a:bodyPr/>
                    <a:lstStyle/>
                    <a:p>
                      <a:r>
                        <a:rPr lang="en-US" dirty="0" smtClean="0"/>
                        <a:t>0.04</a:t>
                      </a:r>
                      <a:endParaRPr lang="en-US" dirty="0"/>
                    </a:p>
                  </a:txBody>
                  <a:tcPr/>
                </a:tc>
                <a:tc>
                  <a:txBody>
                    <a:bodyPr/>
                    <a:lstStyle/>
                    <a:p>
                      <a:endParaRPr lang="en-US" dirty="0">
                        <a:solidFill>
                          <a:srgbClr val="FF0000"/>
                        </a:solidFill>
                      </a:endParaRPr>
                    </a:p>
                  </a:txBody>
                  <a:tcPr/>
                </a:tc>
              </a:tr>
              <a:tr h="354249">
                <a:tc>
                  <a:txBody>
                    <a:bodyPr/>
                    <a:lstStyle/>
                    <a:p>
                      <a:r>
                        <a:rPr lang="en-US" dirty="0" smtClean="0"/>
                        <a:t>Total</a:t>
                      </a:r>
                      <a:endParaRPr lang="en-US" dirty="0"/>
                    </a:p>
                  </a:txBody>
                  <a:tcPr/>
                </a:tc>
                <a:tc>
                  <a:txBody>
                    <a:bodyPr/>
                    <a:lstStyle/>
                    <a:p>
                      <a:endParaRPr lang="en-US" dirty="0"/>
                    </a:p>
                  </a:txBody>
                  <a:tcPr/>
                </a:tc>
                <a:tc>
                  <a:txBody>
                    <a:bodyPr/>
                    <a:lstStyle/>
                    <a:p>
                      <a:r>
                        <a:rPr lang="en-US" dirty="0" smtClean="0"/>
                        <a:t>0.61</a:t>
                      </a:r>
                      <a:endParaRPr lang="en-US" dirty="0"/>
                    </a:p>
                  </a:txBody>
                  <a:tcPr/>
                </a:tc>
                <a:tc>
                  <a:txBody>
                    <a:bodyPr/>
                    <a:lstStyle/>
                    <a:p>
                      <a:endParaRPr lang="en-US" dirty="0"/>
                    </a:p>
                  </a:txBody>
                  <a:tcPr/>
                </a:tc>
                <a:tc>
                  <a:txBody>
                    <a:bodyPr/>
                    <a:lstStyle/>
                    <a:p>
                      <a:r>
                        <a:rPr lang="en-US" dirty="0" smtClean="0"/>
                        <a:t>0.568</a:t>
                      </a:r>
                      <a:endParaRPr lang="en-US" dirty="0"/>
                    </a:p>
                  </a:txBody>
                  <a:tcPr/>
                </a:tc>
                <a:tc>
                  <a:txBody>
                    <a:bodyPr/>
                    <a:lstStyle/>
                    <a:p>
                      <a:r>
                        <a:rPr lang="en-US" dirty="0" smtClean="0"/>
                        <a:t>0.624</a:t>
                      </a:r>
                      <a:endParaRPr lang="en-US" dirty="0"/>
                    </a:p>
                  </a:txBody>
                  <a:tcPr/>
                </a:tc>
                <a:tc>
                  <a:txBody>
                    <a:bodyPr/>
                    <a:lstStyle/>
                    <a:p>
                      <a:endParaRPr lang="en-US" dirty="0">
                        <a:solidFill>
                          <a:srgbClr val="FF0000"/>
                        </a:solidFill>
                      </a:endParaRPr>
                    </a:p>
                  </a:txBody>
                  <a:tcPr/>
                </a:tc>
              </a:tr>
            </a:tbl>
          </a:graphicData>
        </a:graphic>
      </p:graphicFrame>
      <p:sp>
        <p:nvSpPr>
          <p:cNvPr id="8" name="TextBox 7"/>
          <p:cNvSpPr txBox="1"/>
          <p:nvPr/>
        </p:nvSpPr>
        <p:spPr>
          <a:xfrm>
            <a:off x="3276600" y="4876800"/>
            <a:ext cx="2819400" cy="923330"/>
          </a:xfrm>
          <a:prstGeom prst="rect">
            <a:avLst/>
          </a:prstGeom>
          <a:noFill/>
        </p:spPr>
        <p:txBody>
          <a:bodyPr wrap="square" rtlCol="0">
            <a:spAutoFit/>
          </a:bodyPr>
          <a:lstStyle/>
          <a:p>
            <a:r>
              <a:rPr lang="en-US" dirty="0" smtClean="0"/>
              <a:t>In the framework of this GPD model, </a:t>
            </a:r>
            <a:r>
              <a:rPr lang="en-US" dirty="0" err="1" smtClean="0"/>
              <a:t>Ji’s</a:t>
            </a:r>
            <a:r>
              <a:rPr lang="en-US" dirty="0" smtClean="0"/>
              <a:t> sum rule can be evaluated.</a:t>
            </a:r>
            <a:endParaRPr lang="en-US" dirty="0"/>
          </a:p>
        </p:txBody>
      </p:sp>
      <p:sp>
        <p:nvSpPr>
          <p:cNvPr id="10" name="Footer Placeholder 9"/>
          <p:cNvSpPr>
            <a:spLocks noGrp="1"/>
          </p:cNvSpPr>
          <p:nvPr>
            <p:ph type="ftr" sz="quarter" idx="11"/>
          </p:nvPr>
        </p:nvSpPr>
        <p:spPr/>
        <p:txBody>
          <a:bodyPr/>
          <a:lstStyle/>
          <a:p>
            <a:r>
              <a:rPr lang="en-US" dirty="0" smtClean="0"/>
              <a:t>Jonathan Miller PANIC08</a:t>
            </a:r>
            <a:endParaRPr lang="en-US" dirty="0"/>
          </a:p>
        </p:txBody>
      </p:sp>
      <p:sp>
        <p:nvSpPr>
          <p:cNvPr id="19" name="TextBox 18"/>
          <p:cNvSpPr txBox="1"/>
          <p:nvPr/>
        </p:nvSpPr>
        <p:spPr>
          <a:xfrm>
            <a:off x="6019800" y="4876800"/>
            <a:ext cx="2362200" cy="914400"/>
          </a:xfrm>
          <a:prstGeom prst="rect">
            <a:avLst/>
          </a:prstGeom>
          <a:noFill/>
        </p:spPr>
        <p:txBody>
          <a:bodyPr wrap="square" rtlCol="0">
            <a:spAutoFit/>
          </a:bodyPr>
          <a:lstStyle/>
          <a:p>
            <a:r>
              <a:rPr lang="en-US" dirty="0" smtClean="0"/>
              <a:t>Here the </a:t>
            </a:r>
            <a:r>
              <a:rPr lang="en-US" dirty="0" err="1" smtClean="0"/>
              <a:t>antiquark</a:t>
            </a:r>
            <a:r>
              <a:rPr lang="en-US" dirty="0" smtClean="0"/>
              <a:t> contributions are  ignored.</a:t>
            </a:r>
            <a:endParaRPr lang="en-US" dirty="0"/>
          </a:p>
        </p:txBody>
      </p:sp>
      <p:sp>
        <p:nvSpPr>
          <p:cNvPr id="20" name="Oval 19"/>
          <p:cNvSpPr/>
          <p:nvPr/>
        </p:nvSpPr>
        <p:spPr>
          <a:xfrm>
            <a:off x="2819400" y="1981200"/>
            <a:ext cx="381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43200" y="2743200"/>
            <a:ext cx="381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57600" y="1295400"/>
            <a:ext cx="1371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81600" y="12954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9000" y="19050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5200" y="27432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05000" y="2743200"/>
            <a:ext cx="381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29400" y="1981200"/>
            <a:ext cx="381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219200" y="4876800"/>
            <a:ext cx="2133600" cy="923330"/>
          </a:xfrm>
          <a:prstGeom prst="rect">
            <a:avLst/>
          </a:prstGeom>
          <a:noFill/>
        </p:spPr>
        <p:txBody>
          <a:bodyPr wrap="square" rtlCol="0">
            <a:spAutoFit/>
          </a:bodyPr>
          <a:lstStyle/>
          <a:p>
            <a:r>
              <a:rPr lang="en-US" dirty="0" smtClean="0"/>
              <a:t>The values of M are calculated according to the NNLO fit.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 Form Factors</a:t>
            </a:r>
            <a:endParaRPr lang="en-US" dirty="0"/>
          </a:p>
        </p:txBody>
      </p:sp>
      <p:pic>
        <p:nvPicPr>
          <p:cNvPr id="8" name="Content Placeholder 7" descr="ff1.eps"/>
          <p:cNvPicPr>
            <a:picLocks noGrp="1" noChangeAspect="1"/>
          </p:cNvPicPr>
          <p:nvPr>
            <p:ph idx="1"/>
          </p:nvPr>
        </p:nvPicPr>
        <p:blipFill>
          <a:blip r:embed="rId4"/>
          <a:stretch>
            <a:fillRect/>
          </a:stretch>
        </p:blipFill>
        <p:spPr>
          <a:xfrm>
            <a:off x="533400" y="2286000"/>
            <a:ext cx="4155868" cy="2819399"/>
          </a:xfrm>
        </p:spPr>
      </p:pic>
      <p:sp>
        <p:nvSpPr>
          <p:cNvPr id="4" name="Footer Placeholder 3"/>
          <p:cNvSpPr>
            <a:spLocks noGrp="1"/>
          </p:cNvSpPr>
          <p:nvPr>
            <p:ph type="ftr" sz="quarter" idx="11"/>
          </p:nvPr>
        </p:nvSpPr>
        <p:spPr/>
        <p:txBody>
          <a:bodyPr/>
          <a:lstStyle/>
          <a:p>
            <a:r>
              <a:rPr lang="en-US" smtClean="0"/>
              <a:t>Jonathan Miller PANIC08</a:t>
            </a:r>
            <a:endParaRPr lang="en-US"/>
          </a:p>
        </p:txBody>
      </p:sp>
      <p:sp>
        <p:nvSpPr>
          <p:cNvPr id="5" name="Slide Number Placeholder 4"/>
          <p:cNvSpPr>
            <a:spLocks noGrp="1"/>
          </p:cNvSpPr>
          <p:nvPr>
            <p:ph type="sldNum" sz="quarter" idx="12"/>
          </p:nvPr>
        </p:nvSpPr>
        <p:spPr/>
        <p:txBody>
          <a:bodyPr/>
          <a:lstStyle/>
          <a:p>
            <a:fld id="{AF2E78A8-0928-4DE6-A58C-D5302B0961A4}" type="slidenum">
              <a:rPr lang="en-US" smtClean="0"/>
              <a:pPr/>
              <a:t>13</a:t>
            </a:fld>
            <a:endParaRPr lang="en-US"/>
          </a:p>
        </p:txBody>
      </p:sp>
      <p:sp>
        <p:nvSpPr>
          <p:cNvPr id="6" name="TextBox 5"/>
          <p:cNvSpPr txBox="1"/>
          <p:nvPr/>
        </p:nvSpPr>
        <p:spPr>
          <a:xfrm>
            <a:off x="762000" y="5257800"/>
            <a:ext cx="7696200" cy="923330"/>
          </a:xfrm>
          <a:prstGeom prst="rect">
            <a:avLst/>
          </a:prstGeom>
          <a:noFill/>
        </p:spPr>
        <p:txBody>
          <a:bodyPr wrap="square" rtlCol="0">
            <a:spAutoFit/>
          </a:bodyPr>
          <a:lstStyle/>
          <a:p>
            <a:r>
              <a:rPr lang="en-US" dirty="0" smtClean="0"/>
              <a:t>Using measurements of the </a:t>
            </a:r>
            <a:r>
              <a:rPr lang="en-US" dirty="0" err="1" smtClean="0">
                <a:solidFill>
                  <a:srgbClr val="C00000"/>
                </a:solidFill>
              </a:rPr>
              <a:t>G</a:t>
            </a:r>
            <a:r>
              <a:rPr lang="en-US" baseline="-25000" dirty="0" err="1" smtClean="0">
                <a:solidFill>
                  <a:srgbClr val="C00000"/>
                </a:solidFill>
              </a:rPr>
              <a:t>E</a:t>
            </a:r>
            <a:r>
              <a:rPr lang="en-US" baseline="30000" dirty="0" err="1" smtClean="0">
                <a:solidFill>
                  <a:srgbClr val="C00000"/>
                </a:solidFill>
              </a:rPr>
              <a:t>n</a:t>
            </a:r>
            <a:r>
              <a:rPr lang="en-US" baseline="30000" dirty="0" smtClean="0">
                <a:solidFill>
                  <a:srgbClr val="C00000"/>
                </a:solidFill>
              </a:rPr>
              <a:t> </a:t>
            </a:r>
            <a:r>
              <a:rPr lang="en-US" dirty="0" smtClean="0"/>
              <a:t>including our data </a:t>
            </a:r>
            <a:r>
              <a:rPr lang="en-US" dirty="0" smtClean="0"/>
              <a:t>and traditional parameterizations for the form factors: </a:t>
            </a:r>
            <a:r>
              <a:rPr lang="en-US" dirty="0" err="1" smtClean="0"/>
              <a:t>G</a:t>
            </a:r>
            <a:r>
              <a:rPr lang="en-US" baseline="-25000" dirty="0" err="1" smtClean="0"/>
              <a:t>M</a:t>
            </a:r>
            <a:r>
              <a:rPr lang="en-US" baseline="30000" dirty="0" err="1" smtClean="0"/>
              <a:t>n</a:t>
            </a:r>
            <a:r>
              <a:rPr lang="en-US" baseline="30000" dirty="0" smtClean="0"/>
              <a:t> </a:t>
            </a:r>
            <a:r>
              <a:rPr lang="en-US" dirty="0" smtClean="0"/>
              <a:t>=</a:t>
            </a:r>
            <a:r>
              <a:rPr lang="el-GR" dirty="0" smtClean="0"/>
              <a:t>μ</a:t>
            </a:r>
            <a:r>
              <a:rPr lang="en-US" baseline="-25000" dirty="0" smtClean="0"/>
              <a:t>n</a:t>
            </a:r>
            <a:r>
              <a:rPr lang="en-US" dirty="0" smtClean="0"/>
              <a:t> G</a:t>
            </a:r>
            <a:r>
              <a:rPr lang="en-US" baseline="-25000" dirty="0" smtClean="0"/>
              <a:t>D</a:t>
            </a:r>
            <a:r>
              <a:rPr lang="en-US" dirty="0" smtClean="0"/>
              <a:t>, </a:t>
            </a:r>
            <a:r>
              <a:rPr lang="en-US" dirty="0" err="1" smtClean="0"/>
              <a:t>G</a:t>
            </a:r>
            <a:r>
              <a:rPr lang="en-US" baseline="-25000" dirty="0" err="1" smtClean="0"/>
              <a:t>e</a:t>
            </a:r>
            <a:r>
              <a:rPr lang="en-US" baseline="30000" dirty="0" err="1" smtClean="0"/>
              <a:t>p</a:t>
            </a:r>
            <a:r>
              <a:rPr lang="en-US" dirty="0" smtClean="0"/>
              <a:t> </a:t>
            </a:r>
            <a:r>
              <a:rPr lang="en-US" dirty="0" smtClean="0"/>
              <a:t>=(1.06-0.14 t) </a:t>
            </a:r>
            <a:r>
              <a:rPr lang="en-US" dirty="0" smtClean="0"/>
              <a:t>G</a:t>
            </a:r>
            <a:r>
              <a:rPr lang="en-US" baseline="-25000" dirty="0" smtClean="0"/>
              <a:t>D</a:t>
            </a:r>
            <a:r>
              <a:rPr lang="en-US" dirty="0" smtClean="0"/>
              <a:t>, , </a:t>
            </a:r>
            <a:r>
              <a:rPr lang="en-US" dirty="0" smtClean="0"/>
              <a:t>and </a:t>
            </a:r>
            <a:r>
              <a:rPr lang="en-US" dirty="0" err="1" smtClean="0"/>
              <a:t>G</a:t>
            </a:r>
            <a:r>
              <a:rPr lang="en-US" baseline="-25000" dirty="0" err="1" smtClean="0"/>
              <a:t>M</a:t>
            </a:r>
            <a:r>
              <a:rPr lang="en-US" baseline="30000" dirty="0" err="1" smtClean="0"/>
              <a:t>p</a:t>
            </a:r>
            <a:r>
              <a:rPr lang="en-US" baseline="30000" dirty="0" smtClean="0"/>
              <a:t> </a:t>
            </a:r>
            <a:r>
              <a:rPr lang="en-US" dirty="0" smtClean="0"/>
              <a:t>=</a:t>
            </a:r>
            <a:r>
              <a:rPr lang="el-GR" dirty="0" smtClean="0"/>
              <a:t>μ</a:t>
            </a:r>
            <a:r>
              <a:rPr lang="en-US" baseline="-25000" dirty="0" smtClean="0"/>
              <a:t>p</a:t>
            </a:r>
            <a:r>
              <a:rPr lang="en-US" dirty="0" smtClean="0"/>
              <a:t> G</a:t>
            </a:r>
            <a:r>
              <a:rPr lang="en-US" baseline="-25000" dirty="0" smtClean="0"/>
              <a:t>D</a:t>
            </a:r>
            <a:r>
              <a:rPr lang="en-US" dirty="0" smtClean="0"/>
              <a:t>,  </a:t>
            </a:r>
            <a:r>
              <a:rPr lang="en-US" dirty="0" smtClean="0"/>
              <a:t>we calculated the up and down quark form factors</a:t>
            </a:r>
            <a:r>
              <a:rPr lang="en-US" dirty="0" smtClean="0"/>
              <a:t>.</a:t>
            </a:r>
            <a:endParaRPr lang="en-US" dirty="0"/>
          </a:p>
        </p:txBody>
      </p:sp>
      <p:pic>
        <p:nvPicPr>
          <p:cNvPr id="9" name="Content Placeholder 7" descr="ff1.eps"/>
          <p:cNvPicPr>
            <a:picLocks noChangeAspect="1"/>
          </p:cNvPicPr>
          <p:nvPr/>
        </p:nvPicPr>
        <p:blipFill>
          <a:blip r:embed="rId5"/>
          <a:stretch>
            <a:fillRect/>
          </a:stretch>
        </p:blipFill>
        <p:spPr>
          <a:xfrm>
            <a:off x="4343400" y="2286000"/>
            <a:ext cx="4155867" cy="2819399"/>
          </a:xfrm>
          <a:prstGeom prst="rect">
            <a:avLst/>
          </a:prstGeom>
        </p:spPr>
      </p:pic>
      <p:pic>
        <p:nvPicPr>
          <p:cNvPr id="12" name="Picture 11" descr="TP_tmp.png"/>
          <p:cNvPicPr>
            <a:picLocks noChangeAspect="1"/>
          </p:cNvPicPr>
          <p:nvPr>
            <p:custDataLst>
              <p:tags r:id="rId1"/>
            </p:custDataLst>
          </p:nvPr>
        </p:nvPicPr>
        <p:blipFill>
          <a:blip r:embed="rId6"/>
          <a:stretch>
            <a:fillRect/>
          </a:stretch>
        </p:blipFill>
        <p:spPr>
          <a:xfrm>
            <a:off x="990600" y="1676400"/>
            <a:ext cx="3276600" cy="439716"/>
          </a:xfrm>
          <a:prstGeom prst="rect">
            <a:avLst/>
          </a:prstGeom>
        </p:spPr>
      </p:pic>
      <p:pic>
        <p:nvPicPr>
          <p:cNvPr id="14" name="Picture 13" descr="TP_tmp.png"/>
          <p:cNvPicPr>
            <a:picLocks noChangeAspect="1"/>
          </p:cNvPicPr>
          <p:nvPr>
            <p:custDataLst>
              <p:tags r:id="rId2"/>
            </p:custDataLst>
          </p:nvPr>
        </p:nvPicPr>
        <p:blipFill>
          <a:blip r:embed="rId7"/>
          <a:stretch>
            <a:fillRect/>
          </a:stretch>
        </p:blipFill>
        <p:spPr>
          <a:xfrm>
            <a:off x="4876800" y="1676400"/>
            <a:ext cx="3352800" cy="4499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C00000"/>
                </a:solidFill>
              </a:rPr>
              <a:t>The E02013 collaboration has measured </a:t>
            </a:r>
            <a:r>
              <a:rPr lang="en-US" dirty="0" err="1" smtClean="0">
                <a:solidFill>
                  <a:srgbClr val="C00000"/>
                </a:solidFill>
              </a:rPr>
              <a:t>G</a:t>
            </a:r>
            <a:r>
              <a:rPr lang="en-US" baseline="-25000" dirty="0" err="1" smtClean="0">
                <a:solidFill>
                  <a:srgbClr val="C00000"/>
                </a:solidFill>
              </a:rPr>
              <a:t>E</a:t>
            </a:r>
            <a:r>
              <a:rPr lang="en-US" baseline="30000" dirty="0" err="1" smtClean="0">
                <a:solidFill>
                  <a:srgbClr val="C00000"/>
                </a:solidFill>
              </a:rPr>
              <a:t>n</a:t>
            </a:r>
            <a:r>
              <a:rPr lang="en-US" dirty="0" smtClean="0">
                <a:solidFill>
                  <a:srgbClr val="C00000"/>
                </a:solidFill>
              </a:rPr>
              <a:t> at Q</a:t>
            </a:r>
            <a:r>
              <a:rPr lang="en-US" baseline="30000" dirty="0" smtClean="0">
                <a:solidFill>
                  <a:srgbClr val="C00000"/>
                </a:solidFill>
              </a:rPr>
              <a:t>2</a:t>
            </a:r>
            <a:r>
              <a:rPr lang="en-US" dirty="0" smtClean="0">
                <a:solidFill>
                  <a:srgbClr val="C00000"/>
                </a:solidFill>
              </a:rPr>
              <a:t> up to 3.5 GeV</a:t>
            </a:r>
            <a:r>
              <a:rPr lang="en-US" baseline="30000" dirty="0" smtClean="0">
                <a:solidFill>
                  <a:srgbClr val="C00000"/>
                </a:solidFill>
              </a:rPr>
              <a:t>2</a:t>
            </a:r>
            <a:r>
              <a:rPr lang="en-US" dirty="0" smtClean="0">
                <a:solidFill>
                  <a:srgbClr val="C00000"/>
                </a:solidFill>
              </a:rPr>
              <a:t>, more than doubling the range covered.</a:t>
            </a:r>
          </a:p>
          <a:p>
            <a:r>
              <a:rPr lang="en-US" dirty="0" smtClean="0"/>
              <a:t>Our measurement provides new input for models to describe the physics of nucleon structure.</a:t>
            </a:r>
          </a:p>
          <a:p>
            <a:r>
              <a:rPr lang="en-US" dirty="0" smtClean="0">
                <a:solidFill>
                  <a:srgbClr val="0070C0"/>
                </a:solidFill>
              </a:rPr>
              <a:t>Including our data in a GPD model, we extracted the orbital angular momentum of the down quark and up quark, found to be </a:t>
            </a:r>
            <a:r>
              <a:rPr lang="en-US" dirty="0" smtClean="0">
                <a:solidFill>
                  <a:srgbClr val="0070C0"/>
                </a:solidFill>
              </a:rPr>
              <a:t>0.23 </a:t>
            </a:r>
            <a:r>
              <a:rPr lang="en-US" dirty="0" smtClean="0">
                <a:solidFill>
                  <a:srgbClr val="0070C0"/>
                </a:solidFill>
              </a:rPr>
              <a:t>and 0 respectively.</a:t>
            </a:r>
          </a:p>
          <a:p>
            <a:endParaRPr lang="en-US" dirty="0"/>
          </a:p>
        </p:txBody>
      </p:sp>
      <p:sp>
        <p:nvSpPr>
          <p:cNvPr id="4" name="Slide Number Placeholder 3"/>
          <p:cNvSpPr>
            <a:spLocks noGrp="1"/>
          </p:cNvSpPr>
          <p:nvPr>
            <p:ph type="sldNum" sz="quarter" idx="12"/>
          </p:nvPr>
        </p:nvSpPr>
        <p:spPr/>
        <p:txBody>
          <a:bodyPr/>
          <a:lstStyle/>
          <a:p>
            <a:fld id="{AF2E78A8-0928-4DE6-A58C-D5302B0961A4}"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Collaborators/Thanks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Spokespeople</a:t>
            </a:r>
          </a:p>
          <a:p>
            <a:pPr lvl="1"/>
            <a:r>
              <a:rPr lang="en-US" dirty="0" err="1" smtClean="0"/>
              <a:t>Bogdan</a:t>
            </a:r>
            <a:r>
              <a:rPr lang="en-US" dirty="0" smtClean="0"/>
              <a:t> </a:t>
            </a:r>
            <a:r>
              <a:rPr lang="en-US" dirty="0" err="1" smtClean="0"/>
              <a:t>Wojtsekhowski</a:t>
            </a:r>
            <a:r>
              <a:rPr lang="en-US" dirty="0" smtClean="0"/>
              <a:t> – Jefferson Lab</a:t>
            </a:r>
          </a:p>
          <a:p>
            <a:pPr lvl="1"/>
            <a:r>
              <a:rPr lang="en-US" dirty="0" smtClean="0"/>
              <a:t>Gordon Cates – University of Virginia</a:t>
            </a:r>
          </a:p>
          <a:p>
            <a:pPr lvl="1"/>
            <a:r>
              <a:rPr lang="en-US" dirty="0" err="1" smtClean="0"/>
              <a:t>Nilanga</a:t>
            </a:r>
            <a:r>
              <a:rPr lang="en-US" dirty="0" smtClean="0"/>
              <a:t> </a:t>
            </a:r>
            <a:r>
              <a:rPr lang="en-US" dirty="0" err="1" smtClean="0"/>
              <a:t>Liyanage</a:t>
            </a:r>
            <a:r>
              <a:rPr lang="en-US" dirty="0" smtClean="0"/>
              <a:t> – University of Virginia</a:t>
            </a:r>
          </a:p>
          <a:p>
            <a:r>
              <a:rPr lang="en-US" dirty="0" smtClean="0"/>
              <a:t>Post Docs</a:t>
            </a:r>
          </a:p>
          <a:p>
            <a:pPr lvl="1"/>
            <a:r>
              <a:rPr lang="en-US" dirty="0" smtClean="0"/>
              <a:t>Seamus Riordan – 2008-Present – University of Virginia</a:t>
            </a:r>
          </a:p>
          <a:p>
            <a:pPr lvl="1"/>
            <a:r>
              <a:rPr lang="en-US" dirty="0" smtClean="0"/>
              <a:t>Robert </a:t>
            </a:r>
            <a:r>
              <a:rPr lang="en-US" dirty="0" err="1" smtClean="0"/>
              <a:t>Feurbach</a:t>
            </a:r>
            <a:r>
              <a:rPr lang="en-US" dirty="0" smtClean="0"/>
              <a:t> – 2006-2007 – William and Mary and Jefferson Lab</a:t>
            </a:r>
          </a:p>
          <a:p>
            <a:r>
              <a:rPr lang="en-US" dirty="0" smtClean="0"/>
              <a:t>Students</a:t>
            </a:r>
          </a:p>
          <a:p>
            <a:pPr lvl="1"/>
            <a:r>
              <a:rPr lang="en-US" dirty="0" smtClean="0"/>
              <a:t>Seamus Riordan – Carnegie Mellon University</a:t>
            </a:r>
          </a:p>
          <a:p>
            <a:pPr lvl="1"/>
            <a:r>
              <a:rPr lang="en-US" dirty="0" smtClean="0"/>
              <a:t>Jonathan Miller – University of Maryland</a:t>
            </a:r>
          </a:p>
          <a:p>
            <a:pPr lvl="1"/>
            <a:r>
              <a:rPr lang="en-US" dirty="0" smtClean="0"/>
              <a:t>Tim Ngo – California State University, Los Angeles</a:t>
            </a:r>
          </a:p>
          <a:p>
            <a:pPr lvl="1"/>
            <a:r>
              <a:rPr lang="en-US" dirty="0" smtClean="0"/>
              <a:t>Aidan Kelleher – William and Mary </a:t>
            </a:r>
          </a:p>
          <a:p>
            <a:pPr lvl="1"/>
            <a:r>
              <a:rPr lang="en-US" dirty="0" err="1" smtClean="0"/>
              <a:t>Ameya</a:t>
            </a:r>
            <a:r>
              <a:rPr lang="en-US" dirty="0" smtClean="0"/>
              <a:t> </a:t>
            </a:r>
            <a:r>
              <a:rPr lang="en-US" dirty="0" err="1" smtClean="0"/>
              <a:t>Kolarkar</a:t>
            </a:r>
            <a:r>
              <a:rPr lang="en-US" dirty="0" smtClean="0"/>
              <a:t> – University of Kentucky</a:t>
            </a:r>
          </a:p>
          <a:p>
            <a:pPr lvl="1"/>
            <a:r>
              <a:rPr lang="en-US" dirty="0" smtClean="0"/>
              <a:t>Brandon Craver – University of Virginia</a:t>
            </a:r>
          </a:p>
          <a:p>
            <a:pPr lvl="1"/>
            <a:r>
              <a:rPr lang="en-US" dirty="0" smtClean="0"/>
              <a:t>Sergey </a:t>
            </a:r>
            <a:r>
              <a:rPr lang="en-US" dirty="0" err="1" smtClean="0"/>
              <a:t>Abrahamyan</a:t>
            </a:r>
            <a:r>
              <a:rPr lang="en-US" dirty="0" smtClean="0"/>
              <a:t> – Yerevan Physics Institute</a:t>
            </a:r>
          </a:p>
        </p:txBody>
      </p:sp>
      <p:sp>
        <p:nvSpPr>
          <p:cNvPr id="4" name="Slide Number Placeholder 3"/>
          <p:cNvSpPr>
            <a:spLocks noGrp="1"/>
          </p:cNvSpPr>
          <p:nvPr>
            <p:ph type="sldNum" sz="quarter" idx="12"/>
          </p:nvPr>
        </p:nvSpPr>
        <p:spPr/>
        <p:txBody>
          <a:bodyPr/>
          <a:lstStyle/>
          <a:p>
            <a:fld id="{AF2E78A8-0928-4DE6-A58C-D5302B0961A4}"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 Form Factors</a:t>
            </a:r>
            <a:endParaRPr lang="en-US" dirty="0"/>
          </a:p>
        </p:txBody>
      </p:sp>
      <p:graphicFrame>
        <p:nvGraphicFramePr>
          <p:cNvPr id="5" name="Table 4"/>
          <p:cNvGraphicFramePr>
            <a:graphicFrameLocks noGrp="1"/>
          </p:cNvGraphicFramePr>
          <p:nvPr/>
        </p:nvGraphicFramePr>
        <p:xfrm>
          <a:off x="457198" y="3429001"/>
          <a:ext cx="8382000" cy="1546392"/>
        </p:xfrm>
        <a:graphic>
          <a:graphicData uri="http://schemas.openxmlformats.org/drawingml/2006/table">
            <a:tbl>
              <a:tblPr firstRow="1" bandRow="1">
                <a:tableStyleId>{5C22544A-7EE6-4342-B048-85BDC9FD1C3A}</a:tableStyleId>
              </a:tblPr>
              <a:tblGrid>
                <a:gridCol w="1705555"/>
                <a:gridCol w="1705555"/>
                <a:gridCol w="1705555"/>
                <a:gridCol w="1705555"/>
                <a:gridCol w="1559780"/>
              </a:tblGrid>
              <a:tr h="343366">
                <a:tc>
                  <a:txBody>
                    <a:bodyPr/>
                    <a:lstStyle/>
                    <a:p>
                      <a:r>
                        <a:rPr lang="en-US" dirty="0" smtClean="0"/>
                        <a:t>Q</a:t>
                      </a:r>
                      <a:r>
                        <a:rPr lang="en-US" baseline="30000" dirty="0" smtClean="0"/>
                        <a:t>2 </a:t>
                      </a:r>
                      <a:r>
                        <a:rPr lang="en-US" baseline="0" dirty="0" smtClean="0"/>
                        <a:t>(GeV</a:t>
                      </a:r>
                      <a:r>
                        <a:rPr lang="en-US" baseline="30000" dirty="0" smtClean="0"/>
                        <a:t>2</a:t>
                      </a:r>
                      <a:r>
                        <a:rPr lang="en-US" baseline="0" dirty="0" smtClean="0"/>
                        <a:t>)</a:t>
                      </a:r>
                      <a:endParaRPr lang="en-US" baseline="0" dirty="0"/>
                    </a:p>
                  </a:txBody>
                  <a:tcPr/>
                </a:tc>
                <a:tc>
                  <a:txBody>
                    <a:bodyPr/>
                    <a:lstStyle/>
                    <a:p>
                      <a:r>
                        <a:rPr lang="en-US" dirty="0" smtClean="0"/>
                        <a:t>F</a:t>
                      </a:r>
                      <a:r>
                        <a:rPr lang="en-US" baseline="-25000" dirty="0" smtClean="0"/>
                        <a:t>1</a:t>
                      </a:r>
                      <a:r>
                        <a:rPr lang="en-US" baseline="30000" dirty="0" smtClean="0"/>
                        <a:t>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1</a:t>
                      </a:r>
                      <a:r>
                        <a:rPr lang="en-US" baseline="30000" dirty="0" smtClean="0"/>
                        <a:t>d</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2</a:t>
                      </a:r>
                      <a:r>
                        <a:rPr lang="en-US" baseline="30000" dirty="0" smtClean="0"/>
                        <a:t>u</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2</a:t>
                      </a:r>
                      <a:r>
                        <a:rPr lang="en-US" baseline="30000" dirty="0" smtClean="0"/>
                        <a:t>d</a:t>
                      </a:r>
                      <a:endParaRPr lang="en-US" dirty="0" smtClean="0"/>
                    </a:p>
                  </a:txBody>
                  <a:tcPr/>
                </a:tc>
              </a:tr>
              <a:tr h="393544">
                <a:tc>
                  <a:txBody>
                    <a:bodyPr/>
                    <a:lstStyle/>
                    <a:p>
                      <a:r>
                        <a:rPr lang="en-US" dirty="0" smtClean="0"/>
                        <a:t>1.72</a:t>
                      </a:r>
                      <a:endParaRPr lang="en-US" dirty="0"/>
                    </a:p>
                  </a:txBody>
                  <a:tcPr/>
                </a:tc>
                <a:tc>
                  <a:txBody>
                    <a:bodyPr/>
                    <a:lstStyle/>
                    <a:p>
                      <a:r>
                        <a:rPr lang="en-US" dirty="0" smtClean="0"/>
                        <a:t>0.233 ±0.025</a:t>
                      </a:r>
                      <a:endParaRPr lang="en-US" dirty="0"/>
                    </a:p>
                  </a:txBody>
                  <a:tcPr/>
                </a:tc>
                <a:tc>
                  <a:txBody>
                    <a:bodyPr/>
                    <a:lstStyle/>
                    <a:p>
                      <a:r>
                        <a:rPr lang="en-US" dirty="0" smtClean="0"/>
                        <a:t>0.066 ±0.045</a:t>
                      </a:r>
                      <a:endParaRPr lang="en-US" dirty="0"/>
                    </a:p>
                  </a:txBody>
                  <a:tcPr/>
                </a:tc>
                <a:tc>
                  <a:txBody>
                    <a:bodyPr/>
                    <a:lstStyle/>
                    <a:p>
                      <a:r>
                        <a:rPr lang="en-US" dirty="0" smtClean="0"/>
                        <a:t>0.105 ±0.047</a:t>
                      </a:r>
                      <a:endParaRPr lang="en-US" dirty="0"/>
                    </a:p>
                  </a:txBody>
                  <a:tcPr/>
                </a:tc>
                <a:tc>
                  <a:txBody>
                    <a:bodyPr/>
                    <a:lstStyle/>
                    <a:p>
                      <a:r>
                        <a:rPr lang="en-US" dirty="0" smtClean="0"/>
                        <a:t>-0.157</a:t>
                      </a:r>
                      <a:r>
                        <a:rPr lang="en-US" baseline="0" dirty="0" smtClean="0"/>
                        <a:t> ±0.091</a:t>
                      </a:r>
                      <a:endParaRPr lang="en-US" dirty="0"/>
                    </a:p>
                  </a:txBody>
                  <a:tcPr/>
                </a:tc>
              </a:tr>
              <a:tr h="393544">
                <a:tc>
                  <a:txBody>
                    <a:bodyPr/>
                    <a:lstStyle/>
                    <a:p>
                      <a:r>
                        <a:rPr lang="en-US" dirty="0" smtClean="0"/>
                        <a:t>2.47</a:t>
                      </a:r>
                      <a:endParaRPr lang="en-US" dirty="0"/>
                    </a:p>
                  </a:txBody>
                  <a:tcPr/>
                </a:tc>
                <a:tc>
                  <a:txBody>
                    <a:bodyPr/>
                    <a:lstStyle/>
                    <a:p>
                      <a:r>
                        <a:rPr lang="en-US" dirty="0" smtClean="0"/>
                        <a:t>0.135 ±0.020</a:t>
                      </a:r>
                      <a:endParaRPr lang="en-US" dirty="0"/>
                    </a:p>
                  </a:txBody>
                  <a:tcPr/>
                </a:tc>
                <a:tc>
                  <a:txBody>
                    <a:bodyPr/>
                    <a:lstStyle/>
                    <a:p>
                      <a:r>
                        <a:rPr lang="en-US" dirty="0" smtClean="0"/>
                        <a:t>0.020</a:t>
                      </a:r>
                      <a:r>
                        <a:rPr lang="en-US" baseline="0" dirty="0" smtClean="0"/>
                        <a:t> ±0.038</a:t>
                      </a:r>
                      <a:endParaRPr lang="en-US" dirty="0"/>
                    </a:p>
                  </a:txBody>
                  <a:tcPr/>
                </a:tc>
                <a:tc>
                  <a:txBody>
                    <a:bodyPr/>
                    <a:lstStyle/>
                    <a:p>
                      <a:r>
                        <a:rPr lang="en-US" dirty="0" smtClean="0"/>
                        <a:t>0.068 ±0.028</a:t>
                      </a:r>
                      <a:endParaRPr lang="en-US" dirty="0"/>
                    </a:p>
                  </a:txBody>
                  <a:tcPr/>
                </a:tc>
                <a:tc>
                  <a:txBody>
                    <a:bodyPr/>
                    <a:lstStyle/>
                    <a:p>
                      <a:r>
                        <a:rPr lang="en-US" dirty="0" smtClean="0"/>
                        <a:t>-0.063 ±0.054</a:t>
                      </a:r>
                      <a:endParaRPr lang="en-US" dirty="0"/>
                    </a:p>
                  </a:txBody>
                  <a:tcPr/>
                </a:tc>
              </a:tr>
              <a:tr h="393544">
                <a:tc>
                  <a:txBody>
                    <a:bodyPr/>
                    <a:lstStyle/>
                    <a:p>
                      <a:r>
                        <a:rPr lang="en-US" dirty="0" smtClean="0"/>
                        <a:t>3.47</a:t>
                      </a:r>
                      <a:endParaRPr lang="en-US" dirty="0"/>
                    </a:p>
                  </a:txBody>
                  <a:tcPr/>
                </a:tc>
                <a:tc>
                  <a:txBody>
                    <a:bodyPr/>
                    <a:lstStyle/>
                    <a:p>
                      <a:r>
                        <a:rPr lang="en-US" dirty="0" smtClean="0"/>
                        <a:t>0.082 ±0.015</a:t>
                      </a:r>
                      <a:endParaRPr lang="en-US" dirty="0"/>
                    </a:p>
                  </a:txBody>
                  <a:tcPr/>
                </a:tc>
                <a:tc>
                  <a:txBody>
                    <a:bodyPr/>
                    <a:lstStyle/>
                    <a:p>
                      <a:r>
                        <a:rPr lang="en-US" dirty="0" smtClean="0"/>
                        <a:t>0.011 ±0.029</a:t>
                      </a:r>
                      <a:endParaRPr lang="en-US" dirty="0"/>
                    </a:p>
                  </a:txBody>
                  <a:tcPr/>
                </a:tc>
                <a:tc>
                  <a:txBody>
                    <a:bodyPr/>
                    <a:lstStyle/>
                    <a:p>
                      <a:r>
                        <a:rPr lang="en-US" dirty="0" smtClean="0"/>
                        <a:t>0.037 ±0.016</a:t>
                      </a:r>
                      <a:endParaRPr lang="en-US" dirty="0"/>
                    </a:p>
                  </a:txBody>
                  <a:tcPr/>
                </a:tc>
                <a:tc>
                  <a:txBody>
                    <a:bodyPr/>
                    <a:lstStyle/>
                    <a:p>
                      <a:r>
                        <a:rPr lang="en-US" dirty="0" smtClean="0"/>
                        <a:t>-0.030</a:t>
                      </a:r>
                      <a:r>
                        <a:rPr lang="en-US" baseline="0" dirty="0" smtClean="0"/>
                        <a:t> ±0.029</a:t>
                      </a:r>
                      <a:endParaRPr lang="en-US" dirty="0"/>
                    </a:p>
                  </a:txBody>
                  <a:tcPr/>
                </a:tc>
              </a:tr>
            </a:tbl>
          </a:graphicData>
        </a:graphic>
      </p:graphicFrame>
      <p:sp>
        <p:nvSpPr>
          <p:cNvPr id="9" name="TextBox 8"/>
          <p:cNvSpPr txBox="1"/>
          <p:nvPr/>
        </p:nvSpPr>
        <p:spPr>
          <a:xfrm>
            <a:off x="4191000" y="6172200"/>
            <a:ext cx="4055149" cy="369332"/>
          </a:xfrm>
          <a:prstGeom prst="rect">
            <a:avLst/>
          </a:prstGeom>
          <a:noFill/>
        </p:spPr>
        <p:txBody>
          <a:bodyPr wrap="none" rtlCol="0">
            <a:spAutoFit/>
          </a:bodyPr>
          <a:lstStyle/>
          <a:p>
            <a:r>
              <a:rPr lang="en-US" dirty="0" smtClean="0"/>
              <a:t>*J. J. Kelly, Phys. Rev. C 70, 068202 (2004)</a:t>
            </a:r>
            <a:endParaRPr lang="en-US" dirty="0"/>
          </a:p>
        </p:txBody>
      </p:sp>
      <p:sp>
        <p:nvSpPr>
          <p:cNvPr id="10" name="Slide Number Placeholder 9"/>
          <p:cNvSpPr>
            <a:spLocks noGrp="1"/>
          </p:cNvSpPr>
          <p:nvPr>
            <p:ph type="sldNum" sz="quarter" idx="12"/>
          </p:nvPr>
        </p:nvSpPr>
        <p:spPr/>
        <p:txBody>
          <a:bodyPr/>
          <a:lstStyle/>
          <a:p>
            <a:fld id="{AF2E78A8-0928-4DE6-A58C-D5302B0961A4}" type="slidenum">
              <a:rPr lang="en-US" smtClean="0"/>
              <a:pPr/>
              <a:t>16</a:t>
            </a:fld>
            <a:endParaRPr lang="en-US"/>
          </a:p>
        </p:txBody>
      </p:sp>
      <p:sp>
        <p:nvSpPr>
          <p:cNvPr id="11" name="Footer Placeholder 10"/>
          <p:cNvSpPr>
            <a:spLocks noGrp="1"/>
          </p:cNvSpPr>
          <p:nvPr>
            <p:ph type="ftr" sz="quarter" idx="11"/>
          </p:nvPr>
        </p:nvSpPr>
        <p:spPr/>
        <p:txBody>
          <a:bodyPr/>
          <a:lstStyle/>
          <a:p>
            <a:r>
              <a:rPr lang="en-US" smtClean="0"/>
              <a:t>Jonathan Miller PANIC08</a:t>
            </a:r>
            <a:endParaRPr lang="en-US"/>
          </a:p>
        </p:txBody>
      </p:sp>
      <p:graphicFrame>
        <p:nvGraphicFramePr>
          <p:cNvPr id="13" name="Content Placeholder 12"/>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Q</a:t>
                      </a:r>
                      <a:r>
                        <a:rPr lang="en-US" baseline="30000" dirty="0" smtClean="0"/>
                        <a:t>2 </a:t>
                      </a:r>
                      <a:r>
                        <a:rPr lang="en-US" baseline="0" dirty="0" smtClean="0"/>
                        <a:t>(GeV</a:t>
                      </a:r>
                      <a:r>
                        <a:rPr lang="en-US" baseline="30000" dirty="0" smtClean="0"/>
                        <a:t>2</a:t>
                      </a:r>
                      <a:r>
                        <a:rPr lang="en-US" baseline="0" dirty="0" smtClean="0"/>
                        <a:t>)</a:t>
                      </a:r>
                      <a:endParaRPr lang="en-US" baseline="0" dirty="0"/>
                    </a:p>
                  </a:txBody>
                  <a:tcPr/>
                </a:tc>
                <a:tc>
                  <a:txBody>
                    <a:bodyPr/>
                    <a:lstStyle/>
                    <a:p>
                      <a:r>
                        <a:rPr lang="en-US" dirty="0" smtClean="0"/>
                        <a:t>F</a:t>
                      </a:r>
                      <a:r>
                        <a:rPr lang="en-US" baseline="-25000" dirty="0" smtClean="0"/>
                        <a:t>1</a:t>
                      </a:r>
                      <a:r>
                        <a:rPr lang="en-US" baseline="30000" dirty="0" smtClean="0"/>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1</a:t>
                      </a:r>
                      <a:r>
                        <a:rPr lang="en-US" baseline="30000" dirty="0" smtClean="0"/>
                        <a:t>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2</a:t>
                      </a:r>
                      <a:r>
                        <a:rPr lang="en-US" baseline="30000" dirty="0" smtClean="0"/>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2</a:t>
                      </a:r>
                      <a:r>
                        <a:rPr lang="en-US" baseline="30000" dirty="0" smtClean="0"/>
                        <a:t>n</a:t>
                      </a:r>
                      <a:endParaRPr lang="en-US" dirty="0" smtClean="0"/>
                    </a:p>
                  </a:txBody>
                  <a:tcPr/>
                </a:tc>
              </a:tr>
              <a:tr h="370840">
                <a:tc>
                  <a:txBody>
                    <a:bodyPr/>
                    <a:lstStyle/>
                    <a:p>
                      <a:r>
                        <a:rPr lang="en-US" dirty="0" smtClean="0"/>
                        <a:t>1.72</a:t>
                      </a:r>
                      <a:endParaRPr lang="en-US" dirty="0"/>
                    </a:p>
                  </a:txBody>
                  <a:tcPr/>
                </a:tc>
                <a:tc>
                  <a:txBody>
                    <a:bodyPr/>
                    <a:lstStyle/>
                    <a:p>
                      <a:endParaRPr lang="en-US"/>
                    </a:p>
                  </a:txBody>
                  <a:tcPr/>
                </a:tc>
                <a:tc>
                  <a:txBody>
                    <a:bodyPr/>
                    <a:lstStyle/>
                    <a:p>
                      <a:r>
                        <a:rPr lang="en-US" dirty="0" smtClean="0"/>
                        <a:t>-0.034</a:t>
                      </a:r>
                      <a:r>
                        <a:rPr lang="en-US" baseline="0" dirty="0" smtClean="0"/>
                        <a:t> </a:t>
                      </a:r>
                      <a:r>
                        <a:rPr lang="en-US" dirty="0" smtClean="0"/>
                        <a:t>±0.022</a:t>
                      </a:r>
                      <a:endParaRPr lang="en-US" dirty="0"/>
                    </a:p>
                  </a:txBody>
                  <a:tcPr/>
                </a:tc>
                <a:tc>
                  <a:txBody>
                    <a:bodyPr/>
                    <a:lstStyle/>
                    <a:p>
                      <a:endParaRPr lang="en-US"/>
                    </a:p>
                  </a:txBody>
                  <a:tcPr/>
                </a:tc>
                <a:tc>
                  <a:txBody>
                    <a:bodyPr/>
                    <a:lstStyle/>
                    <a:p>
                      <a:r>
                        <a:rPr lang="en-US" dirty="0" smtClean="0"/>
                        <a:t>-0.139 ±0.046</a:t>
                      </a:r>
                      <a:endParaRPr lang="en-US" dirty="0"/>
                    </a:p>
                  </a:txBody>
                  <a:tcPr/>
                </a:tc>
              </a:tr>
              <a:tr h="370840">
                <a:tc>
                  <a:txBody>
                    <a:bodyPr/>
                    <a:lstStyle/>
                    <a:p>
                      <a:r>
                        <a:rPr lang="en-US" dirty="0" smtClean="0"/>
                        <a:t>2.47</a:t>
                      </a:r>
                      <a:endParaRPr lang="en-US" dirty="0"/>
                    </a:p>
                  </a:txBody>
                  <a:tcPr/>
                </a:tc>
                <a:tc>
                  <a:txBody>
                    <a:bodyPr/>
                    <a:lstStyle/>
                    <a:p>
                      <a:endParaRPr lang="en-US"/>
                    </a:p>
                  </a:txBody>
                  <a:tcPr/>
                </a:tc>
                <a:tc>
                  <a:txBody>
                    <a:bodyPr/>
                    <a:lstStyle/>
                    <a:p>
                      <a:r>
                        <a:rPr lang="en-US" dirty="0" smtClean="0"/>
                        <a:t>-0.032 ±0.019</a:t>
                      </a:r>
                      <a:endParaRPr lang="en-US" dirty="0"/>
                    </a:p>
                  </a:txBody>
                  <a:tcPr/>
                </a:tc>
                <a:tc>
                  <a:txBody>
                    <a:bodyPr/>
                    <a:lstStyle/>
                    <a:p>
                      <a:endParaRPr lang="en-US" dirty="0"/>
                    </a:p>
                  </a:txBody>
                  <a:tcPr/>
                </a:tc>
                <a:tc>
                  <a:txBody>
                    <a:bodyPr/>
                    <a:lstStyle/>
                    <a:p>
                      <a:r>
                        <a:rPr lang="en-US" dirty="0" smtClean="0"/>
                        <a:t>-0.065 ±0.027</a:t>
                      </a:r>
                      <a:endParaRPr lang="en-US" dirty="0"/>
                    </a:p>
                  </a:txBody>
                  <a:tcPr/>
                </a:tc>
              </a:tr>
              <a:tr h="370840">
                <a:tc>
                  <a:txBody>
                    <a:bodyPr/>
                    <a:lstStyle/>
                    <a:p>
                      <a:r>
                        <a:rPr lang="en-US" dirty="0" smtClean="0"/>
                        <a:t>3.47</a:t>
                      </a:r>
                      <a:endParaRPr lang="en-US" dirty="0"/>
                    </a:p>
                  </a:txBody>
                  <a:tcPr/>
                </a:tc>
                <a:tc>
                  <a:txBody>
                    <a:bodyPr/>
                    <a:lstStyle/>
                    <a:p>
                      <a:endParaRPr lang="en-US"/>
                    </a:p>
                  </a:txBody>
                  <a:tcPr/>
                </a:tc>
                <a:tc>
                  <a:txBody>
                    <a:bodyPr/>
                    <a:lstStyle/>
                    <a:p>
                      <a:r>
                        <a:rPr lang="en-US" dirty="0" smtClean="0"/>
                        <a:t>-0.020 ±0.014</a:t>
                      </a:r>
                      <a:endParaRPr lang="en-US" dirty="0"/>
                    </a:p>
                  </a:txBody>
                  <a:tcPr/>
                </a:tc>
                <a:tc>
                  <a:txBody>
                    <a:bodyPr/>
                    <a:lstStyle/>
                    <a:p>
                      <a:endParaRPr lang="en-US" dirty="0"/>
                    </a:p>
                  </a:txBody>
                  <a:tcPr/>
                </a:tc>
                <a:tc>
                  <a:txBody>
                    <a:bodyPr/>
                    <a:lstStyle/>
                    <a:p>
                      <a:r>
                        <a:rPr lang="en-US" dirty="0" smtClean="0"/>
                        <a:t>-0.033 ±0.015</a:t>
                      </a: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Overview</a:t>
            </a:r>
            <a:endParaRPr lang="en-US" dirty="0"/>
          </a:p>
        </p:txBody>
      </p:sp>
      <p:graphicFrame>
        <p:nvGraphicFramePr>
          <p:cNvPr id="4" name="Content Placeholder 3"/>
          <p:cNvGraphicFramePr>
            <a:graphicFrameLocks noGrp="1"/>
          </p:cNvGraphicFramePr>
          <p:nvPr>
            <p:ph idx="1"/>
          </p:nvPr>
        </p:nvGraphicFramePr>
        <p:xfrm>
          <a:off x="381000" y="1219201"/>
          <a:ext cx="5334000" cy="1914537"/>
        </p:xfrm>
        <a:graphic>
          <a:graphicData uri="http://schemas.openxmlformats.org/drawingml/2006/table">
            <a:tbl>
              <a:tblPr firstRow="1" bandRow="1">
                <a:tableStyleId>{F5AB1C69-6EDB-4FF4-983F-18BD219EF322}</a:tableStyleId>
              </a:tblPr>
              <a:tblGrid>
                <a:gridCol w="2057400"/>
                <a:gridCol w="1143000"/>
                <a:gridCol w="2133600"/>
              </a:tblGrid>
              <a:tr h="451497">
                <a:tc>
                  <a:txBody>
                    <a:bodyPr/>
                    <a:lstStyle/>
                    <a:p>
                      <a:r>
                        <a:rPr lang="en-US" dirty="0" smtClean="0"/>
                        <a:t>Beam Energy (</a:t>
                      </a:r>
                      <a:r>
                        <a:rPr lang="en-US" dirty="0" err="1" smtClean="0"/>
                        <a:t>GeV</a:t>
                      </a:r>
                      <a:r>
                        <a:rPr lang="en-US" dirty="0" smtClean="0"/>
                        <a:t>)</a:t>
                      </a:r>
                      <a:endParaRPr lang="en-US" dirty="0"/>
                    </a:p>
                  </a:txBody>
                  <a:tcPr/>
                </a:tc>
                <a:tc>
                  <a:txBody>
                    <a:bodyPr/>
                    <a:lstStyle/>
                    <a:p>
                      <a:r>
                        <a:rPr lang="en-US" dirty="0" smtClean="0"/>
                        <a:t>Q</a:t>
                      </a:r>
                      <a:r>
                        <a:rPr lang="en-US" baseline="30000" dirty="0" smtClean="0"/>
                        <a:t>2</a:t>
                      </a:r>
                      <a:r>
                        <a:rPr lang="en-US" dirty="0" smtClean="0"/>
                        <a:t> (GeV</a:t>
                      </a:r>
                      <a:r>
                        <a:rPr lang="en-US" baseline="30000" dirty="0" smtClean="0"/>
                        <a:t>2</a:t>
                      </a:r>
                      <a:r>
                        <a:rPr lang="en-US" baseline="0" dirty="0" smtClean="0"/>
                        <a:t> )</a:t>
                      </a:r>
                      <a:endParaRPr lang="en-US" dirty="0"/>
                    </a:p>
                  </a:txBody>
                  <a:tcPr/>
                </a:tc>
                <a:tc>
                  <a:txBody>
                    <a:bodyPr/>
                    <a:lstStyle/>
                    <a:p>
                      <a:r>
                        <a:rPr lang="en-US" dirty="0" smtClean="0"/>
                        <a:t>Statistical Expected</a:t>
                      </a:r>
                      <a:endParaRPr lang="en-US" dirty="0"/>
                    </a:p>
                  </a:txBody>
                  <a:tcPr/>
                </a:tc>
              </a:tr>
              <a:tr h="344325">
                <a:tc>
                  <a:txBody>
                    <a:bodyPr/>
                    <a:lstStyle/>
                    <a:p>
                      <a:r>
                        <a:rPr lang="en-US" dirty="0" smtClean="0"/>
                        <a:t>1.519</a:t>
                      </a:r>
                      <a:endParaRPr lang="en-US" dirty="0"/>
                    </a:p>
                  </a:txBody>
                  <a:tcPr/>
                </a:tc>
                <a:tc>
                  <a:txBody>
                    <a:bodyPr/>
                    <a:lstStyle/>
                    <a:p>
                      <a:r>
                        <a:rPr lang="en-US" dirty="0" smtClean="0"/>
                        <a:t>1.2</a:t>
                      </a:r>
                      <a:endParaRPr lang="en-US" dirty="0"/>
                    </a:p>
                  </a:txBody>
                  <a:tcPr/>
                </a:tc>
                <a:tc>
                  <a:txBody>
                    <a:bodyPr/>
                    <a:lstStyle/>
                    <a:p>
                      <a:r>
                        <a:rPr lang="en-US" dirty="0" smtClean="0"/>
                        <a:t>0.0025</a:t>
                      </a:r>
                      <a:endParaRPr lang="en-US" dirty="0"/>
                    </a:p>
                  </a:txBody>
                  <a:tcPr/>
                </a:tc>
              </a:tr>
              <a:tr h="344325">
                <a:tc>
                  <a:txBody>
                    <a:bodyPr/>
                    <a:lstStyle/>
                    <a:p>
                      <a:r>
                        <a:rPr lang="en-US" dirty="0" smtClean="0"/>
                        <a:t>2.079</a:t>
                      </a:r>
                      <a:endParaRPr lang="en-US" dirty="0"/>
                    </a:p>
                  </a:txBody>
                  <a:tcPr/>
                </a:tc>
                <a:tc>
                  <a:txBody>
                    <a:bodyPr/>
                    <a:lstStyle/>
                    <a:p>
                      <a:r>
                        <a:rPr lang="en-US" dirty="0" smtClean="0"/>
                        <a:t>1.7</a:t>
                      </a:r>
                      <a:endParaRPr lang="en-US" dirty="0"/>
                    </a:p>
                  </a:txBody>
                  <a:tcPr/>
                </a:tc>
                <a:tc>
                  <a:txBody>
                    <a:bodyPr/>
                    <a:lstStyle/>
                    <a:p>
                      <a:r>
                        <a:rPr lang="en-US" dirty="0" smtClean="0"/>
                        <a:t>0.0011</a:t>
                      </a:r>
                      <a:endParaRPr lang="en-US" dirty="0"/>
                    </a:p>
                  </a:txBody>
                  <a:tcPr/>
                </a:tc>
              </a:tr>
              <a:tr h="344325">
                <a:tc>
                  <a:txBody>
                    <a:bodyPr/>
                    <a:lstStyle/>
                    <a:p>
                      <a:r>
                        <a:rPr lang="en-US" dirty="0" smtClean="0"/>
                        <a:t>2.638</a:t>
                      </a:r>
                      <a:endParaRPr lang="en-US" dirty="0"/>
                    </a:p>
                  </a:txBody>
                  <a:tcPr/>
                </a:tc>
                <a:tc>
                  <a:txBody>
                    <a:bodyPr/>
                    <a:lstStyle/>
                    <a:p>
                      <a:r>
                        <a:rPr lang="en-US" dirty="0" smtClean="0"/>
                        <a:t>2.5</a:t>
                      </a:r>
                      <a:endParaRPr lang="en-US" dirty="0"/>
                    </a:p>
                  </a:txBody>
                  <a:tcPr/>
                </a:tc>
                <a:tc>
                  <a:txBody>
                    <a:bodyPr/>
                    <a:lstStyle/>
                    <a:p>
                      <a:r>
                        <a:rPr lang="en-US" dirty="0" smtClean="0"/>
                        <a:t>0.0015</a:t>
                      </a:r>
                      <a:endParaRPr lang="en-US" dirty="0"/>
                    </a:p>
                  </a:txBody>
                  <a:tcPr/>
                </a:tc>
              </a:tr>
              <a:tr h="344325">
                <a:tc>
                  <a:txBody>
                    <a:bodyPr/>
                    <a:lstStyle/>
                    <a:p>
                      <a:r>
                        <a:rPr lang="en-US" dirty="0" smtClean="0"/>
                        <a:t>3.290</a:t>
                      </a:r>
                      <a:endParaRPr lang="en-US" dirty="0"/>
                    </a:p>
                  </a:txBody>
                  <a:tcPr/>
                </a:tc>
                <a:tc>
                  <a:txBody>
                    <a:bodyPr/>
                    <a:lstStyle/>
                    <a:p>
                      <a:r>
                        <a:rPr lang="en-US" dirty="0" smtClean="0"/>
                        <a:t>3.5</a:t>
                      </a:r>
                      <a:endParaRPr lang="en-US" dirty="0"/>
                    </a:p>
                  </a:txBody>
                  <a:tcPr/>
                </a:tc>
                <a:tc>
                  <a:txBody>
                    <a:bodyPr/>
                    <a:lstStyle/>
                    <a:p>
                      <a:r>
                        <a:rPr lang="en-US" dirty="0" smtClean="0"/>
                        <a:t>0.0012</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E7F5F641-004B-42AA-8AC7-B59803984EF3}" type="slidenum">
              <a:rPr lang="en-US" smtClean="0"/>
              <a:pPr/>
              <a:t>17</a:t>
            </a:fld>
            <a:endParaRPr lang="en-US"/>
          </a:p>
        </p:txBody>
      </p:sp>
      <p:sp>
        <p:nvSpPr>
          <p:cNvPr id="12" name="Footer Placeholder 11"/>
          <p:cNvSpPr>
            <a:spLocks noGrp="1"/>
          </p:cNvSpPr>
          <p:nvPr>
            <p:ph type="ftr" sz="quarter" idx="11"/>
          </p:nvPr>
        </p:nvSpPr>
        <p:spPr/>
        <p:txBody>
          <a:bodyPr/>
          <a:lstStyle/>
          <a:p>
            <a:r>
              <a:rPr lang="en-US" smtClean="0"/>
              <a:t>Jonathan Miller PANIC08</a:t>
            </a:r>
            <a:endParaRPr lang="en-US"/>
          </a:p>
        </p:txBody>
      </p:sp>
      <p:graphicFrame>
        <p:nvGraphicFramePr>
          <p:cNvPr id="13" name="Table 12"/>
          <p:cNvGraphicFramePr>
            <a:graphicFrameLocks noGrp="1"/>
          </p:cNvGraphicFramePr>
          <p:nvPr/>
        </p:nvGraphicFramePr>
        <p:xfrm>
          <a:off x="381000" y="3200400"/>
          <a:ext cx="7315200" cy="2977657"/>
        </p:xfrm>
        <a:graphic>
          <a:graphicData uri="http://schemas.openxmlformats.org/drawingml/2006/table">
            <a:tbl>
              <a:tblPr firstRow="1" bandRow="1">
                <a:tableStyleId>{00A15C55-8517-42AA-B614-E9B94910E393}</a:tableStyleId>
              </a:tblPr>
              <a:tblGrid>
                <a:gridCol w="2541069"/>
                <a:gridCol w="1540042"/>
                <a:gridCol w="1405289"/>
                <a:gridCol w="1828800"/>
              </a:tblGrid>
              <a:tr h="272757">
                <a:tc>
                  <a:txBody>
                    <a:bodyPr/>
                    <a:lstStyle/>
                    <a:p>
                      <a:r>
                        <a:rPr lang="en-US" dirty="0" smtClean="0"/>
                        <a:t>Analysis Element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a:t>
                      </a:r>
                      <a:r>
                        <a:rPr lang="en-US" baseline="0" dirty="0" smtClean="0"/>
                        <a:t> </a:t>
                      </a:r>
                      <a:r>
                        <a:rPr lang="en-US" dirty="0" smtClean="0"/>
                        <a:t>(GeV</a:t>
                      </a:r>
                      <a:r>
                        <a:rPr lang="en-US" baseline="30000" dirty="0" smtClean="0"/>
                        <a:t>2</a:t>
                      </a:r>
                      <a:r>
                        <a:rPr lang="en-US" baseline="0" dirty="0" smtClean="0"/>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 (GeV</a:t>
                      </a:r>
                      <a:r>
                        <a:rPr lang="en-US" baseline="30000" dirty="0" smtClean="0"/>
                        <a:t>2</a:t>
                      </a:r>
                      <a:r>
                        <a:rPr lang="en-US" baseline="0" dirty="0" smtClean="0"/>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 (GeV</a:t>
                      </a:r>
                      <a:r>
                        <a:rPr lang="en-US" baseline="30000" dirty="0" smtClean="0"/>
                        <a:t>2</a:t>
                      </a:r>
                      <a:r>
                        <a:rPr lang="en-US" baseline="0" dirty="0" smtClean="0"/>
                        <a:t> )</a:t>
                      </a:r>
                      <a:endParaRPr lang="en-US" dirty="0" smtClean="0"/>
                    </a:p>
                  </a:txBody>
                  <a:tcPr/>
                </a:tc>
              </a:tr>
              <a:tr h="417337">
                <a:tc>
                  <a:txBody>
                    <a:bodyPr/>
                    <a:lstStyle/>
                    <a:p>
                      <a:r>
                        <a:rPr lang="en-US" dirty="0" smtClean="0"/>
                        <a:t>Proton Contamination</a:t>
                      </a:r>
                      <a:endParaRPr lang="en-US" dirty="0"/>
                    </a:p>
                  </a:txBody>
                  <a:tcPr/>
                </a:tc>
                <a:tc>
                  <a:txBody>
                    <a:bodyPr/>
                    <a:lstStyle/>
                    <a:p>
                      <a:r>
                        <a:rPr lang="en-US" dirty="0" smtClean="0"/>
                        <a:t>0.035</a:t>
                      </a:r>
                      <a:endParaRPr lang="en-US" dirty="0"/>
                    </a:p>
                  </a:txBody>
                  <a:tcPr/>
                </a:tc>
                <a:tc>
                  <a:txBody>
                    <a:bodyPr/>
                    <a:lstStyle/>
                    <a:p>
                      <a:endParaRPr lang="en-US" dirty="0"/>
                    </a:p>
                  </a:txBody>
                  <a:tcPr/>
                </a:tc>
                <a:tc>
                  <a:txBody>
                    <a:bodyPr/>
                    <a:lstStyle/>
                    <a:p>
                      <a:r>
                        <a:rPr lang="en-US" dirty="0" smtClean="0"/>
                        <a:t>0.057</a:t>
                      </a:r>
                      <a:endParaRPr lang="en-US" dirty="0"/>
                    </a:p>
                  </a:txBody>
                  <a:tcPr/>
                </a:tc>
              </a:tr>
              <a:tr h="272757">
                <a:tc>
                  <a:txBody>
                    <a:bodyPr/>
                    <a:lstStyle/>
                    <a:p>
                      <a:r>
                        <a:rPr lang="en-US" dirty="0" smtClean="0"/>
                        <a:t>Target Polarization</a:t>
                      </a:r>
                      <a:endParaRPr lang="en-US" dirty="0"/>
                    </a:p>
                  </a:txBody>
                  <a:tcPr/>
                </a:tc>
                <a:tc>
                  <a:txBody>
                    <a:bodyPr/>
                    <a:lstStyle/>
                    <a:p>
                      <a:r>
                        <a:rPr lang="en-US" dirty="0" smtClean="0"/>
                        <a:t>0.063</a:t>
                      </a:r>
                      <a:endParaRPr lang="en-US" dirty="0"/>
                    </a:p>
                  </a:txBody>
                  <a:tcPr/>
                </a:tc>
                <a:tc>
                  <a:txBody>
                    <a:bodyPr/>
                    <a:lstStyle/>
                    <a:p>
                      <a:endParaRPr lang="en-US" dirty="0"/>
                    </a:p>
                  </a:txBody>
                  <a:tcPr/>
                </a:tc>
                <a:tc>
                  <a:txBody>
                    <a:bodyPr/>
                    <a:lstStyle/>
                    <a:p>
                      <a:r>
                        <a:rPr lang="en-US" dirty="0" smtClean="0"/>
                        <a:t>0.035</a:t>
                      </a:r>
                      <a:endParaRPr lang="en-US" dirty="0"/>
                    </a:p>
                  </a:txBody>
                  <a:tcPr/>
                </a:tc>
              </a:tr>
              <a:tr h="272757">
                <a:tc>
                  <a:txBody>
                    <a:bodyPr/>
                    <a:lstStyle/>
                    <a:p>
                      <a:r>
                        <a:rPr lang="en-US" dirty="0" smtClean="0"/>
                        <a:t>Beam Polarization</a:t>
                      </a:r>
                      <a:endParaRPr lang="en-US" dirty="0"/>
                    </a:p>
                  </a:txBody>
                  <a:tcPr/>
                </a:tc>
                <a:tc>
                  <a:txBody>
                    <a:bodyPr/>
                    <a:lstStyle/>
                    <a:p>
                      <a:r>
                        <a:rPr lang="en-US" dirty="0" smtClean="0"/>
                        <a:t>0.020</a:t>
                      </a:r>
                      <a:endParaRPr lang="en-US" dirty="0"/>
                    </a:p>
                  </a:txBody>
                  <a:tcPr/>
                </a:tc>
                <a:tc>
                  <a:txBody>
                    <a:bodyPr/>
                    <a:lstStyle/>
                    <a:p>
                      <a:endParaRPr lang="en-US"/>
                    </a:p>
                  </a:txBody>
                  <a:tcPr/>
                </a:tc>
                <a:tc>
                  <a:txBody>
                    <a:bodyPr/>
                    <a:lstStyle/>
                    <a:p>
                      <a:r>
                        <a:rPr lang="en-US" dirty="0" smtClean="0"/>
                        <a:t>0.011</a:t>
                      </a:r>
                      <a:endParaRPr lang="en-US" dirty="0"/>
                    </a:p>
                  </a:txBody>
                  <a:tcPr/>
                </a:tc>
              </a:tr>
              <a:tr h="272757">
                <a:tc>
                  <a:txBody>
                    <a:bodyPr/>
                    <a:lstStyle/>
                    <a:p>
                      <a:r>
                        <a:rPr lang="en-US" dirty="0" smtClean="0"/>
                        <a:t>Acc. Back. Contamination</a:t>
                      </a:r>
                      <a:endParaRPr lang="en-US" dirty="0"/>
                    </a:p>
                  </a:txBody>
                  <a:tcPr/>
                </a:tc>
                <a:tc>
                  <a:txBody>
                    <a:bodyPr/>
                    <a:lstStyle/>
                    <a:p>
                      <a:r>
                        <a:rPr lang="en-US" dirty="0" smtClean="0"/>
                        <a:t>0.018</a:t>
                      </a:r>
                      <a:endParaRPr lang="en-US" dirty="0"/>
                    </a:p>
                  </a:txBody>
                  <a:tcPr/>
                </a:tc>
                <a:tc>
                  <a:txBody>
                    <a:bodyPr/>
                    <a:lstStyle/>
                    <a:p>
                      <a:endParaRPr lang="en-US" dirty="0"/>
                    </a:p>
                  </a:txBody>
                  <a:tcPr/>
                </a:tc>
                <a:tc>
                  <a:txBody>
                    <a:bodyPr/>
                    <a:lstStyle/>
                    <a:p>
                      <a:r>
                        <a:rPr lang="en-US" dirty="0" smtClean="0"/>
                        <a:t>0.017</a:t>
                      </a:r>
                      <a:endParaRPr lang="en-US" dirty="0"/>
                    </a:p>
                  </a:txBody>
                  <a:tcPr/>
                </a:tc>
              </a:tr>
              <a:tr h="272757">
                <a:tc>
                  <a:txBody>
                    <a:bodyPr/>
                    <a:lstStyle/>
                    <a:p>
                      <a:r>
                        <a:rPr lang="en-US" dirty="0" smtClean="0"/>
                        <a:t>Neutron Polarization</a:t>
                      </a:r>
                      <a:endParaRPr lang="en-US" dirty="0"/>
                    </a:p>
                  </a:txBody>
                  <a:tcPr/>
                </a:tc>
                <a:tc>
                  <a:txBody>
                    <a:bodyPr/>
                    <a:lstStyle/>
                    <a:p>
                      <a:r>
                        <a:rPr lang="en-US" dirty="0" smtClean="0"/>
                        <a:t>0.035</a:t>
                      </a:r>
                      <a:endParaRPr lang="en-US" dirty="0"/>
                    </a:p>
                  </a:txBody>
                  <a:tcPr/>
                </a:tc>
                <a:tc>
                  <a:txBody>
                    <a:bodyPr/>
                    <a:lstStyle/>
                    <a:p>
                      <a:endParaRPr lang="en-US"/>
                    </a:p>
                  </a:txBody>
                  <a:tcPr/>
                </a:tc>
                <a:tc>
                  <a:txBody>
                    <a:bodyPr/>
                    <a:lstStyle/>
                    <a:p>
                      <a:r>
                        <a:rPr lang="en-US" dirty="0" smtClean="0"/>
                        <a:t>0.019</a:t>
                      </a:r>
                      <a:endParaRPr lang="en-US" dirty="0"/>
                    </a:p>
                  </a:txBody>
                  <a:tcPr/>
                </a:tc>
              </a:tr>
              <a:tr h="272757">
                <a:tc>
                  <a:txBody>
                    <a:bodyPr/>
                    <a:lstStyle/>
                    <a:p>
                      <a:r>
                        <a:rPr lang="en-US" dirty="0" smtClean="0"/>
                        <a:t>Nitrogen Contamination</a:t>
                      </a:r>
                      <a:endParaRPr lang="en-US" dirty="0"/>
                    </a:p>
                  </a:txBody>
                  <a:tcPr/>
                </a:tc>
                <a:tc>
                  <a:txBody>
                    <a:bodyPr/>
                    <a:lstStyle/>
                    <a:p>
                      <a:r>
                        <a:rPr lang="en-US" dirty="0" smtClean="0"/>
                        <a:t>0.003</a:t>
                      </a:r>
                      <a:endParaRPr lang="en-US" dirty="0"/>
                    </a:p>
                  </a:txBody>
                  <a:tcPr/>
                </a:tc>
                <a:tc>
                  <a:txBody>
                    <a:bodyPr/>
                    <a:lstStyle/>
                    <a:p>
                      <a:endParaRPr lang="en-US"/>
                    </a:p>
                  </a:txBody>
                  <a:tcPr/>
                </a:tc>
                <a:tc>
                  <a:txBody>
                    <a:bodyPr/>
                    <a:lstStyle/>
                    <a:p>
                      <a:r>
                        <a:rPr lang="en-US" dirty="0" smtClean="0"/>
                        <a:t>0.010</a:t>
                      </a:r>
                      <a:endParaRPr lang="en-US" dirty="0"/>
                    </a:p>
                  </a:txBody>
                  <a:tcPr/>
                </a:tc>
              </a:tr>
              <a:tr h="272757">
                <a:tc>
                  <a:txBody>
                    <a:bodyPr/>
                    <a:lstStyle/>
                    <a:p>
                      <a:r>
                        <a:rPr lang="en-US" dirty="0" smtClean="0"/>
                        <a:t>FSI Corrections</a:t>
                      </a:r>
                      <a:endParaRPr lang="en-US" dirty="0"/>
                    </a:p>
                  </a:txBody>
                  <a:tcPr/>
                </a:tc>
                <a:tc>
                  <a:txBody>
                    <a:bodyPr/>
                    <a:lstStyle/>
                    <a:p>
                      <a:r>
                        <a:rPr lang="en-US" dirty="0" smtClean="0"/>
                        <a:t>0.080</a:t>
                      </a:r>
                      <a:endParaRPr lang="en-US" dirty="0"/>
                    </a:p>
                  </a:txBody>
                  <a:tcPr/>
                </a:tc>
                <a:tc>
                  <a:txBody>
                    <a:bodyPr/>
                    <a:lstStyle/>
                    <a:p>
                      <a:endParaRPr lang="en-US"/>
                    </a:p>
                  </a:txBody>
                  <a:tcPr/>
                </a:tc>
                <a:tc>
                  <a:txBody>
                    <a:bodyPr/>
                    <a:lstStyle/>
                    <a:p>
                      <a:r>
                        <a:rPr lang="en-US" dirty="0" smtClean="0"/>
                        <a:t>0.043</a:t>
                      </a:r>
                      <a:endParaRPr lang="en-US" dirty="0"/>
                    </a:p>
                  </a:txBody>
                  <a:tcPr/>
                </a:tc>
              </a:tr>
            </a:tbl>
          </a:graphicData>
        </a:graphic>
      </p:graphicFrame>
      <p:sp>
        <p:nvSpPr>
          <p:cNvPr id="14" name="TextBox 13"/>
          <p:cNvSpPr txBox="1"/>
          <p:nvPr/>
        </p:nvSpPr>
        <p:spPr>
          <a:xfrm>
            <a:off x="5715000" y="1219200"/>
            <a:ext cx="3429000" cy="2031325"/>
          </a:xfrm>
          <a:prstGeom prst="rect">
            <a:avLst/>
          </a:prstGeom>
          <a:noFill/>
        </p:spPr>
        <p:txBody>
          <a:bodyPr wrap="square" rtlCol="0">
            <a:spAutoFit/>
          </a:bodyPr>
          <a:lstStyle/>
          <a:p>
            <a:r>
              <a:rPr lang="en-US" dirty="0" smtClean="0"/>
              <a:t>Measurements were undertaken at four different energies, included to the right was the expected statistical precision. Below the components to systematic uncertainty are tabulated as a fraction of </a:t>
            </a:r>
            <a:r>
              <a:rPr lang="en-US" dirty="0" err="1" smtClean="0"/>
              <a:t>G</a:t>
            </a:r>
            <a:r>
              <a:rPr lang="en-US" baseline="-25000" dirty="0" err="1" smtClean="0"/>
              <a:t>E</a:t>
            </a:r>
            <a:r>
              <a:rPr lang="en-US" baseline="30000" dirty="0" err="1" smtClean="0"/>
              <a:t>n</a:t>
            </a:r>
            <a:r>
              <a:rPr lang="en-US" dirty="0" err="1" smtClean="0"/>
              <a:t>.</a:t>
            </a:r>
            <a:endParaRPr lang="en-US" dirty="0"/>
          </a:p>
        </p:txBody>
      </p:sp>
      <p:sp>
        <p:nvSpPr>
          <p:cNvPr id="15" name="Rectangle 14"/>
          <p:cNvSpPr/>
          <p:nvPr/>
        </p:nvSpPr>
        <p:spPr>
          <a:xfrm>
            <a:off x="381000" y="6248400"/>
            <a:ext cx="5029200" cy="276999"/>
          </a:xfrm>
          <a:prstGeom prst="rect">
            <a:avLst/>
          </a:prstGeom>
        </p:spPr>
        <p:txBody>
          <a:bodyPr wrap="square">
            <a:spAutoFit/>
          </a:bodyPr>
          <a:lstStyle/>
          <a:p>
            <a:r>
              <a:rPr lang="en-US" sz="1200" dirty="0" smtClean="0"/>
              <a:t>S. Riordan. PhD thesis, Carnegie Mellon University, unpublished (2008).</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Tomographic</a:t>
            </a:r>
            <a:r>
              <a:rPr lang="en-US" dirty="0" smtClean="0"/>
              <a:t> Picture of the Neutron</a:t>
            </a:r>
            <a:endParaRPr lang="en-US" dirty="0"/>
          </a:p>
        </p:txBody>
      </p:sp>
      <p:graphicFrame>
        <p:nvGraphicFramePr>
          <p:cNvPr id="4" name="Content Placeholder 3"/>
          <p:cNvGraphicFramePr>
            <a:graphicFrameLocks noChangeAspect="1"/>
          </p:cNvGraphicFramePr>
          <p:nvPr>
            <p:ph idx="1"/>
          </p:nvPr>
        </p:nvGraphicFramePr>
        <p:xfrm>
          <a:off x="1600200" y="1524000"/>
          <a:ext cx="6096000" cy="922338"/>
        </p:xfrm>
        <a:graphic>
          <a:graphicData uri="http://schemas.openxmlformats.org/presentationml/2006/ole">
            <p:oleObj spid="_x0000_s53250" name="Equation" r:id="rId3" imgW="3022560" imgH="457200" progId="Equation.3">
              <p:embed/>
            </p:oleObj>
          </a:graphicData>
        </a:graphic>
      </p:graphicFrame>
      <p:sp>
        <p:nvSpPr>
          <p:cNvPr id="5" name="TextBox 4"/>
          <p:cNvSpPr txBox="1"/>
          <p:nvPr/>
        </p:nvSpPr>
        <p:spPr>
          <a:xfrm>
            <a:off x="762000" y="2438400"/>
            <a:ext cx="7924800" cy="923330"/>
          </a:xfrm>
          <a:prstGeom prst="rect">
            <a:avLst/>
          </a:prstGeom>
          <a:noFill/>
        </p:spPr>
        <p:txBody>
          <a:bodyPr wrap="square" rtlCol="0">
            <a:spAutoFit/>
          </a:bodyPr>
          <a:lstStyle/>
          <a:p>
            <a:r>
              <a:rPr lang="en-US" dirty="0" smtClean="0"/>
              <a:t>The transverse density of the nucleon is related to both the form factor of the nucleon and the quark density, which can be calculated from model dependent GPDs. Below is the region of parameter space allowed by positivity constraint.</a:t>
            </a:r>
            <a:endParaRPr lang="en-US" dirty="0"/>
          </a:p>
        </p:txBody>
      </p:sp>
      <p:sp>
        <p:nvSpPr>
          <p:cNvPr id="6" name="Slide Number Placeholder 5"/>
          <p:cNvSpPr>
            <a:spLocks noGrp="1"/>
          </p:cNvSpPr>
          <p:nvPr>
            <p:ph type="sldNum" sz="quarter" idx="12"/>
          </p:nvPr>
        </p:nvSpPr>
        <p:spPr/>
        <p:txBody>
          <a:bodyPr/>
          <a:lstStyle/>
          <a:p>
            <a:fld id="{AF2E78A8-0928-4DE6-A58C-D5302B0961A4}"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Jonathan Miller PANIC08</a:t>
            </a:r>
            <a:endParaRPr lang="en-US"/>
          </a:p>
        </p:txBody>
      </p:sp>
      <p:pic>
        <p:nvPicPr>
          <p:cNvPr id="8" name="Picture 7" descr="new_poscons.eps"/>
          <p:cNvPicPr>
            <a:picLocks noChangeAspect="1"/>
          </p:cNvPicPr>
          <p:nvPr/>
        </p:nvPicPr>
        <p:blipFill>
          <a:blip r:embed="rId4"/>
          <a:stretch>
            <a:fillRect/>
          </a:stretch>
        </p:blipFill>
        <p:spPr>
          <a:xfrm>
            <a:off x="381000" y="3276600"/>
            <a:ext cx="4486725" cy="3040541"/>
          </a:xfrm>
          <a:prstGeom prst="rect">
            <a:avLst/>
          </a:prstGeom>
        </p:spPr>
      </p:pic>
      <p:pic>
        <p:nvPicPr>
          <p:cNvPr id="9" name="Picture 8" descr="new_poscons.eps"/>
          <p:cNvPicPr>
            <a:picLocks noChangeAspect="1"/>
          </p:cNvPicPr>
          <p:nvPr/>
        </p:nvPicPr>
        <p:blipFill>
          <a:blip r:embed="rId5"/>
          <a:stretch>
            <a:fillRect/>
          </a:stretch>
        </p:blipFill>
        <p:spPr>
          <a:xfrm>
            <a:off x="4495800" y="3352800"/>
            <a:ext cx="4486725" cy="3040541"/>
          </a:xfrm>
          <a:prstGeom prst="rect">
            <a:avLst/>
          </a:prstGeom>
        </p:spPr>
      </p:pic>
      <p:sp>
        <p:nvSpPr>
          <p:cNvPr id="10" name="TextBox 9"/>
          <p:cNvSpPr txBox="1"/>
          <p:nvPr/>
        </p:nvSpPr>
        <p:spPr>
          <a:xfrm>
            <a:off x="6172200" y="4953000"/>
            <a:ext cx="714363" cy="369332"/>
          </a:xfrm>
          <a:prstGeom prst="rect">
            <a:avLst/>
          </a:prstGeom>
          <a:noFill/>
        </p:spPr>
        <p:txBody>
          <a:bodyPr wrap="none" rtlCol="0">
            <a:spAutoFit/>
          </a:bodyPr>
          <a:lstStyle/>
          <a:p>
            <a:r>
              <a:rPr lang="en-US" dirty="0" smtClean="0">
                <a:solidFill>
                  <a:srgbClr val="0070C0"/>
                </a:solidFill>
              </a:rPr>
              <a:t>down</a:t>
            </a:r>
            <a:endParaRPr lang="en-US" dirty="0">
              <a:solidFill>
                <a:srgbClr val="0070C0"/>
              </a:solidFill>
            </a:endParaRPr>
          </a:p>
        </p:txBody>
      </p:sp>
      <p:sp>
        <p:nvSpPr>
          <p:cNvPr id="11" name="TextBox 10"/>
          <p:cNvSpPr txBox="1"/>
          <p:nvPr/>
        </p:nvSpPr>
        <p:spPr>
          <a:xfrm>
            <a:off x="7391400" y="4191000"/>
            <a:ext cx="428322" cy="369332"/>
          </a:xfrm>
          <a:prstGeom prst="rect">
            <a:avLst/>
          </a:prstGeom>
          <a:noFill/>
        </p:spPr>
        <p:txBody>
          <a:bodyPr wrap="none" rtlCol="0">
            <a:spAutoFit/>
          </a:bodyPr>
          <a:lstStyle/>
          <a:p>
            <a:r>
              <a:rPr lang="en-US" dirty="0" smtClean="0">
                <a:solidFill>
                  <a:srgbClr val="FF0000"/>
                </a:solidFill>
              </a:rPr>
              <a:t>up</a:t>
            </a:r>
            <a:endParaRPr lang="en-US" dirty="0">
              <a:solidFill>
                <a:srgbClr val="FF0000"/>
              </a:solidFill>
            </a:endParaRPr>
          </a:p>
        </p:txBody>
      </p:sp>
      <p:sp>
        <p:nvSpPr>
          <p:cNvPr id="12" name="TextBox 11"/>
          <p:cNvSpPr txBox="1"/>
          <p:nvPr/>
        </p:nvSpPr>
        <p:spPr>
          <a:xfrm>
            <a:off x="2514600" y="4191000"/>
            <a:ext cx="428322" cy="369332"/>
          </a:xfrm>
          <a:prstGeom prst="rect">
            <a:avLst/>
          </a:prstGeom>
          <a:noFill/>
        </p:spPr>
        <p:txBody>
          <a:bodyPr wrap="none" rtlCol="0">
            <a:spAutoFit/>
          </a:bodyPr>
          <a:lstStyle/>
          <a:p>
            <a:r>
              <a:rPr lang="en-US" dirty="0" smtClean="0">
                <a:solidFill>
                  <a:srgbClr val="FF0000"/>
                </a:solidFill>
              </a:rPr>
              <a:t>up</a:t>
            </a:r>
            <a:endParaRPr lang="en-US" dirty="0">
              <a:solidFill>
                <a:srgbClr val="FF0000"/>
              </a:solidFill>
            </a:endParaRPr>
          </a:p>
        </p:txBody>
      </p:sp>
      <p:sp>
        <p:nvSpPr>
          <p:cNvPr id="13" name="TextBox 12"/>
          <p:cNvSpPr txBox="1"/>
          <p:nvPr/>
        </p:nvSpPr>
        <p:spPr>
          <a:xfrm>
            <a:off x="1447800" y="4191000"/>
            <a:ext cx="714363" cy="369332"/>
          </a:xfrm>
          <a:prstGeom prst="rect">
            <a:avLst/>
          </a:prstGeom>
          <a:noFill/>
        </p:spPr>
        <p:txBody>
          <a:bodyPr wrap="none" rtlCol="0">
            <a:spAutoFit/>
          </a:bodyPr>
          <a:lstStyle/>
          <a:p>
            <a:r>
              <a:rPr lang="en-US" dirty="0" smtClean="0">
                <a:solidFill>
                  <a:srgbClr val="0070C0"/>
                </a:solidFill>
              </a:rPr>
              <a:t>down</a:t>
            </a:r>
            <a:endParaRPr lang="en-US" dirty="0">
              <a:solidFill>
                <a:srgbClr val="0070C0"/>
              </a:solidFill>
            </a:endParaRPr>
          </a:p>
        </p:txBody>
      </p:sp>
      <p:sp>
        <p:nvSpPr>
          <p:cNvPr id="14" name="TextBox 13"/>
          <p:cNvSpPr txBox="1"/>
          <p:nvPr/>
        </p:nvSpPr>
        <p:spPr>
          <a:xfrm>
            <a:off x="1295400" y="3276600"/>
            <a:ext cx="2267287" cy="369332"/>
          </a:xfrm>
          <a:prstGeom prst="rect">
            <a:avLst/>
          </a:prstGeom>
          <a:noFill/>
        </p:spPr>
        <p:txBody>
          <a:bodyPr wrap="none" rtlCol="0">
            <a:spAutoFit/>
          </a:bodyPr>
          <a:lstStyle/>
          <a:p>
            <a:r>
              <a:rPr lang="en-US" dirty="0" smtClean="0"/>
              <a:t>New Parameterization</a:t>
            </a:r>
            <a:endParaRPr lang="en-US" dirty="0"/>
          </a:p>
        </p:txBody>
      </p:sp>
      <p:sp>
        <p:nvSpPr>
          <p:cNvPr id="15" name="TextBox 14"/>
          <p:cNvSpPr txBox="1"/>
          <p:nvPr/>
        </p:nvSpPr>
        <p:spPr>
          <a:xfrm>
            <a:off x="5638800" y="3276600"/>
            <a:ext cx="2165849" cy="369332"/>
          </a:xfrm>
          <a:prstGeom prst="rect">
            <a:avLst/>
          </a:prstGeom>
          <a:noFill/>
        </p:spPr>
        <p:txBody>
          <a:bodyPr wrap="none" rtlCol="0">
            <a:spAutoFit/>
          </a:bodyPr>
          <a:lstStyle/>
          <a:p>
            <a:r>
              <a:rPr lang="en-US" dirty="0" smtClean="0"/>
              <a:t>Old Parameterization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Neutron Form Factors</a:t>
            </a:r>
          </a:p>
          <a:p>
            <a:r>
              <a:rPr lang="en-US" dirty="0" smtClean="0"/>
              <a:t>High Q</a:t>
            </a:r>
            <a:r>
              <a:rPr lang="en-US" baseline="30000" dirty="0" smtClean="0"/>
              <a:t>2</a:t>
            </a:r>
            <a:r>
              <a:rPr lang="en-US" dirty="0" smtClean="0"/>
              <a:t> Experiment</a:t>
            </a:r>
          </a:p>
          <a:p>
            <a:r>
              <a:rPr lang="en-US" dirty="0" err="1" smtClean="0"/>
              <a:t>G</a:t>
            </a:r>
            <a:r>
              <a:rPr lang="en-US" baseline="-25000" dirty="0" err="1" smtClean="0"/>
              <a:t>E</a:t>
            </a:r>
            <a:r>
              <a:rPr lang="en-US" baseline="30000" dirty="0" err="1" smtClean="0"/>
              <a:t>n</a:t>
            </a:r>
            <a:r>
              <a:rPr lang="en-US" dirty="0" smtClean="0"/>
              <a:t> Results</a:t>
            </a:r>
          </a:p>
          <a:p>
            <a:r>
              <a:rPr lang="en-US" dirty="0" smtClean="0"/>
              <a:t>Interpretation</a:t>
            </a:r>
          </a:p>
          <a:p>
            <a:pPr lvl="1"/>
            <a:r>
              <a:rPr lang="en-US" dirty="0" smtClean="0">
                <a:solidFill>
                  <a:srgbClr val="0070C0"/>
                </a:solidFill>
              </a:rPr>
              <a:t>Quark Orbital Angular Momentum</a:t>
            </a:r>
          </a:p>
          <a:p>
            <a:pPr lvl="1"/>
            <a:r>
              <a:rPr lang="en-US" dirty="0" smtClean="0">
                <a:solidFill>
                  <a:srgbClr val="0070C0"/>
                </a:solidFill>
              </a:rPr>
              <a:t>Quark Form Factors – </a:t>
            </a:r>
            <a:r>
              <a:rPr lang="en-US" dirty="0" err="1" smtClean="0">
                <a:solidFill>
                  <a:srgbClr val="0070C0"/>
                </a:solidFill>
              </a:rPr>
              <a:t>F</a:t>
            </a:r>
            <a:r>
              <a:rPr lang="en-US" baseline="-25000" dirty="0" err="1" smtClean="0">
                <a:solidFill>
                  <a:srgbClr val="0070C0"/>
                </a:solidFill>
              </a:rPr>
              <a:t>d</a:t>
            </a:r>
            <a:r>
              <a:rPr lang="en-US" dirty="0" smtClean="0">
                <a:solidFill>
                  <a:srgbClr val="0070C0"/>
                </a:solidFill>
              </a:rPr>
              <a:t>/F</a:t>
            </a:r>
            <a:r>
              <a:rPr lang="en-US" baseline="-25000" dirty="0" smtClean="0">
                <a:solidFill>
                  <a:srgbClr val="0070C0"/>
                </a:solidFill>
              </a:rPr>
              <a:t>u</a:t>
            </a:r>
          </a:p>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AF2E78A8-0928-4DE6-A58C-D5302B0961A4}"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Jonathan Miller PANIC08</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The Electric Form Factor of the Neutron</a:t>
            </a:r>
            <a:endParaRPr lang="en-US" sz="3600" dirty="0"/>
          </a:p>
        </p:txBody>
      </p:sp>
      <p:sp>
        <p:nvSpPr>
          <p:cNvPr id="23" name="Slide Number Placeholder 22"/>
          <p:cNvSpPr>
            <a:spLocks noGrp="1"/>
          </p:cNvSpPr>
          <p:nvPr>
            <p:ph type="sldNum" sz="quarter" idx="12"/>
          </p:nvPr>
        </p:nvSpPr>
        <p:spPr/>
        <p:txBody>
          <a:bodyPr/>
          <a:lstStyle/>
          <a:p>
            <a:fld id="{E7F5F641-004B-42AA-8AC7-B59803984EF3}" type="slidenum">
              <a:rPr lang="en-US" smtClean="0"/>
              <a:pPr/>
              <a:t>3</a:t>
            </a:fld>
            <a:endParaRPr lang="en-US"/>
          </a:p>
        </p:txBody>
      </p:sp>
      <p:sp>
        <p:nvSpPr>
          <p:cNvPr id="29" name="TextBox 28"/>
          <p:cNvSpPr txBox="1"/>
          <p:nvPr/>
        </p:nvSpPr>
        <p:spPr>
          <a:xfrm>
            <a:off x="457200" y="2286000"/>
            <a:ext cx="8458200" cy="923330"/>
          </a:xfrm>
          <a:prstGeom prst="rect">
            <a:avLst/>
          </a:prstGeom>
          <a:noFill/>
        </p:spPr>
        <p:txBody>
          <a:bodyPr wrap="square" rtlCol="0">
            <a:spAutoFit/>
          </a:bodyPr>
          <a:lstStyle/>
          <a:p>
            <a:r>
              <a:rPr lang="en-US" dirty="0" smtClean="0"/>
              <a:t>Above is the </a:t>
            </a:r>
            <a:r>
              <a:rPr lang="en-US" dirty="0" err="1" smtClean="0"/>
              <a:t>Rosenbluth</a:t>
            </a:r>
            <a:r>
              <a:rPr lang="en-US" dirty="0" smtClean="0"/>
              <a:t> formula for the differential cross section  for a free nucleon. It is difficult to find </a:t>
            </a:r>
            <a:r>
              <a:rPr lang="en-US" dirty="0" err="1" smtClean="0"/>
              <a:t>G</a:t>
            </a:r>
            <a:r>
              <a:rPr lang="en-US" baseline="-25000" dirty="0" err="1" smtClean="0"/>
              <a:t>E</a:t>
            </a:r>
            <a:r>
              <a:rPr lang="en-US" baseline="30000" dirty="0" err="1" smtClean="0"/>
              <a:t>n</a:t>
            </a:r>
            <a:r>
              <a:rPr lang="en-US" baseline="-25000" dirty="0" smtClean="0"/>
              <a:t>  </a:t>
            </a:r>
            <a:r>
              <a:rPr lang="en-US" dirty="0" smtClean="0"/>
              <a:t>from the cross section because G</a:t>
            </a:r>
            <a:r>
              <a:rPr lang="en-US" baseline="-25000" dirty="0" smtClean="0"/>
              <a:t>E</a:t>
            </a:r>
            <a:r>
              <a:rPr lang="en-US" dirty="0" smtClean="0"/>
              <a:t> is small compared to G</a:t>
            </a:r>
            <a:r>
              <a:rPr lang="en-US" cap="small" baseline="-25000" dirty="0" smtClean="0"/>
              <a:t>M</a:t>
            </a:r>
            <a:r>
              <a:rPr lang="en-US" dirty="0" smtClean="0"/>
              <a:t> for the neutron. The Mott cross section is the cross section for a </a:t>
            </a:r>
            <a:r>
              <a:rPr lang="en-US" dirty="0" err="1" smtClean="0"/>
              <a:t>structureless</a:t>
            </a:r>
            <a:r>
              <a:rPr lang="en-US" dirty="0" smtClean="0"/>
              <a:t> spin ½  particle.</a:t>
            </a:r>
            <a:endParaRPr lang="en-US" dirty="0"/>
          </a:p>
        </p:txBody>
      </p:sp>
      <p:sp>
        <p:nvSpPr>
          <p:cNvPr id="30" name="TextBox 29"/>
          <p:cNvSpPr txBox="1"/>
          <p:nvPr/>
        </p:nvSpPr>
        <p:spPr>
          <a:xfrm>
            <a:off x="4114800" y="3352800"/>
            <a:ext cx="4648200" cy="646331"/>
          </a:xfrm>
          <a:prstGeom prst="rect">
            <a:avLst/>
          </a:prstGeom>
          <a:noFill/>
        </p:spPr>
        <p:txBody>
          <a:bodyPr wrap="square" rtlCol="0">
            <a:spAutoFit/>
          </a:bodyPr>
          <a:lstStyle/>
          <a:p>
            <a:r>
              <a:rPr lang="en-US" dirty="0" smtClean="0"/>
              <a:t>Sachs form factors are related to the Dirac and Paul form factors and the magnetic moment.</a:t>
            </a:r>
            <a:endParaRPr lang="en-US" dirty="0"/>
          </a:p>
        </p:txBody>
      </p:sp>
      <p:sp>
        <p:nvSpPr>
          <p:cNvPr id="34" name="Footer Placeholder 33"/>
          <p:cNvSpPr>
            <a:spLocks noGrp="1"/>
          </p:cNvSpPr>
          <p:nvPr>
            <p:ph type="ftr" sz="quarter" idx="11"/>
          </p:nvPr>
        </p:nvSpPr>
        <p:spPr/>
        <p:txBody>
          <a:bodyPr/>
          <a:lstStyle/>
          <a:p>
            <a:r>
              <a:rPr lang="en-US" smtClean="0"/>
              <a:t>Jonathan Miller PANIC08</a:t>
            </a:r>
            <a:endParaRPr lang="en-US"/>
          </a:p>
        </p:txBody>
      </p:sp>
      <p:grpSp>
        <p:nvGrpSpPr>
          <p:cNvPr id="37" name="Group 36"/>
          <p:cNvGrpSpPr/>
          <p:nvPr/>
        </p:nvGrpSpPr>
        <p:grpSpPr>
          <a:xfrm>
            <a:off x="457200" y="3429000"/>
            <a:ext cx="3124199" cy="2844426"/>
            <a:chOff x="152400" y="3175374"/>
            <a:chExt cx="4511581" cy="3606426"/>
          </a:xfrm>
        </p:grpSpPr>
        <p:cxnSp>
          <p:nvCxnSpPr>
            <p:cNvPr id="9" name="Straight Connector 8"/>
            <p:cNvCxnSpPr/>
            <p:nvPr/>
          </p:nvCxnSpPr>
          <p:spPr>
            <a:xfrm>
              <a:off x="152400" y="4419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52400" y="45720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 y="47244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514600" y="3276600"/>
              <a:ext cx="190500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667000" y="3352800"/>
              <a:ext cx="190500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743200" y="3505200"/>
              <a:ext cx="190500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16200000" flipH="1">
              <a:off x="2419350" y="4895850"/>
              <a:ext cx="304800" cy="2667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rot="16200000" flipH="1">
              <a:off x="2419350" y="5505450"/>
              <a:ext cx="304800" cy="2667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H="1">
              <a:off x="2438400" y="6096000"/>
              <a:ext cx="1524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5400000" flipH="1" flipV="1">
              <a:off x="2419350" y="5200650"/>
              <a:ext cx="304800" cy="2667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rot="5400000" flipH="1" flipV="1">
              <a:off x="2419350" y="5810250"/>
              <a:ext cx="304800" cy="2667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7200" y="62484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590800" y="6248400"/>
              <a:ext cx="2057400" cy="533400"/>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Chevron 40"/>
            <p:cNvSpPr/>
            <p:nvPr/>
          </p:nvSpPr>
          <p:spPr>
            <a:xfrm rot="19076146">
              <a:off x="4359181" y="3175374"/>
              <a:ext cx="304800" cy="3864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812632" y="4044895"/>
              <a:ext cx="968022" cy="369332"/>
            </a:xfrm>
            <a:prstGeom prst="rect">
              <a:avLst/>
            </a:prstGeom>
            <a:noFill/>
          </p:spPr>
          <p:txBody>
            <a:bodyPr wrap="none" rtlCol="0">
              <a:spAutoFit/>
            </a:bodyPr>
            <a:lstStyle/>
            <a:p>
              <a:r>
                <a:rPr lang="en-US" dirty="0" smtClean="0"/>
                <a:t>Neutron</a:t>
              </a:r>
              <a:endParaRPr lang="en-US" dirty="0"/>
            </a:p>
          </p:txBody>
        </p:sp>
        <p:sp>
          <p:nvSpPr>
            <p:cNvPr id="43" name="TextBox 42"/>
            <p:cNvSpPr txBox="1"/>
            <p:nvPr/>
          </p:nvSpPr>
          <p:spPr>
            <a:xfrm>
              <a:off x="922670" y="5783936"/>
              <a:ext cx="960006" cy="369332"/>
            </a:xfrm>
            <a:prstGeom prst="rect">
              <a:avLst/>
            </a:prstGeom>
            <a:noFill/>
          </p:spPr>
          <p:txBody>
            <a:bodyPr wrap="none" rtlCol="0">
              <a:spAutoFit/>
            </a:bodyPr>
            <a:lstStyle/>
            <a:p>
              <a:r>
                <a:rPr lang="en-US" dirty="0" smtClean="0"/>
                <a:t>Electron</a:t>
              </a:r>
              <a:endParaRPr lang="en-US" dirty="0"/>
            </a:p>
          </p:txBody>
        </p:sp>
        <p:sp>
          <p:nvSpPr>
            <p:cNvPr id="14" name="Oval 13"/>
            <p:cNvSpPr/>
            <p:nvPr/>
          </p:nvSpPr>
          <p:spPr>
            <a:xfrm>
              <a:off x="2209800" y="4267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19400" y="5181600"/>
              <a:ext cx="306494" cy="369332"/>
            </a:xfrm>
            <a:prstGeom prst="rect">
              <a:avLst/>
            </a:prstGeom>
            <a:noFill/>
          </p:spPr>
          <p:txBody>
            <a:bodyPr wrap="none" rtlCol="0">
              <a:spAutoFit/>
            </a:bodyPr>
            <a:lstStyle/>
            <a:p>
              <a:r>
                <a:rPr lang="en-US" dirty="0" smtClean="0"/>
                <a:t>q</a:t>
              </a:r>
              <a:endParaRPr lang="en-US" dirty="0"/>
            </a:p>
          </p:txBody>
        </p:sp>
      </p:grpSp>
      <p:pic>
        <p:nvPicPr>
          <p:cNvPr id="44" name="Picture 43" descr="TP_tmp.emf"/>
          <p:cNvPicPr>
            <a:picLocks noChangeAspect="1"/>
          </p:cNvPicPr>
          <p:nvPr>
            <p:custDataLst>
              <p:tags r:id="rId1"/>
            </p:custDataLst>
          </p:nvPr>
        </p:nvPicPr>
        <p:blipFill>
          <a:blip r:embed="rId9"/>
          <a:stretch>
            <a:fillRect/>
          </a:stretch>
        </p:blipFill>
        <p:spPr>
          <a:xfrm>
            <a:off x="4546600" y="3175000"/>
            <a:ext cx="50800" cy="50800"/>
          </a:xfrm>
          <a:prstGeom prst="rect">
            <a:avLst/>
          </a:prstGeom>
        </p:spPr>
      </p:pic>
      <p:pic>
        <p:nvPicPr>
          <p:cNvPr id="46" name="Picture 45" descr="TP_tmp.emf"/>
          <p:cNvPicPr>
            <a:picLocks noChangeAspect="1"/>
          </p:cNvPicPr>
          <p:nvPr>
            <p:custDataLst>
              <p:tags r:id="rId2"/>
            </p:custDataLst>
          </p:nvPr>
        </p:nvPicPr>
        <p:blipFill>
          <a:blip r:embed="rId10"/>
          <a:stretch>
            <a:fillRect/>
          </a:stretch>
        </p:blipFill>
        <p:spPr>
          <a:xfrm>
            <a:off x="4546600" y="3175000"/>
            <a:ext cx="50800" cy="50800"/>
          </a:xfrm>
          <a:prstGeom prst="rect">
            <a:avLst/>
          </a:prstGeom>
        </p:spPr>
      </p:pic>
      <p:pic>
        <p:nvPicPr>
          <p:cNvPr id="49" name="Picture 48" descr="TP_tmp.png"/>
          <p:cNvPicPr>
            <a:picLocks noChangeAspect="1"/>
          </p:cNvPicPr>
          <p:nvPr>
            <p:custDataLst>
              <p:tags r:id="rId3"/>
            </p:custDataLst>
          </p:nvPr>
        </p:nvPicPr>
        <p:blipFill>
          <a:blip r:embed="rId11"/>
          <a:stretch>
            <a:fillRect/>
          </a:stretch>
        </p:blipFill>
        <p:spPr>
          <a:xfrm>
            <a:off x="7162800" y="1752600"/>
            <a:ext cx="1128372" cy="457200"/>
          </a:xfrm>
          <a:prstGeom prst="rect">
            <a:avLst/>
          </a:prstGeom>
        </p:spPr>
      </p:pic>
      <p:pic>
        <p:nvPicPr>
          <p:cNvPr id="53" name="Picture 52" descr="TP_tmp.png"/>
          <p:cNvPicPr>
            <a:picLocks noChangeAspect="1"/>
          </p:cNvPicPr>
          <p:nvPr>
            <p:custDataLst>
              <p:tags r:id="rId4"/>
            </p:custDataLst>
          </p:nvPr>
        </p:nvPicPr>
        <p:blipFill>
          <a:blip r:embed="rId12"/>
          <a:stretch>
            <a:fillRect/>
          </a:stretch>
        </p:blipFill>
        <p:spPr>
          <a:xfrm>
            <a:off x="6400800" y="4191000"/>
            <a:ext cx="2209800" cy="675831"/>
          </a:xfrm>
          <a:prstGeom prst="rect">
            <a:avLst/>
          </a:prstGeom>
        </p:spPr>
      </p:pic>
      <p:pic>
        <p:nvPicPr>
          <p:cNvPr id="39" name="Picture 38" descr="TP_tmp.png"/>
          <p:cNvPicPr>
            <a:picLocks noChangeAspect="1"/>
          </p:cNvPicPr>
          <p:nvPr>
            <p:custDataLst>
              <p:tags r:id="rId5"/>
            </p:custDataLst>
          </p:nvPr>
        </p:nvPicPr>
        <p:blipFill>
          <a:blip r:embed="rId13"/>
          <a:stretch>
            <a:fillRect/>
          </a:stretch>
        </p:blipFill>
        <p:spPr>
          <a:xfrm>
            <a:off x="4343400" y="4191000"/>
            <a:ext cx="1581097" cy="685800"/>
          </a:xfrm>
          <a:prstGeom prst="rect">
            <a:avLst/>
          </a:prstGeom>
        </p:spPr>
      </p:pic>
      <p:pic>
        <p:nvPicPr>
          <p:cNvPr id="50" name="Picture 49" descr="TP_tmp.png"/>
          <p:cNvPicPr>
            <a:picLocks noChangeAspect="1"/>
          </p:cNvPicPr>
          <p:nvPr>
            <p:custDataLst>
              <p:tags r:id="rId6"/>
            </p:custDataLst>
          </p:nvPr>
        </p:nvPicPr>
        <p:blipFill>
          <a:blip r:embed="rId14"/>
          <a:stretch>
            <a:fillRect/>
          </a:stretch>
        </p:blipFill>
        <p:spPr>
          <a:xfrm>
            <a:off x="838200" y="1219200"/>
            <a:ext cx="7290937" cy="533400"/>
          </a:xfrm>
          <a:prstGeom prst="rect">
            <a:avLst/>
          </a:prstGeom>
        </p:spPr>
      </p:pic>
      <p:sp>
        <p:nvSpPr>
          <p:cNvPr id="54" name="TextBox 53"/>
          <p:cNvSpPr txBox="1"/>
          <p:nvPr/>
        </p:nvSpPr>
        <p:spPr>
          <a:xfrm>
            <a:off x="4114800" y="4953000"/>
            <a:ext cx="4267200" cy="923330"/>
          </a:xfrm>
          <a:prstGeom prst="rect">
            <a:avLst/>
          </a:prstGeom>
          <a:noFill/>
        </p:spPr>
        <p:txBody>
          <a:bodyPr wrap="square" rtlCol="0">
            <a:spAutoFit/>
          </a:bodyPr>
          <a:lstStyle/>
          <a:p>
            <a:r>
              <a:rPr lang="en-US" dirty="0" smtClean="0"/>
              <a:t>In these expressions </a:t>
            </a:r>
            <a:r>
              <a:rPr lang="el-GR" dirty="0" smtClean="0"/>
              <a:t>κ</a:t>
            </a:r>
            <a:r>
              <a:rPr lang="en-US" dirty="0" smtClean="0"/>
              <a:t> is anomalous contribution to the nucleon's magnetic moment.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P_tmp.png"/>
          <p:cNvPicPr>
            <a:picLocks noChangeAspect="1"/>
          </p:cNvPicPr>
          <p:nvPr>
            <p:custDataLst>
              <p:tags r:id="rId1"/>
            </p:custDataLst>
          </p:nvPr>
        </p:nvPicPr>
        <p:blipFill>
          <a:blip r:embed="rId6"/>
          <a:stretch>
            <a:fillRect/>
          </a:stretch>
        </p:blipFill>
        <p:spPr>
          <a:xfrm>
            <a:off x="914400" y="5638800"/>
            <a:ext cx="7919161" cy="685800"/>
          </a:xfrm>
          <a:prstGeom prst="rect">
            <a:avLst/>
          </a:prstGeom>
        </p:spPr>
      </p:pic>
      <p:sp>
        <p:nvSpPr>
          <p:cNvPr id="2" name="Title 1"/>
          <p:cNvSpPr>
            <a:spLocks noGrp="1"/>
          </p:cNvSpPr>
          <p:nvPr>
            <p:ph type="title"/>
          </p:nvPr>
        </p:nvSpPr>
        <p:spPr/>
        <p:txBody>
          <a:bodyPr/>
          <a:lstStyle/>
          <a:p>
            <a:r>
              <a:rPr lang="en-US" dirty="0" smtClean="0"/>
              <a:t>Double Polarization Method</a:t>
            </a:r>
            <a:endParaRPr lang="en-US" dirty="0"/>
          </a:p>
        </p:txBody>
      </p:sp>
      <p:pic>
        <p:nvPicPr>
          <p:cNvPr id="7" name="Picture 6" descr="PolTarget.eps"/>
          <p:cNvPicPr>
            <a:picLocks noChangeAspect="1"/>
          </p:cNvPicPr>
          <p:nvPr/>
        </p:nvPicPr>
        <p:blipFill>
          <a:blip r:embed="rId7"/>
          <a:stretch>
            <a:fillRect/>
          </a:stretch>
        </p:blipFill>
        <p:spPr>
          <a:xfrm>
            <a:off x="4343400" y="1373323"/>
            <a:ext cx="4384288" cy="3453395"/>
          </a:xfrm>
          <a:prstGeom prst="rect">
            <a:avLst/>
          </a:prstGeom>
        </p:spPr>
      </p:pic>
      <p:sp>
        <p:nvSpPr>
          <p:cNvPr id="11" name="Slide Number Placeholder 10"/>
          <p:cNvSpPr>
            <a:spLocks noGrp="1"/>
          </p:cNvSpPr>
          <p:nvPr>
            <p:ph type="sldNum" sz="quarter" idx="12"/>
          </p:nvPr>
        </p:nvSpPr>
        <p:spPr/>
        <p:txBody>
          <a:bodyPr/>
          <a:lstStyle/>
          <a:p>
            <a:fld id="{E7F5F641-004B-42AA-8AC7-B59803984EF3}" type="slidenum">
              <a:rPr lang="en-US" smtClean="0"/>
              <a:pPr/>
              <a:t>4</a:t>
            </a:fld>
            <a:endParaRPr lang="en-US"/>
          </a:p>
        </p:txBody>
      </p:sp>
      <p:sp>
        <p:nvSpPr>
          <p:cNvPr id="13" name="TextBox 12"/>
          <p:cNvSpPr txBox="1"/>
          <p:nvPr/>
        </p:nvSpPr>
        <p:spPr>
          <a:xfrm>
            <a:off x="381000" y="2286000"/>
            <a:ext cx="4495800" cy="923330"/>
          </a:xfrm>
          <a:prstGeom prst="rect">
            <a:avLst/>
          </a:prstGeom>
          <a:noFill/>
        </p:spPr>
        <p:txBody>
          <a:bodyPr wrap="square" rtlCol="0">
            <a:spAutoFit/>
          </a:bodyPr>
          <a:lstStyle/>
          <a:p>
            <a:r>
              <a:rPr lang="en-US" dirty="0" smtClean="0"/>
              <a:t>In the experiment, polarized electrons scatter from polarized </a:t>
            </a:r>
            <a:r>
              <a:rPr lang="en-US" smtClean="0"/>
              <a:t>helium-3 and </a:t>
            </a:r>
            <a:r>
              <a:rPr lang="en-US" dirty="0" smtClean="0"/>
              <a:t>the final electron and </a:t>
            </a:r>
            <a:r>
              <a:rPr lang="en-US" dirty="0" err="1" smtClean="0"/>
              <a:t>hadron</a:t>
            </a:r>
            <a:r>
              <a:rPr lang="en-US" dirty="0" smtClean="0"/>
              <a:t> are detected.</a:t>
            </a:r>
            <a:endParaRPr lang="en-US" dirty="0"/>
          </a:p>
        </p:txBody>
      </p:sp>
      <p:sp>
        <p:nvSpPr>
          <p:cNvPr id="14" name="TextBox 13"/>
          <p:cNvSpPr txBox="1"/>
          <p:nvPr/>
        </p:nvSpPr>
        <p:spPr>
          <a:xfrm>
            <a:off x="381000" y="3505200"/>
            <a:ext cx="4114800" cy="1477328"/>
          </a:xfrm>
          <a:prstGeom prst="rect">
            <a:avLst/>
          </a:prstGeom>
          <a:noFill/>
        </p:spPr>
        <p:txBody>
          <a:bodyPr wrap="square" rtlCol="0">
            <a:spAutoFit/>
          </a:bodyPr>
          <a:lstStyle/>
          <a:p>
            <a:r>
              <a:rPr lang="en-US" dirty="0" smtClean="0"/>
              <a:t>The polarized cross section has helicity dependent term. The asymmetry determined from this is dependent on the form factor ratio and kinematic coefficients.</a:t>
            </a:r>
            <a:endParaRPr lang="en-US" dirty="0"/>
          </a:p>
        </p:txBody>
      </p:sp>
      <p:sp>
        <p:nvSpPr>
          <p:cNvPr id="15" name="Footer Placeholder 14"/>
          <p:cNvSpPr>
            <a:spLocks noGrp="1"/>
          </p:cNvSpPr>
          <p:nvPr>
            <p:ph type="ftr" sz="quarter" idx="11"/>
          </p:nvPr>
        </p:nvSpPr>
        <p:spPr/>
        <p:txBody>
          <a:bodyPr/>
          <a:lstStyle/>
          <a:p>
            <a:r>
              <a:rPr lang="en-US" smtClean="0"/>
              <a:t>Jonathan Miller PANIC08</a:t>
            </a:r>
            <a:endParaRPr lang="en-US"/>
          </a:p>
        </p:txBody>
      </p:sp>
      <p:pic>
        <p:nvPicPr>
          <p:cNvPr id="24" name="Picture 23" descr="TP_tmp.png"/>
          <p:cNvPicPr>
            <a:picLocks noChangeAspect="1"/>
          </p:cNvPicPr>
          <p:nvPr>
            <p:custDataLst>
              <p:tags r:id="rId2"/>
            </p:custDataLst>
          </p:nvPr>
        </p:nvPicPr>
        <p:blipFill>
          <a:blip r:embed="rId8"/>
          <a:stretch>
            <a:fillRect/>
          </a:stretch>
        </p:blipFill>
        <p:spPr>
          <a:xfrm>
            <a:off x="609600" y="5181600"/>
            <a:ext cx="1549911" cy="381000"/>
          </a:xfrm>
          <a:prstGeom prst="rect">
            <a:avLst/>
          </a:prstGeom>
        </p:spPr>
      </p:pic>
      <p:sp>
        <p:nvSpPr>
          <p:cNvPr id="27" name="Oval 26"/>
          <p:cNvSpPr/>
          <p:nvPr/>
        </p:nvSpPr>
        <p:spPr>
          <a:xfrm>
            <a:off x="3657600" y="5943600"/>
            <a:ext cx="4572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71600" y="5562600"/>
            <a:ext cx="3810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P_tmp.png"/>
          <p:cNvPicPr>
            <a:picLocks noChangeAspect="1"/>
          </p:cNvPicPr>
          <p:nvPr>
            <p:custDataLst>
              <p:tags r:id="rId3"/>
            </p:custDataLst>
          </p:nvPr>
        </p:nvPicPr>
        <p:blipFill>
          <a:blip r:embed="rId9"/>
          <a:stretch>
            <a:fillRect/>
          </a:stretch>
        </p:blipFill>
        <p:spPr>
          <a:xfrm>
            <a:off x="1676400" y="1600200"/>
            <a:ext cx="2174810" cy="53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erimental_Setup_Riordan.eps"/>
          <p:cNvPicPr>
            <a:picLocks noChangeAspect="1"/>
          </p:cNvPicPr>
          <p:nvPr/>
        </p:nvPicPr>
        <p:blipFill>
          <a:blip r:embed="rId3"/>
          <a:stretch>
            <a:fillRect/>
          </a:stretch>
        </p:blipFill>
        <p:spPr>
          <a:xfrm>
            <a:off x="2514600" y="990600"/>
            <a:ext cx="5638800" cy="3549789"/>
          </a:xfrm>
          <a:prstGeom prst="rect">
            <a:avLst/>
          </a:prstGeom>
        </p:spPr>
      </p:pic>
      <p:sp>
        <p:nvSpPr>
          <p:cNvPr id="2" name="Title 1"/>
          <p:cNvSpPr>
            <a:spLocks noGrp="1"/>
          </p:cNvSpPr>
          <p:nvPr>
            <p:ph type="title"/>
          </p:nvPr>
        </p:nvSpPr>
        <p:spPr/>
        <p:txBody>
          <a:bodyPr>
            <a:normAutofit/>
          </a:bodyPr>
          <a:lstStyle/>
          <a:p>
            <a:r>
              <a:rPr lang="en-US" dirty="0" smtClean="0"/>
              <a:t>Experimental Setup</a:t>
            </a:r>
            <a:endParaRPr lang="en-US" dirty="0"/>
          </a:p>
        </p:txBody>
      </p:sp>
      <p:sp>
        <p:nvSpPr>
          <p:cNvPr id="3" name="Content Placeholder 2"/>
          <p:cNvSpPr>
            <a:spLocks noGrp="1"/>
          </p:cNvSpPr>
          <p:nvPr>
            <p:ph idx="1"/>
          </p:nvPr>
        </p:nvSpPr>
        <p:spPr>
          <a:xfrm>
            <a:off x="457200" y="4419600"/>
            <a:ext cx="8229600" cy="2286000"/>
          </a:xfrm>
        </p:spPr>
        <p:txBody>
          <a:bodyPr>
            <a:normAutofit fontScale="70000" lnSpcReduction="20000"/>
          </a:bodyPr>
          <a:lstStyle/>
          <a:p>
            <a:r>
              <a:rPr lang="en-US" dirty="0" smtClean="0"/>
              <a:t>CEBAF provides a polarized (83%) electron beam.</a:t>
            </a:r>
          </a:p>
          <a:p>
            <a:r>
              <a:rPr lang="en-US" dirty="0" smtClean="0"/>
              <a:t>The polarized </a:t>
            </a:r>
            <a:r>
              <a:rPr lang="en-US" baseline="30000" dirty="0" smtClean="0"/>
              <a:t>3</a:t>
            </a:r>
            <a:r>
              <a:rPr lang="en-US" dirty="0" smtClean="0"/>
              <a:t>He (45-50% polarization) acts as a free polarized neutron target.</a:t>
            </a:r>
          </a:p>
          <a:p>
            <a:r>
              <a:rPr lang="en-US" dirty="0" smtClean="0"/>
              <a:t>Big Bite is a large acceptance spectrometer for scattered electrons.</a:t>
            </a:r>
          </a:p>
          <a:p>
            <a:r>
              <a:rPr lang="en-US" dirty="0" smtClean="0"/>
              <a:t>The Neutron Arm, with an 11m</a:t>
            </a:r>
            <a:r>
              <a:rPr lang="en-US" baseline="30000" dirty="0" smtClean="0"/>
              <a:t>2</a:t>
            </a:r>
            <a:r>
              <a:rPr lang="en-US" dirty="0" smtClean="0"/>
              <a:t> active area, detects and identifies protons and neutrons at a path length of up to 12m.</a:t>
            </a:r>
          </a:p>
        </p:txBody>
      </p:sp>
      <p:sp>
        <p:nvSpPr>
          <p:cNvPr id="5" name="Slide Number Placeholder 4"/>
          <p:cNvSpPr>
            <a:spLocks noGrp="1"/>
          </p:cNvSpPr>
          <p:nvPr>
            <p:ph type="sldNum" sz="quarter" idx="12"/>
          </p:nvPr>
        </p:nvSpPr>
        <p:spPr/>
        <p:txBody>
          <a:bodyPr/>
          <a:lstStyle/>
          <a:p>
            <a:fld id="{E7F5F641-004B-42AA-8AC7-B59803984EF3}" type="slidenum">
              <a:rPr lang="en-US" smtClean="0"/>
              <a:pPr/>
              <a:t>5</a:t>
            </a:fld>
            <a:endParaRPr lang="en-US"/>
          </a:p>
        </p:txBody>
      </p:sp>
      <p:sp>
        <p:nvSpPr>
          <p:cNvPr id="6" name="Footer Placeholder 5"/>
          <p:cNvSpPr>
            <a:spLocks noGrp="1"/>
          </p:cNvSpPr>
          <p:nvPr>
            <p:ph type="ftr" sz="quarter" idx="11"/>
          </p:nvPr>
        </p:nvSpPr>
        <p:spPr/>
        <p:txBody>
          <a:bodyPr/>
          <a:lstStyle/>
          <a:p>
            <a:r>
              <a:rPr lang="en-US" dirty="0" smtClean="0"/>
              <a:t>Jonathan Miller PANIC08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of </a:t>
            </a:r>
            <a:r>
              <a:rPr lang="en-US" dirty="0" smtClean="0"/>
              <a:t>Quasi-elastic Events at Q</a:t>
            </a:r>
            <a:r>
              <a:rPr lang="en-US" baseline="30000" dirty="0" smtClean="0"/>
              <a:t>2</a:t>
            </a:r>
            <a:r>
              <a:rPr lang="en-US" dirty="0" smtClean="0"/>
              <a:t>=2.5</a:t>
            </a:r>
            <a:endParaRPr lang="en-US" dirty="0"/>
          </a:p>
        </p:txBody>
      </p:sp>
      <p:pic>
        <p:nvPicPr>
          <p:cNvPr id="8" name="Content Placeholder 7" descr="pperpVqpparn.eps"/>
          <p:cNvPicPr>
            <a:picLocks noGrp="1" noChangeAspect="1"/>
          </p:cNvPicPr>
          <p:nvPr>
            <p:ph sz="half" idx="1"/>
          </p:nvPr>
        </p:nvPicPr>
        <p:blipFill>
          <a:blip r:embed="rId3"/>
          <a:stretch>
            <a:fillRect/>
          </a:stretch>
        </p:blipFill>
        <p:spPr>
          <a:xfrm>
            <a:off x="533400" y="1600200"/>
            <a:ext cx="4038599" cy="2739843"/>
          </a:xfrm>
        </p:spPr>
      </p:pic>
      <p:pic>
        <p:nvPicPr>
          <p:cNvPr id="9" name="Content Placeholder 8" descr="wVmm.eps"/>
          <p:cNvPicPr>
            <a:picLocks noGrp="1" noChangeAspect="1"/>
          </p:cNvPicPr>
          <p:nvPr>
            <p:ph sz="half" idx="2"/>
          </p:nvPr>
        </p:nvPicPr>
        <p:blipFill>
          <a:blip r:embed="rId4"/>
          <a:stretch>
            <a:fillRect/>
          </a:stretch>
        </p:blipFill>
        <p:spPr>
          <a:xfrm>
            <a:off x="4648200" y="3581400"/>
            <a:ext cx="4038599" cy="2739843"/>
          </a:xfrm>
        </p:spPr>
      </p:pic>
      <p:sp>
        <p:nvSpPr>
          <p:cNvPr id="4" name="Footer Placeholder 3"/>
          <p:cNvSpPr>
            <a:spLocks noGrp="1"/>
          </p:cNvSpPr>
          <p:nvPr>
            <p:ph type="ftr" sz="quarter" idx="11"/>
          </p:nvPr>
        </p:nvSpPr>
        <p:spPr/>
        <p:txBody>
          <a:bodyPr/>
          <a:lstStyle/>
          <a:p>
            <a:r>
              <a:rPr lang="en-US" smtClean="0"/>
              <a:t>Jonathan Miller PANIC08</a:t>
            </a:r>
            <a:endParaRPr lang="en-US"/>
          </a:p>
        </p:txBody>
      </p:sp>
      <p:sp>
        <p:nvSpPr>
          <p:cNvPr id="5" name="Slide Number Placeholder 4"/>
          <p:cNvSpPr>
            <a:spLocks noGrp="1"/>
          </p:cNvSpPr>
          <p:nvPr>
            <p:ph type="sldNum" sz="quarter" idx="12"/>
          </p:nvPr>
        </p:nvSpPr>
        <p:spPr/>
        <p:txBody>
          <a:bodyPr/>
          <a:lstStyle/>
          <a:p>
            <a:fld id="{AF2E78A8-0928-4DE6-A58C-D5302B0961A4}" type="slidenum">
              <a:rPr lang="en-US" smtClean="0"/>
              <a:pPr/>
              <a:t>6</a:t>
            </a:fld>
            <a:endParaRPr lang="en-US"/>
          </a:p>
        </p:txBody>
      </p:sp>
      <p:pic>
        <p:nvPicPr>
          <p:cNvPr id="11" name="Picture 10" descr="TP_tmp.png"/>
          <p:cNvPicPr>
            <a:picLocks noChangeAspect="1"/>
          </p:cNvPicPr>
          <p:nvPr>
            <p:custDataLst>
              <p:tags r:id="rId1"/>
            </p:custDataLst>
          </p:nvPr>
        </p:nvPicPr>
        <p:blipFill>
          <a:blip r:embed="rId5"/>
          <a:stretch>
            <a:fillRect/>
          </a:stretch>
        </p:blipFill>
        <p:spPr>
          <a:xfrm>
            <a:off x="1600200" y="5410200"/>
            <a:ext cx="1977872" cy="381000"/>
          </a:xfrm>
          <a:prstGeom prst="rect">
            <a:avLst/>
          </a:prstGeom>
        </p:spPr>
      </p:pic>
      <p:sp>
        <p:nvSpPr>
          <p:cNvPr id="12" name="TextBox 11"/>
          <p:cNvSpPr txBox="1"/>
          <p:nvPr/>
        </p:nvSpPr>
        <p:spPr>
          <a:xfrm>
            <a:off x="914400" y="4419600"/>
            <a:ext cx="3429000" cy="1200329"/>
          </a:xfrm>
          <a:prstGeom prst="rect">
            <a:avLst/>
          </a:prstGeom>
          <a:noFill/>
        </p:spPr>
        <p:txBody>
          <a:bodyPr wrap="square" rtlCol="0">
            <a:spAutoFit/>
          </a:bodyPr>
          <a:lstStyle/>
          <a:p>
            <a:r>
              <a:rPr lang="en-US" dirty="0" smtClean="0"/>
              <a:t>Additionally, cuts </a:t>
            </a:r>
            <a:r>
              <a:rPr lang="en-US" dirty="0" smtClean="0"/>
              <a:t>on perpendicular missing momentum to suppress Final State Interactions (FSI).</a:t>
            </a:r>
          </a:p>
          <a:p>
            <a:endParaRPr lang="en-US" dirty="0"/>
          </a:p>
        </p:txBody>
      </p:sp>
      <p:sp>
        <p:nvSpPr>
          <p:cNvPr id="18" name="TextBox 17"/>
          <p:cNvSpPr txBox="1"/>
          <p:nvPr/>
        </p:nvSpPr>
        <p:spPr>
          <a:xfrm>
            <a:off x="5181600" y="1600200"/>
            <a:ext cx="3200400" cy="2031325"/>
          </a:xfrm>
          <a:prstGeom prst="rect">
            <a:avLst/>
          </a:prstGeom>
          <a:noFill/>
        </p:spPr>
        <p:txBody>
          <a:bodyPr wrap="square" rtlCol="0">
            <a:spAutoFit/>
          </a:bodyPr>
          <a:lstStyle/>
          <a:p>
            <a:r>
              <a:rPr lang="en-US" dirty="0" smtClean="0"/>
              <a:t>Events are selected so that they are in time and so that they are parallel to the q. In black below is the invariant mass of charged events with only good events cuts while in blue is the quasi-elastic events.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Form Factor of the Neutron</a:t>
            </a:r>
            <a:endParaRPr lang="en-US" dirty="0"/>
          </a:p>
        </p:txBody>
      </p:sp>
      <p:sp>
        <p:nvSpPr>
          <p:cNvPr id="4" name="Footer Placeholder 3"/>
          <p:cNvSpPr>
            <a:spLocks noGrp="1"/>
          </p:cNvSpPr>
          <p:nvPr>
            <p:ph type="ftr" sz="quarter" idx="11"/>
          </p:nvPr>
        </p:nvSpPr>
        <p:spPr/>
        <p:txBody>
          <a:bodyPr/>
          <a:lstStyle/>
          <a:p>
            <a:r>
              <a:rPr lang="en-US" smtClean="0"/>
              <a:t>Jonathan Miller PANIC08</a:t>
            </a:r>
            <a:endParaRPr lang="en-US"/>
          </a:p>
        </p:txBody>
      </p:sp>
      <p:sp>
        <p:nvSpPr>
          <p:cNvPr id="5" name="Slide Number Placeholder 4"/>
          <p:cNvSpPr>
            <a:spLocks noGrp="1"/>
          </p:cNvSpPr>
          <p:nvPr>
            <p:ph type="sldNum" sz="quarter" idx="12"/>
          </p:nvPr>
        </p:nvSpPr>
        <p:spPr/>
        <p:txBody>
          <a:bodyPr/>
          <a:lstStyle/>
          <a:p>
            <a:fld id="{AF2E78A8-0928-4DE6-A58C-D5302B0961A4}" type="slidenum">
              <a:rPr lang="en-US" smtClean="0"/>
              <a:pPr/>
              <a:t>7</a:t>
            </a:fld>
            <a:endParaRPr lang="en-US"/>
          </a:p>
        </p:txBody>
      </p:sp>
      <p:pic>
        <p:nvPicPr>
          <p:cNvPr id="6" name="Content Placeholder 5" descr="Pre_E02013.eps"/>
          <p:cNvPicPr>
            <a:picLocks noGrp="1" noChangeAspect="1"/>
          </p:cNvPicPr>
          <p:nvPr>
            <p:ph idx="1"/>
          </p:nvPr>
        </p:nvPicPr>
        <p:blipFill>
          <a:blip r:embed="rId2"/>
          <a:stretch>
            <a:fillRect/>
          </a:stretch>
        </p:blipFill>
        <p:spPr>
          <a:xfrm>
            <a:off x="838200" y="1143000"/>
            <a:ext cx="7150502" cy="4851001"/>
          </a:xfrm>
          <a:prstGeom prst="rect">
            <a:avLst/>
          </a:prstGeom>
        </p:spPr>
      </p:pic>
      <p:sp>
        <p:nvSpPr>
          <p:cNvPr id="7" name="TextBox 6"/>
          <p:cNvSpPr txBox="1"/>
          <p:nvPr/>
        </p:nvSpPr>
        <p:spPr>
          <a:xfrm>
            <a:off x="990600" y="5867400"/>
            <a:ext cx="7162800" cy="646331"/>
          </a:xfrm>
          <a:prstGeom prst="rect">
            <a:avLst/>
          </a:prstGeom>
          <a:noFill/>
        </p:spPr>
        <p:txBody>
          <a:bodyPr wrap="square" rtlCol="0">
            <a:spAutoFit/>
          </a:bodyPr>
          <a:lstStyle/>
          <a:p>
            <a:r>
              <a:rPr lang="en-US" dirty="0" smtClean="0"/>
              <a:t>The electric form factor of the neutron pre E02013 data. Circled is what will not be presented here.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t_E02013.eps"/>
          <p:cNvPicPr>
            <a:picLocks noGrp="1" noChangeAspect="1"/>
          </p:cNvPicPr>
          <p:nvPr>
            <p:ph idx="1"/>
          </p:nvPr>
        </p:nvPicPr>
        <p:blipFill>
          <a:blip r:embed="rId3"/>
          <a:stretch>
            <a:fillRect/>
          </a:stretch>
        </p:blipFill>
        <p:spPr>
          <a:xfrm>
            <a:off x="838201" y="1066800"/>
            <a:ext cx="7238997" cy="4911038"/>
          </a:xfrm>
        </p:spPr>
      </p:pic>
      <p:sp>
        <p:nvSpPr>
          <p:cNvPr id="2" name="Title 1"/>
          <p:cNvSpPr>
            <a:spLocks noGrp="1"/>
          </p:cNvSpPr>
          <p:nvPr>
            <p:ph type="title"/>
          </p:nvPr>
        </p:nvSpPr>
        <p:spPr/>
        <p:txBody>
          <a:bodyPr/>
          <a:lstStyle/>
          <a:p>
            <a:r>
              <a:rPr lang="en-US" dirty="0" smtClean="0"/>
              <a:t>Electric Form Factor of the Neutron</a:t>
            </a:r>
            <a:endParaRPr lang="en-US" dirty="0"/>
          </a:p>
        </p:txBody>
      </p:sp>
      <p:sp>
        <p:nvSpPr>
          <p:cNvPr id="5" name="Slide Number Placeholder 4"/>
          <p:cNvSpPr>
            <a:spLocks noGrp="1"/>
          </p:cNvSpPr>
          <p:nvPr>
            <p:ph type="sldNum" sz="quarter" idx="12"/>
          </p:nvPr>
        </p:nvSpPr>
        <p:spPr/>
        <p:txBody>
          <a:bodyPr/>
          <a:lstStyle/>
          <a:p>
            <a:fld id="{E7F5F641-004B-42AA-8AC7-B59803984EF3}" type="slidenum">
              <a:rPr lang="en-US" smtClean="0"/>
              <a:pPr/>
              <a:t>8</a:t>
            </a:fld>
            <a:endParaRPr lang="en-US"/>
          </a:p>
        </p:txBody>
      </p:sp>
      <p:sp>
        <p:nvSpPr>
          <p:cNvPr id="7" name="TextBox 6"/>
          <p:cNvSpPr txBox="1"/>
          <p:nvPr/>
        </p:nvSpPr>
        <p:spPr>
          <a:xfrm>
            <a:off x="990600" y="5867400"/>
            <a:ext cx="7162800" cy="369332"/>
          </a:xfrm>
          <a:prstGeom prst="rect">
            <a:avLst/>
          </a:prstGeom>
          <a:noFill/>
        </p:spPr>
        <p:txBody>
          <a:bodyPr wrap="square" rtlCol="0">
            <a:spAutoFit/>
          </a:bodyPr>
          <a:lstStyle/>
          <a:p>
            <a:r>
              <a:rPr lang="en-US" dirty="0" smtClean="0"/>
              <a:t>New experimental data significantly lower than favored predictions.</a:t>
            </a:r>
            <a:endParaRPr lang="en-US" dirty="0"/>
          </a:p>
        </p:txBody>
      </p:sp>
      <p:sp>
        <p:nvSpPr>
          <p:cNvPr id="8" name="Footer Placeholder 7"/>
          <p:cNvSpPr>
            <a:spLocks noGrp="1"/>
          </p:cNvSpPr>
          <p:nvPr>
            <p:ph type="ftr" sz="quarter" idx="11"/>
          </p:nvPr>
        </p:nvSpPr>
        <p:spPr/>
        <p:txBody>
          <a:bodyPr/>
          <a:lstStyle/>
          <a:p>
            <a:r>
              <a:rPr lang="en-US" smtClean="0"/>
              <a:t>Jonathan Miller PANIC08</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81000" y="5181600"/>
            <a:ext cx="2819400" cy="923330"/>
          </a:xfrm>
          <a:prstGeom prst="rect">
            <a:avLst/>
          </a:prstGeom>
          <a:noFill/>
        </p:spPr>
        <p:txBody>
          <a:bodyPr wrap="square" rtlCol="0">
            <a:spAutoFit/>
          </a:bodyPr>
          <a:lstStyle/>
          <a:p>
            <a:r>
              <a:rPr lang="en-US" dirty="0" smtClean="0"/>
              <a:t>For Form Factors and orbital angular momentum, we can let</a:t>
            </a:r>
            <a:endParaRPr lang="en-US" dirty="0"/>
          </a:p>
        </p:txBody>
      </p:sp>
      <p:sp>
        <p:nvSpPr>
          <p:cNvPr id="2" name="Title 1"/>
          <p:cNvSpPr>
            <a:spLocks noGrp="1"/>
          </p:cNvSpPr>
          <p:nvPr>
            <p:ph type="title"/>
          </p:nvPr>
        </p:nvSpPr>
        <p:spPr/>
        <p:txBody>
          <a:bodyPr/>
          <a:lstStyle/>
          <a:p>
            <a:r>
              <a:rPr lang="en-US" dirty="0" smtClean="0"/>
              <a:t>Generalized Parton Distributions</a:t>
            </a:r>
            <a:endParaRPr lang="en-US" dirty="0"/>
          </a:p>
        </p:txBody>
      </p:sp>
      <p:sp>
        <p:nvSpPr>
          <p:cNvPr id="44" name="TextBox 43"/>
          <p:cNvSpPr txBox="1"/>
          <p:nvPr/>
        </p:nvSpPr>
        <p:spPr>
          <a:xfrm>
            <a:off x="3581400" y="2362200"/>
            <a:ext cx="4572000" cy="2031325"/>
          </a:xfrm>
          <a:prstGeom prst="rect">
            <a:avLst/>
          </a:prstGeom>
          <a:noFill/>
        </p:spPr>
        <p:txBody>
          <a:bodyPr wrap="square" rtlCol="0">
            <a:spAutoFit/>
          </a:bodyPr>
          <a:lstStyle/>
          <a:p>
            <a:r>
              <a:rPr lang="en-US" dirty="0" smtClean="0"/>
              <a:t>GPDs parameterize the non-forward elements of the light cone operators. There is a GPD for every quark flavor. GPDs are functions of x which is the longitude momentum fraction, </a:t>
            </a:r>
            <a:r>
              <a:rPr lang="el-GR" dirty="0" smtClean="0"/>
              <a:t>ξ</a:t>
            </a:r>
            <a:r>
              <a:rPr lang="en-US" dirty="0" smtClean="0"/>
              <a:t> which is the </a:t>
            </a:r>
            <a:r>
              <a:rPr lang="en-US" dirty="0" err="1" smtClean="0"/>
              <a:t>skewness</a:t>
            </a:r>
            <a:r>
              <a:rPr lang="en-US" dirty="0" smtClean="0"/>
              <a:t> or longitude momentum asymmetry, and t which is the transferred momentum squared. </a:t>
            </a:r>
            <a:endParaRPr lang="en-US" dirty="0"/>
          </a:p>
        </p:txBody>
      </p:sp>
      <p:sp>
        <p:nvSpPr>
          <p:cNvPr id="17" name="Slide Number Placeholder 16"/>
          <p:cNvSpPr>
            <a:spLocks noGrp="1"/>
          </p:cNvSpPr>
          <p:nvPr>
            <p:ph type="sldNum" sz="quarter" idx="12"/>
          </p:nvPr>
        </p:nvSpPr>
        <p:spPr/>
        <p:txBody>
          <a:bodyPr/>
          <a:lstStyle/>
          <a:p>
            <a:fld id="{AF2E78A8-0928-4DE6-A58C-D5302B0961A4}" type="slidenum">
              <a:rPr lang="en-US" smtClean="0"/>
              <a:pPr/>
              <a:t>9</a:t>
            </a:fld>
            <a:endParaRPr lang="en-US"/>
          </a:p>
        </p:txBody>
      </p:sp>
      <p:sp>
        <p:nvSpPr>
          <p:cNvPr id="19" name="Footer Placeholder 18"/>
          <p:cNvSpPr>
            <a:spLocks noGrp="1"/>
          </p:cNvSpPr>
          <p:nvPr>
            <p:ph type="ftr" sz="quarter" idx="11"/>
          </p:nvPr>
        </p:nvSpPr>
        <p:spPr/>
        <p:txBody>
          <a:bodyPr/>
          <a:lstStyle/>
          <a:p>
            <a:r>
              <a:rPr lang="en-US" smtClean="0"/>
              <a:t>Jonathan Miller PANIC08</a:t>
            </a:r>
            <a:endParaRPr lang="en-US"/>
          </a:p>
        </p:txBody>
      </p:sp>
      <p:sp>
        <p:nvSpPr>
          <p:cNvPr id="5" name="Oval 4"/>
          <p:cNvSpPr/>
          <p:nvPr/>
        </p:nvSpPr>
        <p:spPr>
          <a:xfrm>
            <a:off x="762000" y="3352800"/>
            <a:ext cx="1905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Elbow Connector 17"/>
          <p:cNvCxnSpPr>
            <a:stCxn id="5" idx="2"/>
            <a:endCxn id="5" idx="6"/>
          </p:cNvCxnSpPr>
          <p:nvPr/>
        </p:nvCxnSpPr>
        <p:spPr>
          <a:xfrm rot="10800000" flipH="1">
            <a:off x="762000" y="3733800"/>
            <a:ext cx="1905000" cy="1588"/>
          </a:xfrm>
          <a:prstGeom prst="bentConnector5">
            <a:avLst>
              <a:gd name="adj1" fmla="val -364"/>
              <a:gd name="adj2" fmla="val 45367520"/>
              <a:gd name="adj3" fmla="val 10109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2"/>
          </p:cNvCxnSpPr>
          <p:nvPr/>
        </p:nvCxnSpPr>
        <p:spPr>
          <a:xfrm>
            <a:off x="170329" y="3733800"/>
            <a:ext cx="59167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6"/>
          </p:cNvCxnSpPr>
          <p:nvPr/>
        </p:nvCxnSpPr>
        <p:spPr>
          <a:xfrm>
            <a:off x="2667000" y="3733800"/>
            <a:ext cx="74407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28600" y="3810000"/>
            <a:ext cx="274850" cy="369332"/>
          </a:xfrm>
          <a:prstGeom prst="rect">
            <a:avLst/>
          </a:prstGeom>
          <a:noFill/>
        </p:spPr>
        <p:txBody>
          <a:bodyPr wrap="none" rtlCol="0">
            <a:spAutoFit/>
          </a:bodyPr>
          <a:lstStyle/>
          <a:p>
            <a:r>
              <a:rPr lang="en-US" dirty="0" smtClean="0"/>
              <a:t>N</a:t>
            </a:r>
            <a:endParaRPr lang="en-US" dirty="0"/>
          </a:p>
        </p:txBody>
      </p:sp>
      <p:sp>
        <p:nvSpPr>
          <p:cNvPr id="26" name="TextBox 25"/>
          <p:cNvSpPr txBox="1"/>
          <p:nvPr/>
        </p:nvSpPr>
        <p:spPr>
          <a:xfrm>
            <a:off x="2971800" y="3733800"/>
            <a:ext cx="274850" cy="369332"/>
          </a:xfrm>
          <a:prstGeom prst="rect">
            <a:avLst/>
          </a:prstGeom>
          <a:noFill/>
        </p:spPr>
        <p:txBody>
          <a:bodyPr wrap="none" rtlCol="0">
            <a:spAutoFit/>
          </a:bodyPr>
          <a:lstStyle/>
          <a:p>
            <a:r>
              <a:rPr lang="en-US" dirty="0" smtClean="0"/>
              <a:t>N</a:t>
            </a:r>
            <a:endParaRPr lang="en-US" dirty="0"/>
          </a:p>
        </p:txBody>
      </p:sp>
      <p:grpSp>
        <p:nvGrpSpPr>
          <p:cNvPr id="52" name="Group 51"/>
          <p:cNvGrpSpPr/>
          <p:nvPr/>
        </p:nvGrpSpPr>
        <p:grpSpPr>
          <a:xfrm>
            <a:off x="304800" y="2438400"/>
            <a:ext cx="251012" cy="304800"/>
            <a:chOff x="717176" y="2362200"/>
            <a:chExt cx="251012" cy="304800"/>
          </a:xfrm>
        </p:grpSpPr>
        <p:cxnSp>
          <p:nvCxnSpPr>
            <p:cNvPr id="36" name="Curved Connector 35"/>
            <p:cNvCxnSpPr/>
            <p:nvPr/>
          </p:nvCxnSpPr>
          <p:spPr>
            <a:xfrm rot="16200000" flipH="1">
              <a:off x="703729" y="2375647"/>
              <a:ext cx="152400" cy="1255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6200000" flipH="1">
              <a:off x="829235" y="2528047"/>
              <a:ext cx="152400" cy="1255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5400000">
            <a:off x="2868706" y="2465294"/>
            <a:ext cx="304800" cy="251012"/>
            <a:chOff x="3429000" y="1828800"/>
            <a:chExt cx="304800" cy="304800"/>
          </a:xfrm>
        </p:grpSpPr>
        <p:cxnSp>
          <p:nvCxnSpPr>
            <p:cNvPr id="39" name="Curved Connector 38"/>
            <p:cNvCxnSpPr/>
            <p:nvPr/>
          </p:nvCxnSpPr>
          <p:spPr>
            <a:xfrm rot="16200000" flipH="1">
              <a:off x="3429000" y="1828800"/>
              <a:ext cx="1524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rot="16200000" flipH="1">
              <a:off x="3581400" y="1981200"/>
              <a:ext cx="1524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57200" y="1295400"/>
            <a:ext cx="4114800" cy="646331"/>
          </a:xfrm>
          <a:prstGeom prst="rect">
            <a:avLst/>
          </a:prstGeom>
          <a:noFill/>
        </p:spPr>
        <p:txBody>
          <a:bodyPr wrap="square" rtlCol="0">
            <a:spAutoFit/>
          </a:bodyPr>
          <a:lstStyle/>
          <a:p>
            <a:r>
              <a:rPr lang="en-US" dirty="0" smtClean="0"/>
              <a:t>GPDs provide the quark contribution at a given x to the form factors:</a:t>
            </a:r>
            <a:endParaRPr lang="en-US" dirty="0"/>
          </a:p>
        </p:txBody>
      </p:sp>
      <p:sp>
        <p:nvSpPr>
          <p:cNvPr id="43" name="TextBox 42"/>
          <p:cNvSpPr txBox="1"/>
          <p:nvPr/>
        </p:nvSpPr>
        <p:spPr>
          <a:xfrm>
            <a:off x="838200" y="2971800"/>
            <a:ext cx="506870" cy="369332"/>
          </a:xfrm>
          <a:prstGeom prst="rect">
            <a:avLst/>
          </a:prstGeom>
          <a:noFill/>
        </p:spPr>
        <p:txBody>
          <a:bodyPr wrap="none" rtlCol="0">
            <a:spAutoFit/>
          </a:bodyPr>
          <a:lstStyle/>
          <a:p>
            <a:r>
              <a:rPr lang="en-US" dirty="0" smtClean="0"/>
              <a:t>X+</a:t>
            </a:r>
            <a:r>
              <a:rPr lang="el-GR" dirty="0" smtClean="0"/>
              <a:t>ξ</a:t>
            </a:r>
            <a:endParaRPr lang="en-US" dirty="0"/>
          </a:p>
        </p:txBody>
      </p:sp>
      <p:sp>
        <p:nvSpPr>
          <p:cNvPr id="45" name="TextBox 44"/>
          <p:cNvSpPr txBox="1"/>
          <p:nvPr/>
        </p:nvSpPr>
        <p:spPr>
          <a:xfrm>
            <a:off x="2057400" y="2971800"/>
            <a:ext cx="461986" cy="369332"/>
          </a:xfrm>
          <a:prstGeom prst="rect">
            <a:avLst/>
          </a:prstGeom>
          <a:noFill/>
        </p:spPr>
        <p:txBody>
          <a:bodyPr wrap="none" rtlCol="0">
            <a:spAutoFit/>
          </a:bodyPr>
          <a:lstStyle/>
          <a:p>
            <a:r>
              <a:rPr lang="en-US" dirty="0" smtClean="0"/>
              <a:t>X-</a:t>
            </a:r>
            <a:r>
              <a:rPr lang="el-GR" dirty="0" smtClean="0"/>
              <a:t>ξ</a:t>
            </a:r>
            <a:endParaRPr lang="en-US" dirty="0"/>
          </a:p>
        </p:txBody>
      </p:sp>
      <p:sp>
        <p:nvSpPr>
          <p:cNvPr id="54" name="TextBox 53"/>
          <p:cNvSpPr txBox="1"/>
          <p:nvPr/>
        </p:nvSpPr>
        <p:spPr>
          <a:xfrm>
            <a:off x="2895600" y="2743200"/>
            <a:ext cx="287258" cy="369332"/>
          </a:xfrm>
          <a:prstGeom prst="rect">
            <a:avLst/>
          </a:prstGeom>
          <a:noFill/>
        </p:spPr>
        <p:txBody>
          <a:bodyPr wrap="none" rtlCol="0">
            <a:spAutoFit/>
          </a:bodyPr>
          <a:lstStyle/>
          <a:p>
            <a:r>
              <a:rPr lang="el-GR" dirty="0" smtClean="0"/>
              <a:t>γ</a:t>
            </a:r>
            <a:endParaRPr lang="en-US" dirty="0"/>
          </a:p>
        </p:txBody>
      </p:sp>
      <p:sp>
        <p:nvSpPr>
          <p:cNvPr id="55" name="TextBox 54"/>
          <p:cNvSpPr txBox="1"/>
          <p:nvPr/>
        </p:nvSpPr>
        <p:spPr>
          <a:xfrm>
            <a:off x="228600" y="2743200"/>
            <a:ext cx="402674" cy="369332"/>
          </a:xfrm>
          <a:prstGeom prst="rect">
            <a:avLst/>
          </a:prstGeom>
          <a:noFill/>
        </p:spPr>
        <p:txBody>
          <a:bodyPr wrap="none" rtlCol="0">
            <a:spAutoFit/>
          </a:bodyPr>
          <a:lstStyle/>
          <a:p>
            <a:r>
              <a:rPr lang="el-GR" dirty="0" smtClean="0"/>
              <a:t>γ</a:t>
            </a:r>
            <a:r>
              <a:rPr lang="en-US" dirty="0" smtClean="0"/>
              <a:t>*</a:t>
            </a:r>
            <a:endParaRPr lang="en-US" dirty="0"/>
          </a:p>
        </p:txBody>
      </p:sp>
      <p:sp>
        <p:nvSpPr>
          <p:cNvPr id="56" name="TextBox 55"/>
          <p:cNvSpPr txBox="1"/>
          <p:nvPr/>
        </p:nvSpPr>
        <p:spPr>
          <a:xfrm>
            <a:off x="5257800" y="4953000"/>
            <a:ext cx="2383281" cy="1200329"/>
          </a:xfrm>
          <a:prstGeom prst="rect">
            <a:avLst/>
          </a:prstGeom>
          <a:noFill/>
        </p:spPr>
        <p:txBody>
          <a:bodyPr wrap="none" rtlCol="0">
            <a:spAutoFit/>
          </a:bodyPr>
          <a:lstStyle/>
          <a:p>
            <a:r>
              <a:rPr lang="en-US" dirty="0" smtClean="0"/>
              <a:t>Classes of processes:</a:t>
            </a:r>
          </a:p>
          <a:p>
            <a:pPr lvl="1">
              <a:buFont typeface="Arial" pitchFamily="34" charset="0"/>
              <a:buChar char="•"/>
            </a:pPr>
            <a:r>
              <a:rPr lang="en-US" dirty="0" smtClean="0"/>
              <a:t>DIS</a:t>
            </a:r>
          </a:p>
          <a:p>
            <a:pPr lvl="1">
              <a:buFont typeface="Arial" pitchFamily="34" charset="0"/>
              <a:buChar char="•"/>
            </a:pPr>
            <a:r>
              <a:rPr lang="en-US" dirty="0" smtClean="0">
                <a:solidFill>
                  <a:srgbClr val="FF0000"/>
                </a:solidFill>
              </a:rPr>
              <a:t>Elastic Scattering</a:t>
            </a:r>
          </a:p>
          <a:p>
            <a:pPr lvl="1">
              <a:buFont typeface="Arial" pitchFamily="34" charset="0"/>
              <a:buChar char="•"/>
            </a:pPr>
            <a:r>
              <a:rPr lang="en-US" dirty="0" smtClean="0"/>
              <a:t>DVCS</a:t>
            </a:r>
            <a:endParaRPr lang="en-US" dirty="0"/>
          </a:p>
        </p:txBody>
      </p:sp>
      <p:pic>
        <p:nvPicPr>
          <p:cNvPr id="67" name="Picture 66" descr="TP_tmp.png"/>
          <p:cNvPicPr>
            <a:picLocks noChangeAspect="1"/>
          </p:cNvPicPr>
          <p:nvPr>
            <p:custDataLst>
              <p:tags r:id="rId1"/>
            </p:custDataLst>
          </p:nvPr>
        </p:nvPicPr>
        <p:blipFill>
          <a:blip r:embed="rId6"/>
          <a:stretch>
            <a:fillRect/>
          </a:stretch>
        </p:blipFill>
        <p:spPr>
          <a:xfrm>
            <a:off x="1066800" y="4191000"/>
            <a:ext cx="1284577" cy="381000"/>
          </a:xfrm>
          <a:prstGeom prst="rect">
            <a:avLst/>
          </a:prstGeom>
        </p:spPr>
      </p:pic>
      <p:pic>
        <p:nvPicPr>
          <p:cNvPr id="30" name="Picture 29" descr="TP_tmp.png"/>
          <p:cNvPicPr>
            <a:picLocks noChangeAspect="1"/>
          </p:cNvPicPr>
          <p:nvPr>
            <p:custDataLst>
              <p:tags r:id="rId2"/>
            </p:custDataLst>
          </p:nvPr>
        </p:nvPicPr>
        <p:blipFill>
          <a:blip r:embed="rId7"/>
          <a:stretch>
            <a:fillRect/>
          </a:stretch>
        </p:blipFill>
        <p:spPr>
          <a:xfrm>
            <a:off x="4571999" y="1295400"/>
            <a:ext cx="3467099" cy="990600"/>
          </a:xfrm>
          <a:prstGeom prst="rect">
            <a:avLst/>
          </a:prstGeom>
        </p:spPr>
      </p:pic>
      <p:pic>
        <p:nvPicPr>
          <p:cNvPr id="33" name="Picture 32" descr="TP_tmp.png"/>
          <p:cNvPicPr>
            <a:picLocks noChangeAspect="1"/>
          </p:cNvPicPr>
          <p:nvPr>
            <p:custDataLst>
              <p:tags r:id="rId3"/>
            </p:custDataLst>
          </p:nvPr>
        </p:nvPicPr>
        <p:blipFill>
          <a:blip r:embed="rId8"/>
          <a:stretch>
            <a:fillRect/>
          </a:stretch>
        </p:blipFill>
        <p:spPr>
          <a:xfrm>
            <a:off x="1143000" y="5867400"/>
            <a:ext cx="730061" cy="304800"/>
          </a:xfrm>
          <a:prstGeom prst="rect">
            <a:avLst/>
          </a:prstGeom>
        </p:spPr>
      </p:pic>
      <p:sp>
        <p:nvSpPr>
          <p:cNvPr id="34" name="TextBox 33"/>
          <p:cNvSpPr txBox="1"/>
          <p:nvPr/>
        </p:nvSpPr>
        <p:spPr>
          <a:xfrm>
            <a:off x="609600" y="2514600"/>
            <a:ext cx="2264915" cy="369332"/>
          </a:xfrm>
          <a:prstGeom prst="rect">
            <a:avLst/>
          </a:prstGeom>
          <a:noFill/>
        </p:spPr>
        <p:txBody>
          <a:bodyPr wrap="none" rtlCol="0">
            <a:spAutoFit/>
          </a:bodyPr>
          <a:lstStyle/>
          <a:p>
            <a:r>
              <a:rPr lang="en-US" dirty="0" smtClean="0"/>
              <a:t>GPD in DVCS process.</a:t>
            </a:r>
            <a:endParaRPr lang="en-US" dirty="0"/>
          </a:p>
        </p:txBody>
      </p:sp>
      <p:grpSp>
        <p:nvGrpSpPr>
          <p:cNvPr id="51" name="Group 50"/>
          <p:cNvGrpSpPr/>
          <p:nvPr/>
        </p:nvGrpSpPr>
        <p:grpSpPr>
          <a:xfrm>
            <a:off x="533400" y="2743200"/>
            <a:ext cx="251012" cy="304800"/>
            <a:chOff x="717176" y="2362200"/>
            <a:chExt cx="251012" cy="304800"/>
          </a:xfrm>
        </p:grpSpPr>
        <p:cxnSp>
          <p:nvCxnSpPr>
            <p:cNvPr id="53" name="Curved Connector 52"/>
            <p:cNvCxnSpPr/>
            <p:nvPr/>
          </p:nvCxnSpPr>
          <p:spPr>
            <a:xfrm rot="16200000" flipH="1">
              <a:off x="703729" y="2375647"/>
              <a:ext cx="152400" cy="1255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16200000" flipH="1">
              <a:off x="829235" y="2528047"/>
              <a:ext cx="152400" cy="1255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rot="5400000">
            <a:off x="2640106" y="2770094"/>
            <a:ext cx="304800" cy="251012"/>
            <a:chOff x="3429000" y="1828800"/>
            <a:chExt cx="304800" cy="304800"/>
          </a:xfrm>
        </p:grpSpPr>
        <p:cxnSp>
          <p:nvCxnSpPr>
            <p:cNvPr id="69" name="Curved Connector 68"/>
            <p:cNvCxnSpPr/>
            <p:nvPr/>
          </p:nvCxnSpPr>
          <p:spPr>
            <a:xfrm rot="16200000" flipH="1">
              <a:off x="3429000" y="1828800"/>
              <a:ext cx="1524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Curved Connector 69"/>
            <p:cNvCxnSpPr/>
            <p:nvPr/>
          </p:nvCxnSpPr>
          <p:spPr>
            <a:xfrm rot="16200000" flipH="1">
              <a:off x="3581400" y="1981200"/>
              <a:ext cx="1524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JON20MILLER@TWSW0Z98SVWXY5L9" val="3218"/>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frac{\sigma_{\rightarrow\uparrow}-\sigma_{\rightarrow\downarrow}}&#10; {\sigma_{\rightarrow\uparrow}+\sigma_{\rightarrow\downarrow}}$&#10;\end{document}&#10;"/>
  <p:tag name="FILENAME" val="TP_tmp"/>
  <p:tag name="FORMAT" val="pngmono"/>
  <p:tag name="RES" val="1200"/>
  <p:tag name="BLEND" val="0"/>
  <p:tag name="TRANSPARENT" val="0"/>
  <p:tag name="TBUG" val="0"/>
  <p:tag name="ALLOWFS" val="0"/>
  <p:tag name="ORIGWIDTH" val="61"/>
  <p:tag name="PICTUREFILESIZE" val="222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3}\overrightarrow{\mathrm{He}}(\vec{e},e'n)\color{blue}pp$ &#10;\end{document}&#10;"/>
  <p:tag name="FILENAME" val="TP_tmp"/>
  <p:tag name="FORMAT" val="png16m"/>
  <p:tag name="RES" val="1200"/>
  <p:tag name="BLEND" val="0"/>
  <p:tag name="TRANSPARENT" val="0"/>
  <p:tag name="TBUG" val="0"/>
  <p:tag name="ALLOWFS" val="0"/>
  <p:tag name="ORIGWIDTH" val="57"/>
  <p:tag name="PICTUREFILESIZE" val="5292"/>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overrightarrow{p}_{\perp} = \hat{q}\times\overrightarrow{p}$&#10;\end{document}&#10;"/>
  <p:tag name="FILENAME" val="TP_tmp"/>
  <p:tag name="FORMAT" val="pngmono"/>
  <p:tag name="RES" val="1200"/>
  <p:tag name="BLEND" val="0"/>
  <p:tag name="TRANSPARENT" val="0"/>
  <p:tag name="TBUG" val="0"/>
  <p:tag name="ALLOWFS" val="0"/>
  <p:tag name="ORIGWIDTH" val="57"/>
  <p:tag name="PICTUREFILESIZE" val="2132"/>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Q^{2}$&#10;\end{document}&#10;"/>
  <p:tag name="FILENAME" val="TP_tmp"/>
  <p:tag name="FORMAT" val="pngmono"/>
  <p:tag name="RES" val="1200"/>
  <p:tag name="BLEND" val="0"/>
  <p:tag name="TRANSPARENT" val="0"/>
  <p:tag name="TBUG" val="0"/>
  <p:tag name="ALLOWFS" val="0"/>
  <p:tag name="ORIGWIDTH" val="37"/>
  <p:tag name="PICTUREFILESIZE" val="1391"/>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_{1}^{q}(t)=\int_{0}^{1}dx H^{q}(x,\xi,t)$&#10;&#10;&#10;$  F_{2}^{q}(t)=\int_{0}^{1}dx E^{q}(x,\xi,t)$&#10;\end{document}&#10;"/>
  <p:tag name="FILENAME" val="TP_tmp"/>
  <p:tag name="FORMAT" val="pngmono"/>
  <p:tag name="RES" val="1200"/>
  <p:tag name="BLEND" val="0"/>
  <p:tag name="TRANSPARENT" val="0"/>
  <p:tag name="TBUG" val="0"/>
  <p:tag name="ALLOWFS" val="0"/>
  <p:tag name="ORIGWIDTH" val="105"/>
  <p:tag name="PICTUREFILESIZE" val="10999"/>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i = 0$&#10;\end{document}&#10;"/>
  <p:tag name="FILENAME" val="TP_tmp"/>
  <p:tag name="FORMAT" val="pngmono"/>
  <p:tag name="RES" val="1200"/>
  <p:tag name="BLEND" val="0"/>
  <p:tag name="TRANSPARENT" val="0"/>
  <p:tag name="TBUG" val="0"/>
  <p:tag name="ALLOWFS" val="0"/>
  <p:tag name="ORIGWIDTH" val="24"/>
  <p:tag name="PICTUREFILESIZE" val="87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E^{q}(x,t) = \frac{\kappa_{q}}{N_{q}}(1-x)^{\eta_{q}}q_{v}(x)&#10;  x^{-\alpha(1-x)t}$&#10;&#10;&#10;$  H^{q}(x,t) = q_{v}(x)x^{-\alpha(1-x)t}$&#10;\end{document}&#10;"/>
  <p:tag name="FILENAME" val="TP_tmp"/>
  <p:tag name="FORMAT" val="pngmono"/>
  <p:tag name="RES" val="1200"/>
  <p:tag name="BLEND" val="0"/>
  <p:tag name="TRANSPARENT" val="0"/>
  <p:tag name="TBUG" val="0"/>
  <p:tag name="ALLOWFS" val="0"/>
  <p:tag name="ORIGWIDTH" val="163"/>
  <p:tag name="PICTUREFILESIZE" val="13063"/>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ta_{u}=1.34$&#10;&#10;$\eta_{d}=1.34$&#10;\end{document}&#10;"/>
  <p:tag name="FILENAME" val="TP_tmp"/>
  <p:tag name="FORMAT" val="pngmono"/>
  <p:tag name="RES" val="1200"/>
  <p:tag name="BLEND" val="0"/>
  <p:tag name="TRANSPARENT" val="0"/>
  <p:tag name="TBUG" val="0"/>
  <p:tag name="ALLOWFS" val="0"/>
  <p:tag name="ORIGWIDTH" val="42"/>
  <p:tag name="PICTUREFILESIZE" val="2773"/>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ta_{u}=1.23$&#10;&#10;$\eta_{d}=1.80$&#10;\end{document}&#10;"/>
  <p:tag name="FILENAME" val="TP_tmp"/>
  <p:tag name="FORMAT" val="pngmono"/>
  <p:tag name="RES" val="1200"/>
  <p:tag name="BLEND" val="0"/>
  <p:tag name="TRANSPARENT" val="0"/>
  <p:tag name="TBUG" val="0"/>
  <p:tag name="ALLOWFS" val="0"/>
  <p:tag name="ORIGWIDTH" val="42"/>
  <p:tag name="PICTUREFILESIZE" val="299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2J^{q}=\int_{-1}^{1}dxx[H^{q}(x,0,0)+E^{q}(x,0,0)]$&#10;\end{document}&#10;"/>
  <p:tag name="FILENAME" val="TP_tmp"/>
  <p:tag name="FORMAT" val="pngmono"/>
  <p:tag name="RES" val="1200"/>
  <p:tag name="BLEND" val="0"/>
  <p:tag name="TRANSPARENT" val="0"/>
  <p:tag name="TBUG" val="0"/>
  <p:tag name="ALLOWFS" val="0"/>
  <p:tag name="ORIGWIDTH" val="170"/>
  <p:tag name="PICTUREFILESIZE" val="7686"/>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M_{2}^{q} + \int_{0}^{1}dxxE^{q}(x,0)$&#10;\end{document}&#10;"/>
  <p:tag name="FILENAME" val="TP_tmp"/>
  <p:tag name="FORMAT" val="pngmono"/>
  <p:tag name="RES" val="1200"/>
  <p:tag name="BLEND" val="0"/>
  <p:tag name="TRANSPARENT" val="0"/>
  <p:tag name="TBUG" val="0"/>
  <p:tag name="ALLOWFS" val="0"/>
  <p:tag name="ORIGWIDTH" val="102"/>
  <p:tag name="PICTUREFILESIZE" val="5227"/>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2J^{q}=\Delta q +2L^{q}$&#10;\end{document}&#10;"/>
  <p:tag name="FILENAME" val="TP_tmp"/>
  <p:tag name="FORMAT" val="pngmono"/>
  <p:tag name="RES" val="1200"/>
  <p:tag name="BLEND" val="0"/>
  <p:tag name="TRANSPARENT" val="0"/>
  <p:tag name="TBUG" val="0"/>
  <p:tag name="ALLOWFS" val="0"/>
  <p:tag name="ORIGWIDTH" val="70"/>
  <p:tag name="PICTUREFILESIZE" val="276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_{1,2}^{n}=e_{d}F_{1,2}^{u}+e_{u}F_{1,2}^{d}$&#10;\end{document}&#10;"/>
  <p:tag name="FILENAME" val="TP_tmp"/>
  <p:tag name="FORMAT" val="pngmono"/>
  <p:tag name="RES" val="1200"/>
  <p:tag name="BLEND" val="0"/>
  <p:tag name="TRANSPARENT" val="0"/>
  <p:tag name="TBUG" val="0"/>
  <p:tag name="ALLOWFS" val="0"/>
  <p:tag name="ORIGWIDTH" val="97"/>
  <p:tag name="PICTUREFILESIZE" val="4439"/>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_{1,2}^{p}=e_{u}F_{1,2}^{u}+e_{d}F_{1,2}^{d}$&#10;\end{document}&#10;"/>
  <p:tag name="FILENAME" val="TP_tmp"/>
  <p:tag name="FORMAT" val="pngmono"/>
  <p:tag name="RES" val="1200"/>
  <p:tag name="BLEND" val="0"/>
  <p:tag name="TRANSPARENT" val="0"/>
  <p:tag name="TBUG" val="0"/>
  <p:tag name="ALLOWFS" val="0"/>
  <p:tag name="ORIGWIDTH" val="97"/>
  <p:tag name="PICTUREFILESIZE" val="4260"/>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d\sigma}{d\Omega} = f_{rec} \sigma_{Mott} [ \frac{G_{E}^{2}+\tau G_{M}^{2}}{1+\tau} + 2 \tau G_{M}^{2} \tan^{2}{\frac{\theta_{e}}{2}} ]  template TPT1  env TPENV1  fore 0  back 16777215  eqnno 1"/>
  <p:tag name="FILENAME" val="TP_tmp"/>
  <p:tag name="ORIGWIDTH" val="2"/>
  <p:tag name="PICTUREFILESIZE" val="15792"/>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d\sigma}{d\Omega} = f_{rec} \sigma_{Mott} [ \frac{G_{E}^{2}+\tau&#10;G_{M}^{2}}{1+\tau} + 2 \tau G_{M}^{2} \tan^{2}{\frac{\theta_{e}}{2}} ]  template TPT1  env TPENV1  fore 0  back 16777215  eqnno 2"/>
  <p:tag name="FILENAME" val="TP_tmp"/>
  <p:tag name="ORIGWIDTH" val="2"/>
  <p:tag name="PICTUREFILESIZE" val="1579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au = \frac{Q^{2}}{4M^{2}}$&#10;\end{document}&#10;"/>
  <p:tag name="FILENAME" val="TP_tmp"/>
  <p:tag name="FORMAT" val="pngmono"/>
  <p:tag name="RES" val="1200"/>
  <p:tag name="BLEND" val="0"/>
  <p:tag name="TRANSPARENT" val="0"/>
  <p:tag name="TBUG" val="0"/>
  <p:tag name="ALLOWFS" val="0"/>
  <p:tag name="ORIGWIDTH" val="37"/>
  <p:tag name="PICTUREFILESIZE" val="185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G_{E} = F_{1} - \kappa \tau F_{2}$ &#10;&#10;$  G_{M} = F_{1} + \kappa F_{2}$&#10;\end{document}&#10;"/>
  <p:tag name="FILENAME" val="TP_tmp"/>
  <p:tag name="FORMAT" val="pngmono"/>
  <p:tag name="RES" val="1200"/>
  <p:tag name="BLEND" val="0"/>
  <p:tag name="TRANSPARENT" val="0"/>
  <p:tag name="TBUG" val="0"/>
  <p:tag name="ALLOWFS" val="0"/>
  <p:tag name="ORIGWIDTH" val="72"/>
  <p:tag name="PICTUREFILESIZE" val="4625"/>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_{E}^{n}(0)=0$&#10;&#10;$G_{M}^{n}(0)=\mu_{n}$&#10;&#10;\end{document}&#10;"/>
  <p:tag name="FILENAME" val="TP_tmp"/>
  <p:tag name="FORMAT" val="pngmono"/>
  <p:tag name="RES" val="1200"/>
  <p:tag name="BLEND" val="0"/>
  <p:tag name="TRANSPARENT" val="0"/>
  <p:tag name="TBUG" val="0"/>
  <p:tag name="ALLOWFS" val="0"/>
  <p:tag name="ORIGWIDTH" val="53"/>
  <p:tag name="PICTUREFILESIZE" val="4397"/>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  \frac{d\sigma}{d\Omega} = \left(\frac{d\sigma}{d\Omega}\right)_{\mathrm{Mott}} \frac{E_{f}}{E_{i}} \left[ \frac{\color{red}G_{E}^{2}(Q^{2})\color{black}+\tau&#10;\color{blue}G_{M}^{2}(Q^{2})\color{black}}{1+\tau} + 2 \tau \color{blue}G_{M}^{2}(Q^{2})\color{black} \tan^{2}{\frac{\theta_{e}}{2}} \right]~,$&#10;\end{document}&#10;"/>
  <p:tag name="FILENAME" val="TP_tmp"/>
  <p:tag name="FORMAT" val="png16m"/>
  <p:tag name="RES" val="1200"/>
  <p:tag name="BLEND" val="0"/>
  <p:tag name="TRANSPARENT" val="0"/>
  <p:tag name="TBUG" val="0"/>
  <p:tag name="ALLOWFS" val="0"/>
  <p:tag name="ORIGWIDTH" val="260"/>
  <p:tag name="PICTUREFILESIZE" val="2133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10;$ =\frac{-\color{red}\frac{G_{E}}{G_{M}}\color{black}2 \sqrt{\tau (1+\tau)}\tan\left(\frac{\theta_{e}}{2}\right)\color{green}\sin{\theta^{*}}\cos{\phi^{*}}&#10; \color{black}-2\tau \sqrt{1+\tau+(1+\tau)^{2}\tan^{2}&#10; \left(\frac{\theta_{e}}{2}\right)}&#10; \tan\left(\frac{\theta_{e}}{2}\right)\color{green}\cos{\theta^{*}}&#10; \color{black}}{\left(\color{red}\frac{G_{E}}{G_{M}}\right)^{2}\color{black}&#10; -\tau+2\tau(1+\tau)\tan^{2}\left(\frac{\theta_{e}}{2}\right)}$&#10;\end{document}&#10;"/>
  <p:tag name="FILENAME" val="TP_tmp"/>
  <p:tag name="FORMAT" val="png16m"/>
  <p:tag name="RES" val="1200"/>
  <p:tag name="BLEND" val="0"/>
  <p:tag name="TRANSPARENT" val="0"/>
  <p:tag name="TBUG" val="0"/>
  <p:tag name="ALLOWFS" val="0"/>
  <p:tag name="ORIGWIDTH" val="300"/>
  <p:tag name="PICTUREFILESIZE" val="27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12167</TotalTime>
  <Words>1379</Words>
  <Application>Microsoft Office PowerPoint</Application>
  <PresentationFormat>On-screen Show (4:3)</PresentationFormat>
  <Paragraphs>262</Paragraphs>
  <Slides>18</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CMMI7</vt:lpstr>
      <vt:lpstr>CMR7</vt:lpstr>
      <vt:lpstr>CMR10</vt:lpstr>
      <vt:lpstr>CMMI10</vt:lpstr>
      <vt:lpstr>CMR5</vt:lpstr>
      <vt:lpstr>CMMI5</vt:lpstr>
      <vt:lpstr>Office Theme</vt:lpstr>
      <vt:lpstr>Equation</vt:lpstr>
      <vt:lpstr>Measurement of the Electric Form Factor of the Neutron at High Momentum Transfer</vt:lpstr>
      <vt:lpstr>Overview</vt:lpstr>
      <vt:lpstr>The Electric Form Factor of the Neutron</vt:lpstr>
      <vt:lpstr>Double Polarization Method</vt:lpstr>
      <vt:lpstr>Experimental Setup</vt:lpstr>
      <vt:lpstr>Selection of Quasi-elastic Events at Q2=2.5</vt:lpstr>
      <vt:lpstr>Electric Form Factor of the Neutron</vt:lpstr>
      <vt:lpstr>Electric Form Factor of the Neutron</vt:lpstr>
      <vt:lpstr>Generalized Parton Distributions</vt:lpstr>
      <vt:lpstr>GPD Model</vt:lpstr>
      <vt:lpstr>New Fit of η Parameters</vt:lpstr>
      <vt:lpstr>Quark Orbital Angular Momentum</vt:lpstr>
      <vt:lpstr>Quark Form Factors</vt:lpstr>
      <vt:lpstr>Conclusions</vt:lpstr>
      <vt:lpstr>List of Collaborators/Thanks</vt:lpstr>
      <vt:lpstr>Quark Form Factors</vt:lpstr>
      <vt:lpstr>Experiment Overview</vt:lpstr>
      <vt:lpstr>Tomographic Picture of the Neutron</vt:lpstr>
    </vt:vector>
  </TitlesOfParts>
  <Company>Physics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the Electric Form Factor of the Neutron at High Momentum Transfer</dc:title>
  <dc:creator>Jon Miller</dc:creator>
  <cp:lastModifiedBy>Jon Miller</cp:lastModifiedBy>
  <cp:revision>284</cp:revision>
  <dcterms:created xsi:type="dcterms:W3CDTF">2008-10-09T23:13:46Z</dcterms:created>
  <dcterms:modified xsi:type="dcterms:W3CDTF">2008-10-29T18:45:51Z</dcterms:modified>
</cp:coreProperties>
</file>