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Override PartName="/ppt/tags/tag2.xml" ContentType="application/vnd.openxmlformats-officedocument.presentationml.tags+xml"/>
  <Override PartName="/ppt/tags/tag3.xml" ContentType="application/vnd.openxmlformats-officedocument.presentationml.tags+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60" r:id="rId5"/>
    <p:sldId id="259" r:id="rId6"/>
    <p:sldId id="261" r:id="rId7"/>
    <p:sldId id="262" r:id="rId8"/>
    <p:sldId id="263" r:id="rId9"/>
    <p:sldId id="264" r:id="rId10"/>
    <p:sldId id="265" r:id="rId11"/>
    <p:sldId id="267" r:id="rId12"/>
    <p:sldId id="266"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0" d="100"/>
          <a:sy n="50" d="100"/>
        </p:scale>
        <p:origin x="-98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25F1EB-4BA2-4FCC-B8BA-C087857F1C10}" type="datetimeFigureOut">
              <a:rPr lang="en-US" smtClean="0"/>
              <a:pPr/>
              <a:t>4/22/2009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8E8630-5ED3-435D-AB7D-E61F2146806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4C64F75-9222-41E9-A9B3-86BC454EC286}" type="datetime1">
              <a:rPr lang="en-US" smtClean="0"/>
              <a:pPr/>
              <a:t>4/22/2009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3D3665-B592-4215-A0BE-EF275CB76D9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2C63E1-4181-4D3A-96E2-B87D8E39C088}" type="datetime1">
              <a:rPr lang="en-US" smtClean="0"/>
              <a:pPr/>
              <a:t>4/22/2009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3D3665-B592-4215-A0BE-EF275CB76D9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73A1EF-0929-4C14-8EEF-99A9205B2BA5}" type="datetime1">
              <a:rPr lang="en-US" smtClean="0"/>
              <a:pPr/>
              <a:t>4/22/2009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3D3665-B592-4215-A0BE-EF275CB76D9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67B8A7-E8A6-46D1-99CE-F7A3F93B4997}" type="datetime1">
              <a:rPr lang="en-US" smtClean="0"/>
              <a:pPr/>
              <a:t>4/22/2009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3D3665-B592-4215-A0BE-EF275CB76D9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47A5EF-40FC-413F-878B-64A0686B0B9E}" type="datetime1">
              <a:rPr lang="en-US" smtClean="0"/>
              <a:pPr/>
              <a:t>4/22/2009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3D3665-B592-4215-A0BE-EF275CB76D9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09B002-2B0F-48F9-9173-ACF075D8CB8E}" type="datetime1">
              <a:rPr lang="en-US" smtClean="0"/>
              <a:pPr/>
              <a:t>4/22/2009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3D3665-B592-4215-A0BE-EF275CB76D9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9257C3A-C6DB-4883-9B42-63C61FFD663B}" type="datetime1">
              <a:rPr lang="en-US" smtClean="0"/>
              <a:pPr/>
              <a:t>4/22/2009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3D3665-B592-4215-A0BE-EF275CB76D9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FAA4FE-3BE5-43F1-9B29-560D804E801D}" type="datetime1">
              <a:rPr lang="en-US" smtClean="0"/>
              <a:pPr/>
              <a:t>4/22/2009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3D3665-B592-4215-A0BE-EF275CB76D9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135F97-B40F-42DB-8BE4-5846333E6B10}" type="datetime1">
              <a:rPr lang="en-US" smtClean="0"/>
              <a:pPr/>
              <a:t>4/22/2009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3D3665-B592-4215-A0BE-EF275CB76D9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4F9807-E322-4CA9-BD8B-A00BCE50D49E}" type="datetime1">
              <a:rPr lang="en-US" smtClean="0"/>
              <a:pPr/>
              <a:t>4/22/2009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3D3665-B592-4215-A0BE-EF275CB76D9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DAE7B6-ADF0-4A2B-B07B-0656C35B1FCC}" type="datetime1">
              <a:rPr lang="en-US" smtClean="0"/>
              <a:pPr/>
              <a:t>4/22/2009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3D3665-B592-4215-A0BE-EF275CB76D9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279D2D-F71B-484C-BD53-1DDC68FDFF50}" type="datetime1">
              <a:rPr lang="en-US" smtClean="0"/>
              <a:pPr/>
              <a:t>4/22/2009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3D3665-B592-4215-A0BE-EF275CB76D9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tags" Target="../tags/tag3.xml"/><Relationship Id="rId7" Type="http://schemas.openxmlformats.org/officeDocument/2006/relationships/image" Target="../media/image5.pn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Collaboration Meeting: Analysis</a:t>
            </a:r>
            <a:endParaRPr lang="en-US" dirty="0"/>
          </a:p>
        </p:txBody>
      </p:sp>
      <p:sp>
        <p:nvSpPr>
          <p:cNvPr id="3" name="Subtitle 2"/>
          <p:cNvSpPr>
            <a:spLocks noGrp="1"/>
          </p:cNvSpPr>
          <p:nvPr>
            <p:ph type="subTitle" idx="1"/>
          </p:nvPr>
        </p:nvSpPr>
        <p:spPr/>
        <p:txBody>
          <a:bodyPr/>
          <a:lstStyle/>
          <a:p>
            <a:r>
              <a:rPr lang="en-US" dirty="0" smtClean="0"/>
              <a:t>Jonathan Miller</a:t>
            </a:r>
          </a:p>
          <a:p>
            <a:r>
              <a:rPr lang="en-US" dirty="0" smtClean="0"/>
              <a:t>Preliminary Results</a:t>
            </a:r>
            <a:endParaRPr lang="en-US" dirty="0"/>
          </a:p>
        </p:txBody>
      </p:sp>
      <p:sp>
        <p:nvSpPr>
          <p:cNvPr id="4" name="Slide Number Placeholder 3"/>
          <p:cNvSpPr>
            <a:spLocks noGrp="1"/>
          </p:cNvSpPr>
          <p:nvPr>
            <p:ph type="sldNum" sz="quarter" idx="12"/>
          </p:nvPr>
        </p:nvSpPr>
        <p:spPr/>
        <p:txBody>
          <a:bodyPr/>
          <a:lstStyle/>
          <a:p>
            <a:fld id="{FB3D3665-B592-4215-A0BE-EF275CB76D90}"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Kinematic 4 cuts</a:t>
            </a:r>
            <a:endParaRPr lang="en-US" dirty="0"/>
          </a:p>
        </p:txBody>
      </p:sp>
      <p:graphicFrame>
        <p:nvGraphicFramePr>
          <p:cNvPr id="4" name="Content Placeholder 3"/>
          <p:cNvGraphicFramePr>
            <a:graphicFrameLocks noGrp="1"/>
          </p:cNvGraphicFramePr>
          <p:nvPr>
            <p:ph idx="1"/>
          </p:nvPr>
        </p:nvGraphicFramePr>
        <p:xfrm>
          <a:off x="457200" y="1219200"/>
          <a:ext cx="8229600" cy="1854200"/>
        </p:xfrm>
        <a:graphic>
          <a:graphicData uri="http://schemas.openxmlformats.org/drawingml/2006/table">
            <a:tbl>
              <a:tblPr firstRow="1" bandRow="1">
                <a:tableStyleId>{5C22544A-7EE6-4342-B048-85BDC9FD1C3A}</a:tableStyleId>
              </a:tblPr>
              <a:tblGrid>
                <a:gridCol w="1752600"/>
                <a:gridCol w="6477000"/>
              </a:tblGrid>
              <a:tr h="370840">
                <a:tc>
                  <a:txBody>
                    <a:bodyPr/>
                    <a:lstStyle/>
                    <a:p>
                      <a:r>
                        <a:rPr lang="en-US" dirty="0" smtClean="0"/>
                        <a:t>Veto Cuts</a:t>
                      </a:r>
                      <a:endParaRPr lang="en-US" dirty="0"/>
                    </a:p>
                  </a:txBody>
                  <a:tcPr/>
                </a:tc>
                <a:tc>
                  <a:txBody>
                    <a:bodyPr/>
                    <a:lstStyle/>
                    <a:p>
                      <a:endParaRPr lang="en-US" dirty="0"/>
                    </a:p>
                  </a:txBody>
                  <a:tcPr/>
                </a:tc>
              </a:tr>
              <a:tr h="370840">
                <a:tc>
                  <a:txBody>
                    <a:bodyPr/>
                    <a:lstStyle/>
                    <a:p>
                      <a:r>
                        <a:rPr lang="en-US" dirty="0" smtClean="0"/>
                        <a:t>X position</a:t>
                      </a:r>
                      <a:endParaRPr lang="en-US" dirty="0"/>
                    </a:p>
                  </a:txBody>
                  <a:tcPr/>
                </a:tc>
                <a:tc>
                  <a:txBody>
                    <a:bodyPr/>
                    <a:lstStyle/>
                    <a:p>
                      <a:r>
                        <a:rPr lang="en-US" dirty="0" smtClean="0"/>
                        <a:t>|X _C</a:t>
                      </a:r>
                      <a:r>
                        <a:rPr lang="en-US" baseline="0" dirty="0" smtClean="0"/>
                        <a:t> – X_V + const | &lt; 0.3</a:t>
                      </a:r>
                      <a:endParaRPr lang="en-US" dirty="0"/>
                    </a:p>
                  </a:txBody>
                  <a:tcPr/>
                </a:tc>
              </a:tr>
              <a:tr h="370840">
                <a:tc>
                  <a:txBody>
                    <a:bodyPr/>
                    <a:lstStyle/>
                    <a:p>
                      <a:r>
                        <a:rPr lang="en-US" dirty="0" smtClean="0"/>
                        <a:t>Y position</a:t>
                      </a:r>
                      <a:endParaRPr lang="en-US" dirty="0"/>
                    </a:p>
                  </a:txBody>
                  <a:tcPr/>
                </a:tc>
                <a:tc>
                  <a:txBody>
                    <a:bodyPr/>
                    <a:lstStyle/>
                    <a:p>
                      <a:r>
                        <a:rPr lang="en-US" dirty="0" smtClean="0"/>
                        <a:t>Y_C &lt; -0.177 &amp; Y_V &lt; 0 or</a:t>
                      </a:r>
                      <a:r>
                        <a:rPr lang="en-US" baseline="0" dirty="0" smtClean="0"/>
                        <a:t> Y_C &gt; -0.72 &amp; Y_V &gt; 0</a:t>
                      </a:r>
                      <a:endParaRPr lang="en-US" dirty="0"/>
                    </a:p>
                  </a:txBody>
                  <a:tcPr/>
                </a:tc>
              </a:tr>
              <a:tr h="370840">
                <a:tc>
                  <a:txBody>
                    <a:bodyPr/>
                    <a:lstStyle/>
                    <a:p>
                      <a:r>
                        <a:rPr lang="en-US" dirty="0" smtClean="0"/>
                        <a:t>Time</a:t>
                      </a:r>
                      <a:endParaRPr lang="en-US" dirty="0"/>
                    </a:p>
                  </a:txBody>
                  <a:tcPr/>
                </a:tc>
                <a:tc>
                  <a:txBody>
                    <a:bodyPr/>
                    <a:lstStyle/>
                    <a:p>
                      <a:r>
                        <a:rPr lang="en-US" dirty="0" smtClean="0"/>
                        <a:t>| T_C</a:t>
                      </a:r>
                      <a:r>
                        <a:rPr lang="en-US" baseline="0" dirty="0" smtClean="0"/>
                        <a:t> – T_V + const | &lt; 10</a:t>
                      </a:r>
                      <a:endParaRPr lang="en-US" dirty="0"/>
                    </a:p>
                  </a:txBody>
                  <a:tcPr/>
                </a:tc>
              </a:tr>
              <a:tr h="370840">
                <a:tc>
                  <a:txBody>
                    <a:bodyPr/>
                    <a:lstStyle/>
                    <a:p>
                      <a:r>
                        <a:rPr lang="en-US" dirty="0" smtClean="0"/>
                        <a:t>Amplitude</a:t>
                      </a:r>
                      <a:endParaRPr lang="en-US" dirty="0"/>
                    </a:p>
                  </a:txBody>
                  <a:tcPr/>
                </a:tc>
                <a:tc>
                  <a:txBody>
                    <a:bodyPr/>
                    <a:lstStyle/>
                    <a:p>
                      <a:r>
                        <a:rPr lang="en-US" dirty="0" smtClean="0"/>
                        <a:t>Amp &gt; 200</a:t>
                      </a:r>
                      <a:endParaRPr lang="en-US" dirty="0"/>
                    </a:p>
                  </a:txBody>
                  <a:tcPr/>
                </a:tc>
              </a:tr>
            </a:tbl>
          </a:graphicData>
        </a:graphic>
      </p:graphicFrame>
      <p:graphicFrame>
        <p:nvGraphicFramePr>
          <p:cNvPr id="5" name="Content Placeholder 3"/>
          <p:cNvGraphicFramePr>
            <a:graphicFrameLocks/>
          </p:cNvGraphicFramePr>
          <p:nvPr/>
        </p:nvGraphicFramePr>
        <p:xfrm>
          <a:off x="457200" y="3276600"/>
          <a:ext cx="8229600" cy="2966720"/>
        </p:xfrm>
        <a:graphic>
          <a:graphicData uri="http://schemas.openxmlformats.org/drawingml/2006/table">
            <a:tbl>
              <a:tblPr firstRow="1" bandRow="1">
                <a:tableStyleId>{5C22544A-7EE6-4342-B048-85BDC9FD1C3A}</a:tableStyleId>
              </a:tblPr>
              <a:tblGrid>
                <a:gridCol w="1752600"/>
                <a:gridCol w="6477000"/>
              </a:tblGrid>
              <a:tr h="370840">
                <a:tc>
                  <a:txBody>
                    <a:bodyPr/>
                    <a:lstStyle/>
                    <a:p>
                      <a:r>
                        <a:rPr lang="en-US" dirty="0" smtClean="0"/>
                        <a:t>Neutron</a:t>
                      </a:r>
                      <a:endParaRPr lang="en-US" dirty="0"/>
                    </a:p>
                  </a:txBody>
                  <a:tcPr/>
                </a:tc>
                <a:tc>
                  <a:txBody>
                    <a:bodyPr/>
                    <a:lstStyle/>
                    <a:p>
                      <a:r>
                        <a:rPr lang="en-US" dirty="0" smtClean="0"/>
                        <a:t>Cuts</a:t>
                      </a:r>
                      <a:endParaRPr lang="en-US" dirty="0"/>
                    </a:p>
                  </a:txBody>
                  <a:tcPr/>
                </a:tc>
              </a:tr>
              <a:tr h="370840">
                <a:tc>
                  <a:txBody>
                    <a:bodyPr/>
                    <a:lstStyle/>
                    <a:p>
                      <a:r>
                        <a:rPr lang="en-US" dirty="0" smtClean="0"/>
                        <a:t>Invariant Mass</a:t>
                      </a:r>
                      <a:endParaRPr lang="en-US" dirty="0"/>
                    </a:p>
                  </a:txBody>
                  <a:tcPr/>
                </a:tc>
                <a:tc>
                  <a:txBody>
                    <a:bodyPr/>
                    <a:lstStyle/>
                    <a:p>
                      <a:r>
                        <a:rPr lang="en-US" dirty="0" smtClean="0"/>
                        <a:t>| w – 0.925 | &lt; 0.225</a:t>
                      </a:r>
                      <a:endParaRPr lang="en-US" dirty="0"/>
                    </a:p>
                  </a:txBody>
                  <a:tcPr/>
                </a:tc>
              </a:tr>
              <a:tr h="370840">
                <a:tc>
                  <a:txBody>
                    <a:bodyPr/>
                    <a:lstStyle/>
                    <a:p>
                      <a:r>
                        <a:rPr lang="en-US" dirty="0" smtClean="0"/>
                        <a:t>Y region</a:t>
                      </a:r>
                      <a:endParaRPr lang="en-US" dirty="0"/>
                    </a:p>
                  </a:txBody>
                  <a:tcPr/>
                </a:tc>
                <a:tc>
                  <a:txBody>
                    <a:bodyPr/>
                    <a:lstStyle/>
                    <a:p>
                      <a:r>
                        <a:rPr lang="en-US" dirty="0" smtClean="0"/>
                        <a:t>| Y + 0.25 | &lt; 0.9</a:t>
                      </a:r>
                      <a:endParaRPr lang="en-US" dirty="0"/>
                    </a:p>
                  </a:txBody>
                  <a:tcPr/>
                </a:tc>
              </a:tr>
              <a:tr h="370840">
                <a:tc>
                  <a:txBody>
                    <a:bodyPr/>
                    <a:lstStyle/>
                    <a:p>
                      <a:r>
                        <a:rPr lang="en-US" dirty="0" err="1" smtClean="0"/>
                        <a:t>Q_perp</a:t>
                      </a:r>
                      <a:endParaRPr lang="en-US" dirty="0"/>
                    </a:p>
                  </a:txBody>
                  <a:tcPr/>
                </a:tc>
                <a:tc>
                  <a:txBody>
                    <a:bodyPr/>
                    <a:lstStyle/>
                    <a:p>
                      <a:r>
                        <a:rPr lang="en-US" dirty="0" err="1" smtClean="0"/>
                        <a:t>Q_perp</a:t>
                      </a:r>
                      <a:r>
                        <a:rPr lang="en-US" dirty="0" smtClean="0"/>
                        <a:t> &lt; 0.15</a:t>
                      </a:r>
                      <a:endParaRPr lang="en-US" dirty="0"/>
                    </a:p>
                  </a:txBody>
                  <a:tcPr/>
                </a:tc>
              </a:tr>
              <a:tr h="370840">
                <a:tc>
                  <a:txBody>
                    <a:bodyPr/>
                    <a:lstStyle/>
                    <a:p>
                      <a:r>
                        <a:rPr lang="en-US" dirty="0" smtClean="0"/>
                        <a:t>Time</a:t>
                      </a:r>
                      <a:endParaRPr lang="en-US" dirty="0"/>
                    </a:p>
                  </a:txBody>
                  <a:tcPr/>
                </a:tc>
                <a:tc>
                  <a:txBody>
                    <a:bodyPr/>
                    <a:lstStyle/>
                    <a:p>
                      <a:r>
                        <a:rPr lang="en-US" dirty="0" smtClean="0"/>
                        <a:t>| t | &lt; 1</a:t>
                      </a:r>
                      <a:endParaRPr lang="en-US" dirty="0"/>
                    </a:p>
                  </a:txBody>
                  <a:tcPr/>
                </a:tc>
              </a:tr>
              <a:tr h="370840">
                <a:tc>
                  <a:txBody>
                    <a:bodyPr/>
                    <a:lstStyle/>
                    <a:p>
                      <a:r>
                        <a:rPr lang="en-US" dirty="0" smtClean="0"/>
                        <a:t>Missing Mass</a:t>
                      </a:r>
                      <a:endParaRPr lang="en-US" dirty="0"/>
                    </a:p>
                  </a:txBody>
                  <a:tcPr/>
                </a:tc>
                <a:tc>
                  <a:txBody>
                    <a:bodyPr/>
                    <a:lstStyle/>
                    <a:p>
                      <a:r>
                        <a:rPr lang="en-US" dirty="0" smtClean="0"/>
                        <a:t>M &lt; 2</a:t>
                      </a:r>
                      <a:endParaRPr lang="en-US" dirty="0"/>
                    </a:p>
                  </a:txBody>
                  <a:tcPr/>
                </a:tc>
              </a:tr>
              <a:tr h="370840">
                <a:tc>
                  <a:txBody>
                    <a:bodyPr/>
                    <a:lstStyle/>
                    <a:p>
                      <a:r>
                        <a:rPr lang="en-US" dirty="0" smtClean="0"/>
                        <a:t>X region</a:t>
                      </a:r>
                      <a:endParaRPr lang="en-US" dirty="0"/>
                    </a:p>
                  </a:txBody>
                  <a:tcPr/>
                </a:tc>
                <a:tc>
                  <a:txBody>
                    <a:bodyPr/>
                    <a:lstStyle/>
                    <a:p>
                      <a:r>
                        <a:rPr lang="en-US" dirty="0" smtClean="0"/>
                        <a:t>| X - 0.2 | &lt; 1.8</a:t>
                      </a:r>
                      <a:endParaRPr lang="en-US" dirty="0"/>
                    </a:p>
                  </a:txBody>
                  <a:tcPr/>
                </a:tc>
              </a:tr>
              <a:tr h="370840">
                <a:tc>
                  <a:txBody>
                    <a:bodyPr/>
                    <a:lstStyle/>
                    <a:p>
                      <a:r>
                        <a:rPr lang="en-US" dirty="0" smtClean="0"/>
                        <a:t>SQE</a:t>
                      </a:r>
                      <a:endParaRPr lang="en-US" dirty="0"/>
                    </a:p>
                  </a:txBody>
                  <a:tcPr/>
                </a:tc>
                <a:tc>
                  <a:txBody>
                    <a:bodyPr/>
                    <a:lstStyle/>
                    <a:p>
                      <a:r>
                        <a:rPr lang="en-US" dirty="0" smtClean="0"/>
                        <a:t>| t</a:t>
                      </a:r>
                      <a:r>
                        <a:rPr lang="en-US" baseline="0" dirty="0" smtClean="0"/>
                        <a:t> | &lt; 1 &amp; | t + 5.5 | &lt; 1 and </a:t>
                      </a:r>
                      <a:r>
                        <a:rPr lang="en-US" baseline="0" dirty="0" err="1" smtClean="0"/>
                        <a:t>Q_perp</a:t>
                      </a:r>
                      <a:r>
                        <a:rPr lang="en-US" baseline="0" dirty="0" smtClean="0"/>
                        <a:t> &lt; 0.15</a:t>
                      </a:r>
                      <a:endParaRPr lang="en-US" dirty="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Raw Asymmetry per Run</a:t>
            </a:r>
            <a:endParaRPr lang="en-US" dirty="0"/>
          </a:p>
        </p:txBody>
      </p:sp>
      <p:pic>
        <p:nvPicPr>
          <p:cNvPr id="5" name="Content Placeholder 4" descr="Kin4d_rawasymVrn_errors.eps"/>
          <p:cNvPicPr>
            <a:picLocks noGrp="1" noChangeAspect="1"/>
          </p:cNvPicPr>
          <p:nvPr>
            <p:ph idx="1"/>
          </p:nvPr>
        </p:nvPicPr>
        <p:blipFill>
          <a:blip r:embed="rId2"/>
          <a:stretch>
            <a:fillRect/>
          </a:stretch>
        </p:blipFill>
        <p:spPr>
          <a:xfrm>
            <a:off x="1524000" y="1219200"/>
            <a:ext cx="6982508" cy="4724400"/>
          </a:xfrm>
        </p:spPr>
      </p:pic>
      <p:sp>
        <p:nvSpPr>
          <p:cNvPr id="4" name="Slide Number Placeholder 3"/>
          <p:cNvSpPr>
            <a:spLocks noGrp="1"/>
          </p:cNvSpPr>
          <p:nvPr>
            <p:ph type="sldNum" sz="quarter" idx="12"/>
          </p:nvPr>
        </p:nvSpPr>
        <p:spPr/>
        <p:txBody>
          <a:bodyPr/>
          <a:lstStyle/>
          <a:p>
            <a:fld id="{FB3D3665-B592-4215-A0BE-EF275CB76D90}" type="slidenum">
              <a:rPr lang="en-US" smtClean="0"/>
              <a:pPr/>
              <a:t>11</a:t>
            </a:fld>
            <a:endParaRPr lang="en-US"/>
          </a:p>
        </p:txBody>
      </p:sp>
      <p:graphicFrame>
        <p:nvGraphicFramePr>
          <p:cNvPr id="6" name="Table 5"/>
          <p:cNvGraphicFramePr>
            <a:graphicFrameLocks noGrp="1"/>
          </p:cNvGraphicFramePr>
          <p:nvPr/>
        </p:nvGraphicFramePr>
        <p:xfrm>
          <a:off x="2209800" y="5715000"/>
          <a:ext cx="6096000" cy="1483360"/>
        </p:xfrm>
        <a:graphic>
          <a:graphicData uri="http://schemas.openxmlformats.org/drawingml/2006/table">
            <a:tbl>
              <a:tblPr firstRow="1" bandRow="1">
                <a:tableStyleId>{2D5ABB26-0587-4C30-8999-92F81FD0307C}</a:tableStyleId>
              </a:tblPr>
              <a:tblGrid>
                <a:gridCol w="1219200"/>
                <a:gridCol w="1219200"/>
                <a:gridCol w="1219200"/>
                <a:gridCol w="1219200"/>
                <a:gridCol w="1219200"/>
              </a:tblGrid>
              <a:tr h="370840">
                <a:tc>
                  <a:txBody>
                    <a:bodyPr/>
                    <a:lstStyle/>
                    <a:p>
                      <a:r>
                        <a:rPr lang="en-US" dirty="0" smtClean="0"/>
                        <a:t>4444</a:t>
                      </a:r>
                      <a:endParaRPr lang="en-US" dirty="0"/>
                    </a:p>
                  </a:txBody>
                  <a:tcPr/>
                </a:tc>
                <a:tc>
                  <a:txBody>
                    <a:bodyPr/>
                    <a:lstStyle/>
                    <a:p>
                      <a:r>
                        <a:rPr lang="en-US" dirty="0" smtClean="0"/>
                        <a:t>4445</a:t>
                      </a:r>
                      <a:endParaRPr lang="en-US" dirty="0"/>
                    </a:p>
                  </a:txBody>
                  <a:tcPr/>
                </a:tc>
                <a:tc>
                  <a:txBody>
                    <a:bodyPr/>
                    <a:lstStyle/>
                    <a:p>
                      <a:r>
                        <a:rPr lang="en-US" dirty="0" smtClean="0"/>
                        <a:t>4510</a:t>
                      </a:r>
                      <a:endParaRPr lang="en-US" dirty="0"/>
                    </a:p>
                  </a:txBody>
                  <a:tcPr/>
                </a:tc>
                <a:tc>
                  <a:txBody>
                    <a:bodyPr/>
                    <a:lstStyle/>
                    <a:p>
                      <a:r>
                        <a:rPr lang="en-US" dirty="0" smtClean="0"/>
                        <a:t>4498</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4587</a:t>
                      </a:r>
                    </a:p>
                  </a:txBody>
                  <a:tcPr/>
                </a:tc>
              </a:tr>
              <a:tr h="370840">
                <a:tc>
                  <a:txBody>
                    <a:bodyPr/>
                    <a:lstStyle/>
                    <a:p>
                      <a:r>
                        <a:rPr lang="en-US" dirty="0" smtClean="0"/>
                        <a:t>4551</a:t>
                      </a:r>
                      <a:endParaRPr lang="en-US" dirty="0"/>
                    </a:p>
                  </a:txBody>
                  <a:tcPr/>
                </a:tc>
                <a:tc>
                  <a:txBody>
                    <a:bodyPr/>
                    <a:lstStyle/>
                    <a:p>
                      <a:r>
                        <a:rPr lang="en-US" dirty="0" smtClean="0"/>
                        <a:t>4554</a:t>
                      </a:r>
                      <a:endParaRPr lang="en-US" dirty="0"/>
                    </a:p>
                  </a:txBody>
                  <a:tcPr/>
                </a:tc>
                <a:tc>
                  <a:txBody>
                    <a:bodyPr/>
                    <a:lstStyle/>
                    <a:p>
                      <a:r>
                        <a:rPr lang="en-US" dirty="0" smtClean="0"/>
                        <a:t>4575</a:t>
                      </a:r>
                      <a:endParaRPr lang="en-US" dirty="0"/>
                    </a:p>
                  </a:txBody>
                  <a:tcPr/>
                </a:tc>
                <a:tc>
                  <a:txBody>
                    <a:bodyPr/>
                    <a:lstStyle/>
                    <a:p>
                      <a:r>
                        <a:rPr lang="en-US" dirty="0" smtClean="0"/>
                        <a:t>4581</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4586</a:t>
                      </a:r>
                    </a:p>
                  </a:txBody>
                  <a:tcPr/>
                </a:tc>
              </a:tr>
              <a:tr h="370840">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Kinematic 4 </a:t>
            </a:r>
            <a:r>
              <a:rPr lang="en-US" dirty="0" smtClean="0"/>
              <a:t>Results – Preliminary</a:t>
            </a:r>
            <a:endParaRPr lang="en-US" dirty="0"/>
          </a:p>
        </p:txBody>
      </p:sp>
      <p:graphicFrame>
        <p:nvGraphicFramePr>
          <p:cNvPr id="4" name="Content Placeholder 3"/>
          <p:cNvGraphicFramePr>
            <a:graphicFrameLocks noGrp="1"/>
          </p:cNvGraphicFramePr>
          <p:nvPr>
            <p:ph idx="1"/>
          </p:nvPr>
        </p:nvGraphicFramePr>
        <p:xfrm>
          <a:off x="381000" y="1295400"/>
          <a:ext cx="8458200" cy="5191760"/>
        </p:xfrm>
        <a:graphic>
          <a:graphicData uri="http://schemas.openxmlformats.org/drawingml/2006/table">
            <a:tbl>
              <a:tblPr firstRow="1" bandRow="1">
                <a:tableStyleId>{5C22544A-7EE6-4342-B048-85BDC9FD1C3A}</a:tableStyleId>
              </a:tblPr>
              <a:tblGrid>
                <a:gridCol w="2057400"/>
                <a:gridCol w="2057400"/>
                <a:gridCol w="2057400"/>
                <a:gridCol w="2286000"/>
              </a:tblGrid>
              <a:tr h="370840">
                <a:tc>
                  <a:txBody>
                    <a:bodyPr/>
                    <a:lstStyle/>
                    <a:p>
                      <a:r>
                        <a:rPr lang="en-US" dirty="0" smtClean="0"/>
                        <a:t>1</a:t>
                      </a:r>
                      <a:endParaRPr lang="en-US" dirty="0"/>
                    </a:p>
                  </a:txBody>
                  <a:tcPr/>
                </a:tc>
                <a:tc>
                  <a:txBody>
                    <a:bodyPr/>
                    <a:lstStyle/>
                    <a:p>
                      <a:r>
                        <a:rPr lang="en-US" dirty="0" smtClean="0"/>
                        <a:t>Value</a:t>
                      </a:r>
                      <a:endParaRPr lang="en-US" dirty="0"/>
                    </a:p>
                  </a:txBody>
                  <a:tcPr/>
                </a:tc>
                <a:tc>
                  <a:txBody>
                    <a:bodyPr/>
                    <a:lstStyle/>
                    <a:p>
                      <a:r>
                        <a:rPr lang="en-US" dirty="0" smtClean="0"/>
                        <a:t>Statistical</a:t>
                      </a:r>
                      <a:endParaRPr lang="en-US" dirty="0"/>
                    </a:p>
                  </a:txBody>
                  <a:tcPr/>
                </a:tc>
                <a:tc>
                  <a:txBody>
                    <a:bodyPr/>
                    <a:lstStyle/>
                    <a:p>
                      <a:r>
                        <a:rPr lang="en-US" dirty="0" smtClean="0"/>
                        <a:t>Systematic</a:t>
                      </a:r>
                      <a:endParaRPr lang="en-US" dirty="0"/>
                    </a:p>
                  </a:txBody>
                  <a:tcPr/>
                </a:tc>
              </a:tr>
              <a:tr h="370840">
                <a:tc>
                  <a:txBody>
                    <a:bodyPr/>
                    <a:lstStyle/>
                    <a:p>
                      <a:r>
                        <a:rPr lang="en-US" dirty="0" smtClean="0"/>
                        <a:t>Raw Count</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176525</a:t>
                      </a:r>
                      <a:endParaRPr lang="en-US" sz="1800" kern="1200" dirty="0" smtClean="0">
                        <a:solidFill>
                          <a:schemeClr val="dk1"/>
                        </a:solidFill>
                        <a:latin typeface="+mn-lt"/>
                        <a:ea typeface="+mn-ea"/>
                        <a:cs typeface="+mn-cs"/>
                      </a:endParaRPr>
                    </a:p>
                  </a:txBody>
                  <a:tcPr/>
                </a:tc>
                <a:tc>
                  <a:txBody>
                    <a:bodyPr/>
                    <a:lstStyle/>
                    <a:p>
                      <a:endParaRPr lang="en-US" dirty="0"/>
                    </a:p>
                  </a:txBody>
                  <a:tcPr/>
                </a:tc>
                <a:tc>
                  <a:txBody>
                    <a:bodyPr/>
                    <a:lstStyle/>
                    <a:p>
                      <a:endParaRPr lang="en-US" dirty="0"/>
                    </a:p>
                  </a:txBody>
                  <a:tcPr/>
                </a:tc>
              </a:tr>
              <a:tr h="370840">
                <a:tc>
                  <a:txBody>
                    <a:bodyPr/>
                    <a:lstStyle/>
                    <a:p>
                      <a:r>
                        <a:rPr lang="en-US" dirty="0" smtClean="0"/>
                        <a:t>Raw Asymmetry</a:t>
                      </a:r>
                      <a:endParaRPr lang="en-US" dirty="0"/>
                    </a:p>
                  </a:txBody>
                  <a:tcPr/>
                </a:tc>
                <a:tc>
                  <a:txBody>
                    <a:bodyPr/>
                    <a:lstStyle/>
                    <a:p>
                      <a:r>
                        <a:rPr lang="en-US" sz="1800" kern="1200" dirty="0" smtClean="0">
                          <a:solidFill>
                            <a:schemeClr val="dk1"/>
                          </a:solidFill>
                          <a:latin typeface="+mn-lt"/>
                          <a:ea typeface="+mn-ea"/>
                          <a:cs typeface="+mn-cs"/>
                        </a:rPr>
                        <a:t>-</a:t>
                      </a:r>
                      <a:r>
                        <a:rPr lang="en-US" sz="1800" kern="1200" dirty="0" smtClean="0">
                          <a:solidFill>
                            <a:schemeClr val="dk1"/>
                          </a:solidFill>
                          <a:latin typeface="+mn-lt"/>
                          <a:ea typeface="+mn-ea"/>
                          <a:cs typeface="+mn-cs"/>
                        </a:rPr>
                        <a:t>0.04810</a:t>
                      </a:r>
                      <a:endParaRPr lang="en-US" sz="1800" kern="1200" dirty="0">
                        <a:solidFill>
                          <a:schemeClr val="dk1"/>
                        </a:solidFill>
                        <a:latin typeface="+mn-lt"/>
                        <a:ea typeface="+mn-ea"/>
                        <a:cs typeface="+mn-cs"/>
                      </a:endParaRPr>
                    </a:p>
                  </a:txBody>
                  <a:tcPr/>
                </a:tc>
                <a:tc>
                  <a:txBody>
                    <a:bodyPr/>
                    <a:lstStyle/>
                    <a:p>
                      <a:r>
                        <a:rPr lang="en-US" sz="1800" kern="1200" dirty="0" smtClean="0">
                          <a:solidFill>
                            <a:schemeClr val="dk1"/>
                          </a:solidFill>
                          <a:latin typeface="+mn-lt"/>
                          <a:ea typeface="+mn-ea"/>
                          <a:cs typeface="+mn-cs"/>
                        </a:rPr>
                        <a:t>0.0024</a:t>
                      </a:r>
                      <a:endParaRPr lang="en-US" sz="1800" kern="1200" dirty="0">
                        <a:solidFill>
                          <a:schemeClr val="dk1"/>
                        </a:solidFill>
                        <a:latin typeface="+mn-lt"/>
                        <a:ea typeface="+mn-ea"/>
                        <a:cs typeface="+mn-cs"/>
                      </a:endParaRPr>
                    </a:p>
                  </a:txBody>
                  <a:tcPr/>
                </a:tc>
                <a:tc>
                  <a:txBody>
                    <a:bodyPr/>
                    <a:lstStyle/>
                    <a:p>
                      <a:endParaRPr lang="en-US" dirty="0"/>
                    </a:p>
                  </a:txBody>
                  <a:tcPr/>
                </a:tc>
              </a:tr>
              <a:tr h="370840">
                <a:tc>
                  <a:txBody>
                    <a:bodyPr/>
                    <a:lstStyle/>
                    <a:p>
                      <a:r>
                        <a:rPr lang="en-US" dirty="0" smtClean="0"/>
                        <a:t>Physical Asymmetry</a:t>
                      </a:r>
                      <a:endParaRPr lang="en-US" dirty="0"/>
                    </a:p>
                  </a:txBody>
                  <a:tcPr/>
                </a:tc>
                <a:tc>
                  <a:txBody>
                    <a:bodyPr/>
                    <a:lstStyle/>
                    <a:p>
                      <a:r>
                        <a:rPr lang="en-US" sz="1800" kern="1200" smtClean="0">
                          <a:solidFill>
                            <a:schemeClr val="dk1"/>
                          </a:solidFill>
                          <a:latin typeface="+mn-lt"/>
                          <a:ea typeface="+mn-ea"/>
                          <a:cs typeface="+mn-cs"/>
                        </a:rPr>
                        <a:t>-0.2588</a:t>
                      </a:r>
                      <a:endParaRPr lang="en-US" sz="1800" kern="1200" dirty="0">
                        <a:solidFill>
                          <a:schemeClr val="dk1"/>
                        </a:solidFill>
                        <a:latin typeface="+mn-lt"/>
                        <a:ea typeface="+mn-ea"/>
                        <a:cs typeface="+mn-cs"/>
                      </a:endParaRPr>
                    </a:p>
                  </a:txBody>
                  <a:tcPr/>
                </a:tc>
                <a:tc>
                  <a:txBody>
                    <a:bodyPr/>
                    <a:lstStyle/>
                    <a:p>
                      <a:r>
                        <a:rPr lang="en-US" sz="1800" kern="1200" dirty="0" smtClean="0">
                          <a:solidFill>
                            <a:schemeClr val="dk1"/>
                          </a:solidFill>
                          <a:latin typeface="+mn-lt"/>
                          <a:ea typeface="+mn-ea"/>
                          <a:cs typeface="+mn-cs"/>
                        </a:rPr>
                        <a:t>0.0253</a:t>
                      </a:r>
                      <a:endParaRPr lang="en-US" sz="1800" kern="1200" dirty="0">
                        <a:solidFill>
                          <a:schemeClr val="dk1"/>
                        </a:solidFill>
                        <a:latin typeface="+mn-lt"/>
                        <a:ea typeface="+mn-ea"/>
                        <a:cs typeface="+mn-cs"/>
                      </a:endParaRPr>
                    </a:p>
                  </a:txBody>
                  <a:tcPr/>
                </a:tc>
                <a:tc>
                  <a:txBody>
                    <a:bodyPr/>
                    <a:lstStyle/>
                    <a:p>
                      <a:r>
                        <a:rPr lang="en-US" sz="1800" kern="1200" dirty="0" smtClean="0">
                          <a:solidFill>
                            <a:schemeClr val="dk1"/>
                          </a:solidFill>
                          <a:latin typeface="+mn-lt"/>
                          <a:ea typeface="+mn-ea"/>
                          <a:cs typeface="+mn-cs"/>
                        </a:rPr>
                        <a:t>0.0157</a:t>
                      </a:r>
                      <a:endParaRPr lang="en-US" sz="1800" kern="1200" dirty="0">
                        <a:solidFill>
                          <a:schemeClr val="dk1"/>
                        </a:solidFill>
                        <a:latin typeface="+mn-lt"/>
                        <a:ea typeface="+mn-ea"/>
                        <a:cs typeface="+mn-cs"/>
                      </a:endParaRPr>
                    </a:p>
                  </a:txBody>
                  <a:tcPr/>
                </a:tc>
              </a:tr>
              <a:tr h="370840">
                <a:tc>
                  <a:txBody>
                    <a:bodyPr/>
                    <a:lstStyle/>
                    <a:p>
                      <a:r>
                        <a:rPr lang="en-US" dirty="0" smtClean="0"/>
                        <a:t>Q2</a:t>
                      </a:r>
                      <a:endParaRPr lang="en-US" dirty="0"/>
                    </a:p>
                  </a:txBody>
                  <a:tcPr/>
                </a:tc>
                <a:tc>
                  <a:txBody>
                    <a:bodyPr/>
                    <a:lstStyle/>
                    <a:p>
                      <a:r>
                        <a:rPr lang="en-US" sz="1800" kern="1200" dirty="0" smtClean="0">
                          <a:solidFill>
                            <a:schemeClr val="dk1"/>
                          </a:solidFill>
                          <a:latin typeface="+mn-lt"/>
                          <a:ea typeface="+mn-ea"/>
                          <a:cs typeface="+mn-cs"/>
                        </a:rPr>
                        <a:t>1.716</a:t>
                      </a:r>
                      <a:endParaRPr lang="en-US" sz="1800" kern="1200" dirty="0">
                        <a:solidFill>
                          <a:schemeClr val="dk1"/>
                        </a:solidFill>
                        <a:latin typeface="+mn-lt"/>
                        <a:ea typeface="+mn-ea"/>
                        <a:cs typeface="+mn-cs"/>
                      </a:endParaRPr>
                    </a:p>
                  </a:txBody>
                  <a:tcPr/>
                </a:tc>
                <a:tc>
                  <a:txBody>
                    <a:bodyPr/>
                    <a:lstStyle/>
                    <a:p>
                      <a:endParaRPr lang="en-US" dirty="0"/>
                    </a:p>
                  </a:txBody>
                  <a:tcPr/>
                </a:tc>
                <a:tc>
                  <a:txBody>
                    <a:bodyPr/>
                    <a:lstStyle/>
                    <a:p>
                      <a:endParaRPr lang="en-US" dirty="0"/>
                    </a:p>
                  </a:txBody>
                  <a:tcPr/>
                </a:tc>
              </a:tr>
              <a:tr h="370840">
                <a:tc>
                  <a:txBody>
                    <a:bodyPr/>
                    <a:lstStyle/>
                    <a:p>
                      <a:r>
                        <a:rPr lang="en-US" dirty="0" smtClean="0"/>
                        <a:t>Lambda</a:t>
                      </a:r>
                      <a:endParaRPr lang="en-US" dirty="0"/>
                    </a:p>
                  </a:txBody>
                  <a:tcPr/>
                </a:tc>
                <a:tc>
                  <a:txBody>
                    <a:bodyPr/>
                    <a:lstStyle/>
                    <a:p>
                      <a:r>
                        <a:rPr lang="en-US" sz="1800" kern="1200" dirty="0" smtClean="0">
                          <a:solidFill>
                            <a:schemeClr val="dk1"/>
                          </a:solidFill>
                          <a:latin typeface="+mn-lt"/>
                          <a:ea typeface="+mn-ea"/>
                          <a:cs typeface="+mn-cs"/>
                        </a:rPr>
                        <a:t>-0.2119</a:t>
                      </a:r>
                      <a:endParaRPr lang="en-US" sz="1800" kern="1200" dirty="0">
                        <a:solidFill>
                          <a:schemeClr val="dk1"/>
                        </a:solidFill>
                        <a:latin typeface="+mn-lt"/>
                        <a:ea typeface="+mn-ea"/>
                        <a:cs typeface="+mn-cs"/>
                      </a:endParaRPr>
                    </a:p>
                  </a:txBody>
                  <a:tcPr/>
                </a:tc>
                <a:tc>
                  <a:txBody>
                    <a:bodyPr/>
                    <a:lstStyle/>
                    <a:p>
                      <a:r>
                        <a:rPr lang="en-US" dirty="0" smtClean="0"/>
                        <a:t>0.0310</a:t>
                      </a:r>
                      <a:endParaRPr lang="en-US" dirty="0"/>
                    </a:p>
                  </a:txBody>
                  <a:tcPr/>
                </a:tc>
                <a:tc>
                  <a:txBody>
                    <a:bodyPr/>
                    <a:lstStyle/>
                    <a:p>
                      <a:r>
                        <a:rPr lang="en-US" dirty="0" smtClean="0"/>
                        <a:t>0.0167</a:t>
                      </a:r>
                      <a:endParaRPr lang="en-US" dirty="0"/>
                    </a:p>
                  </a:txBody>
                  <a:tcPr/>
                </a:tc>
              </a:tr>
              <a:tr h="370840">
                <a:tc>
                  <a:txBody>
                    <a:bodyPr/>
                    <a:lstStyle/>
                    <a:p>
                      <a:r>
                        <a:rPr lang="en-US" dirty="0" err="1" smtClean="0"/>
                        <a:t>Gmn</a:t>
                      </a:r>
                      <a:endParaRPr lang="en-US" dirty="0"/>
                    </a:p>
                  </a:txBody>
                  <a:tcPr/>
                </a:tc>
                <a:tc>
                  <a:txBody>
                    <a:bodyPr/>
                    <a:lstStyle/>
                    <a:p>
                      <a:r>
                        <a:rPr lang="en-US" sz="1800" kern="1200" dirty="0" smtClean="0">
                          <a:solidFill>
                            <a:schemeClr val="dk1"/>
                          </a:solidFill>
                          <a:latin typeface="+mn-lt"/>
                          <a:ea typeface="+mn-ea"/>
                          <a:cs typeface="+mn-cs"/>
                        </a:rPr>
                        <a:t>-</a:t>
                      </a:r>
                      <a:r>
                        <a:rPr lang="en-US" sz="1800" kern="1200" dirty="0" smtClean="0">
                          <a:solidFill>
                            <a:schemeClr val="dk1"/>
                          </a:solidFill>
                          <a:latin typeface="+mn-lt"/>
                          <a:ea typeface="+mn-ea"/>
                          <a:cs typeface="+mn-cs"/>
                        </a:rPr>
                        <a:t>0.1662</a:t>
                      </a:r>
                      <a:endParaRPr lang="en-US" sz="1800" kern="1200" dirty="0">
                        <a:solidFill>
                          <a:schemeClr val="dk1"/>
                        </a:solidFill>
                        <a:latin typeface="+mn-lt"/>
                        <a:ea typeface="+mn-ea"/>
                        <a:cs typeface="+mn-cs"/>
                      </a:endParaRPr>
                    </a:p>
                  </a:txBody>
                  <a:tcPr/>
                </a:tc>
                <a:tc>
                  <a:txBody>
                    <a:bodyPr/>
                    <a:lstStyle/>
                    <a:p>
                      <a:endParaRPr lang="en-US" dirty="0"/>
                    </a:p>
                  </a:txBody>
                  <a:tcPr/>
                </a:tc>
                <a:tc>
                  <a:txBody>
                    <a:bodyPr/>
                    <a:lstStyle/>
                    <a:p>
                      <a:r>
                        <a:rPr lang="en-US" sz="1800" kern="1200" dirty="0" smtClean="0">
                          <a:solidFill>
                            <a:schemeClr val="dk1"/>
                          </a:solidFill>
                          <a:latin typeface="+mn-lt"/>
                          <a:ea typeface="+mn-ea"/>
                          <a:cs typeface="+mn-cs"/>
                        </a:rPr>
                        <a:t>0.0033</a:t>
                      </a:r>
                      <a:endParaRPr lang="en-US" sz="1800" kern="1200" dirty="0">
                        <a:solidFill>
                          <a:schemeClr val="dk1"/>
                        </a:solidFill>
                        <a:latin typeface="+mn-lt"/>
                        <a:ea typeface="+mn-ea"/>
                        <a:cs typeface="+mn-cs"/>
                      </a:endParaRPr>
                    </a:p>
                  </a:txBody>
                  <a:tcPr/>
                </a:tc>
              </a:tr>
              <a:tr h="370840">
                <a:tc>
                  <a:txBody>
                    <a:bodyPr/>
                    <a:lstStyle/>
                    <a:p>
                      <a:r>
                        <a:rPr lang="en-US" dirty="0" smtClean="0"/>
                        <a:t>Gen</a:t>
                      </a:r>
                      <a:endParaRPr lang="en-US" dirty="0"/>
                    </a:p>
                  </a:txBody>
                  <a:tcPr/>
                </a:tc>
                <a:tc>
                  <a:txBody>
                    <a:bodyPr/>
                    <a:lstStyle/>
                    <a:p>
                      <a:r>
                        <a:rPr lang="en-US" dirty="0" smtClean="0"/>
                        <a:t>0.0352</a:t>
                      </a:r>
                      <a:endParaRPr lang="en-US" dirty="0"/>
                    </a:p>
                  </a:txBody>
                  <a:tcPr/>
                </a:tc>
                <a:tc>
                  <a:txBody>
                    <a:bodyPr/>
                    <a:lstStyle/>
                    <a:p>
                      <a:r>
                        <a:rPr lang="en-US" dirty="0" smtClean="0"/>
                        <a:t>0.0051</a:t>
                      </a:r>
                      <a:endParaRPr lang="en-US" dirty="0"/>
                    </a:p>
                  </a:txBody>
                  <a:tcPr/>
                </a:tc>
                <a:tc>
                  <a:txBody>
                    <a:bodyPr/>
                    <a:lstStyle/>
                    <a:p>
                      <a:r>
                        <a:rPr lang="en-US" dirty="0" smtClean="0"/>
                        <a:t>0.0029</a:t>
                      </a:r>
                      <a:endParaRPr lang="en-US" dirty="0"/>
                    </a:p>
                  </a:txBody>
                  <a:tcPr/>
                </a:tc>
              </a:tr>
              <a:tr h="370840">
                <a:tc>
                  <a:txBody>
                    <a:bodyPr/>
                    <a:lstStyle/>
                    <a:p>
                      <a:r>
                        <a:rPr lang="en-US" dirty="0" smtClean="0"/>
                        <a:t>Targets (H2/He/N2)</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0.0597 +- 0.0001</a:t>
                      </a: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0.141 +- 0.001</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0.225 +- 0.0007</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Background </a:t>
                      </a:r>
                      <a:r>
                        <a:rPr lang="en-US" dirty="0" err="1" smtClean="0"/>
                        <a:t>Dilut</a:t>
                      </a:r>
                      <a:endParaRPr lang="en-US" dirty="0" smtClean="0"/>
                    </a:p>
                  </a:txBody>
                  <a:tcPr/>
                </a:tc>
                <a:tc>
                  <a:txBody>
                    <a:bodyPr/>
                    <a:lstStyle/>
                    <a:p>
                      <a:r>
                        <a:rPr lang="en-US" dirty="0" smtClean="0"/>
                        <a:t>0.9821</a:t>
                      </a:r>
                      <a:endParaRPr lang="en-US" dirty="0"/>
                    </a:p>
                  </a:txBody>
                  <a:tcPr/>
                </a:tc>
                <a:tc>
                  <a:txBody>
                    <a:bodyPr/>
                    <a:lstStyle/>
                    <a:p>
                      <a:r>
                        <a:rPr lang="en-US" dirty="0" smtClean="0"/>
                        <a:t>0.0206</a:t>
                      </a:r>
                      <a:endParaRPr lang="en-US" dirty="0"/>
                    </a:p>
                  </a:txBody>
                  <a:tcPr/>
                </a:tc>
                <a:tc>
                  <a:txBody>
                    <a:bodyPr/>
                    <a:lstStyle/>
                    <a:p>
                      <a:r>
                        <a:rPr lang="en-US" dirty="0" smtClean="0"/>
                        <a:t>0.0002</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Proton</a:t>
                      </a:r>
                      <a:r>
                        <a:rPr lang="en-US" baseline="0" dirty="0" smtClean="0"/>
                        <a:t> Dilution</a:t>
                      </a:r>
                      <a:endParaRPr lang="en-US" dirty="0" smtClean="0"/>
                    </a:p>
                  </a:txBody>
                  <a:tcPr/>
                </a:tc>
                <a:tc>
                  <a:txBody>
                    <a:bodyPr/>
                    <a:lstStyle/>
                    <a:p>
                      <a:r>
                        <a:rPr lang="en-US" sz="1800" kern="1200" dirty="0" smtClean="0">
                          <a:solidFill>
                            <a:schemeClr val="dk1"/>
                          </a:solidFill>
                          <a:latin typeface="+mn-lt"/>
                          <a:ea typeface="+mn-ea"/>
                          <a:cs typeface="+mn-cs"/>
                        </a:rPr>
                        <a:t>0.5975</a:t>
                      </a:r>
                      <a:endParaRPr lang="en-US" sz="1800" kern="1200" dirty="0">
                        <a:solidFill>
                          <a:schemeClr val="dk1"/>
                        </a:solidFill>
                        <a:latin typeface="+mn-lt"/>
                        <a:ea typeface="+mn-ea"/>
                        <a:cs typeface="+mn-cs"/>
                      </a:endParaRPr>
                    </a:p>
                  </a:txBody>
                  <a:tcPr/>
                </a:tc>
                <a:tc>
                  <a:txBody>
                    <a:bodyPr/>
                    <a:lstStyle/>
                    <a:p>
                      <a:endParaRPr lang="en-US" dirty="0"/>
                    </a:p>
                  </a:txBody>
                  <a:tcPr/>
                </a:tc>
                <a:tc>
                  <a:txBody>
                    <a:bodyPr/>
                    <a:lstStyle/>
                    <a:p>
                      <a:r>
                        <a:rPr lang="en-US" sz="1800" kern="1200" dirty="0" smtClean="0">
                          <a:solidFill>
                            <a:schemeClr val="dk1"/>
                          </a:solidFill>
                          <a:latin typeface="+mn-lt"/>
                          <a:ea typeface="+mn-ea"/>
                          <a:cs typeface="+mn-cs"/>
                        </a:rPr>
                        <a:t>0.0082</a:t>
                      </a:r>
                      <a:endParaRPr lang="en-US" sz="1800" kern="1200" dirty="0">
                        <a:solidFill>
                          <a:schemeClr val="dk1"/>
                        </a:solidFill>
                        <a:latin typeface="+mn-lt"/>
                        <a:ea typeface="+mn-ea"/>
                        <a:cs typeface="+mn-cs"/>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Target Polarization</a:t>
                      </a:r>
                    </a:p>
                  </a:txBody>
                  <a:tcPr/>
                </a:tc>
                <a:tc>
                  <a:txBody>
                    <a:bodyPr/>
                    <a:lstStyle/>
                    <a:p>
                      <a:r>
                        <a:rPr lang="en-US" dirty="0" smtClean="0"/>
                        <a:t>0.4856</a:t>
                      </a:r>
                      <a:endParaRPr lang="en-US" dirty="0"/>
                    </a:p>
                  </a:txBody>
                  <a:tcPr/>
                </a:tc>
                <a:tc>
                  <a:txBody>
                    <a:bodyPr/>
                    <a:lstStyle/>
                    <a:p>
                      <a:endParaRPr lang="en-US" dirty="0"/>
                    </a:p>
                  </a:txBody>
                  <a:tcPr/>
                </a:tc>
                <a:tc>
                  <a:txBody>
                    <a:bodyPr/>
                    <a:lstStyle/>
                    <a:p>
                      <a:r>
                        <a:rPr lang="en-US" dirty="0" smtClean="0"/>
                        <a:t>0.20</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Proton</a:t>
                      </a:r>
                      <a:r>
                        <a:rPr lang="en-US" baseline="0" dirty="0" smtClean="0"/>
                        <a:t> Asymmetry</a:t>
                      </a: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t>
                      </a:r>
                      <a:r>
                        <a:rPr lang="en-US" sz="1800" kern="1200" dirty="0" smtClean="0">
                          <a:solidFill>
                            <a:schemeClr val="dk1"/>
                          </a:solidFill>
                          <a:latin typeface="+mn-lt"/>
                          <a:ea typeface="+mn-ea"/>
                          <a:cs typeface="+mn-cs"/>
                        </a:rPr>
                        <a:t>0.00098</a:t>
                      </a:r>
                      <a:endParaRPr lang="en-US" sz="1800" kern="1200" dirty="0" smtClean="0">
                        <a:solidFill>
                          <a:schemeClr val="dk1"/>
                        </a:solidFill>
                        <a:latin typeface="+mn-lt"/>
                        <a:ea typeface="+mn-ea"/>
                        <a:cs typeface="+mn-cs"/>
                      </a:endParaRPr>
                    </a:p>
                  </a:txBody>
                  <a:tcPr/>
                </a:tc>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0.00018</a:t>
                      </a:r>
                      <a:endParaRPr lang="en-US" sz="1800" kern="1200" dirty="0" smtClean="0">
                        <a:solidFill>
                          <a:schemeClr val="dk1"/>
                        </a:solidFill>
                        <a:latin typeface="+mn-lt"/>
                        <a:ea typeface="+mn-ea"/>
                        <a:cs typeface="+mn-cs"/>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Background</a:t>
                      </a:r>
                      <a:r>
                        <a:rPr lang="en-US" baseline="0" dirty="0" smtClean="0"/>
                        <a:t> </a:t>
                      </a:r>
                      <a:r>
                        <a:rPr lang="en-US" baseline="0" dirty="0" err="1" smtClean="0"/>
                        <a:t>Asymm</a:t>
                      </a: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t>
                      </a:r>
                      <a:r>
                        <a:rPr lang="en-US" sz="1800" kern="1200" dirty="0" smtClean="0">
                          <a:solidFill>
                            <a:schemeClr val="dk1"/>
                          </a:solidFill>
                          <a:latin typeface="+mn-lt"/>
                          <a:ea typeface="+mn-ea"/>
                          <a:cs typeface="+mn-cs"/>
                        </a:rPr>
                        <a:t>0.0001</a:t>
                      </a:r>
                      <a:endParaRPr lang="en-US" sz="1800" kern="1200" dirty="0" smtClean="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0.0210</a:t>
                      </a:r>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Kinematic 3 cuts</a:t>
            </a:r>
            <a:endParaRPr lang="en-US" dirty="0"/>
          </a:p>
        </p:txBody>
      </p:sp>
      <p:graphicFrame>
        <p:nvGraphicFramePr>
          <p:cNvPr id="4" name="Content Placeholder 3"/>
          <p:cNvGraphicFramePr>
            <a:graphicFrameLocks noGrp="1"/>
          </p:cNvGraphicFramePr>
          <p:nvPr>
            <p:ph idx="1"/>
          </p:nvPr>
        </p:nvGraphicFramePr>
        <p:xfrm>
          <a:off x="457200" y="1219200"/>
          <a:ext cx="8229600" cy="1854200"/>
        </p:xfrm>
        <a:graphic>
          <a:graphicData uri="http://schemas.openxmlformats.org/drawingml/2006/table">
            <a:tbl>
              <a:tblPr firstRow="1" bandRow="1">
                <a:tableStyleId>{5C22544A-7EE6-4342-B048-85BDC9FD1C3A}</a:tableStyleId>
              </a:tblPr>
              <a:tblGrid>
                <a:gridCol w="1752600"/>
                <a:gridCol w="6477000"/>
              </a:tblGrid>
              <a:tr h="370840">
                <a:tc>
                  <a:txBody>
                    <a:bodyPr/>
                    <a:lstStyle/>
                    <a:p>
                      <a:r>
                        <a:rPr lang="en-US" dirty="0" smtClean="0"/>
                        <a:t>Veto Cuts</a:t>
                      </a:r>
                      <a:endParaRPr lang="en-US" dirty="0"/>
                    </a:p>
                  </a:txBody>
                  <a:tcPr/>
                </a:tc>
                <a:tc>
                  <a:txBody>
                    <a:bodyPr/>
                    <a:lstStyle/>
                    <a:p>
                      <a:endParaRPr lang="en-US" dirty="0"/>
                    </a:p>
                  </a:txBody>
                  <a:tcPr/>
                </a:tc>
              </a:tr>
              <a:tr h="370840">
                <a:tc>
                  <a:txBody>
                    <a:bodyPr/>
                    <a:lstStyle/>
                    <a:p>
                      <a:r>
                        <a:rPr lang="en-US" dirty="0" smtClean="0"/>
                        <a:t>X position</a:t>
                      </a:r>
                      <a:endParaRPr lang="en-US" dirty="0"/>
                    </a:p>
                  </a:txBody>
                  <a:tcPr/>
                </a:tc>
                <a:tc>
                  <a:txBody>
                    <a:bodyPr/>
                    <a:lstStyle/>
                    <a:p>
                      <a:r>
                        <a:rPr lang="en-US" dirty="0" smtClean="0"/>
                        <a:t>|X _C</a:t>
                      </a:r>
                      <a:r>
                        <a:rPr lang="en-US" baseline="0" dirty="0" smtClean="0"/>
                        <a:t> – X_V + const | &lt; 0.3</a:t>
                      </a:r>
                      <a:endParaRPr lang="en-US" dirty="0"/>
                    </a:p>
                  </a:txBody>
                  <a:tcPr/>
                </a:tc>
              </a:tr>
              <a:tr h="370840">
                <a:tc>
                  <a:txBody>
                    <a:bodyPr/>
                    <a:lstStyle/>
                    <a:p>
                      <a:r>
                        <a:rPr lang="en-US" dirty="0" smtClean="0"/>
                        <a:t>Y position</a:t>
                      </a:r>
                      <a:endParaRPr lang="en-US" dirty="0"/>
                    </a:p>
                  </a:txBody>
                  <a:tcPr/>
                </a:tc>
                <a:tc>
                  <a:txBody>
                    <a:bodyPr/>
                    <a:lstStyle/>
                    <a:p>
                      <a:r>
                        <a:rPr lang="en-US" dirty="0" smtClean="0"/>
                        <a:t>Y_C &lt; -0.177 &amp; Y_V &lt; 0 or</a:t>
                      </a:r>
                      <a:r>
                        <a:rPr lang="en-US" baseline="0" dirty="0" smtClean="0"/>
                        <a:t> Y_C &gt; -0.72 &amp; Y_V &gt; 0</a:t>
                      </a:r>
                      <a:endParaRPr lang="en-US" dirty="0"/>
                    </a:p>
                  </a:txBody>
                  <a:tcPr/>
                </a:tc>
              </a:tr>
              <a:tr h="370840">
                <a:tc>
                  <a:txBody>
                    <a:bodyPr/>
                    <a:lstStyle/>
                    <a:p>
                      <a:r>
                        <a:rPr lang="en-US" dirty="0" smtClean="0"/>
                        <a:t>Time</a:t>
                      </a:r>
                      <a:endParaRPr lang="en-US" dirty="0"/>
                    </a:p>
                  </a:txBody>
                  <a:tcPr/>
                </a:tc>
                <a:tc>
                  <a:txBody>
                    <a:bodyPr/>
                    <a:lstStyle/>
                    <a:p>
                      <a:r>
                        <a:rPr lang="en-US" dirty="0" smtClean="0"/>
                        <a:t>| T_C</a:t>
                      </a:r>
                      <a:r>
                        <a:rPr lang="en-US" baseline="0" dirty="0" smtClean="0"/>
                        <a:t> – T_V + const | &lt; 10</a:t>
                      </a:r>
                      <a:endParaRPr lang="en-US" dirty="0"/>
                    </a:p>
                  </a:txBody>
                  <a:tcPr/>
                </a:tc>
              </a:tr>
              <a:tr h="370840">
                <a:tc>
                  <a:txBody>
                    <a:bodyPr/>
                    <a:lstStyle/>
                    <a:p>
                      <a:r>
                        <a:rPr lang="en-US" dirty="0" smtClean="0"/>
                        <a:t>Amplitude</a:t>
                      </a:r>
                      <a:endParaRPr lang="en-US" dirty="0"/>
                    </a:p>
                  </a:txBody>
                  <a:tcPr/>
                </a:tc>
                <a:tc>
                  <a:txBody>
                    <a:bodyPr/>
                    <a:lstStyle/>
                    <a:p>
                      <a:r>
                        <a:rPr lang="en-US" dirty="0" smtClean="0"/>
                        <a:t>Amp &gt; 200</a:t>
                      </a:r>
                      <a:endParaRPr lang="en-US" dirty="0"/>
                    </a:p>
                  </a:txBody>
                  <a:tcPr/>
                </a:tc>
              </a:tr>
            </a:tbl>
          </a:graphicData>
        </a:graphic>
      </p:graphicFrame>
      <p:graphicFrame>
        <p:nvGraphicFramePr>
          <p:cNvPr id="5" name="Content Placeholder 3"/>
          <p:cNvGraphicFramePr>
            <a:graphicFrameLocks/>
          </p:cNvGraphicFramePr>
          <p:nvPr/>
        </p:nvGraphicFramePr>
        <p:xfrm>
          <a:off x="457200" y="3276600"/>
          <a:ext cx="8229600" cy="2966720"/>
        </p:xfrm>
        <a:graphic>
          <a:graphicData uri="http://schemas.openxmlformats.org/drawingml/2006/table">
            <a:tbl>
              <a:tblPr firstRow="1" bandRow="1">
                <a:tableStyleId>{5C22544A-7EE6-4342-B048-85BDC9FD1C3A}</a:tableStyleId>
              </a:tblPr>
              <a:tblGrid>
                <a:gridCol w="1752600"/>
                <a:gridCol w="6477000"/>
              </a:tblGrid>
              <a:tr h="370840">
                <a:tc>
                  <a:txBody>
                    <a:bodyPr/>
                    <a:lstStyle/>
                    <a:p>
                      <a:r>
                        <a:rPr lang="en-US" dirty="0" smtClean="0"/>
                        <a:t>Neutron</a:t>
                      </a:r>
                      <a:endParaRPr lang="en-US" dirty="0"/>
                    </a:p>
                  </a:txBody>
                  <a:tcPr/>
                </a:tc>
                <a:tc>
                  <a:txBody>
                    <a:bodyPr/>
                    <a:lstStyle/>
                    <a:p>
                      <a:r>
                        <a:rPr lang="en-US" dirty="0" smtClean="0"/>
                        <a:t>Cuts</a:t>
                      </a:r>
                      <a:endParaRPr lang="en-US" dirty="0"/>
                    </a:p>
                  </a:txBody>
                  <a:tcPr/>
                </a:tc>
              </a:tr>
              <a:tr h="370840">
                <a:tc>
                  <a:txBody>
                    <a:bodyPr/>
                    <a:lstStyle/>
                    <a:p>
                      <a:r>
                        <a:rPr lang="en-US" dirty="0" smtClean="0"/>
                        <a:t>Invariant Mass</a:t>
                      </a:r>
                      <a:endParaRPr lang="en-US" dirty="0"/>
                    </a:p>
                  </a:txBody>
                  <a:tcPr/>
                </a:tc>
                <a:tc>
                  <a:txBody>
                    <a:bodyPr/>
                    <a:lstStyle/>
                    <a:p>
                      <a:r>
                        <a:rPr lang="en-US" dirty="0" smtClean="0"/>
                        <a:t>| w – 0.85 | &lt; 0.2</a:t>
                      </a:r>
                      <a:endParaRPr lang="en-US" dirty="0"/>
                    </a:p>
                  </a:txBody>
                  <a:tcPr/>
                </a:tc>
              </a:tr>
              <a:tr h="370840">
                <a:tc>
                  <a:txBody>
                    <a:bodyPr/>
                    <a:lstStyle/>
                    <a:p>
                      <a:r>
                        <a:rPr lang="en-US" dirty="0" smtClean="0"/>
                        <a:t>Y region</a:t>
                      </a:r>
                      <a:endParaRPr lang="en-US" dirty="0"/>
                    </a:p>
                  </a:txBody>
                  <a:tcPr/>
                </a:tc>
                <a:tc>
                  <a:txBody>
                    <a:bodyPr/>
                    <a:lstStyle/>
                    <a:p>
                      <a:r>
                        <a:rPr lang="en-US" dirty="0" smtClean="0"/>
                        <a:t>| Y + 0.25 | &lt; 0.9</a:t>
                      </a:r>
                      <a:endParaRPr lang="en-US" dirty="0"/>
                    </a:p>
                  </a:txBody>
                  <a:tcPr/>
                </a:tc>
              </a:tr>
              <a:tr h="370840">
                <a:tc>
                  <a:txBody>
                    <a:bodyPr/>
                    <a:lstStyle/>
                    <a:p>
                      <a:r>
                        <a:rPr lang="en-US" dirty="0" err="1" smtClean="0"/>
                        <a:t>Q_perp</a:t>
                      </a:r>
                      <a:endParaRPr lang="en-US" dirty="0"/>
                    </a:p>
                  </a:txBody>
                  <a:tcPr/>
                </a:tc>
                <a:tc>
                  <a:txBody>
                    <a:bodyPr/>
                    <a:lstStyle/>
                    <a:p>
                      <a:r>
                        <a:rPr lang="en-US" dirty="0" err="1" smtClean="0"/>
                        <a:t>Q_perp</a:t>
                      </a:r>
                      <a:r>
                        <a:rPr lang="en-US" dirty="0" smtClean="0"/>
                        <a:t> &lt; 0.25</a:t>
                      </a:r>
                      <a:endParaRPr lang="en-US" dirty="0"/>
                    </a:p>
                  </a:txBody>
                  <a:tcPr/>
                </a:tc>
              </a:tr>
              <a:tr h="370840">
                <a:tc>
                  <a:txBody>
                    <a:bodyPr/>
                    <a:lstStyle/>
                    <a:p>
                      <a:r>
                        <a:rPr lang="en-US" dirty="0" smtClean="0"/>
                        <a:t>Time</a:t>
                      </a:r>
                      <a:endParaRPr lang="en-US" dirty="0"/>
                    </a:p>
                  </a:txBody>
                  <a:tcPr/>
                </a:tc>
                <a:tc>
                  <a:txBody>
                    <a:bodyPr/>
                    <a:lstStyle/>
                    <a:p>
                      <a:r>
                        <a:rPr lang="en-US" dirty="0" smtClean="0"/>
                        <a:t>| t | &lt; 1</a:t>
                      </a:r>
                      <a:endParaRPr lang="en-US" dirty="0"/>
                    </a:p>
                  </a:txBody>
                  <a:tcPr/>
                </a:tc>
              </a:tr>
              <a:tr h="370840">
                <a:tc>
                  <a:txBody>
                    <a:bodyPr/>
                    <a:lstStyle/>
                    <a:p>
                      <a:r>
                        <a:rPr lang="en-US" dirty="0" smtClean="0"/>
                        <a:t>Missing Mass</a:t>
                      </a:r>
                      <a:endParaRPr lang="en-US" dirty="0"/>
                    </a:p>
                  </a:txBody>
                  <a:tcPr/>
                </a:tc>
                <a:tc>
                  <a:txBody>
                    <a:bodyPr/>
                    <a:lstStyle/>
                    <a:p>
                      <a:r>
                        <a:rPr lang="en-US" dirty="0" smtClean="0"/>
                        <a:t>M &lt; 2</a:t>
                      </a:r>
                      <a:endParaRPr lang="en-US" dirty="0"/>
                    </a:p>
                  </a:txBody>
                  <a:tcPr/>
                </a:tc>
              </a:tr>
              <a:tr h="370840">
                <a:tc>
                  <a:txBody>
                    <a:bodyPr/>
                    <a:lstStyle/>
                    <a:p>
                      <a:r>
                        <a:rPr lang="en-US" dirty="0" smtClean="0"/>
                        <a:t>X region</a:t>
                      </a:r>
                      <a:endParaRPr lang="en-US" dirty="0"/>
                    </a:p>
                  </a:txBody>
                  <a:tcPr/>
                </a:tc>
                <a:tc>
                  <a:txBody>
                    <a:bodyPr/>
                    <a:lstStyle/>
                    <a:p>
                      <a:r>
                        <a:rPr lang="en-US" dirty="0" smtClean="0"/>
                        <a:t>| X - 0.2 | &lt; 1.8</a:t>
                      </a:r>
                      <a:endParaRPr lang="en-US" dirty="0"/>
                    </a:p>
                  </a:txBody>
                  <a:tcPr/>
                </a:tc>
              </a:tr>
              <a:tr h="370840">
                <a:tc>
                  <a:txBody>
                    <a:bodyPr/>
                    <a:lstStyle/>
                    <a:p>
                      <a:r>
                        <a:rPr lang="en-US" dirty="0" smtClean="0"/>
                        <a:t>SQE</a:t>
                      </a:r>
                      <a:endParaRPr lang="en-US" dirty="0"/>
                    </a:p>
                  </a:txBody>
                  <a:tcPr/>
                </a:tc>
                <a:tc>
                  <a:txBody>
                    <a:bodyPr/>
                    <a:lstStyle/>
                    <a:p>
                      <a:r>
                        <a:rPr lang="en-US" dirty="0" smtClean="0"/>
                        <a:t>| t</a:t>
                      </a:r>
                      <a:r>
                        <a:rPr lang="en-US" baseline="0" dirty="0" smtClean="0"/>
                        <a:t> | &lt; 1 &amp; | t + 5.5 | &lt; 1 and </a:t>
                      </a:r>
                      <a:r>
                        <a:rPr lang="en-US" baseline="0" dirty="0" err="1" smtClean="0"/>
                        <a:t>Q_perp</a:t>
                      </a:r>
                      <a:r>
                        <a:rPr lang="en-US" baseline="0" dirty="0" smtClean="0"/>
                        <a:t> &lt; 0.25</a:t>
                      </a:r>
                      <a:endParaRPr lang="en-US" dirty="0"/>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Kinematic 3 Results</a:t>
            </a:r>
            <a:endParaRPr lang="en-US" dirty="0"/>
          </a:p>
        </p:txBody>
      </p:sp>
      <p:sp>
        <p:nvSpPr>
          <p:cNvPr id="5" name="Content Placeholder 4"/>
          <p:cNvSpPr>
            <a:spLocks noGrp="1"/>
          </p:cNvSpPr>
          <p:nvPr>
            <p:ph idx="1"/>
          </p:nvPr>
        </p:nvSpPr>
        <p:spPr/>
        <p:txBody>
          <a:bodyPr/>
          <a:lstStyle/>
          <a:p>
            <a:r>
              <a:rPr lang="en-US" dirty="0" smtClean="0"/>
              <a:t>In Progress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normAutofit/>
          </a:bodyPr>
          <a:lstStyle/>
          <a:p>
            <a:r>
              <a:rPr lang="en-US" dirty="0" smtClean="0"/>
              <a:t>Clustering</a:t>
            </a:r>
            <a:endParaRPr lang="en-US" dirty="0"/>
          </a:p>
          <a:p>
            <a:r>
              <a:rPr lang="en-US" dirty="0" smtClean="0"/>
              <a:t>Single Quasi-Elastic</a:t>
            </a:r>
          </a:p>
          <a:p>
            <a:r>
              <a:rPr lang="en-US" dirty="0" smtClean="0"/>
              <a:t>Kinematic 4</a:t>
            </a:r>
          </a:p>
          <a:p>
            <a:pPr lvl="1"/>
            <a:r>
              <a:rPr lang="en-US" dirty="0" smtClean="0"/>
              <a:t>Event Selection</a:t>
            </a:r>
          </a:p>
          <a:p>
            <a:pPr lvl="1"/>
            <a:r>
              <a:rPr lang="en-US" dirty="0" smtClean="0"/>
              <a:t>Proton to Neutron Conversion</a:t>
            </a:r>
          </a:p>
          <a:p>
            <a:pPr lvl="1"/>
            <a:r>
              <a:rPr lang="en-US" dirty="0" smtClean="0"/>
              <a:t>Results</a:t>
            </a:r>
          </a:p>
          <a:p>
            <a:r>
              <a:rPr lang="en-US" dirty="0" smtClean="0"/>
              <a:t>Kinematic 3 – in Progress</a:t>
            </a:r>
          </a:p>
        </p:txBody>
      </p:sp>
      <p:sp>
        <p:nvSpPr>
          <p:cNvPr id="4" name="Slide Number Placeholder 3"/>
          <p:cNvSpPr>
            <a:spLocks noGrp="1"/>
          </p:cNvSpPr>
          <p:nvPr>
            <p:ph type="sldNum" sz="quarter" idx="12"/>
          </p:nvPr>
        </p:nvSpPr>
        <p:spPr/>
        <p:txBody>
          <a:bodyPr/>
          <a:lstStyle/>
          <a:p>
            <a:fld id="{FB3D3665-B592-4215-A0BE-EF275CB76D90}"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Clustering</a:t>
            </a:r>
            <a:endParaRPr lang="en-US" dirty="0"/>
          </a:p>
        </p:txBody>
      </p:sp>
      <p:sp>
        <p:nvSpPr>
          <p:cNvPr id="3" name="Content Placeholder 2"/>
          <p:cNvSpPr>
            <a:spLocks noGrp="1"/>
          </p:cNvSpPr>
          <p:nvPr>
            <p:ph idx="1"/>
          </p:nvPr>
        </p:nvSpPr>
        <p:spPr/>
        <p:txBody>
          <a:bodyPr/>
          <a:lstStyle/>
          <a:p>
            <a:r>
              <a:rPr lang="en-US" dirty="0" smtClean="0"/>
              <a:t>Current Mechanism:</a:t>
            </a:r>
          </a:p>
          <a:p>
            <a:pPr lvl="1"/>
            <a:r>
              <a:rPr lang="en-US" dirty="0" smtClean="0"/>
              <a:t>Selects neighboring bars (within 1) in X and Z</a:t>
            </a:r>
          </a:p>
          <a:p>
            <a:pPr lvl="1"/>
            <a:r>
              <a:rPr lang="en-US" dirty="0" smtClean="0"/>
              <a:t>Selects hits within 10 ns (corrected time)</a:t>
            </a:r>
          </a:p>
          <a:p>
            <a:r>
              <a:rPr lang="en-US" dirty="0" smtClean="0"/>
              <a:t>Proposed Mechanism:</a:t>
            </a:r>
          </a:p>
          <a:p>
            <a:pPr lvl="1"/>
            <a:r>
              <a:rPr lang="en-US" dirty="0" smtClean="0"/>
              <a:t>Selects neighboring bars within 2 in X and Z</a:t>
            </a:r>
          </a:p>
          <a:p>
            <a:pPr lvl="1"/>
            <a:r>
              <a:rPr lang="en-US" dirty="0" smtClean="0"/>
              <a:t>Selects hits with time of flight calculated relative to Big Bite of within 2 ns</a:t>
            </a:r>
            <a:endParaRPr lang="en-US" dirty="0"/>
          </a:p>
        </p:txBody>
      </p:sp>
      <p:sp>
        <p:nvSpPr>
          <p:cNvPr id="4" name="Slide Number Placeholder 3"/>
          <p:cNvSpPr>
            <a:spLocks noGrp="1"/>
          </p:cNvSpPr>
          <p:nvPr>
            <p:ph type="sldNum" sz="quarter" idx="12"/>
          </p:nvPr>
        </p:nvSpPr>
        <p:spPr/>
        <p:txBody>
          <a:bodyPr/>
          <a:lstStyle/>
          <a:p>
            <a:fld id="{FB3D3665-B592-4215-A0BE-EF275CB76D90}"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Clustering</a:t>
            </a:r>
            <a:endParaRPr lang="en-US" dirty="0"/>
          </a:p>
        </p:txBody>
      </p:sp>
      <p:sp>
        <p:nvSpPr>
          <p:cNvPr id="6" name="Text Placeholder 5"/>
          <p:cNvSpPr>
            <a:spLocks noGrp="1"/>
          </p:cNvSpPr>
          <p:nvPr>
            <p:ph type="body" idx="1"/>
          </p:nvPr>
        </p:nvSpPr>
        <p:spPr/>
        <p:txBody>
          <a:bodyPr/>
          <a:lstStyle/>
          <a:p>
            <a:r>
              <a:rPr lang="en-US" dirty="0" smtClean="0"/>
              <a:t>Within 2 bars</a:t>
            </a:r>
            <a:endParaRPr lang="en-US" dirty="0"/>
          </a:p>
        </p:txBody>
      </p:sp>
      <p:pic>
        <p:nvPicPr>
          <p:cNvPr id="11" name="Content Placeholder 10" descr="sctpVtof4490.eps"/>
          <p:cNvPicPr>
            <a:picLocks noGrp="1" noChangeAspect="1"/>
          </p:cNvPicPr>
          <p:nvPr>
            <p:ph sz="half" idx="2"/>
          </p:nvPr>
        </p:nvPicPr>
        <p:blipFill>
          <a:blip r:embed="rId2"/>
          <a:stretch>
            <a:fillRect/>
          </a:stretch>
        </p:blipFill>
        <p:spPr>
          <a:xfrm>
            <a:off x="457199" y="2590800"/>
            <a:ext cx="4325307" cy="2926525"/>
          </a:xfrm>
        </p:spPr>
      </p:pic>
      <p:sp>
        <p:nvSpPr>
          <p:cNvPr id="8" name="Text Placeholder 7"/>
          <p:cNvSpPr>
            <a:spLocks noGrp="1"/>
          </p:cNvSpPr>
          <p:nvPr>
            <p:ph type="body" sz="quarter" idx="3"/>
          </p:nvPr>
        </p:nvSpPr>
        <p:spPr/>
        <p:txBody>
          <a:bodyPr/>
          <a:lstStyle/>
          <a:p>
            <a:r>
              <a:rPr lang="en-US" dirty="0" smtClean="0"/>
              <a:t>Within 1 bar</a:t>
            </a:r>
            <a:endParaRPr lang="en-US" dirty="0"/>
          </a:p>
        </p:txBody>
      </p:sp>
      <p:pic>
        <p:nvPicPr>
          <p:cNvPr id="10" name="Content Placeholder 9" descr="sctpVtof4490.eps"/>
          <p:cNvPicPr>
            <a:picLocks noGrp="1" noChangeAspect="1"/>
          </p:cNvPicPr>
          <p:nvPr>
            <p:ph sz="quarter" idx="4"/>
          </p:nvPr>
        </p:nvPicPr>
        <p:blipFill>
          <a:blip r:embed="rId3"/>
          <a:stretch>
            <a:fillRect/>
          </a:stretch>
        </p:blipFill>
        <p:spPr>
          <a:xfrm>
            <a:off x="4645024" y="2590800"/>
            <a:ext cx="4326099" cy="2927061"/>
          </a:xfrm>
        </p:spPr>
      </p:pic>
      <p:sp>
        <p:nvSpPr>
          <p:cNvPr id="4" name="Slide Number Placeholder 3"/>
          <p:cNvSpPr>
            <a:spLocks noGrp="1"/>
          </p:cNvSpPr>
          <p:nvPr>
            <p:ph type="sldNum" sz="quarter" idx="12"/>
          </p:nvPr>
        </p:nvSpPr>
        <p:spPr/>
        <p:txBody>
          <a:bodyPr/>
          <a:lstStyle/>
          <a:p>
            <a:fld id="{FB3D3665-B592-4215-A0BE-EF275CB76D90}" type="slidenum">
              <a:rPr lang="en-US" smtClean="0"/>
              <a:pPr/>
              <a:t>4</a:t>
            </a:fld>
            <a:endParaRPr lang="en-US"/>
          </a:p>
        </p:txBody>
      </p:sp>
      <p:sp>
        <p:nvSpPr>
          <p:cNvPr id="12" name="TextBox 11"/>
          <p:cNvSpPr txBox="1"/>
          <p:nvPr/>
        </p:nvSpPr>
        <p:spPr>
          <a:xfrm>
            <a:off x="914400" y="5410200"/>
            <a:ext cx="7315200" cy="1200329"/>
          </a:xfrm>
          <a:prstGeom prst="rect">
            <a:avLst/>
          </a:prstGeom>
          <a:noFill/>
        </p:spPr>
        <p:txBody>
          <a:bodyPr wrap="square" rtlCol="0">
            <a:spAutoFit/>
          </a:bodyPr>
          <a:lstStyle/>
          <a:p>
            <a:r>
              <a:rPr lang="en-US" dirty="0" smtClean="0"/>
              <a:t>Adding the second bar into the cluster narrows the peak in time and decreases the tail. This is also uses horizontal position for selection but only uses time for depth. Both these clusters are done with 2 ns TOF selection rather than 10 ns corrected time selection.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Single Quasi-elastic Analysis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 standard analysis, due to quasi-elastic events being observed as hadrons within the neutron layers, and causing hits within the veto layers, the charge of an accidental hit can not be determined near the quasi-elastic hit.</a:t>
            </a:r>
          </a:p>
          <a:p>
            <a:r>
              <a:rPr lang="en-US" dirty="0" smtClean="0"/>
              <a:t>If multiple clusters are observed from the same quasi-elastic event (which is quite common using current clustering), then either all clusters are charged or all are uncharged.</a:t>
            </a:r>
          </a:p>
          <a:p>
            <a:pPr lvl="1"/>
            <a:r>
              <a:rPr lang="en-US" dirty="0" smtClean="0"/>
              <a:t>This is accounted for in neutron to proton conversion analysis.</a:t>
            </a:r>
          </a:p>
        </p:txBody>
      </p:sp>
      <p:sp>
        <p:nvSpPr>
          <p:cNvPr id="4" name="Slide Number Placeholder 3"/>
          <p:cNvSpPr>
            <a:spLocks noGrp="1"/>
          </p:cNvSpPr>
          <p:nvPr>
            <p:ph type="sldNum" sz="quarter" idx="12"/>
          </p:nvPr>
        </p:nvSpPr>
        <p:spPr/>
        <p:txBody>
          <a:bodyPr/>
          <a:lstStyle/>
          <a:p>
            <a:fld id="{FB3D3665-B592-4215-A0BE-EF275CB76D90}"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Content Placeholder 5" descr="ratio_time.eps"/>
          <p:cNvPicPr>
            <a:picLocks noChangeAspect="1"/>
          </p:cNvPicPr>
          <p:nvPr/>
        </p:nvPicPr>
        <p:blipFill>
          <a:blip r:embed="rId5"/>
          <a:stretch>
            <a:fillRect/>
          </a:stretch>
        </p:blipFill>
        <p:spPr>
          <a:xfrm>
            <a:off x="156358" y="3657600"/>
            <a:ext cx="4491842" cy="2943938"/>
          </a:xfrm>
          <a:prstGeom prst="rect">
            <a:avLst/>
          </a:prstGeom>
        </p:spPr>
      </p:pic>
      <p:sp>
        <p:nvSpPr>
          <p:cNvPr id="14" name="Rectangle 13"/>
          <p:cNvSpPr/>
          <p:nvPr/>
        </p:nvSpPr>
        <p:spPr>
          <a:xfrm>
            <a:off x="862146" y="5791200"/>
            <a:ext cx="709885" cy="381000"/>
          </a:xfrm>
          <a:prstGeom prst="rect">
            <a:avLst/>
          </a:prstGeom>
          <a:no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2281916" y="5791200"/>
            <a:ext cx="473257" cy="38100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862146" y="4572000"/>
            <a:ext cx="3312797" cy="304800"/>
          </a:xfrm>
          <a:prstGeom prst="rect">
            <a:avLst/>
          </a:prstGeom>
          <a:noFill/>
          <a:ln w="381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fontScale="90000"/>
          </a:bodyPr>
          <a:lstStyle/>
          <a:p>
            <a:r>
              <a:rPr lang="en-US" dirty="0" smtClean="0"/>
              <a:t>Alternate Background Analysis Technique – Mechanism</a:t>
            </a:r>
            <a:endParaRPr lang="en-US" dirty="0"/>
          </a:p>
        </p:txBody>
      </p:sp>
      <p:sp>
        <p:nvSpPr>
          <p:cNvPr id="4" name="Slide Number Placeholder 3"/>
          <p:cNvSpPr>
            <a:spLocks noGrp="1"/>
          </p:cNvSpPr>
          <p:nvPr>
            <p:ph type="sldNum" sz="quarter" idx="12"/>
          </p:nvPr>
        </p:nvSpPr>
        <p:spPr/>
        <p:txBody>
          <a:bodyPr/>
          <a:lstStyle/>
          <a:p>
            <a:fld id="{6D6DB72D-7A0C-4E37-9374-45C7E5AD4A59}" type="slidenum">
              <a:rPr lang="en-US" smtClean="0"/>
              <a:pPr/>
              <a:t>6</a:t>
            </a:fld>
            <a:endParaRPr lang="en-US"/>
          </a:p>
        </p:txBody>
      </p:sp>
      <p:pic>
        <p:nvPicPr>
          <p:cNvPr id="9" name="Content Placeholder 8" descr="TP_tmp.png"/>
          <p:cNvPicPr>
            <a:picLocks noGrp="1" noChangeAspect="1"/>
          </p:cNvPicPr>
          <p:nvPr>
            <p:ph idx="1"/>
            <p:custDataLst>
              <p:tags r:id="rId1"/>
            </p:custDataLst>
          </p:nvPr>
        </p:nvPicPr>
        <p:blipFill>
          <a:blip r:embed="rId6"/>
          <a:stretch>
            <a:fillRect/>
          </a:stretch>
        </p:blipFill>
        <p:spPr>
          <a:xfrm>
            <a:off x="457200" y="2971800"/>
            <a:ext cx="8279907" cy="787910"/>
          </a:xfrm>
        </p:spPr>
      </p:pic>
      <p:sp>
        <p:nvSpPr>
          <p:cNvPr id="10" name="TextBox 9"/>
          <p:cNvSpPr txBox="1"/>
          <p:nvPr/>
        </p:nvSpPr>
        <p:spPr>
          <a:xfrm>
            <a:off x="381000" y="1752600"/>
            <a:ext cx="8305800" cy="923330"/>
          </a:xfrm>
          <a:prstGeom prst="rect">
            <a:avLst/>
          </a:prstGeom>
          <a:noFill/>
        </p:spPr>
        <p:txBody>
          <a:bodyPr wrap="square" rtlCol="0">
            <a:spAutoFit/>
          </a:bodyPr>
          <a:lstStyle/>
          <a:p>
            <a:r>
              <a:rPr lang="en-US" dirty="0" smtClean="0"/>
              <a:t>Here is the formula for the total number of </a:t>
            </a:r>
            <a:r>
              <a:rPr lang="en-US" dirty="0" err="1" smtClean="0"/>
              <a:t>hadron</a:t>
            </a:r>
            <a:r>
              <a:rPr lang="en-US" dirty="0" smtClean="0"/>
              <a:t> hits in regions A and B. The label </a:t>
            </a:r>
            <a:r>
              <a:rPr lang="en-US" i="1" dirty="0" smtClean="0"/>
              <a:t>back </a:t>
            </a:r>
            <a:r>
              <a:rPr lang="en-US" dirty="0" smtClean="0"/>
              <a:t>refers to background accidentals while </a:t>
            </a:r>
            <a:r>
              <a:rPr lang="en-US" i="1" dirty="0" smtClean="0"/>
              <a:t>QE</a:t>
            </a:r>
            <a:r>
              <a:rPr lang="en-US" dirty="0" smtClean="0"/>
              <a:t> refers to quasi-elastic hits. Here the | means with at least one other hit of the type of event referred to in the region.</a:t>
            </a:r>
            <a:endParaRPr lang="en-US" dirty="0"/>
          </a:p>
        </p:txBody>
      </p:sp>
      <p:sp>
        <p:nvSpPr>
          <p:cNvPr id="11" name="TextBox 10"/>
          <p:cNvSpPr txBox="1"/>
          <p:nvPr/>
        </p:nvSpPr>
        <p:spPr>
          <a:xfrm>
            <a:off x="4648200" y="4038600"/>
            <a:ext cx="3962400" cy="1477328"/>
          </a:xfrm>
          <a:prstGeom prst="rect">
            <a:avLst/>
          </a:prstGeom>
          <a:noFill/>
        </p:spPr>
        <p:txBody>
          <a:bodyPr wrap="square" rtlCol="0">
            <a:spAutoFit/>
          </a:bodyPr>
          <a:lstStyle/>
          <a:p>
            <a:r>
              <a:rPr lang="en-US" dirty="0" smtClean="0"/>
              <a:t>Once the regions are properly scaled, the proper number of accidental quasi-elastic events can be determined. Since only a single event can be in region </a:t>
            </a:r>
            <a:r>
              <a:rPr lang="en-US" i="1" dirty="0" smtClean="0"/>
              <a:t>A</a:t>
            </a:r>
            <a:r>
              <a:rPr lang="en-US" dirty="0" smtClean="0"/>
              <a:t> or </a:t>
            </a:r>
            <a:r>
              <a:rPr lang="en-US" i="1" dirty="0" smtClean="0"/>
              <a:t>B</a:t>
            </a:r>
            <a:r>
              <a:rPr lang="en-US" dirty="0" smtClean="0"/>
              <a:t>, we are left with:</a:t>
            </a:r>
            <a:endParaRPr lang="en-US" dirty="0"/>
          </a:p>
        </p:txBody>
      </p:sp>
      <p:pic>
        <p:nvPicPr>
          <p:cNvPr id="13" name="Picture 12" descr="TP_tmp.png"/>
          <p:cNvPicPr>
            <a:picLocks noChangeAspect="1"/>
          </p:cNvPicPr>
          <p:nvPr>
            <p:custDataLst>
              <p:tags r:id="rId2"/>
            </p:custDataLst>
          </p:nvPr>
        </p:nvPicPr>
        <p:blipFill>
          <a:blip r:embed="rId7"/>
          <a:stretch>
            <a:fillRect/>
          </a:stretch>
        </p:blipFill>
        <p:spPr>
          <a:xfrm>
            <a:off x="5638800" y="5638800"/>
            <a:ext cx="1600203" cy="330708"/>
          </a:xfrm>
          <a:prstGeom prst="rect">
            <a:avLst/>
          </a:prstGeom>
        </p:spPr>
      </p:pic>
      <p:pic>
        <p:nvPicPr>
          <p:cNvPr id="15" name="Picture 14" descr="TP_tmp.png"/>
          <p:cNvPicPr>
            <a:picLocks noChangeAspect="1"/>
          </p:cNvPicPr>
          <p:nvPr>
            <p:custDataLst>
              <p:tags r:id="rId3"/>
            </p:custDataLst>
          </p:nvPr>
        </p:nvPicPr>
        <p:blipFill>
          <a:blip r:embed="rId8"/>
          <a:stretch>
            <a:fillRect/>
          </a:stretch>
        </p:blipFill>
        <p:spPr>
          <a:xfrm>
            <a:off x="5638800" y="6096000"/>
            <a:ext cx="2438404" cy="330708"/>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Alternate Background Analysis Technique – Region Selection</a:t>
            </a:r>
            <a:endParaRPr lang="en-US" dirty="0"/>
          </a:p>
        </p:txBody>
      </p:sp>
      <p:sp>
        <p:nvSpPr>
          <p:cNvPr id="4" name="Slide Number Placeholder 3"/>
          <p:cNvSpPr>
            <a:spLocks noGrp="1"/>
          </p:cNvSpPr>
          <p:nvPr>
            <p:ph type="sldNum" sz="quarter" idx="12"/>
          </p:nvPr>
        </p:nvSpPr>
        <p:spPr/>
        <p:txBody>
          <a:bodyPr/>
          <a:lstStyle/>
          <a:p>
            <a:fld id="{E92F1113-3660-4B3A-B085-60CD71CA030C}" type="slidenum">
              <a:rPr lang="en-US" smtClean="0"/>
              <a:pPr/>
              <a:t>7</a:t>
            </a:fld>
            <a:endParaRPr lang="en-US"/>
          </a:p>
        </p:txBody>
      </p:sp>
      <p:pic>
        <p:nvPicPr>
          <p:cNvPr id="5" name="Content Placeholder 5" descr="ratio_time.eps"/>
          <p:cNvPicPr>
            <a:picLocks noGrp="1" noChangeAspect="1"/>
          </p:cNvPicPr>
          <p:nvPr>
            <p:ph idx="1"/>
          </p:nvPr>
        </p:nvPicPr>
        <p:blipFill>
          <a:blip r:embed="rId2"/>
          <a:stretch>
            <a:fillRect/>
          </a:stretch>
        </p:blipFill>
        <p:spPr>
          <a:xfrm>
            <a:off x="990600" y="1600200"/>
            <a:ext cx="7097274" cy="4814890"/>
          </a:xfrm>
          <a:prstGeom prst="rect">
            <a:avLst/>
          </a:prstGeom>
        </p:spPr>
      </p:pic>
      <p:sp>
        <p:nvSpPr>
          <p:cNvPr id="8" name="Rectangle 7"/>
          <p:cNvSpPr/>
          <p:nvPr/>
        </p:nvSpPr>
        <p:spPr>
          <a:xfrm>
            <a:off x="2057400" y="3048000"/>
            <a:ext cx="5334000" cy="533400"/>
          </a:xfrm>
          <a:prstGeom prst="rect">
            <a:avLst/>
          </a:prstGeom>
          <a:noFill/>
          <a:ln w="381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2057400" y="5105400"/>
            <a:ext cx="1143000" cy="6096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343400" y="5105400"/>
            <a:ext cx="762000" cy="60960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057400" y="5105400"/>
            <a:ext cx="1143000" cy="609600"/>
          </a:xfrm>
          <a:prstGeom prst="rect">
            <a:avLst/>
          </a:prstGeom>
          <a:no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0" y="4191000"/>
            <a:ext cx="2286000" cy="646331"/>
          </a:xfrm>
          <a:prstGeom prst="rect">
            <a:avLst/>
          </a:prstGeom>
          <a:noFill/>
        </p:spPr>
        <p:txBody>
          <a:bodyPr wrap="square" rtlCol="0">
            <a:spAutoFit/>
          </a:bodyPr>
          <a:lstStyle/>
          <a:p>
            <a:pPr>
              <a:buFont typeface="Arial" pitchFamily="34" charset="0"/>
              <a:buChar char="•"/>
            </a:pPr>
            <a:r>
              <a:rPr lang="en-US" dirty="0" smtClean="0">
                <a:solidFill>
                  <a:srgbClr val="FF0000"/>
                </a:solidFill>
              </a:rPr>
              <a:t>Single Hit Region</a:t>
            </a:r>
          </a:p>
          <a:p>
            <a:pPr>
              <a:buFont typeface="Arial" pitchFamily="34" charset="0"/>
              <a:buChar char="•"/>
            </a:pPr>
            <a:r>
              <a:rPr lang="en-US" dirty="0" smtClean="0">
                <a:solidFill>
                  <a:schemeClr val="accent6">
                    <a:lumMod val="75000"/>
                  </a:schemeClr>
                </a:solidFill>
              </a:rPr>
              <a:t>Region B</a:t>
            </a:r>
            <a:endParaRPr lang="en-US" dirty="0">
              <a:solidFill>
                <a:schemeClr val="accent6">
                  <a:lumMod val="75000"/>
                </a:schemeClr>
              </a:solidFill>
            </a:endParaRPr>
          </a:p>
        </p:txBody>
      </p:sp>
      <p:sp>
        <p:nvSpPr>
          <p:cNvPr id="11" name="TextBox 10"/>
          <p:cNvSpPr txBox="1"/>
          <p:nvPr/>
        </p:nvSpPr>
        <p:spPr>
          <a:xfrm>
            <a:off x="0" y="3429000"/>
            <a:ext cx="2286000" cy="646331"/>
          </a:xfrm>
          <a:prstGeom prst="rect">
            <a:avLst/>
          </a:prstGeom>
          <a:noFill/>
        </p:spPr>
        <p:txBody>
          <a:bodyPr wrap="square" rtlCol="0">
            <a:spAutoFit/>
          </a:bodyPr>
          <a:lstStyle/>
          <a:p>
            <a:pPr>
              <a:buFont typeface="Arial" pitchFamily="34" charset="0"/>
              <a:buChar char="•"/>
            </a:pPr>
            <a:r>
              <a:rPr lang="en-US" dirty="0" smtClean="0">
                <a:solidFill>
                  <a:schemeClr val="accent3">
                    <a:lumMod val="50000"/>
                  </a:schemeClr>
                </a:solidFill>
              </a:rPr>
              <a:t>Distant Region</a:t>
            </a:r>
          </a:p>
          <a:p>
            <a:pPr>
              <a:buFont typeface="Arial" pitchFamily="34" charset="0"/>
              <a:buChar char="•"/>
            </a:pPr>
            <a:r>
              <a:rPr lang="en-US" dirty="0" smtClean="0">
                <a:solidFill>
                  <a:srgbClr val="C00000"/>
                </a:solidFill>
              </a:rPr>
              <a:t>Region A</a:t>
            </a:r>
            <a:endParaRPr lang="en-US" dirty="0">
              <a:solidFill>
                <a:srgbClr val="C00000"/>
              </a:solidFill>
            </a:endParaRPr>
          </a:p>
        </p:txBody>
      </p:sp>
      <p:sp>
        <p:nvSpPr>
          <p:cNvPr id="12" name="Rectangle 11"/>
          <p:cNvSpPr/>
          <p:nvPr/>
        </p:nvSpPr>
        <p:spPr>
          <a:xfrm>
            <a:off x="4343400" y="5105400"/>
            <a:ext cx="762000" cy="6096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457200" y="6172200"/>
            <a:ext cx="6278450" cy="400110"/>
          </a:xfrm>
          <a:prstGeom prst="rect">
            <a:avLst/>
          </a:prstGeom>
          <a:noFill/>
        </p:spPr>
        <p:txBody>
          <a:bodyPr wrap="none" rtlCol="0">
            <a:spAutoFit/>
          </a:bodyPr>
          <a:lstStyle/>
          <a:p>
            <a:r>
              <a:rPr lang="en-US" sz="2000" b="1" dirty="0" smtClean="0"/>
              <a:t>The Single Hit Region must be the sum of Region A and B.</a:t>
            </a:r>
            <a:endParaRPr lang="en-US" sz="20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Alternate Background Analysis Technique - Ratio</a:t>
            </a:r>
            <a:endParaRPr lang="en-US" dirty="0"/>
          </a:p>
        </p:txBody>
      </p:sp>
      <p:pic>
        <p:nvPicPr>
          <p:cNvPr id="5" name="Content Placeholder 4" descr="ratio_timeH.eps"/>
          <p:cNvPicPr>
            <a:picLocks noGrp="1" noChangeAspect="1"/>
          </p:cNvPicPr>
          <p:nvPr>
            <p:ph idx="1"/>
          </p:nvPr>
        </p:nvPicPr>
        <p:blipFill>
          <a:blip r:embed="rId2"/>
          <a:stretch>
            <a:fillRect/>
          </a:stretch>
        </p:blipFill>
        <p:spPr>
          <a:xfrm>
            <a:off x="1752600" y="1600199"/>
            <a:ext cx="5638800" cy="3825441"/>
          </a:xfrm>
        </p:spPr>
      </p:pic>
      <p:sp>
        <p:nvSpPr>
          <p:cNvPr id="4" name="Slide Number Placeholder 3"/>
          <p:cNvSpPr>
            <a:spLocks noGrp="1"/>
          </p:cNvSpPr>
          <p:nvPr>
            <p:ph type="sldNum" sz="quarter" idx="12"/>
          </p:nvPr>
        </p:nvSpPr>
        <p:spPr/>
        <p:txBody>
          <a:bodyPr/>
          <a:lstStyle/>
          <a:p>
            <a:fld id="{6D6DB72D-7A0C-4E37-9374-45C7E5AD4A59}" type="slidenum">
              <a:rPr lang="en-US" smtClean="0"/>
              <a:pPr/>
              <a:t>8</a:t>
            </a:fld>
            <a:endParaRPr lang="en-US"/>
          </a:p>
        </p:txBody>
      </p:sp>
      <p:sp>
        <p:nvSpPr>
          <p:cNvPr id="6" name="TextBox 5"/>
          <p:cNvSpPr txBox="1"/>
          <p:nvPr/>
        </p:nvSpPr>
        <p:spPr>
          <a:xfrm>
            <a:off x="1905000" y="5562600"/>
            <a:ext cx="5410200" cy="923330"/>
          </a:xfrm>
          <a:prstGeom prst="rect">
            <a:avLst/>
          </a:prstGeom>
          <a:noFill/>
        </p:spPr>
        <p:txBody>
          <a:bodyPr wrap="square" rtlCol="0">
            <a:spAutoFit/>
          </a:bodyPr>
          <a:lstStyle/>
          <a:p>
            <a:r>
              <a:rPr lang="en-US" dirty="0" smtClean="0"/>
              <a:t>Looking far in </a:t>
            </a:r>
            <a:r>
              <a:rPr lang="en-US" dirty="0" err="1" smtClean="0"/>
              <a:t>q</a:t>
            </a:r>
            <a:r>
              <a:rPr lang="en-US" baseline="-25000" dirty="0" err="1" smtClean="0"/>
              <a:t>perp</a:t>
            </a:r>
            <a:r>
              <a:rPr lang="en-US" dirty="0" smtClean="0"/>
              <a:t> is the same as looking in a distant part of the neutron detector. The </a:t>
            </a:r>
            <a:r>
              <a:rPr lang="en-US" dirty="0" err="1" smtClean="0"/>
              <a:t>quasielastic</a:t>
            </a:r>
            <a:r>
              <a:rPr lang="en-US" dirty="0" smtClean="0"/>
              <a:t> hit should not change the charge of this ‘distant’ accidental.</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Selection</a:t>
            </a:r>
            <a:endParaRPr lang="en-US" dirty="0"/>
          </a:p>
        </p:txBody>
      </p:sp>
      <p:sp>
        <p:nvSpPr>
          <p:cNvPr id="3" name="Content Placeholder 2"/>
          <p:cNvSpPr>
            <a:spLocks noGrp="1"/>
          </p:cNvSpPr>
          <p:nvPr>
            <p:ph idx="1"/>
          </p:nvPr>
        </p:nvSpPr>
        <p:spPr/>
        <p:txBody>
          <a:bodyPr/>
          <a:lstStyle/>
          <a:p>
            <a:r>
              <a:rPr lang="en-US" dirty="0" smtClean="0"/>
              <a:t>Pre-shower Channels &gt; 450</a:t>
            </a:r>
          </a:p>
          <a:p>
            <a:r>
              <a:rPr lang="en-US" dirty="0" smtClean="0"/>
              <a:t>| Vertex | &lt; 0.16</a:t>
            </a:r>
          </a:p>
          <a:p>
            <a:r>
              <a:rPr lang="en-US" dirty="0" smtClean="0"/>
              <a:t>| </a:t>
            </a:r>
            <a:r>
              <a:rPr lang="en-US" dirty="0" err="1" smtClean="0"/>
              <a:t>BB_fid_X</a:t>
            </a:r>
            <a:r>
              <a:rPr lang="en-US" dirty="0" smtClean="0"/>
              <a:t> + 0.02 | &lt; 0.53</a:t>
            </a:r>
          </a:p>
          <a:p>
            <a:r>
              <a:rPr lang="en-US" dirty="0" smtClean="0"/>
              <a:t>| W – 1.0 | &lt; 0.6</a:t>
            </a:r>
          </a:p>
          <a:p>
            <a:r>
              <a:rPr lang="en-US" dirty="0" smtClean="0"/>
              <a:t>| </a:t>
            </a:r>
            <a:r>
              <a:rPr lang="en-US" dirty="0" err="1" smtClean="0"/>
              <a:t>P_e</a:t>
            </a:r>
            <a:r>
              <a:rPr lang="en-US" dirty="0" smtClean="0"/>
              <a:t> – 0.9 | &lt; 0.9</a:t>
            </a:r>
            <a:endParaRPr lang="en-US" dirty="0"/>
          </a:p>
        </p:txBody>
      </p:sp>
      <p:sp>
        <p:nvSpPr>
          <p:cNvPr id="4" name="Slide Number Placeholder 3"/>
          <p:cNvSpPr>
            <a:spLocks noGrp="1"/>
          </p:cNvSpPr>
          <p:nvPr>
            <p:ph type="sldNum" sz="quarter" idx="12"/>
          </p:nvPr>
        </p:nvSpPr>
        <p:spPr/>
        <p:txBody>
          <a:bodyPr/>
          <a:lstStyle/>
          <a:p>
            <a:fld id="{FB3D3665-B592-4215-A0BE-EF275CB76D90}" type="slidenum">
              <a:rPr lang="en-US" smtClean="0"/>
              <a:pPr/>
              <a:t>9</a:t>
            </a:fld>
            <a:endParaRPr lang="en-US"/>
          </a:p>
        </p:txBody>
      </p:sp>
      <p:sp>
        <p:nvSpPr>
          <p:cNvPr id="5" name="TextBox 4"/>
          <p:cNvSpPr txBox="1"/>
          <p:nvPr/>
        </p:nvSpPr>
        <p:spPr>
          <a:xfrm>
            <a:off x="1066800" y="5257800"/>
            <a:ext cx="6705600" cy="646331"/>
          </a:xfrm>
          <a:prstGeom prst="rect">
            <a:avLst/>
          </a:prstGeom>
          <a:noFill/>
        </p:spPr>
        <p:txBody>
          <a:bodyPr wrap="square" rtlCol="0">
            <a:spAutoFit/>
          </a:bodyPr>
          <a:lstStyle/>
          <a:p>
            <a:r>
              <a:rPr lang="en-US" dirty="0" smtClean="0"/>
              <a:t>I used the values of 0.947 for the neutral N2 dilution and 0.964 for the charged N2 dilution.</a:t>
            </a:r>
            <a:endParaRPr lang="en-US"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EXPOINT" val="latex"/>
  <p:tag name="SOURCE" val="\documentclass{article}\pagestyle{empty}&#10;\begin{document}&#10;\begin{eqnarray*}&#10;  N^{A+B}_{full} = N^{A}_{back} + N^{A}_{QE} + N^{A}_{QE}|_{back} + &#10;  N^{A}_{back}|_{back} + N^{B}_{back}|_{back} + N^{B}_{QE}|_{back} + \\&#10;  N^{A}_{QE}|_{QE} + N^{A}_{back}|_{QE} + N^{B}_{back} + N^{B}_{back}|_{QE}&#10;\end{eqnarray*}&#10;\end{document}&#10;"/>
  <p:tag name="FILENAME" val="TP_tmp"/>
  <p:tag name="FORMAT" val="pngmono"/>
  <p:tag name="RES" val="1200"/>
  <p:tag name="BLEND" val="0"/>
  <p:tag name="TRANSPARENT" val="0"/>
  <p:tag name="TBUG" val="0"/>
  <p:tag name="ALLOWFS" val="0"/>
  <p:tag name="ORIGWIDTH" val="326"/>
  <p:tag name="PICTUREFILESIZE" val="23609"/>
</p:tagLst>
</file>

<file path=ppt/tags/tag2.xml><?xml version="1.0" encoding="utf-8"?>
<p:tagLst xmlns:a="http://schemas.openxmlformats.org/drawingml/2006/main" xmlns:r="http://schemas.openxmlformats.org/officeDocument/2006/relationships" xmlns:p="http://schemas.openxmlformats.org/presentationml/2006/main">
  <p:tag name="TEXPOINT" val="latex"/>
  <p:tag name="SOURCE" val="\documentclass{article}\pagestyle{empty}&#10;\begin{document}&#10;$  N^{B}_{SQE} = N^{B}_{back}$&#10;\end{document}&#10;"/>
  <p:tag name="FILENAME" val="TP_tmp"/>
  <p:tag name="FORMAT" val="pngmono"/>
  <p:tag name="RES" val="1200"/>
  <p:tag name="BLEND" val="0"/>
  <p:tag name="TRANSPARENT" val="0"/>
  <p:tag name="TBUG" val="0"/>
  <p:tag name="ALLOWFS" val="0"/>
  <p:tag name="ORIGWIDTH" val="63"/>
  <p:tag name="PICTUREFILESIZE" val="3529"/>
</p:tagLst>
</file>

<file path=ppt/tags/tag3.xml><?xml version="1.0" encoding="utf-8"?>
<p:tagLst xmlns:a="http://schemas.openxmlformats.org/drawingml/2006/main" xmlns:r="http://schemas.openxmlformats.org/officeDocument/2006/relationships" xmlns:p="http://schemas.openxmlformats.org/presentationml/2006/main">
  <p:tag name="TEXPOINT" val="latex"/>
  <p:tag name="SOURCE" val="\documentclass{article}\pagestyle{empty}&#10;\begin{document}&#10;$   N^{A}_{SQE} = N^{A}_{back} + N^{A}_{QE} $&#10;\end{document}&#10;"/>
  <p:tag name="FILENAME" val="TP_tmp"/>
  <p:tag name="FORMAT" val="pngmono"/>
  <p:tag name="RES" val="1200"/>
  <p:tag name="BLEND" val="0"/>
  <p:tag name="TRANSPARENT" val="0"/>
  <p:tag name="TBUG" val="0"/>
  <p:tag name="ALLOWFS" val="0"/>
  <p:tag name="ORIGWIDTH" val="96"/>
  <p:tag name="PICTUREFILESIZE" val="486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374</TotalTime>
  <Words>761</Words>
  <Application>Microsoft Office PowerPoint</Application>
  <PresentationFormat>On-screen Show (4:3)</PresentationFormat>
  <Paragraphs>166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Collaboration Meeting: Analysis</vt:lpstr>
      <vt:lpstr>Discussion</vt:lpstr>
      <vt:lpstr>Clustering</vt:lpstr>
      <vt:lpstr>Clustering</vt:lpstr>
      <vt:lpstr>Single Quasi-elastic Analysis</vt:lpstr>
      <vt:lpstr>Alternate Background Analysis Technique – Mechanism</vt:lpstr>
      <vt:lpstr>Alternate Background Analysis Technique – Region Selection</vt:lpstr>
      <vt:lpstr>Alternate Background Analysis Technique - Ratio</vt:lpstr>
      <vt:lpstr>Event Selection</vt:lpstr>
      <vt:lpstr>Kinematic 4 cuts</vt:lpstr>
      <vt:lpstr>Raw Asymmetry per Run</vt:lpstr>
      <vt:lpstr>Kinematic 4 Results – Preliminary</vt:lpstr>
      <vt:lpstr>Kinematic 3 cuts</vt:lpstr>
      <vt:lpstr>Kinematic 3 Results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Collaboration Meeting: Analysis</dc:title>
  <dc:creator>Jonathan Miller</dc:creator>
  <cp:lastModifiedBy>Jonathan Miller</cp:lastModifiedBy>
  <cp:revision>35</cp:revision>
  <dcterms:created xsi:type="dcterms:W3CDTF">2009-04-22T09:45:44Z</dcterms:created>
  <dcterms:modified xsi:type="dcterms:W3CDTF">2009-04-22T18:15:49Z</dcterms:modified>
</cp:coreProperties>
</file>