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6.jpeg" ContentType="image/jpeg"/>
  <Override PartName="/ppt/media/image4.png" ContentType="image/png"/>
  <Override PartName="/ppt/media/image5.jpeg" ContentType="image/jpeg"/>
  <Override PartName="/ppt/media/image3.png" ContentType="image/png"/>
  <Override PartName="/ppt/media/image2.png" ContentType="image/png"/>
  <Override PartName="/ppt/media/image1.png" ContentType="image/png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1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1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6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77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100000"/>
              </a:lnSpc>
            </a:pPr>
            <a:r>
              <a:rPr lang="zh-CN" sz="6000">
                <a:solidFill>
                  <a:srgbClr val="000000"/>
                </a:solidFill>
                <a:latin typeface="Calibri Light"/>
              </a:rPr>
              <a:t>Click to edit the title text format</a:t>
            </a:r>
            <a:r>
              <a:rPr lang="zh-CN" sz="6000">
                <a:solidFill>
                  <a:srgbClr val="000000"/>
                </a:solidFill>
                <a:latin typeface="Calibri Light"/>
              </a:rPr>
              <a:t>单击此处编辑母版标题样式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1200">
                <a:solidFill>
                  <a:srgbClr val="8b8b8b"/>
                </a:solidFill>
                <a:latin typeface="Calibri"/>
              </a:rPr>
              <a:t>2/18/16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0606E05F-A667-4EB2-AF80-8DE9ECAFC236}" type="slidenum">
              <a:rPr lang="en-US" sz="1200">
                <a:solidFill>
                  <a:srgbClr val="8b8b8b"/>
                </a:solidFill>
                <a:latin typeface="Calibri"/>
              </a:rPr>
              <a:t>&lt;number&gt;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zh-CN" sz="2800"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zh-CN" sz="2000"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zh-CN"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zh-CN"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zh-CN" sz="2000"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zh-CN" sz="2000"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zh-CN" sz="2000">
                <a:latin typeface="Calibri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zh-CN" sz="4400">
                <a:solidFill>
                  <a:srgbClr val="000000"/>
                </a:solidFill>
                <a:latin typeface="Calibri Light"/>
              </a:rPr>
              <a:t>Click to edit the title text format</a:t>
            </a:r>
            <a:r>
              <a:rPr lang="zh-CN" sz="4400">
                <a:solidFill>
                  <a:srgbClr val="000000"/>
                </a:solidFill>
                <a:latin typeface="Calibri Light"/>
              </a:rPr>
              <a:t>单击此处编辑母版标题样式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zh-CN" sz="2800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zh-CN" sz="2800">
                <a:solidFill>
                  <a:srgbClr val="00000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zh-CN" sz="2800">
                <a:solidFill>
                  <a:srgbClr val="00000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zh-CN" sz="2800">
                <a:solidFill>
                  <a:srgbClr val="00000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zh-CN" sz="2800">
                <a:solidFill>
                  <a:srgbClr val="00000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zh-CN" sz="2800">
                <a:solidFill>
                  <a:srgbClr val="000000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zh-CN" sz="2800">
                <a:solidFill>
                  <a:srgbClr val="000000"/>
                </a:solidFill>
                <a:latin typeface="Calibri"/>
              </a:rPr>
              <a:t>Seventh Outline Level</a:t>
            </a:r>
            <a:r>
              <a:rPr lang="zh-CN" sz="2800">
                <a:solidFill>
                  <a:srgbClr val="000000"/>
                </a:solidFill>
                <a:latin typeface="Calibri"/>
              </a:rPr>
              <a:t>单击此处编辑母版文本样式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zh-CN" sz="2400">
                <a:solidFill>
                  <a:srgbClr val="000000"/>
                </a:solidFill>
                <a:latin typeface="Calibri"/>
              </a:rPr>
              <a:t>第二级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zh-CN" sz="2000">
                <a:solidFill>
                  <a:srgbClr val="000000"/>
                </a:solidFill>
                <a:latin typeface="Calibri"/>
              </a:rPr>
              <a:t>第三级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zh-CN">
                <a:solidFill>
                  <a:srgbClr val="000000"/>
                </a:solidFill>
                <a:latin typeface="Calibri"/>
              </a:rPr>
              <a:t>第四级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zh-CN">
                <a:solidFill>
                  <a:srgbClr val="000000"/>
                </a:solidFill>
                <a:latin typeface="Calibri"/>
              </a:rPr>
              <a:t>第五级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1200">
                <a:solidFill>
                  <a:srgbClr val="8b8b8b"/>
                </a:solidFill>
                <a:latin typeface="Calibri"/>
              </a:rPr>
              <a:t>2/18/16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31CAB69F-9FF8-4683-890C-8C57CF83DF88}" type="slidenum">
              <a:rPr lang="en-US" sz="1200">
                <a:solidFill>
                  <a:srgbClr val="8b8b8b"/>
                </a:solidFill>
                <a:latin typeface="Calibri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1371600" y="1122480"/>
            <a:ext cx="9784080" cy="7977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100000"/>
              </a:lnSpc>
            </a:pPr>
            <a:r>
              <a:rPr lang="zh-CN" sz="4000">
                <a:solidFill>
                  <a:srgbClr val="000000"/>
                </a:solidFill>
                <a:latin typeface="Calibri Light"/>
              </a:rPr>
              <a:t>Scintillator preliminary test results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Cunfeng Feng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Zhongquan Zhang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Ang Li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822960" y="182160"/>
            <a:ext cx="10515240" cy="2750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90000"/>
              </a:lnSpc>
            </a:pPr>
            <a:r>
              <a:rPr lang="zh-CN" sz="3200">
                <a:solidFill>
                  <a:srgbClr val="000000"/>
                </a:solidFill>
                <a:latin typeface="Calibri Light"/>
              </a:rPr>
              <a:t>Test results before the New Year holiday</a:t>
            </a:r>
            <a:endParaRPr/>
          </a:p>
        </p:txBody>
      </p:sp>
      <p:graphicFrame>
        <p:nvGraphicFramePr>
          <p:cNvPr id="81" name="Table 2"/>
          <p:cNvGraphicFramePr/>
          <p:nvPr/>
        </p:nvGraphicFramePr>
        <p:xfrm>
          <a:off x="930240" y="558000"/>
          <a:ext cx="10234800" cy="2550960"/>
        </p:xfrm>
        <a:graphic>
          <a:graphicData uri="http://schemas.openxmlformats.org/drawingml/2006/table">
            <a:tbl>
              <a:tblPr/>
              <a:tblGrid>
                <a:gridCol w="2943360"/>
                <a:gridCol w="1806120"/>
                <a:gridCol w="1806120"/>
                <a:gridCol w="1538640"/>
                <a:gridCol w="1070280"/>
                <a:gridCol w="1070640"/>
              </a:tblGrid>
              <a:tr h="343440">
                <a:tc>
                  <a:txBody>
                    <a:bodyPr lIns="6120" rIns="6120" tIns="6120" bIns="0" anchor="b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scintillator number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no reflector</a:t>
                      </a:r>
                      <a:endParaRPr/>
                    </a:p>
                  </a:txBody>
                  <a:tcPr/>
                </a:tc>
                <a:tc>
                  <a:tcPr/>
                </a:tc>
                <a:tc>
                  <a:tcPr/>
                </a:tc>
                <a:tc>
                  <a:txBody>
                    <a:bodyPr lIns="6120" rIns="6120" tIns="6120" bIns="0" anchor="b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tyvek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mylar</a:t>
                      </a:r>
                      <a:endParaRPr/>
                    </a:p>
                  </a:txBody>
                  <a:tcPr/>
                </a:tc>
              </a:tr>
              <a:tr h="236520">
                <a:tc>
                  <a:txBody>
                    <a:bodyPr lIns="6120" rIns="6120" tIns="6120" bIns="0" anchor="b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air gap lead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print paper 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print paper</a:t>
                      </a:r>
                      <a:endParaRPr/>
                    </a:p>
                  </a:txBody>
                  <a:tcPr/>
                </a:tc>
              </a:tr>
              <a:tr h="236520">
                <a:tc>
                  <a:txBody>
                    <a:bodyPr lIns="6120" rIns="6120" tIns="6120" bIns="0" anchor="b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no narrowside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no narrowside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narrowside</a:t>
                      </a:r>
                      <a:endParaRPr/>
                    </a:p>
                  </a:txBody>
                  <a:tcPr/>
                </a:tc>
              </a:tr>
              <a:tr h="236520">
                <a:tc>
                  <a:txBody>
                    <a:bodyPr lIns="6120" rIns="6120" tIns="6120" bIns="0" anchor="b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5.5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5.8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6.6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9.5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         </a:t>
                      </a: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5.9**</a:t>
                      </a:r>
                      <a:endParaRPr/>
                    </a:p>
                  </a:txBody>
                  <a:tcPr/>
                </a:tc>
              </a:tr>
              <a:tr h="236520">
                <a:tc>
                  <a:txBody>
                    <a:bodyPr lIns="6120" rIns="6120" tIns="6120" bIns="0" anchor="b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4.4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4.7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6.25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8.3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         </a:t>
                      </a: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5.3**</a:t>
                      </a:r>
                      <a:endParaRPr/>
                    </a:p>
                  </a:txBody>
                  <a:tcPr/>
                </a:tc>
              </a:tr>
              <a:tr h="343440">
                <a:tc>
                  <a:txBody>
                    <a:bodyPr lIns="6120" rIns="6120" tIns="6120" bIns="0" anchor="b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5.5</a:t>
                      </a:r>
                      <a:endParaRPr/>
                    </a:p>
                  </a:txBody>
                  <a:tcPr/>
                </a:tc>
                <a:tc>
                  <a:tcPr/>
                </a:tc>
                <a:tc>
                  <a:txBody>
                    <a:bodyPr lIns="6120" rIns="6120" tIns="6120" bIns="0" anchor="b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                     </a:t>
                      </a: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5.5*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9.8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6.1</a:t>
                      </a:r>
                      <a:endParaRPr/>
                    </a:p>
                  </a:txBody>
                  <a:tcPr/>
                </a:tc>
              </a:tr>
              <a:tr h="343440">
                <a:tc>
                  <a:txBody>
                    <a:bodyPr lIns="6120" rIns="6120" tIns="6120" bIns="0" anchor="b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cPr/>
                </a:tc>
                <a:tc>
                  <a:tcPr/>
                </a:tc>
                <a:tc>
                  <a:tcPr/>
                </a:tc>
                <a:tc>
                  <a:txBody>
                    <a:bodyPr lIns="6120" rIns="6120" tIns="6120" bIns="0" anchor="b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8.75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5.8</a:t>
                      </a:r>
                      <a:endParaRPr/>
                    </a:p>
                  </a:txBody>
                  <a:tcPr/>
                </a:tc>
              </a:tr>
              <a:tr h="343440">
                <a:tc>
                  <a:txBody>
                    <a:bodyPr lIns="6120" rIns="6120" tIns="6120" bIns="0" anchor="b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*:this scintillator has no reflector </a:t>
                      </a:r>
                      <a:endParaRPr/>
                    </a:p>
                  </a:txBody>
                  <a:tcPr/>
                </a:tc>
                <a:tc>
                  <a:tcPr/>
                </a:tc>
                <a:tc>
                  <a:tcPr/>
                </a:tc>
              </a:tr>
              <a:tr h="343440">
                <a:tc>
                  <a:txBody>
                    <a:bodyPr lIns="6120" rIns="6120" tIns="6120" bIns="0" anchor="b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**:these scintillators have no narrow side packages</a:t>
                      </a:r>
                      <a:endParaRPr/>
                    </a:p>
                  </a:txBody>
                  <a:tcPr/>
                </a:tc>
                <a:tc>
                  <a:tcPr/>
                </a:tc>
                <a:tc>
                  <a:tcPr/>
                </a:tc>
              </a:tr>
            </a:tbl>
          </a:graphicData>
        </a:graphic>
      </p:graphicFrame>
      <p:graphicFrame>
        <p:nvGraphicFramePr>
          <p:cNvPr id="82" name="Table 3"/>
          <p:cNvGraphicFramePr/>
          <p:nvPr/>
        </p:nvGraphicFramePr>
        <p:xfrm>
          <a:off x="990000" y="4056480"/>
          <a:ext cx="10071720" cy="2377440"/>
        </p:xfrm>
        <a:graphic>
          <a:graphicData uri="http://schemas.openxmlformats.org/drawingml/2006/table">
            <a:tbl>
              <a:tblPr/>
              <a:tblGrid>
                <a:gridCol w="2698560"/>
                <a:gridCol w="1784160"/>
                <a:gridCol w="1771560"/>
                <a:gridCol w="1817280"/>
                <a:gridCol w="2000520"/>
              </a:tblGrid>
              <a:tr h="343440">
                <a:tc>
                  <a:txBody>
                    <a:bodyPr lIns="6120" rIns="6120" tIns="6120" bIns="0" anchor="b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scintillator number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mylar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no reflector</a:t>
                      </a:r>
                      <a:endParaRPr/>
                    </a:p>
                  </a:txBody>
                  <a:tcPr/>
                </a:tc>
                <a:tc>
                  <a:tcPr/>
                </a:tc>
                <a:tc>
                  <a:tcPr/>
                </a:tc>
              </a:tr>
              <a:tr h="236520">
                <a:tc>
                  <a:txBody>
                    <a:bodyPr lIns="6120" rIns="6120" tIns="6120" bIns="0" anchor="b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no air gap lead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print paper 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print paper*</a:t>
                      </a:r>
                      <a:endParaRPr/>
                    </a:p>
                  </a:txBody>
                  <a:tcPr/>
                </a:tc>
              </a:tr>
              <a:tr h="321840">
                <a:tc>
                  <a:txBody>
                    <a:bodyPr lIns="6120" rIns="6120" tIns="6120" bIns="0" anchor="b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no narrow side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b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no narrow  side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no narrowside</a:t>
                      </a:r>
                      <a:endParaRPr/>
                    </a:p>
                  </a:txBody>
                  <a:tcPr/>
                </a:tc>
              </a:tr>
              <a:tr h="236520">
                <a:tc>
                  <a:txBody>
                    <a:bodyPr lIns="6120" rIns="6120" tIns="6120" bIns="0" anchor="ctr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ctr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         </a:t>
                      </a: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5.3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ctr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4.4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ctr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4.8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ctr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6.1</a:t>
                      </a:r>
                      <a:endParaRPr/>
                    </a:p>
                  </a:txBody>
                  <a:tcPr/>
                </a:tc>
              </a:tr>
              <a:tr h="321840">
                <a:tc>
                  <a:txBody>
                    <a:bodyPr lIns="6120" rIns="6120" tIns="6120" bIns="0" anchor="ctr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ctr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         </a:t>
                      </a: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4.5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ctr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3.1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ctr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4.5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5.2</a:t>
                      </a:r>
                      <a:endParaRPr/>
                    </a:p>
                  </a:txBody>
                  <a:tcPr/>
                </a:tc>
              </a:tr>
              <a:tr h="343440">
                <a:tc>
                  <a:txBody>
                    <a:bodyPr lIns="6120" rIns="6120" tIns="6120" bIns="0" anchor="ctr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ctr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5.6</a:t>
                      </a:r>
                      <a:endParaRPr/>
                    </a:p>
                  </a:txBody>
                  <a:tcPr/>
                </a:tc>
                <a:tc>
                  <a:tcPr/>
                </a:tc>
                <a:tc>
                  <a:txBody>
                    <a:bodyPr lIns="6120" rIns="6120" tIns="6120" bIns="0" anchor="ctr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5.5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ctr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5.5</a:t>
                      </a:r>
                      <a:endParaRPr/>
                    </a:p>
                  </a:txBody>
                  <a:tcPr/>
                </a:tc>
              </a:tr>
              <a:tr h="343440">
                <a:tc>
                  <a:txBody>
                    <a:bodyPr lIns="6120" rIns="6120" tIns="6120" bIns="0" anchor="ctr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ctr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5.6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ctr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/>
                    </a:p>
                  </a:txBody>
                  <a:tcPr/>
                </a:tc>
                <a:tc>
                  <a:txBody>
                    <a:bodyPr lIns="6120" rIns="6120" tIns="6120" bIns="0" anchor="ctr"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5.2</a:t>
                      </a:r>
                      <a:endParaRPr/>
                    </a:p>
                  </a:txBody>
                  <a:tcPr/>
                </a:tc>
                <a:tc>
                  <a:tcPr/>
                </a:tc>
              </a:tr>
              <a:tr h="343440">
                <a:tc>
                  <a:txBody>
                    <a:bodyPr lIns="6120" rIns="6120" tIns="6120" bIns="0" anchor="b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*:these results come from what we did before the New Year holiday</a:t>
                      </a:r>
                      <a:endParaRPr/>
                    </a:p>
                  </a:txBody>
                  <a:tcPr/>
                </a:tc>
                <a:tc>
                  <a:tcPr/>
                </a:tc>
              </a:tr>
            </a:tbl>
          </a:graphicData>
        </a:graphic>
      </p:graphicFrame>
      <p:sp>
        <p:nvSpPr>
          <p:cNvPr id="83" name="Line 4"/>
          <p:cNvSpPr/>
          <p:nvPr/>
        </p:nvSpPr>
        <p:spPr>
          <a:xfrm>
            <a:off x="7315200" y="1920240"/>
            <a:ext cx="3291840" cy="3200400"/>
          </a:xfrm>
          <a:prstGeom prst="line">
            <a:avLst/>
          </a:prstGeom>
          <a:ln>
            <a:solidFill>
              <a:srgbClr val="ff0000"/>
            </a:solidFill>
          </a:ln>
        </p:spPr>
      </p:sp>
      <p:sp>
        <p:nvSpPr>
          <p:cNvPr id="84" name="Line 5"/>
          <p:cNvSpPr/>
          <p:nvPr/>
        </p:nvSpPr>
        <p:spPr>
          <a:xfrm>
            <a:off x="5577840" y="2194560"/>
            <a:ext cx="1463040" cy="2743200"/>
          </a:xfrm>
          <a:prstGeom prst="line">
            <a:avLst/>
          </a:prstGeom>
          <a:ln>
            <a:solidFill>
              <a:srgbClr val="ff0000"/>
            </a:solidFill>
          </a:ln>
        </p:spPr>
      </p:sp>
      <p:sp>
        <p:nvSpPr>
          <p:cNvPr id="85" name="Line 6"/>
          <p:cNvSpPr/>
          <p:nvPr/>
        </p:nvSpPr>
        <p:spPr>
          <a:xfrm flipH="1">
            <a:off x="5303520" y="2468880"/>
            <a:ext cx="5577840" cy="2468880"/>
          </a:xfrm>
          <a:prstGeom prst="line">
            <a:avLst/>
          </a:prstGeom>
          <a:ln>
            <a:solidFill>
              <a:srgbClr val="ff0000"/>
            </a:solidFill>
          </a:ln>
        </p:spPr>
      </p:sp>
      <p:sp>
        <p:nvSpPr>
          <p:cNvPr id="86" name="Line 7"/>
          <p:cNvSpPr/>
          <p:nvPr/>
        </p:nvSpPr>
        <p:spPr>
          <a:xfrm>
            <a:off x="9144000" y="5212080"/>
            <a:ext cx="1463040" cy="0"/>
          </a:xfrm>
          <a:prstGeom prst="line">
            <a:avLst/>
          </a:prstGeom>
          <a:ln>
            <a:solidFill>
              <a:srgbClr val="ff0000"/>
            </a:solidFill>
          </a:ln>
        </p:spPr>
      </p:sp>
      <p:sp>
        <p:nvSpPr>
          <p:cNvPr id="87" name="TextShape 8"/>
          <p:cNvSpPr txBox="1"/>
          <p:nvPr/>
        </p:nvSpPr>
        <p:spPr>
          <a:xfrm>
            <a:off x="914760" y="3565440"/>
            <a:ext cx="10515240" cy="2750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90000"/>
              </a:lnSpc>
            </a:pPr>
            <a:r>
              <a:rPr lang="zh-CN" sz="3200">
                <a:solidFill>
                  <a:srgbClr val="000000"/>
                </a:solidFill>
                <a:latin typeface="Calibri Light"/>
              </a:rPr>
              <a:t>Test results after the New Year holiday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zh-CN" sz="4400">
                <a:solidFill>
                  <a:srgbClr val="000000"/>
                </a:solidFill>
                <a:latin typeface="Calibri Light"/>
              </a:rPr>
              <a:t>Fit results</a:t>
            </a:r>
            <a:endParaRPr/>
          </a:p>
        </p:txBody>
      </p:sp>
      <p:sp>
        <p:nvSpPr>
          <p:cNvPr id="89" name="CustomShape 2"/>
          <p:cNvSpPr/>
          <p:nvPr/>
        </p:nvSpPr>
        <p:spPr>
          <a:xfrm>
            <a:off x="4475880" y="726840"/>
            <a:ext cx="2777040" cy="1370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No.4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Mylar reflector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and narrow side </a:t>
            </a:r>
            <a:endParaRPr/>
          </a:p>
        </p:txBody>
      </p:sp>
      <p:pic>
        <p:nvPicPr>
          <p:cNvPr id="90" name="内容占位符 5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422640" y="2128680"/>
            <a:ext cx="4950720" cy="3357360"/>
          </a:xfrm>
          <a:prstGeom prst="rect">
            <a:avLst/>
          </a:prstGeom>
          <a:ln>
            <a:noFill/>
          </a:ln>
        </p:spPr>
      </p:pic>
      <p:pic>
        <p:nvPicPr>
          <p:cNvPr id="91" name="图片 2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5743440" y="2128680"/>
            <a:ext cx="5142960" cy="3487680"/>
          </a:xfrm>
          <a:prstGeom prst="rect">
            <a:avLst/>
          </a:prstGeom>
          <a:ln>
            <a:noFill/>
          </a:ln>
        </p:spPr>
      </p:pic>
      <p:sp>
        <p:nvSpPr>
          <p:cNvPr id="92" name="CustomShape 3"/>
          <p:cNvSpPr/>
          <p:nvPr/>
        </p:nvSpPr>
        <p:spPr>
          <a:xfrm>
            <a:off x="1774440" y="5727600"/>
            <a:ext cx="3072960" cy="577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Before holiday</a:t>
            </a:r>
            <a:endParaRPr/>
          </a:p>
        </p:txBody>
      </p:sp>
      <p:sp>
        <p:nvSpPr>
          <p:cNvPr id="93" name="CustomShape 4"/>
          <p:cNvSpPr/>
          <p:nvPr/>
        </p:nvSpPr>
        <p:spPr>
          <a:xfrm>
            <a:off x="6996240" y="5727600"/>
            <a:ext cx="2885760" cy="577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After holiday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