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2219B-7BFB-4383-A362-F93FC6481DB1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85268-F8DA-4AA2-B36C-2549C59FA6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2043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DC493-E48C-4910-B20D-6FF6545CC74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455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22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42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861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331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899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74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521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420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5530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077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67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A1E88-D513-42DB-83DA-C32F2A629C97}" type="datetimeFigureOut">
              <a:rPr lang="zh-CN" altLang="en-US" smtClean="0"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50093-DDE5-44D1-B480-4B9AA5C3CF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959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Fiber irradiation test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Mengjiao</a:t>
            </a:r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 Li</a:t>
            </a:r>
          </a:p>
          <a:p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2021.04.15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653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Irradiation conditions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06" y="1841447"/>
            <a:ext cx="6540320" cy="3190661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782" y="1579357"/>
            <a:ext cx="4895470" cy="32015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38200" y="1405555"/>
            <a:ext cx="7259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Irradiation test at Institute </a:t>
            </a:r>
            <a:r>
              <a:rPr lang="en-US" altLang="zh-CN" dirty="0"/>
              <a:t>of Modern Physics, Lanzhou 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2218175" y="2558254"/>
            <a:ext cx="139469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Sample 4</a:t>
            </a:r>
          </a:p>
          <a:p>
            <a:r>
              <a:rPr lang="en-US" altLang="zh-CN" sz="1600" dirty="0" smtClean="0"/>
              <a:t>Sample 3</a:t>
            </a:r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Sample 2</a:t>
            </a:r>
          </a:p>
          <a:p>
            <a:r>
              <a:rPr lang="en-US" altLang="zh-CN" sz="1600" dirty="0" smtClean="0"/>
              <a:t>Sample 1</a:t>
            </a:r>
            <a:endParaRPr lang="zh-CN" altLang="en-US" sz="1600" dirty="0"/>
          </a:p>
        </p:txBody>
      </p:sp>
      <p:sp>
        <p:nvSpPr>
          <p:cNvPr id="7" name="矩形 6"/>
          <p:cNvSpPr/>
          <p:nvPr/>
        </p:nvSpPr>
        <p:spPr>
          <a:xfrm>
            <a:off x="4541978" y="2275906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Sample </a:t>
            </a:r>
            <a:r>
              <a:rPr lang="en-US" altLang="zh-CN" dirty="0" smtClean="0"/>
              <a:t>5</a:t>
            </a:r>
            <a:endParaRPr lang="en-US" altLang="zh-CN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838200" y="4707053"/>
          <a:ext cx="10233888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5648">
                  <a:extLst>
                    <a:ext uri="{9D8B030D-6E8A-4147-A177-3AD203B41FA5}">
                      <a16:colId xmlns:a16="http://schemas.microsoft.com/office/drawing/2014/main" val="1058809077"/>
                    </a:ext>
                  </a:extLst>
                </a:gridCol>
                <a:gridCol w="1705648">
                  <a:extLst>
                    <a:ext uri="{9D8B030D-6E8A-4147-A177-3AD203B41FA5}">
                      <a16:colId xmlns:a16="http://schemas.microsoft.com/office/drawing/2014/main" val="3138905227"/>
                    </a:ext>
                  </a:extLst>
                </a:gridCol>
                <a:gridCol w="1705648">
                  <a:extLst>
                    <a:ext uri="{9D8B030D-6E8A-4147-A177-3AD203B41FA5}">
                      <a16:colId xmlns:a16="http://schemas.microsoft.com/office/drawing/2014/main" val="512354878"/>
                    </a:ext>
                  </a:extLst>
                </a:gridCol>
                <a:gridCol w="1705648">
                  <a:extLst>
                    <a:ext uri="{9D8B030D-6E8A-4147-A177-3AD203B41FA5}">
                      <a16:colId xmlns:a16="http://schemas.microsoft.com/office/drawing/2014/main" val="4070121442"/>
                    </a:ext>
                  </a:extLst>
                </a:gridCol>
                <a:gridCol w="1705648">
                  <a:extLst>
                    <a:ext uri="{9D8B030D-6E8A-4147-A177-3AD203B41FA5}">
                      <a16:colId xmlns:a16="http://schemas.microsoft.com/office/drawing/2014/main" val="1100582592"/>
                    </a:ext>
                  </a:extLst>
                </a:gridCol>
                <a:gridCol w="1705648">
                  <a:extLst>
                    <a:ext uri="{9D8B030D-6E8A-4147-A177-3AD203B41FA5}">
                      <a16:colId xmlns:a16="http://schemas.microsoft.com/office/drawing/2014/main" val="1526902887"/>
                    </a:ext>
                  </a:extLst>
                </a:gridCol>
              </a:tblGrid>
              <a:tr h="348251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Sample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Sample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Sample 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Sample 4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Sample 5</a:t>
                      </a:r>
                      <a:endParaRPr lang="zh-CN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087867"/>
                  </a:ext>
                </a:extLst>
              </a:tr>
              <a:tr h="348251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Total Irradiation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（</a:t>
                      </a: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MeV/cm^2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）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8.569E+11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1.360E+12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2.807E+12</a:t>
                      </a:r>
                    </a:p>
                    <a:p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3.665E+13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1.070E+14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343727"/>
                  </a:ext>
                </a:extLst>
              </a:tr>
              <a:tr h="858700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Test material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clear fiber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clear fiber</a:t>
                      </a:r>
                    </a:p>
                    <a:p>
                      <a:pPr algn="l" rtl="0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BCF91A-MC</a:t>
                      </a:r>
                    </a:p>
                    <a:p>
                      <a:pPr algn="l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scintillator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clear fiber</a:t>
                      </a:r>
                    </a:p>
                    <a:p>
                      <a:pPr algn="l" rtl="0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BCF91A-MC</a:t>
                      </a:r>
                    </a:p>
                    <a:p>
                      <a:pPr algn="l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scintillator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clear fiber</a:t>
                      </a:r>
                    </a:p>
                    <a:p>
                      <a:pPr algn="l" rtl="0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BCF91A-MC</a:t>
                      </a:r>
                    </a:p>
                    <a:p>
                      <a:pPr algn="l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scintillator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 rtl="0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BCF91A-MC</a:t>
                      </a:r>
                    </a:p>
                    <a:p>
                      <a:pPr algn="l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scintillator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37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41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1887"/>
          </a:xfrm>
        </p:spPr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Clear fiber </a:t>
            </a:r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(PMMA)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test result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657653"/>
              </p:ext>
            </p:extLst>
          </p:nvPr>
        </p:nvGraphicFramePr>
        <p:xfrm>
          <a:off x="152400" y="1878681"/>
          <a:ext cx="11887200" cy="440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val="2065721922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74355113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490394781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338962645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3096444033"/>
                    </a:ext>
                  </a:extLst>
                </a:gridCol>
              </a:tblGrid>
              <a:tr h="52369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PMMA(2m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dirty="0" smtClean="0">
                          <a:effectLst/>
                        </a:rPr>
                        <a:t>Total radiation dose</a:t>
                      </a:r>
                      <a:r>
                        <a:rPr lang="zh-CN" altLang="en-US" sz="1600" dirty="0" smtClean="0"/>
                        <a:t>（</a:t>
                      </a:r>
                      <a:r>
                        <a:rPr lang="en-US" altLang="zh-CN" sz="1600" dirty="0" smtClean="0"/>
                        <a:t>MeV/cm^2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After irradiation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(ADC channel)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Relative light yield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Average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294941"/>
                  </a:ext>
                </a:extLst>
              </a:tr>
              <a:tr h="318955"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Sample 1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8.569E+11</a:t>
                      </a:r>
                      <a:endParaRPr lang="zh-CN" altLang="en-US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0.993 </a:t>
                      </a: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0.990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532486"/>
                  </a:ext>
                </a:extLst>
              </a:tr>
              <a:tr h="31895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0.979 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407514"/>
                  </a:ext>
                </a:extLst>
              </a:tr>
              <a:tr h="31895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672967"/>
                  </a:ext>
                </a:extLst>
              </a:tr>
              <a:tr h="318955"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Sample 2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1.360E+12</a:t>
                      </a:r>
                    </a:p>
                    <a:p>
                      <a:pPr marL="0" algn="ctr" defTabSz="914400" rtl="0" eaLnBrk="1" fontAlgn="b" latinLnBrk="0" hangingPunct="1"/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0.977 </a:t>
                      </a: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0.978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626739"/>
                  </a:ext>
                </a:extLst>
              </a:tr>
              <a:tr h="31895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0.980 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18171"/>
                  </a:ext>
                </a:extLst>
              </a:tr>
              <a:tr h="31895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0.977 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098897"/>
                  </a:ext>
                </a:extLst>
              </a:tr>
              <a:tr h="318955"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Sample 3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2.807E+12</a:t>
                      </a:r>
                    </a:p>
                    <a:p>
                      <a:pPr marL="0" algn="ctr" defTabSz="914400" rtl="0" eaLnBrk="1" fontAlgn="b" latinLnBrk="0" hangingPunct="1"/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0.959 </a:t>
                      </a: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0.967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89470"/>
                  </a:ext>
                </a:extLst>
              </a:tr>
              <a:tr h="31895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0.976 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374312"/>
                  </a:ext>
                </a:extLst>
              </a:tr>
              <a:tr h="31895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0.967 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319922"/>
                  </a:ext>
                </a:extLst>
              </a:tr>
              <a:tr h="318955"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Sample 4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3.665E+13</a:t>
                      </a:r>
                    </a:p>
                    <a:p>
                      <a:pPr marL="0" algn="ctr" defTabSz="914400" rtl="0" eaLnBrk="1" fontAlgn="b" latinLnBrk="0" hangingPunct="1"/>
                      <a:endParaRPr lang="zh-CN" altLang="en-US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0.950 </a:t>
                      </a: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0.946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052411"/>
                  </a:ext>
                </a:extLst>
              </a:tr>
              <a:tr h="31895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0.951 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185062"/>
                  </a:ext>
                </a:extLst>
              </a:tr>
              <a:tr h="31895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0.938 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226448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7998177" y="507075"/>
          <a:ext cx="4041423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141">
                  <a:extLst>
                    <a:ext uri="{9D8B030D-6E8A-4147-A177-3AD203B41FA5}">
                      <a16:colId xmlns:a16="http://schemas.microsoft.com/office/drawing/2014/main" val="1333391163"/>
                    </a:ext>
                  </a:extLst>
                </a:gridCol>
                <a:gridCol w="1347141">
                  <a:extLst>
                    <a:ext uri="{9D8B030D-6E8A-4147-A177-3AD203B41FA5}">
                      <a16:colId xmlns:a16="http://schemas.microsoft.com/office/drawing/2014/main" val="3192389586"/>
                    </a:ext>
                  </a:extLst>
                </a:gridCol>
                <a:gridCol w="1347141">
                  <a:extLst>
                    <a:ext uri="{9D8B030D-6E8A-4147-A177-3AD203B41FA5}">
                      <a16:colId xmlns:a16="http://schemas.microsoft.com/office/drawing/2014/main" val="1676279985"/>
                    </a:ext>
                  </a:extLst>
                </a:gridCol>
              </a:tblGrid>
              <a:tr h="5327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PMMA(2m)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ADC channel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Average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360105"/>
                  </a:ext>
                </a:extLst>
              </a:tr>
              <a:tr h="3364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1692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1695.5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507132"/>
                  </a:ext>
                </a:extLst>
              </a:tr>
              <a:tr h="3364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1699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136498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7998177" y="124453"/>
            <a:ext cx="4041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Fibers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without irradiation for reference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94909" y="6462581"/>
            <a:ext cx="7897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>
              <a:defRPr/>
            </a:pPr>
            <a:r>
              <a:rPr lang="en-US" altLang="zh-CN" dirty="0"/>
              <a:t>Relative light yield  =  </a:t>
            </a:r>
            <a:r>
              <a:rPr lang="en-US" altLang="zh-CN" dirty="0" smtClean="0"/>
              <a:t>After </a:t>
            </a:r>
            <a:r>
              <a:rPr lang="en-US" altLang="zh-CN" dirty="0"/>
              <a:t>irradiation </a:t>
            </a:r>
            <a:r>
              <a:rPr lang="en-US" altLang="zh-CN" dirty="0" smtClean="0"/>
              <a:t>/No irradiation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562793" y="1487978"/>
            <a:ext cx="5436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US" altLang="zh-CN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repolished</a:t>
            </a:r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irradiated fibers and tested them</a:t>
            </a:r>
            <a:r>
              <a:rPr lang="zh-CN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zh-CN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544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18" y="429378"/>
            <a:ext cx="5480802" cy="37225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187621" y="4303435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2m PMMA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3414" y="5363279"/>
            <a:ext cx="44908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Next step</a:t>
            </a:r>
            <a:r>
              <a:rPr lang="zh-CN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：</a:t>
            </a:r>
            <a:r>
              <a:rPr lang="en-US" altLang="zh-CN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BCF98-SC </a:t>
            </a:r>
            <a:r>
              <a:rPr lang="en-US" altLang="zh-CN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 fiber</a:t>
            </a:r>
            <a:endParaRPr lang="zh-CN" altLang="en-US" dirty="0">
              <a:solidFill>
                <a:prstClr val="black"/>
              </a:solidFill>
            </a:endParaRPr>
          </a:p>
          <a:p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55640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172</Words>
  <Application>Microsoft Office PowerPoint</Application>
  <PresentationFormat>宽屏</PresentationFormat>
  <Paragraphs>108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Calibri</vt:lpstr>
      <vt:lpstr>Office 主题​​</vt:lpstr>
      <vt:lpstr>Fiber irradiation test</vt:lpstr>
      <vt:lpstr>Irradiation conditions</vt:lpstr>
      <vt:lpstr>Clear fiber (PMMA) test result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Fiber irradiation test</dc:title>
  <dc:creator>dell</dc:creator>
  <cp:lastModifiedBy>dell</cp:lastModifiedBy>
  <cp:revision>7</cp:revision>
  <dcterms:created xsi:type="dcterms:W3CDTF">2021-04-15T09:55:36Z</dcterms:created>
  <dcterms:modified xsi:type="dcterms:W3CDTF">2021-04-15T13:44:28Z</dcterms:modified>
</cp:coreProperties>
</file>