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_rels/presentation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6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png" ContentType="image/png"/>
  <Override PartName="/ppt/slides/slide1.xml" ContentType="application/vnd.openxmlformats-officedocument.presentationml.slide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>
            <a:noAutofit/>
          </a:bodyPr>
          <a:p>
            <a:pPr algn="ctr">
              <a:lnSpc>
                <a:spcPct val="90000"/>
              </a:lnSpc>
            </a:pPr>
            <a:r>
              <a:rPr b="0" lang="zh-CN" sz="6000" spc="-1" strike="noStrike">
                <a:solidFill>
                  <a:srgbClr val="000000"/>
                </a:solidFill>
                <a:latin typeface="等线 Light"/>
              </a:rPr>
              <a:t>单击此处编辑母版标题样式</a:t>
            </a:r>
            <a:endParaRPr b="0" lang="en-US" sz="60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4841C819-04ED-4B2D-BCD7-C0AF24809A61}" type="datetime">
              <a:rPr b="0" lang="en-US" sz="1200" spc="-1" strike="noStrike">
                <a:solidFill>
                  <a:srgbClr val="8b8b8b"/>
                </a:solidFill>
                <a:latin typeface="等线"/>
              </a:rPr>
              <a:t>6/18/21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8BA50C9C-FFC5-4AAB-B940-D0764B461391}" type="slidenum">
              <a:rPr b="0" lang="en-US" sz="1200" spc="-1" strike="noStrike">
                <a:solidFill>
                  <a:srgbClr val="8b8b8b"/>
                </a:solidFill>
                <a:latin typeface="等线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等线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等线"/>
              </a:rPr>
              <a:t>Second Outline Level</a:t>
            </a:r>
            <a:endParaRPr b="0" lang="en-US" sz="2000" spc="-1" strike="noStrike">
              <a:solidFill>
                <a:srgbClr val="000000"/>
              </a:solidFill>
              <a:latin typeface="等线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等线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等线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等线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等线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等线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等线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等线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zh-CN" sz="4400" spc="-1" strike="noStrike">
                <a:solidFill>
                  <a:srgbClr val="000000"/>
                </a:solidFill>
                <a:latin typeface="等线 Light"/>
              </a:rPr>
              <a:t>单击此处编辑母版标题样式</a:t>
            </a:r>
            <a:endParaRPr b="0" lang="en-US" sz="44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800" spc="-1" strike="noStrike">
                <a:solidFill>
                  <a:srgbClr val="000000"/>
                </a:solidFill>
                <a:latin typeface="等线"/>
              </a:rPr>
              <a:t>编辑母版文本样式</a:t>
            </a:r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400" spc="-1" strike="noStrike">
                <a:solidFill>
                  <a:srgbClr val="000000"/>
                </a:solidFill>
                <a:latin typeface="等线"/>
              </a:rPr>
              <a:t>第二级</a:t>
            </a:r>
            <a:endParaRPr b="0" lang="en-US" sz="2400" spc="-1" strike="noStrike">
              <a:solidFill>
                <a:srgbClr val="000000"/>
              </a:solidFill>
              <a:latin typeface="等线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000" spc="-1" strike="noStrike">
                <a:solidFill>
                  <a:srgbClr val="000000"/>
                </a:solidFill>
                <a:latin typeface="等线"/>
              </a:rPr>
              <a:t>第三级</a:t>
            </a:r>
            <a:endParaRPr b="0" lang="en-US" sz="2000" spc="-1" strike="noStrike">
              <a:solidFill>
                <a:srgbClr val="000000"/>
              </a:solidFill>
              <a:latin typeface="等线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1800" spc="-1" strike="noStrike">
                <a:solidFill>
                  <a:srgbClr val="000000"/>
                </a:solidFill>
                <a:latin typeface="等线"/>
              </a:rPr>
              <a:t>第四级</a:t>
            </a:r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1800" spc="-1" strike="noStrike">
                <a:solidFill>
                  <a:srgbClr val="000000"/>
                </a:solidFill>
                <a:latin typeface="等线"/>
              </a:rPr>
              <a:t>第五级</a:t>
            </a:r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C54EBFAC-8F11-41BB-9EEA-C6DAF506606B}" type="datetime">
              <a:rPr b="0" lang="en-US" sz="1200" spc="-1" strike="noStrike">
                <a:solidFill>
                  <a:srgbClr val="8b8b8b"/>
                </a:solidFill>
                <a:latin typeface="等线"/>
              </a:rPr>
              <a:t>6/18/21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2282F446-0E6F-4FC1-BE64-121231E654D4}" type="slidenum">
              <a:rPr b="0" lang="en-US" sz="1200" spc="-1" strike="noStrike">
                <a:solidFill>
                  <a:srgbClr val="8b8b8b"/>
                </a:solidFill>
                <a:latin typeface="等线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zh-CN" sz="4400" spc="-1" strike="noStrike">
                <a:solidFill>
                  <a:srgbClr val="000000"/>
                </a:solidFill>
                <a:latin typeface="等线 Light"/>
              </a:rPr>
              <a:t>单击此处编辑母版标题样式</a:t>
            </a:r>
            <a:endParaRPr b="0" lang="en-US" sz="44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FFEFEFB2-2A76-43D8-BF66-0B21890DFAA3}" type="datetime">
              <a:rPr b="0" lang="en-US" sz="1200" spc="-1" strike="noStrike">
                <a:solidFill>
                  <a:srgbClr val="8b8b8b"/>
                </a:solidFill>
                <a:latin typeface="等线"/>
              </a:rPr>
              <a:t>6/18/21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6B7ECA7D-3AE5-400B-8570-692FF35752F9}" type="slidenum">
              <a:rPr b="0" lang="en-US" sz="1200" spc="-1" strike="noStrike">
                <a:solidFill>
                  <a:srgbClr val="8b8b8b"/>
                </a:solidFill>
                <a:latin typeface="等线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等线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等线"/>
              </a:rPr>
              <a:t>Second Outline Level</a:t>
            </a:r>
            <a:endParaRPr b="0" lang="en-US" sz="2000" spc="-1" strike="noStrike">
              <a:solidFill>
                <a:srgbClr val="000000"/>
              </a:solidFill>
              <a:latin typeface="等线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等线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等线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等线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等线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等线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等线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等线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jpeg"/><Relationship Id="rId3" Type="http://schemas.openxmlformats.org/officeDocument/2006/relationships/slideLayout" Target="../slideLayouts/slideLayout29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image" Target="../media/image6.jpeg"/><Relationship Id="rId3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1523880" y="1486080"/>
            <a:ext cx="9143640" cy="149436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p>
            <a:pPr algn="ctr">
              <a:lnSpc>
                <a:spcPct val="90000"/>
              </a:lnSpc>
            </a:pPr>
            <a:r>
              <a:rPr b="0" lang="en-US" sz="5400" spc="-1" strike="noStrike">
                <a:solidFill>
                  <a:srgbClr val="000000"/>
                </a:solidFill>
                <a:latin typeface="Calibri"/>
              </a:rPr>
              <a:t>Light loss at the new connector </a:t>
            </a:r>
            <a:endParaRPr b="0" lang="en-US" sz="54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24" name="TextShape 2"/>
          <p:cNvSpPr txBox="1"/>
          <p:nvPr/>
        </p:nvSpPr>
        <p:spPr>
          <a:xfrm>
            <a:off x="1523880" y="3602160"/>
            <a:ext cx="9143640" cy="16552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32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Mengjiao Li</a:t>
            </a:r>
            <a:endParaRPr b="0" lang="en-US" sz="24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2021.06.17</a:t>
            </a:r>
            <a:endParaRPr b="0" lang="en-US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en-US" sz="4000" spc="-1" strike="noStrike">
                <a:solidFill>
                  <a:srgbClr val="000000"/>
                </a:solidFill>
                <a:latin typeface="Calibri"/>
              </a:rPr>
              <a:t>The new fiber connector of Chunhui company</a:t>
            </a:r>
            <a:endParaRPr b="0" lang="en-US" sz="4000" spc="-1" strike="noStrike">
              <a:solidFill>
                <a:srgbClr val="000000"/>
              </a:solidFill>
              <a:latin typeface="等线"/>
            </a:endParaRPr>
          </a:p>
        </p:txBody>
      </p:sp>
      <p:pic>
        <p:nvPicPr>
          <p:cNvPr id="126" name="内容占位符 3" descr=""/>
          <p:cNvPicPr/>
          <p:nvPr/>
        </p:nvPicPr>
        <p:blipFill>
          <a:blip r:embed="rId1"/>
          <a:srcRect l="3541" t="3304" r="2501" b="34464"/>
          <a:stretch/>
        </p:blipFill>
        <p:spPr>
          <a:xfrm>
            <a:off x="1198800" y="1963440"/>
            <a:ext cx="6145560" cy="3052800"/>
          </a:xfrm>
          <a:prstGeom prst="rect">
            <a:avLst/>
          </a:prstGeom>
          <a:ln>
            <a:noFill/>
          </a:ln>
        </p:spPr>
      </p:pic>
      <p:pic>
        <p:nvPicPr>
          <p:cNvPr id="127" name="图片 4" descr=""/>
          <p:cNvPicPr/>
          <p:nvPr/>
        </p:nvPicPr>
        <p:blipFill>
          <a:blip r:embed="rId2"/>
          <a:srcRect l="49853" t="30229" r="31446" b="29172"/>
          <a:stretch/>
        </p:blipFill>
        <p:spPr>
          <a:xfrm>
            <a:off x="8071200" y="1793520"/>
            <a:ext cx="2622960" cy="4269240"/>
          </a:xfrm>
          <a:prstGeom prst="rect">
            <a:avLst/>
          </a:prstGeom>
          <a:ln>
            <a:noFill/>
          </a:ln>
        </p:spPr>
      </p:pic>
      <p:sp>
        <p:nvSpPr>
          <p:cNvPr id="128" name="CustomShape 2"/>
          <p:cNvSpPr/>
          <p:nvPr/>
        </p:nvSpPr>
        <p:spPr>
          <a:xfrm>
            <a:off x="2198160" y="4035600"/>
            <a:ext cx="7069320" cy="1152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tailEnd len="med" type="triangle" w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29" name="CustomShape 3"/>
          <p:cNvSpPr/>
          <p:nvPr/>
        </p:nvSpPr>
        <p:spPr>
          <a:xfrm flipV="1">
            <a:off x="6427080" y="2892240"/>
            <a:ext cx="2531880" cy="1142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tailEnd len="med" type="triangle" w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30" name="CustomShape 4"/>
          <p:cNvSpPr/>
          <p:nvPr/>
        </p:nvSpPr>
        <p:spPr>
          <a:xfrm>
            <a:off x="1273320" y="5134680"/>
            <a:ext cx="7081560" cy="2009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等线"/>
              </a:rPr>
              <a:t>Here are a bundle of  500 clear thin fibers(0.5 mm diameter).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等线"/>
              </a:rPr>
              <a:t>Easy to install, only one piece for one Ecal tower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等线"/>
              </a:rPr>
              <a:t>Soft, could be bend easily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等线"/>
              </a:rPr>
              <a:t>Radiation resistance</a:t>
            </a:r>
            <a:r>
              <a:rPr b="0" lang="zh-CN" sz="1800" spc="-1" strike="noStrike">
                <a:solidFill>
                  <a:srgbClr val="000000"/>
                </a:solidFill>
                <a:latin typeface="等线"/>
              </a:rPr>
              <a:t>： </a:t>
            </a:r>
            <a:r>
              <a:rPr b="0" lang="en-US" sz="1800" spc="-1" strike="noStrike">
                <a:solidFill>
                  <a:srgbClr val="000000"/>
                </a:solidFill>
                <a:latin typeface="等线"/>
              </a:rPr>
              <a:t>the same as 1mm PMMA clear fiber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</p:txBody>
      </p:sp>
      <p:sp>
        <p:nvSpPr>
          <p:cNvPr id="131" name="CustomShape 5"/>
          <p:cNvSpPr/>
          <p:nvPr/>
        </p:nvSpPr>
        <p:spPr>
          <a:xfrm>
            <a:off x="2930040" y="3094920"/>
            <a:ext cx="3655800" cy="63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0000"/>
                </a:solidFill>
                <a:latin typeface="等线"/>
              </a:rPr>
              <a:t>The clear fiber bundle is 3m long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32" name="CustomShape 6"/>
          <p:cNvSpPr/>
          <p:nvPr/>
        </p:nvSpPr>
        <p:spPr>
          <a:xfrm>
            <a:off x="9172800" y="6095520"/>
            <a:ext cx="84780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headEnd len="med" type="triangle" w="med"/>
            <a:tailEnd len="med" type="triangle" w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/>
        </p:style>
      </p:sp>
      <p:sp>
        <p:nvSpPr>
          <p:cNvPr id="133" name="Line 7"/>
          <p:cNvSpPr/>
          <p:nvPr/>
        </p:nvSpPr>
        <p:spPr>
          <a:xfrm>
            <a:off x="9108360" y="4183200"/>
            <a:ext cx="39960" cy="256212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/>
        </p:style>
      </p:sp>
      <p:sp>
        <p:nvSpPr>
          <p:cNvPr id="134" name="Line 8"/>
          <p:cNvSpPr/>
          <p:nvPr/>
        </p:nvSpPr>
        <p:spPr>
          <a:xfrm>
            <a:off x="10020600" y="4158720"/>
            <a:ext cx="39960" cy="256212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/>
        </p:style>
      </p:sp>
      <p:sp>
        <p:nvSpPr>
          <p:cNvPr id="135" name="CustomShape 9"/>
          <p:cNvSpPr/>
          <p:nvPr/>
        </p:nvSpPr>
        <p:spPr>
          <a:xfrm>
            <a:off x="9240120" y="2458080"/>
            <a:ext cx="2855520" cy="4205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d48c2c"/>
                </a:solidFill>
                <a:latin typeface="等线"/>
              </a:rPr>
              <a:t>Connect to Ecal tower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d48c2c"/>
                </a:solidFill>
                <a:latin typeface="等线"/>
              </a:rPr>
              <a:t>Connect to pmt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d48c2c"/>
                </a:solidFill>
                <a:latin typeface="等线"/>
              </a:rPr>
              <a:t>12mm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36" name="CustomShape 10"/>
          <p:cNvSpPr/>
          <p:nvPr/>
        </p:nvSpPr>
        <p:spPr>
          <a:xfrm>
            <a:off x="3661920" y="0"/>
            <a:ext cx="184320" cy="36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en-US" sz="4000" spc="-1" strike="noStrike">
                <a:solidFill>
                  <a:srgbClr val="000000"/>
                </a:solidFill>
                <a:latin typeface="Calibri"/>
              </a:rPr>
              <a:t>Number of photons before coupling is 91</a:t>
            </a:r>
            <a:endParaRPr b="0" lang="en-US" sz="4000" spc="-1" strike="noStrike">
              <a:solidFill>
                <a:srgbClr val="000000"/>
              </a:solidFill>
              <a:latin typeface="等线"/>
            </a:endParaRPr>
          </a:p>
        </p:txBody>
      </p:sp>
      <p:pic>
        <p:nvPicPr>
          <p:cNvPr id="138" name="图片 4" descr=""/>
          <p:cNvPicPr/>
          <p:nvPr/>
        </p:nvPicPr>
        <p:blipFill>
          <a:blip r:embed="rId1"/>
          <a:stretch/>
        </p:blipFill>
        <p:spPr>
          <a:xfrm>
            <a:off x="1730520" y="1922040"/>
            <a:ext cx="3290040" cy="4386960"/>
          </a:xfrm>
          <a:prstGeom prst="rect">
            <a:avLst/>
          </a:prstGeom>
          <a:ln>
            <a:noFill/>
          </a:ln>
        </p:spPr>
      </p:pic>
      <p:sp>
        <p:nvSpPr>
          <p:cNvPr id="139" name="CustomShape 2"/>
          <p:cNvSpPr/>
          <p:nvPr/>
        </p:nvSpPr>
        <p:spPr>
          <a:xfrm>
            <a:off x="6611760" y="1658160"/>
            <a:ext cx="3471480" cy="63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0000"/>
                </a:solidFill>
                <a:latin typeface="等线"/>
              </a:rPr>
              <a:t>The result of Landau fitting is 91</a:t>
            </a:r>
            <a:endParaRPr b="0" lang="en-US" sz="1800" spc="-1" strike="noStrike">
              <a:latin typeface="Arial"/>
            </a:endParaRPr>
          </a:p>
        </p:txBody>
      </p:sp>
      <p:pic>
        <p:nvPicPr>
          <p:cNvPr id="140" name="图片 2" descr=""/>
          <p:cNvPicPr/>
          <p:nvPr/>
        </p:nvPicPr>
        <p:blipFill>
          <a:blip r:embed="rId2"/>
          <a:stretch/>
        </p:blipFill>
        <p:spPr>
          <a:xfrm>
            <a:off x="5584680" y="2429280"/>
            <a:ext cx="5768640" cy="34524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en-US" sz="4000" spc="-1" strike="noStrike">
                <a:solidFill>
                  <a:srgbClr val="000000"/>
                </a:solidFill>
                <a:latin typeface="Calibri"/>
              </a:rPr>
              <a:t>Number of photons after coupling is 48</a:t>
            </a:r>
            <a:endParaRPr b="0" lang="en-US" sz="4000" spc="-1" strike="noStrike">
              <a:solidFill>
                <a:srgbClr val="000000"/>
              </a:solidFill>
              <a:latin typeface="等线"/>
            </a:endParaRPr>
          </a:p>
        </p:txBody>
      </p:sp>
      <p:pic>
        <p:nvPicPr>
          <p:cNvPr id="142" name="内容占位符 3" descr=""/>
          <p:cNvPicPr/>
          <p:nvPr/>
        </p:nvPicPr>
        <p:blipFill>
          <a:blip r:embed="rId1"/>
          <a:stretch/>
        </p:blipFill>
        <p:spPr>
          <a:xfrm>
            <a:off x="1216800" y="1799280"/>
            <a:ext cx="4177440" cy="3132720"/>
          </a:xfrm>
          <a:prstGeom prst="rect">
            <a:avLst/>
          </a:prstGeom>
          <a:ln>
            <a:noFill/>
          </a:ln>
        </p:spPr>
      </p:pic>
      <p:sp>
        <p:nvSpPr>
          <p:cNvPr id="143" name="CustomShape 2"/>
          <p:cNvSpPr/>
          <p:nvPr/>
        </p:nvSpPr>
        <p:spPr>
          <a:xfrm>
            <a:off x="6523920" y="1496160"/>
            <a:ext cx="3533760" cy="63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0000"/>
                </a:solidFill>
                <a:latin typeface="等线"/>
              </a:rPr>
              <a:t>The result of Landau fitting is 48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44" name="CustomShape 3"/>
          <p:cNvSpPr/>
          <p:nvPr/>
        </p:nvSpPr>
        <p:spPr>
          <a:xfrm>
            <a:off x="1112400" y="5255280"/>
            <a:ext cx="9966600" cy="118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The light  loss of green fiber to clear fiber is about </a:t>
            </a:r>
            <a:r>
              <a:rPr b="1" lang="en-US" sz="1800" spc="-1" strike="noStrike">
                <a:solidFill>
                  <a:srgbClr val="000000"/>
                </a:solidFill>
                <a:latin typeface="Calibri"/>
              </a:rPr>
              <a:t>47%</a:t>
            </a:r>
            <a:r>
              <a:rPr b="0" lang="en-US" sz="1800" spc="-1" strike="noStrike">
                <a:solidFill>
                  <a:srgbClr val="000000"/>
                </a:solidFill>
                <a:latin typeface="等线"/>
              </a:rPr>
              <a:t> [(91-48)/91=0.47]</a:t>
            </a:r>
            <a:r>
              <a:rPr b="1" lang="en-US" sz="1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,the attenuation 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length of the clear fiber is about 17.5m , considering the 3m clear fiber lead to </a:t>
            </a:r>
            <a:r>
              <a:rPr b="1" lang="en-US" sz="1800" spc="-1" strike="noStrike">
                <a:solidFill>
                  <a:srgbClr val="000000"/>
                </a:solidFill>
                <a:latin typeface="Calibri"/>
              </a:rPr>
              <a:t>16% </a:t>
            </a: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[1-exp(-3/17.5)]light 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loss in transport ,we get final light loss from connector of this test is </a:t>
            </a:r>
            <a:r>
              <a:rPr b="1" lang="en-US" sz="1800" spc="-1" strike="noStrike">
                <a:solidFill>
                  <a:srgbClr val="000000"/>
                </a:solidFill>
                <a:latin typeface="Calibri"/>
              </a:rPr>
              <a:t>37%</a:t>
            </a: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 [1-(1-47%)/(1-16%)]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</p:txBody>
      </p:sp>
      <p:pic>
        <p:nvPicPr>
          <p:cNvPr id="145" name="图片 2" descr=""/>
          <p:cNvPicPr/>
          <p:nvPr/>
        </p:nvPicPr>
        <p:blipFill>
          <a:blip r:embed="rId2"/>
          <a:srcRect l="0" t="0" r="0" b="857"/>
          <a:stretch/>
        </p:blipFill>
        <p:spPr>
          <a:xfrm>
            <a:off x="5826600" y="1865520"/>
            <a:ext cx="5119200" cy="3077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90000"/>
              </a:lnSpc>
            </a:pPr>
            <a:r>
              <a:rPr b="0" lang="en-US" sz="4000" spc="-1" strike="noStrike">
                <a:solidFill>
                  <a:srgbClr val="000000"/>
                </a:solidFill>
                <a:latin typeface="Calibri"/>
              </a:rPr>
              <a:t>Fiber SC and MC</a:t>
            </a:r>
            <a:endParaRPr b="0" lang="en-US" sz="4000" spc="-1" strike="noStrike">
              <a:solidFill>
                <a:srgbClr val="000000"/>
              </a:solidFill>
              <a:latin typeface="等线"/>
            </a:endParaRPr>
          </a:p>
        </p:txBody>
      </p:sp>
      <p:pic>
        <p:nvPicPr>
          <p:cNvPr id="147" name="内容占位符 3" descr=""/>
          <p:cNvPicPr/>
          <p:nvPr/>
        </p:nvPicPr>
        <p:blipFill>
          <a:blip r:embed="rId1"/>
          <a:stretch/>
        </p:blipFill>
        <p:spPr>
          <a:xfrm>
            <a:off x="2071080" y="2468880"/>
            <a:ext cx="8049240" cy="2590920"/>
          </a:xfrm>
          <a:prstGeom prst="rect">
            <a:avLst/>
          </a:prstGeom>
          <a:ln>
            <a:noFill/>
          </a:ln>
        </p:spPr>
      </p:pic>
      <p:sp>
        <p:nvSpPr>
          <p:cNvPr id="148" name="CustomShape 2"/>
          <p:cNvSpPr/>
          <p:nvPr/>
        </p:nvSpPr>
        <p:spPr>
          <a:xfrm>
            <a:off x="3754440" y="5468760"/>
            <a:ext cx="5415840" cy="63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等线"/>
              </a:rPr>
              <a:t>The same diameter , multi-cladding core is smaller 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</TotalTime>
  <Application>LibreOffice/6.4.7.2$Linux_X86_64 LibreOffice_project/40$Build-2</Application>
  <Words>180</Words>
  <Paragraphs>35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2021-06-16T14:38:55Z</dcterms:created>
  <dc:creator>dell</dc:creator>
  <dc:description/>
  <dc:language>en-US</dc:language>
  <cp:lastModifiedBy>liu dong</cp:lastModifiedBy>
  <dcterms:modified xsi:type="dcterms:W3CDTF">2021-06-17T12:18:02Z</dcterms:modified>
  <cp:revision>21</cp:revision>
  <dc:subject/>
  <dc:title>PowerPoint 演示文稿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宽屏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5</vt:i4>
  </property>
</Properties>
</file>