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56" r:id="rId2"/>
    <p:sldId id="263" r:id="rId3"/>
    <p:sldId id="257" r:id="rId4"/>
    <p:sldId id="286" r:id="rId5"/>
    <p:sldId id="264" r:id="rId6"/>
    <p:sldId id="266" r:id="rId7"/>
    <p:sldId id="268" r:id="rId8"/>
    <p:sldId id="270" r:id="rId9"/>
    <p:sldId id="285" r:id="rId10"/>
    <p:sldId id="271" r:id="rId11"/>
    <p:sldId id="272" r:id="rId12"/>
    <p:sldId id="274" r:id="rId13"/>
    <p:sldId id="275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9065" autoAdjust="0"/>
    <p:restoredTop sz="90929"/>
  </p:normalViewPr>
  <p:slideViewPr>
    <p:cSldViewPr>
      <p:cViewPr varScale="1">
        <p:scale>
          <a:sx n="45" d="100"/>
          <a:sy n="45" d="100"/>
        </p:scale>
        <p:origin x="-1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41A35-56B1-47C9-9A63-D13CE9AA781F}" type="datetimeFigureOut">
              <a:rPr lang="en-US" smtClean="0"/>
              <a:pPr/>
              <a:t>5/3/2009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AA843-6D52-48D2-ABB2-983B6B80C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CABC190-F310-409B-ACBA-87C1E77E726B}" type="slidenum">
              <a:rPr lang="en-GB"/>
              <a:pPr/>
              <a:t>2</a:t>
            </a:fld>
            <a:endParaRPr lang="en-GB"/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2143125" y="694171"/>
            <a:ext cx="2571750" cy="34275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058" tIns="41029" rIns="82058" bIns="41029" anchor="ctr"/>
          <a:lstStyle/>
          <a:p>
            <a:pPr hangingPunct="0">
              <a:lnSpc>
                <a:spcPct val="191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>
              <a:cs typeface="DejaVu LGC Sans"/>
            </a:endParaRP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body"/>
          </p:nvPr>
        </p:nvSpPr>
        <p:spPr>
          <a:xfrm>
            <a:off x="686361" y="4342535"/>
            <a:ext cx="5483879" cy="4114511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79968AC-D4B3-40F9-B2DE-91AB86BC4679}" type="slidenum">
              <a:rPr lang="en-GB"/>
              <a:pPr/>
              <a:t>9</a:t>
            </a:fld>
            <a:endParaRPr lang="en-GB"/>
          </a:p>
        </p:txBody>
      </p:sp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1210236" y="694171"/>
            <a:ext cx="443752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058" tIns="41029" rIns="82058" bIns="41029" anchor="ctr"/>
          <a:lstStyle/>
          <a:p>
            <a:pPr hangingPunct="0">
              <a:lnSpc>
                <a:spcPct val="191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>
              <a:cs typeface="DejaVu LGC Sans"/>
            </a:endParaRP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body"/>
          </p:nvPr>
        </p:nvSpPr>
        <p:spPr>
          <a:xfrm>
            <a:off x="686361" y="4342535"/>
            <a:ext cx="5483879" cy="4114511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allaweb.jlab.org/dvcslog/E06007/080928_130311/emiss_pmiss_carbon_lead.gi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7772400" cy="1143000"/>
          </a:xfrm>
        </p:spPr>
        <p:txBody>
          <a:bodyPr/>
          <a:lstStyle/>
          <a:p>
            <a:r>
              <a:rPr lang="en-US" dirty="0"/>
              <a:t>Impulse Approximation limitations to the (</a:t>
            </a:r>
            <a:r>
              <a:rPr lang="en-US" dirty="0" err="1"/>
              <a:t>e,e'p</a:t>
            </a:r>
            <a:r>
              <a:rPr lang="en-US" dirty="0"/>
              <a:t>) reaction on </a:t>
            </a:r>
            <a:r>
              <a:rPr lang="en-US" baseline="30000" dirty="0"/>
              <a:t>208</a:t>
            </a:r>
            <a:r>
              <a:rPr lang="en-US" dirty="0"/>
              <a:t>Pb: search for long range correlations at high </a:t>
            </a:r>
            <a:r>
              <a:rPr lang="en-US" dirty="0" smtClean="0"/>
              <a:t>missing </a:t>
            </a:r>
            <a:r>
              <a:rPr lang="en-US" dirty="0" err="1" smtClean="0"/>
              <a:t>momenta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00400"/>
            <a:ext cx="8305800" cy="1752600"/>
          </a:xfrm>
        </p:spPr>
        <p:txBody>
          <a:bodyPr/>
          <a:lstStyle/>
          <a:p>
            <a:pPr algn="l"/>
            <a:r>
              <a:rPr lang="en-US" dirty="0" smtClean="0"/>
              <a:t>  Juan Carlos </a:t>
            </a:r>
            <a:r>
              <a:rPr lang="en-US" dirty="0" err="1" smtClean="0"/>
              <a:t>Cornejo</a:t>
            </a:r>
            <a:r>
              <a:rPr lang="en-US" dirty="0" smtClean="0"/>
              <a:t>                      Joaquin Lopez </a:t>
            </a:r>
            <a:r>
              <a:rPr lang="en-US" dirty="0" err="1" smtClean="0"/>
              <a:t>Herraiz</a:t>
            </a:r>
            <a:endParaRPr lang="en-US" dirty="0" smtClean="0"/>
          </a:p>
          <a:p>
            <a:pPr algn="l"/>
            <a:r>
              <a:rPr lang="en-US" dirty="0" smtClean="0"/>
              <a:t> (Cal. State Univ., Los Angeles)        (U. Comp. de Madrid)  </a:t>
            </a:r>
          </a:p>
          <a:p>
            <a:r>
              <a:rPr lang="en-US" dirty="0" smtClean="0"/>
              <a:t>  </a:t>
            </a:r>
            <a:r>
              <a:rPr lang="en-US" dirty="0" err="1" smtClean="0"/>
              <a:t>Alexandre</a:t>
            </a:r>
            <a:r>
              <a:rPr lang="en-US" dirty="0" smtClean="0"/>
              <a:t> </a:t>
            </a:r>
            <a:r>
              <a:rPr lang="en-US" dirty="0" err="1" smtClean="0"/>
              <a:t>Camsonne</a:t>
            </a:r>
            <a:r>
              <a:rPr lang="en-US" dirty="0" smtClean="0"/>
              <a:t>   </a:t>
            </a:r>
          </a:p>
          <a:p>
            <a:r>
              <a:rPr lang="en-US" dirty="0" smtClean="0"/>
              <a:t>(Jefferson Lab) </a:t>
            </a:r>
          </a:p>
          <a:p>
            <a:endParaRPr lang="en-US" dirty="0" smtClean="0"/>
          </a:p>
          <a:p>
            <a:r>
              <a:rPr lang="en-US" dirty="0" smtClean="0"/>
              <a:t>for the Hall A collaboration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Lead data E</a:t>
            </a:r>
            <a:r>
              <a:rPr lang="en-US" sz="4000" baseline="-25000" dirty="0" smtClean="0"/>
              <a:t>MISS</a:t>
            </a:r>
            <a:r>
              <a:rPr lang="en-US" sz="4000" dirty="0" smtClean="0"/>
              <a:t>  RESOLUTION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6452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617046"/>
            <a:ext cx="5600700" cy="4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20" name="Picture 8" descr="carbon_plot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52068" t="61078" r="24886" b="31006"/>
          <a:stretch>
            <a:fillRect/>
          </a:stretch>
        </p:blipFill>
        <p:spPr>
          <a:xfrm>
            <a:off x="381000" y="3276600"/>
            <a:ext cx="2057400" cy="914400"/>
          </a:xfrm>
          <a:noFill/>
          <a:ln/>
        </p:spPr>
      </p:pic>
      <p:sp>
        <p:nvSpPr>
          <p:cNvPr id="5" name="TextBox 4"/>
          <p:cNvSpPr txBox="1"/>
          <p:nvPr/>
        </p:nvSpPr>
        <p:spPr>
          <a:xfrm>
            <a:off x="381000" y="7620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Lead data E</a:t>
            </a:r>
            <a:r>
              <a:rPr lang="en-US" b="1" baseline="-25000" dirty="0" smtClean="0"/>
              <a:t>MISS</a:t>
            </a:r>
            <a:r>
              <a:rPr lang="en-US" b="1" dirty="0" smtClean="0"/>
              <a:t>  RESOLUTION (</a:t>
            </a:r>
            <a:r>
              <a:rPr lang="en-US" b="1" dirty="0" err="1" smtClean="0"/>
              <a:t>Pmiss</a:t>
            </a:r>
            <a:r>
              <a:rPr lang="en-US" b="1" dirty="0" smtClean="0"/>
              <a:t>=[-100,100] </a:t>
            </a:r>
            <a:r>
              <a:rPr lang="en-US" b="1" dirty="0" err="1" smtClean="0"/>
              <a:t>MeV</a:t>
            </a:r>
            <a:r>
              <a:rPr lang="en-US" b="1" dirty="0" smtClean="0"/>
              <a:t>/c)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>
          <a:xfrm>
            <a:off x="31898" y="-127591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</a:t>
            </a:r>
            <a:r>
              <a:rPr lang="en-US" sz="4000" baseline="-25000" dirty="0"/>
              <a:t>MISS</a:t>
            </a:r>
            <a:r>
              <a:rPr lang="en-US" sz="4000" dirty="0"/>
              <a:t> RESOLUTION </a:t>
            </a:r>
            <a:r>
              <a:rPr lang="en-US" sz="4000" dirty="0" smtClean="0"/>
              <a:t>(</a:t>
            </a:r>
            <a:r>
              <a:rPr lang="en-US" sz="4000" dirty="0" err="1"/>
              <a:t>Pmiss</a:t>
            </a:r>
            <a:r>
              <a:rPr lang="en-US" sz="4000" dirty="0"/>
              <a:t>=[280,380] </a:t>
            </a:r>
            <a:r>
              <a:rPr lang="en-US" sz="4000" dirty="0" err="1"/>
              <a:t>MeV</a:t>
            </a:r>
            <a:r>
              <a:rPr lang="en-US" sz="4000" dirty="0"/>
              <a:t>/c)</a:t>
            </a:r>
          </a:p>
        </p:txBody>
      </p:sp>
      <p:pic>
        <p:nvPicPr>
          <p:cNvPr id="7270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066800"/>
            <a:ext cx="7620000" cy="5257800"/>
          </a:xfrm>
        </p:spPr>
      </p:pic>
      <p:pic>
        <p:nvPicPr>
          <p:cNvPr id="72710" name="Picture 6" descr="carbon_plot"/>
          <p:cNvPicPr>
            <a:picLocks noChangeAspect="1" noChangeArrowheads="1"/>
          </p:cNvPicPr>
          <p:nvPr/>
        </p:nvPicPr>
        <p:blipFill>
          <a:blip r:embed="rId3"/>
          <a:srcRect l="52068" t="61078" r="24886" b="31006"/>
          <a:stretch>
            <a:fillRect/>
          </a:stretch>
        </p:blipFill>
        <p:spPr bwMode="auto">
          <a:xfrm>
            <a:off x="2286000" y="2133600"/>
            <a:ext cx="2057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48856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aseline="30000" dirty="0"/>
              <a:t>208</a:t>
            </a:r>
            <a:r>
              <a:rPr lang="en-US" sz="3200" dirty="0"/>
              <a:t>Pb(</a:t>
            </a:r>
            <a:r>
              <a:rPr lang="en-US" sz="3200" dirty="0" err="1"/>
              <a:t>e,e’p</a:t>
            </a:r>
            <a:r>
              <a:rPr lang="en-US" sz="3200" dirty="0"/>
              <a:t>) (Valence shells) </a:t>
            </a:r>
            <a:r>
              <a:rPr lang="en-US" sz="3200" dirty="0" smtClean="0"/>
              <a:t>CROSS-SECTION</a:t>
            </a:r>
            <a:endParaRPr lang="en-US" sz="3200" dirty="0"/>
          </a:p>
        </p:txBody>
      </p:sp>
      <p:pic>
        <p:nvPicPr>
          <p:cNvPr id="7066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1143000"/>
            <a:ext cx="7467600" cy="5116689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Preliminary results on C are in good agreement with data and calculations this gives a good cross check </a:t>
            </a:r>
            <a:r>
              <a:rPr lang="en-US" dirty="0" err="1" smtClean="0"/>
              <a:t>Pb</a:t>
            </a:r>
            <a:r>
              <a:rPr lang="en-US" dirty="0" smtClean="0"/>
              <a:t> (</a:t>
            </a:r>
            <a:r>
              <a:rPr lang="en-US" dirty="0" err="1" smtClean="0"/>
              <a:t>ee</a:t>
            </a:r>
            <a:r>
              <a:rPr lang="en-US" dirty="0" smtClean="0"/>
              <a:t>’)p </a:t>
            </a:r>
          </a:p>
          <a:p>
            <a:endParaRPr lang="en-US" dirty="0" smtClean="0"/>
          </a:p>
          <a:p>
            <a:r>
              <a:rPr lang="en-US" dirty="0" smtClean="0"/>
              <a:t>Finalizing the data analysis and corrections to have final </a:t>
            </a:r>
            <a:r>
              <a:rPr lang="en-US" dirty="0" err="1" smtClean="0"/>
              <a:t>systematics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Within our current error bars standard long range correlation seems to be ruled out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52600"/>
            <a:ext cx="5181120" cy="409291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349920" y="1066800"/>
            <a:ext cx="8794080" cy="9159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>
              <a:spcBef>
                <a:spcPts val="1134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GB" sz="1800" dirty="0">
                <a:solidFill>
                  <a:srgbClr val="000000"/>
                </a:solidFill>
                <a:cs typeface="DejaVu LGC Sans"/>
              </a:rPr>
              <a:t>Shell model (mean field) calculations: the shape of the cross-section is well described, but the measured spectroscopic factors are below the mean field prediction. How large/small must be the </a:t>
            </a:r>
            <a:r>
              <a:rPr lang="en-GB" sz="1800" dirty="0" err="1">
                <a:solidFill>
                  <a:srgbClr val="000000"/>
                </a:solidFill>
                <a:cs typeface="DejaVu LGC Sans"/>
              </a:rPr>
              <a:t>spectrocopic</a:t>
            </a:r>
            <a:r>
              <a:rPr lang="en-GB" sz="1800" dirty="0">
                <a:solidFill>
                  <a:srgbClr val="000000"/>
                </a:solidFill>
                <a:cs typeface="DejaVu LGC Sans"/>
              </a:rPr>
              <a:t> factors? 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5257440" y="2819400"/>
            <a:ext cx="3886560" cy="21375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>
              <a:spcBef>
                <a:spcPts val="680"/>
              </a:spcBef>
              <a:buClr>
                <a:srgbClr val="000000"/>
              </a:buClr>
              <a:buSzPct val="100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1500" b="1" i="1" dirty="0">
                <a:solidFill>
                  <a:srgbClr val="000000"/>
                </a:solidFill>
                <a:latin typeface="Verdana" pitchFamily="34" charset="0"/>
                <a:cs typeface="DejaVu LGC Sans"/>
              </a:rPr>
              <a:t>About 30% depletion is observed for states near the Fermi level. This cannot be explained only with short-range correlations</a:t>
            </a:r>
          </a:p>
          <a:p>
            <a:pPr>
              <a:spcBef>
                <a:spcPts val="680"/>
              </a:spcBef>
              <a:buClr>
                <a:srgbClr val="000000"/>
              </a:buClr>
              <a:buSzPct val="100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1500" b="1" i="1" dirty="0">
                <a:solidFill>
                  <a:srgbClr val="000000"/>
                </a:solidFill>
                <a:latin typeface="Verdana" pitchFamily="34" charset="0"/>
                <a:cs typeface="DejaVu LGC Sans"/>
              </a:rPr>
              <a:t>Shape at moderate p</a:t>
            </a:r>
            <a:r>
              <a:rPr lang="en-GB" sz="1500" b="1" i="1" baseline="-25000" dirty="0">
                <a:solidFill>
                  <a:srgbClr val="000000"/>
                </a:solidFill>
                <a:latin typeface="Verdana" pitchFamily="34" charset="0"/>
                <a:cs typeface="DejaVu LGC Sans"/>
              </a:rPr>
              <a:t>m</a:t>
            </a:r>
            <a:r>
              <a:rPr lang="en-GB" sz="1500" b="1" i="1" dirty="0">
                <a:solidFill>
                  <a:srgbClr val="000000"/>
                </a:solidFill>
                <a:latin typeface="Verdana" pitchFamily="34" charset="0"/>
                <a:cs typeface="DejaVu LGC Sans"/>
              </a:rPr>
              <a:t> and parallel kinematics is well understood</a:t>
            </a:r>
          </a:p>
          <a:p>
            <a:pPr>
              <a:spcBef>
                <a:spcPts val="680"/>
              </a:spcBef>
              <a:buClr>
                <a:srgbClr val="000000"/>
              </a:buClr>
              <a:buSzPct val="100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1500" b="1" i="1" dirty="0">
                <a:solidFill>
                  <a:srgbClr val="000000"/>
                </a:solidFill>
                <a:latin typeface="Verdana" pitchFamily="34" charset="0"/>
                <a:cs typeface="DejaVu LGC Sans"/>
              </a:rPr>
              <a:t>Long range correlations are predicted to be visible at large p</a:t>
            </a:r>
            <a:r>
              <a:rPr lang="en-GB" sz="1500" b="1" i="1" baseline="-25000" dirty="0">
                <a:solidFill>
                  <a:srgbClr val="000000"/>
                </a:solidFill>
                <a:latin typeface="Verdana" pitchFamily="34" charset="0"/>
                <a:cs typeface="DejaVu LGC Sans"/>
              </a:rPr>
              <a:t>m</a:t>
            </a:r>
          </a:p>
        </p:txBody>
      </p:sp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5943600"/>
            <a:ext cx="8458560" cy="30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motivation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E06-007  experiment </a:t>
            </a:r>
            <a:r>
              <a:rPr lang="en-US" baseline="30000" dirty="0" smtClean="0"/>
              <a:t>208</a:t>
            </a:r>
            <a:r>
              <a:rPr lang="en-US" dirty="0" smtClean="0"/>
              <a:t>Pb(</a:t>
            </a:r>
            <a:r>
              <a:rPr lang="en-US" dirty="0" err="1" smtClean="0"/>
              <a:t>ee</a:t>
            </a:r>
            <a:r>
              <a:rPr lang="en-US" dirty="0" smtClean="0"/>
              <a:t>’)p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5181600"/>
          </a:xfrm>
        </p:spPr>
        <p:txBody>
          <a:bodyPr/>
          <a:lstStyle/>
          <a:p>
            <a:r>
              <a:rPr lang="en-US" dirty="0" smtClean="0"/>
              <a:t>Use of 2 Hall A High Resolution Spectrometer to detect the scattered electron and proton in coincidence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  <a:cs typeface="DejaVu LGC Sans"/>
              </a:rPr>
              <a:t>Scattered electron beam energy = 2216 </a:t>
            </a:r>
            <a:r>
              <a:rPr lang="en-GB" dirty="0" err="1">
                <a:solidFill>
                  <a:srgbClr val="000000"/>
                </a:solidFill>
                <a:cs typeface="DejaVu LGC Sans"/>
              </a:rPr>
              <a:t>MeV</a:t>
            </a:r>
            <a:endParaRPr lang="en-GB" dirty="0">
              <a:solidFill>
                <a:srgbClr val="000000"/>
              </a:solidFill>
              <a:cs typeface="DejaVu LGC Sans"/>
            </a:endParaRPr>
          </a:p>
          <a:p>
            <a:r>
              <a:rPr lang="en-US" dirty="0">
                <a:solidFill>
                  <a:srgbClr val="000000"/>
                </a:solidFill>
                <a:cs typeface="DejaVu LGC Sans"/>
              </a:rPr>
              <a:t>Need stable good resolution beam: keep beam vertical distribution &lt; 100 </a:t>
            </a:r>
            <a:r>
              <a:rPr lang="en-US" dirty="0" smtClean="0">
                <a:solidFill>
                  <a:srgbClr val="000000"/>
                </a:solidFill>
                <a:cs typeface="DejaVu LGC Sans"/>
              </a:rPr>
              <a:t>um and beam energy spread  less than 3.10</a:t>
            </a:r>
            <a:r>
              <a:rPr lang="en-US" baseline="30000" dirty="0" smtClean="0">
                <a:solidFill>
                  <a:srgbClr val="000000"/>
                </a:solidFill>
                <a:cs typeface="DejaVu LGC Sans"/>
              </a:rPr>
              <a:t>-5</a:t>
            </a:r>
            <a:r>
              <a:rPr lang="en-US" dirty="0" smtClean="0">
                <a:solidFill>
                  <a:srgbClr val="000000"/>
                </a:solidFill>
                <a:cs typeface="DejaVu LGC Sans"/>
              </a:rPr>
              <a:t> </a:t>
            </a:r>
            <a:r>
              <a:rPr lang="en-US" baseline="30000" dirty="0" smtClean="0">
                <a:solidFill>
                  <a:srgbClr val="000000"/>
                </a:solidFill>
                <a:cs typeface="DejaVu LGC Sans"/>
              </a:rPr>
              <a:t> </a:t>
            </a:r>
            <a:endParaRPr lang="en-GB" baseline="30000" dirty="0">
              <a:solidFill>
                <a:srgbClr val="000000"/>
              </a:solidFill>
              <a:cs typeface="DejaVu LGC Sans"/>
            </a:endParaRPr>
          </a:p>
          <a:p>
            <a:r>
              <a:rPr lang="en-GB" dirty="0" smtClean="0">
                <a:solidFill>
                  <a:srgbClr val="000000"/>
                </a:solidFill>
                <a:cs typeface="DejaVu LGC Sans"/>
              </a:rPr>
              <a:t>Diamond/lead/diamond </a:t>
            </a:r>
            <a:r>
              <a:rPr lang="en-GB" dirty="0">
                <a:solidFill>
                  <a:srgbClr val="000000"/>
                </a:solidFill>
                <a:cs typeface="DejaVu LGC Sans"/>
              </a:rPr>
              <a:t>sandwich cryogenic target for high beam currents:</a:t>
            </a:r>
          </a:p>
          <a:p>
            <a:pPr hangingPunct="0">
              <a:lnSpc>
                <a:spcPct val="124000"/>
              </a:lnSpc>
              <a:buClr>
                <a:srgbClr val="000000"/>
              </a:buClr>
              <a:buSzPct val="45000"/>
              <a:buNone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smtClean="0">
                <a:solidFill>
                  <a:srgbClr val="000000"/>
                </a:solidFill>
                <a:cs typeface="DejaVu LGC Sans"/>
              </a:rPr>
              <a:t>                     0.2mm </a:t>
            </a:r>
            <a:r>
              <a:rPr lang="en-GB" dirty="0">
                <a:solidFill>
                  <a:srgbClr val="000000"/>
                </a:solidFill>
                <a:cs typeface="DejaVu LGC Sans"/>
              </a:rPr>
              <a:t>thick lead + 0.3mm </a:t>
            </a:r>
            <a:r>
              <a:rPr lang="en-GB" dirty="0" smtClean="0">
                <a:solidFill>
                  <a:srgbClr val="000000"/>
                </a:solidFill>
                <a:cs typeface="DejaVu LGC Sans"/>
              </a:rPr>
              <a:t>diamond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E06-007  experiment </a:t>
            </a:r>
            <a:r>
              <a:rPr lang="en-US" baseline="30000" dirty="0" smtClean="0"/>
              <a:t>208</a:t>
            </a:r>
            <a:r>
              <a:rPr lang="en-US" dirty="0" smtClean="0"/>
              <a:t>Pb(</a:t>
            </a:r>
            <a:r>
              <a:rPr lang="en-US" dirty="0" err="1" smtClean="0"/>
              <a:t>ee</a:t>
            </a:r>
            <a:r>
              <a:rPr lang="en-US" dirty="0" smtClean="0"/>
              <a:t>’)p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396" y="990599"/>
          <a:ext cx="7696206" cy="5181602"/>
        </p:xfrm>
        <a:graphic>
          <a:graphicData uri="http://schemas.openxmlformats.org/drawingml/2006/table">
            <a:tbl>
              <a:tblPr/>
              <a:tblGrid>
                <a:gridCol w="855134"/>
                <a:gridCol w="855134"/>
                <a:gridCol w="855134"/>
                <a:gridCol w="855134"/>
                <a:gridCol w="855134"/>
                <a:gridCol w="855134"/>
                <a:gridCol w="855134"/>
                <a:gridCol w="855134"/>
                <a:gridCol w="855134"/>
              </a:tblGrid>
              <a:tr h="5122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Kinematics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/>
                        <a:t>q</a:t>
                      </a:r>
                      <a:r>
                        <a:rPr lang="en-US" sz="1400"/>
                        <a:t/>
                      </a:r>
                      <a:br>
                        <a:rPr lang="en-US" sz="1400"/>
                      </a:br>
                      <a:r>
                        <a:rPr lang="en-US" sz="1400"/>
                        <a:t>[GeV/c]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</a:t>
                      </a:r>
                      <a:r>
                        <a:rPr lang="en-US" sz="1400" baseline="-25000"/>
                        <a:t>o</a:t>
                      </a:r>
                      <a:r>
                        <a:rPr lang="en-US" sz="1400"/>
                        <a:t/>
                      </a:r>
                      <a:br>
                        <a:rPr lang="en-US" sz="1400"/>
                      </a:br>
                      <a:r>
                        <a:rPr lang="en-US" sz="1400"/>
                        <a:t>[GeV]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/>
                        <a:t>ω</a:t>
                      </a:r>
                      <a:br>
                        <a:rPr lang="el-GR" sz="1400"/>
                      </a:br>
                      <a:r>
                        <a:rPr lang="el-GR" sz="1400"/>
                        <a:t>[</a:t>
                      </a:r>
                      <a:r>
                        <a:rPr lang="en-US" sz="1400"/>
                        <a:t>GeV]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</a:t>
                      </a:r>
                      <a:r>
                        <a:rPr lang="en-US" sz="1400" baseline="-25000"/>
                        <a:t>e</a:t>
                      </a:r>
                      <a:r>
                        <a:rPr lang="en-US" sz="1400"/>
                        <a:t/>
                      </a:r>
                      <a:br>
                        <a:rPr lang="en-US" sz="1400"/>
                      </a:br>
                      <a:r>
                        <a:rPr lang="en-US" sz="1400"/>
                        <a:t>[GeV]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/>
                        <a:t>θ</a:t>
                      </a:r>
                      <a:r>
                        <a:rPr lang="en-US" sz="1400" baseline="-25000"/>
                        <a:t>e</a:t>
                      </a:r>
                      <a:r>
                        <a:rPr lang="en-US" sz="1400"/>
                        <a:t/>
                      </a:r>
                      <a:br>
                        <a:rPr lang="en-US" sz="1400"/>
                      </a:br>
                      <a:r>
                        <a:rPr lang="en-US" sz="1400"/>
                        <a:t>[degrees]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P</a:t>
                      </a:r>
                      <a:r>
                        <a:rPr lang="en-US" sz="1400" baseline="-25000"/>
                        <a:t>p</a:t>
                      </a:r>
                      <a:r>
                        <a:rPr lang="en-US" sz="1400"/>
                        <a:t/>
                      </a:r>
                      <a:br>
                        <a:rPr lang="en-US" sz="1400"/>
                      </a:br>
                      <a:r>
                        <a:rPr lang="en-US" sz="1400"/>
                        <a:t>[GeV]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/>
                        <a:t>θ</a:t>
                      </a:r>
                      <a:r>
                        <a:rPr lang="en-US" sz="1400" baseline="-25000"/>
                        <a:t>p</a:t>
                      </a:r>
                      <a:r>
                        <a:rPr lang="en-US" sz="1400"/>
                        <a:t/>
                      </a:r>
                      <a:br>
                        <a:rPr lang="en-US" sz="1400"/>
                      </a:br>
                      <a:r>
                        <a:rPr lang="en-US" sz="1400"/>
                        <a:t>[degrees]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p</a:t>
                      </a:r>
                      <a:r>
                        <a:rPr lang="en-US" sz="1400" baseline="-25000"/>
                        <a:t>m</a:t>
                      </a:r>
                      <a:r>
                        <a:rPr lang="en-US" sz="1400"/>
                        <a:t/>
                      </a:r>
                      <a:br>
                        <a:rPr lang="en-US" sz="1400"/>
                      </a:br>
                      <a:r>
                        <a:rPr lang="en-US" sz="1400"/>
                        <a:t>[GeV/c]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Kin01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54.101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Kin02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59.830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0.100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Kin03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48.371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0.100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Kin04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65.625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0.200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Kin05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42.576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0.200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Kin06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71.440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0.300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Kin07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36.762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0.300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Kin08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77.299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Kin09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30.902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Kin10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0.988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83.222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0.500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Kin11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0.433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2.216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21.44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0.988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24.980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0.500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Kin12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1.400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0.745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1.904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30.60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1.388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43.816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5918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Kin13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1.750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2.649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1.045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1.604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39.81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1.738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35.936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0.000</a:t>
                      </a:r>
                    </a:p>
                  </a:txBody>
                  <a:tcPr marL="20837" marR="20837" marT="20837" marB="2083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E06-007  experiment </a:t>
            </a:r>
            <a:r>
              <a:rPr lang="en-US" baseline="30000" dirty="0" smtClean="0"/>
              <a:t>208</a:t>
            </a:r>
            <a:r>
              <a:rPr lang="en-US" dirty="0" smtClean="0"/>
              <a:t>Pb(</a:t>
            </a:r>
            <a:r>
              <a:rPr lang="en-US" dirty="0" err="1" smtClean="0"/>
              <a:t>ee</a:t>
            </a:r>
            <a:r>
              <a:rPr lang="en-US" dirty="0" smtClean="0"/>
              <a:t>’)p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81600"/>
          </a:xfrm>
        </p:spPr>
        <p:txBody>
          <a:bodyPr/>
          <a:lstStyle/>
          <a:p>
            <a:r>
              <a:rPr lang="en-US" dirty="0" smtClean="0"/>
              <a:t>Extract the </a:t>
            </a:r>
            <a:r>
              <a:rPr lang="en-US" baseline="30000" dirty="0" smtClean="0"/>
              <a:t>208</a:t>
            </a:r>
            <a:r>
              <a:rPr lang="en-US" dirty="0" smtClean="0"/>
              <a:t>Pb(</a:t>
            </a:r>
            <a:r>
              <a:rPr lang="en-US" dirty="0" err="1" smtClean="0"/>
              <a:t>ee</a:t>
            </a:r>
            <a:r>
              <a:rPr lang="en-US" dirty="0" smtClean="0"/>
              <a:t>’)p </a:t>
            </a:r>
            <a:r>
              <a:rPr lang="en-US" dirty="0" err="1" smtClean="0"/>
              <a:t>crossection</a:t>
            </a:r>
            <a:r>
              <a:rPr lang="en-US" dirty="0" smtClean="0"/>
              <a:t> as a </a:t>
            </a:r>
            <a:r>
              <a:rPr lang="en-US" dirty="0" err="1" smtClean="0"/>
              <a:t>fonction</a:t>
            </a:r>
            <a:r>
              <a:rPr lang="en-US" dirty="0" smtClean="0"/>
              <a:t> of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miss</a:t>
            </a:r>
            <a:endParaRPr lang="en-GB" baseline="-25000" dirty="0" smtClean="0">
              <a:solidFill>
                <a:srgbClr val="000000"/>
              </a:solidFill>
              <a:cs typeface="DejaVu LGC Sans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0850"/>
            <a:ext cx="5791200" cy="40846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914400" y="5867400"/>
            <a:ext cx="4648200" cy="45506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>
            <a:spAutoFit/>
          </a:bodyPr>
          <a:lstStyle/>
          <a:p>
            <a:pPr>
              <a:spcBef>
                <a:spcPts val="1020"/>
              </a:spcBef>
              <a:buSzPct val="100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b="1" baseline="30000" dirty="0">
                <a:solidFill>
                  <a:srgbClr val="000000"/>
                </a:solidFill>
              </a:rPr>
              <a:t>208</a:t>
            </a:r>
            <a:r>
              <a:rPr lang="en-GB" b="1" dirty="0">
                <a:solidFill>
                  <a:srgbClr val="000000"/>
                </a:solidFill>
              </a:rPr>
              <a:t>Pb(</a:t>
            </a:r>
            <a:r>
              <a:rPr lang="en-GB" b="1" dirty="0" err="1">
                <a:solidFill>
                  <a:srgbClr val="000000"/>
                </a:solidFill>
              </a:rPr>
              <a:t>e,e’p</a:t>
            </a:r>
            <a:r>
              <a:rPr lang="en-GB" b="1" dirty="0">
                <a:solidFill>
                  <a:srgbClr val="000000"/>
                </a:solidFill>
              </a:rPr>
              <a:t>)</a:t>
            </a:r>
            <a:r>
              <a:rPr lang="en-GB" b="1" baseline="30000" dirty="0">
                <a:solidFill>
                  <a:srgbClr val="000000"/>
                </a:solidFill>
              </a:rPr>
              <a:t>207</a:t>
            </a:r>
            <a:r>
              <a:rPr lang="en-GB" b="1" dirty="0">
                <a:solidFill>
                  <a:srgbClr val="000000"/>
                </a:solidFill>
              </a:rPr>
              <a:t>Tl(all 5 shells)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553200" y="3124200"/>
            <a:ext cx="2286000" cy="8243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>
            <a:spAutoFit/>
          </a:bodyPr>
          <a:lstStyle/>
          <a:p>
            <a:pPr>
              <a:spcBef>
                <a:spcPts val="1020"/>
              </a:spcBef>
              <a:buSzPct val="100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b="1" dirty="0">
                <a:solidFill>
                  <a:srgbClr val="000000"/>
                </a:solidFill>
              </a:rPr>
              <a:t>With correlations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629400" y="4191000"/>
            <a:ext cx="2133600" cy="8243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>
            <a:spAutoFit/>
          </a:bodyPr>
          <a:lstStyle/>
          <a:p>
            <a:pPr>
              <a:spcBef>
                <a:spcPts val="1020"/>
              </a:spcBef>
              <a:buSzPct val="100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b="1" dirty="0">
                <a:solidFill>
                  <a:srgbClr val="000000"/>
                </a:solidFill>
              </a:rPr>
              <a:t>Without correlations</a:t>
            </a:r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 flipH="1">
            <a:off x="5410200" y="3810000"/>
            <a:ext cx="1124274" cy="762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H="1">
            <a:off x="5410200" y="4648200"/>
            <a:ext cx="1143000" cy="381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6553200" y="1905000"/>
            <a:ext cx="3200400" cy="11937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>
            <a:spAutoFit/>
          </a:bodyPr>
          <a:lstStyle/>
          <a:p>
            <a:pPr>
              <a:spcBef>
                <a:spcPts val="1020"/>
              </a:spcBef>
              <a:buSzPct val="100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b="1" dirty="0">
                <a:solidFill>
                  <a:srgbClr val="000000"/>
                </a:solidFill>
              </a:rPr>
              <a:t>High </a:t>
            </a:r>
            <a:r>
              <a:rPr lang="en-GB" b="1" dirty="0" err="1">
                <a:solidFill>
                  <a:srgbClr val="000000"/>
                </a:solidFill>
              </a:rPr>
              <a:t>p</a:t>
            </a:r>
            <a:r>
              <a:rPr lang="en-GB" b="1" baseline="-25000" dirty="0" err="1">
                <a:solidFill>
                  <a:srgbClr val="000000"/>
                </a:solidFill>
              </a:rPr>
              <a:t>miss</a:t>
            </a:r>
            <a:r>
              <a:rPr lang="en-GB" b="1" dirty="0">
                <a:solidFill>
                  <a:srgbClr val="000000"/>
                </a:solidFill>
              </a:rPr>
              <a:t> predictions are robust at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7272670" y="1467293"/>
            <a:ext cx="1298046" cy="45506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>
            <a:spAutoFit/>
          </a:bodyPr>
          <a:lstStyle/>
          <a:p>
            <a:pPr>
              <a:spcBef>
                <a:spcPts val="1020"/>
              </a:spcBef>
              <a:buSzPct val="100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b="1" dirty="0" err="1">
                <a:solidFill>
                  <a:srgbClr val="000000"/>
                </a:solidFill>
              </a:rPr>
              <a:t>x</a:t>
            </a:r>
            <a:r>
              <a:rPr lang="en-GB" b="1" baseline="-25000" dirty="0" err="1">
                <a:solidFill>
                  <a:srgbClr val="000000"/>
                </a:solidFill>
              </a:rPr>
              <a:t>B</a:t>
            </a:r>
            <a:r>
              <a:rPr lang="en-GB" b="1" dirty="0">
                <a:solidFill>
                  <a:srgbClr val="000000"/>
                </a:solidFill>
              </a:rPr>
              <a:t> =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/>
          <a:lstStyle/>
          <a:p>
            <a:r>
              <a:rPr lang="en-US" dirty="0" smtClean="0"/>
              <a:t>Carbon results for calibration and crosschecks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12</a:t>
            </a:r>
            <a:r>
              <a:rPr lang="en-US" dirty="0" smtClean="0"/>
              <a:t>C(</a:t>
            </a:r>
            <a:r>
              <a:rPr lang="en-US" dirty="0" err="1" smtClean="0"/>
              <a:t>ee</a:t>
            </a:r>
            <a:r>
              <a:rPr lang="en-US" dirty="0" smtClean="0"/>
              <a:t>’)p data</a:t>
            </a:r>
            <a:endParaRPr lang="en-US" dirty="0"/>
          </a:p>
        </p:txBody>
      </p:sp>
      <p:pic>
        <p:nvPicPr>
          <p:cNvPr id="4" name="Picture 8" descr="carbon_plot"/>
          <p:cNvPicPr>
            <a:picLocks noChangeAspect="1" noChangeArrowheads="1"/>
          </p:cNvPicPr>
          <p:nvPr/>
        </p:nvPicPr>
        <p:blipFill>
          <a:blip r:embed="rId2" cstate="print"/>
          <a:srcRect t="53876" r="12936"/>
          <a:stretch>
            <a:fillRect/>
          </a:stretch>
        </p:blipFill>
        <p:spPr>
          <a:xfrm>
            <a:off x="2209800" y="1981200"/>
            <a:ext cx="5961765" cy="4086536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12C(</a:t>
            </a:r>
            <a:r>
              <a:rPr lang="en-US" sz="4000" dirty="0" err="1"/>
              <a:t>e,e’p</a:t>
            </a:r>
            <a:r>
              <a:rPr lang="en-US" sz="4000" dirty="0"/>
              <a:t>) (p-shell) </a:t>
            </a:r>
            <a:r>
              <a:rPr lang="en-US" sz="4000" dirty="0" smtClean="0"/>
              <a:t>REDUCED </a:t>
            </a:r>
            <a:r>
              <a:rPr lang="en-US" sz="4000" dirty="0"/>
              <a:t>CROSS-SECTION </a:t>
            </a:r>
          </a:p>
        </p:txBody>
      </p:sp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14400"/>
            <a:ext cx="76104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Q</a:t>
            </a:r>
            <a:r>
              <a:rPr lang="en-US" sz="3200" baseline="30000" dirty="0"/>
              <a:t>2</a:t>
            </a:r>
            <a:r>
              <a:rPr lang="en-US" sz="3200" dirty="0"/>
              <a:t> DEPENDENCE of </a:t>
            </a:r>
            <a:r>
              <a:rPr lang="en-US" sz="3200" dirty="0" smtClean="0"/>
              <a:t>the SPECTROSCOPIC FACTOR</a:t>
            </a:r>
            <a:endParaRPr lang="en-US" sz="3200" dirty="0"/>
          </a:p>
        </p:txBody>
      </p:sp>
      <p:pic>
        <p:nvPicPr>
          <p:cNvPr id="6656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914400"/>
            <a:ext cx="8077200" cy="2362200"/>
          </a:xfrm>
          <a:noFill/>
          <a:ln w="25400">
            <a:solidFill>
              <a:schemeClr val="tx1"/>
            </a:solidFill>
          </a:ln>
        </p:spPr>
      </p:pic>
      <p:pic>
        <p:nvPicPr>
          <p:cNvPr id="6656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505200"/>
            <a:ext cx="3809999" cy="270960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4648200" y="3505200"/>
            <a:ext cx="3429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err="1"/>
              <a:t>Recross</a:t>
            </a:r>
            <a:r>
              <a:rPr lang="en-US" b="1" dirty="0"/>
              <a:t>-section for the p</a:t>
            </a:r>
            <a:r>
              <a:rPr lang="en-US" b="1" baseline="-25000" dirty="0"/>
              <a:t>12</a:t>
            </a:r>
            <a:r>
              <a:rPr lang="en-US" b="1" dirty="0"/>
              <a:t> shell in </a:t>
            </a:r>
            <a:r>
              <a:rPr lang="en-US" b="1" dirty="0" err="1"/>
              <a:t>duced</a:t>
            </a:r>
            <a:r>
              <a:rPr lang="en-US" b="1" dirty="0"/>
              <a:t> 12C(</a:t>
            </a:r>
            <a:r>
              <a:rPr lang="en-US" b="1" dirty="0" err="1"/>
              <a:t>e,e’p</a:t>
            </a:r>
            <a:r>
              <a:rPr lang="en-US" sz="2400" b="1" dirty="0"/>
              <a:t>) are independent of Q</a:t>
            </a:r>
            <a:r>
              <a:rPr lang="en-US" sz="2400" b="1" baseline="30000" dirty="0"/>
              <a:t>2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257800" y="5105400"/>
            <a:ext cx="3048000" cy="1016001"/>
            <a:chOff x="3504" y="3541"/>
            <a:chExt cx="1920" cy="640"/>
          </a:xfrm>
        </p:grpSpPr>
        <p:sp>
          <p:nvSpPr>
            <p:cNvPr id="66568" name="Line 8"/>
            <p:cNvSpPr>
              <a:spLocks noChangeShapeType="1"/>
            </p:cNvSpPr>
            <p:nvPr/>
          </p:nvSpPr>
          <p:spPr bwMode="auto">
            <a:xfrm>
              <a:off x="3504" y="3648"/>
              <a:ext cx="24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6569" name="Line 9"/>
            <p:cNvSpPr>
              <a:spLocks noChangeShapeType="1"/>
            </p:cNvSpPr>
            <p:nvPr/>
          </p:nvSpPr>
          <p:spPr bwMode="auto">
            <a:xfrm>
              <a:off x="3504" y="4021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6570" name="Text Box 10"/>
            <p:cNvSpPr txBox="1">
              <a:spLocks noChangeArrowheads="1"/>
            </p:cNvSpPr>
            <p:nvPr/>
          </p:nvSpPr>
          <p:spPr bwMode="auto">
            <a:xfrm>
              <a:off x="3792" y="3541"/>
              <a:ext cx="1632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0000"/>
                  </a:solidFill>
                </a:rPr>
                <a:t>SIMULATION</a:t>
              </a:r>
            </a:p>
            <a:p>
              <a:pPr>
                <a:spcBef>
                  <a:spcPct val="50000"/>
                </a:spcBef>
              </a:pPr>
              <a:r>
                <a:rPr lang="en-US" b="1" dirty="0"/>
                <a:t>DATA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01280" y="5641073"/>
            <a:ext cx="8087040" cy="6163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hangingPunct="0">
              <a:lnSpc>
                <a:spcPct val="124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400" dirty="0" err="1">
                <a:solidFill>
                  <a:srgbClr val="000000"/>
                </a:solidFill>
                <a:cs typeface="DejaVu LGC Sans"/>
              </a:rPr>
              <a:t>P</a:t>
            </a:r>
            <a:r>
              <a:rPr lang="en-GB" sz="2400" baseline="-33000" dirty="0" err="1">
                <a:solidFill>
                  <a:srgbClr val="000000"/>
                </a:solidFill>
                <a:cs typeface="DejaVu LGC Sans"/>
              </a:rPr>
              <a:t>miss</a:t>
            </a:r>
            <a:r>
              <a:rPr lang="en-GB" sz="2400" dirty="0">
                <a:solidFill>
                  <a:srgbClr val="000000"/>
                </a:solidFill>
                <a:cs typeface="DejaVu LGC Sans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DejaVu LGC Sans"/>
              </a:rPr>
              <a:t>vs</a:t>
            </a:r>
            <a:r>
              <a:rPr lang="en-GB" sz="2400" dirty="0">
                <a:solidFill>
                  <a:srgbClr val="000000"/>
                </a:solidFill>
                <a:cs typeface="DejaVu LGC Sans"/>
              </a:rPr>
              <a:t> </a:t>
            </a:r>
            <a:r>
              <a:rPr lang="en-GB" sz="2400" dirty="0" err="1">
                <a:solidFill>
                  <a:srgbClr val="000000"/>
                </a:solidFill>
                <a:cs typeface="DejaVu LGC Sans"/>
              </a:rPr>
              <a:t>E</a:t>
            </a:r>
            <a:r>
              <a:rPr lang="en-GB" sz="2400" baseline="-33000" dirty="0" err="1">
                <a:solidFill>
                  <a:srgbClr val="000000"/>
                </a:solidFill>
                <a:cs typeface="DejaVu LGC Sans"/>
              </a:rPr>
              <a:t>miss</a:t>
            </a:r>
            <a:r>
              <a:rPr lang="en-GB" sz="2400" dirty="0">
                <a:solidFill>
                  <a:srgbClr val="000000"/>
                </a:solidFill>
                <a:cs typeface="DejaVu LGC Sans"/>
              </a:rPr>
              <a:t> for the kin01 ( </a:t>
            </a:r>
            <a:r>
              <a:rPr lang="en-GB" sz="2400" dirty="0" err="1">
                <a:solidFill>
                  <a:srgbClr val="000000"/>
                </a:solidFill>
                <a:cs typeface="DejaVu LGC Sans"/>
              </a:rPr>
              <a:t>p</a:t>
            </a:r>
            <a:r>
              <a:rPr lang="en-GB" sz="2400" baseline="-33000" dirty="0" err="1">
                <a:solidFill>
                  <a:srgbClr val="000000"/>
                </a:solidFill>
                <a:cs typeface="DejaVu LGC Sans"/>
              </a:rPr>
              <a:t>miss</a:t>
            </a:r>
            <a:r>
              <a:rPr lang="en-GB" sz="2400" dirty="0">
                <a:solidFill>
                  <a:srgbClr val="000000"/>
                </a:solidFill>
                <a:cs typeface="DejaVu LGC Sans"/>
              </a:rPr>
              <a:t> = 0, nominal) setting.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208</a:t>
            </a:r>
            <a:r>
              <a:rPr lang="en-US" dirty="0" smtClean="0"/>
              <a:t>Pb(</a:t>
            </a:r>
            <a:r>
              <a:rPr lang="en-US" dirty="0" err="1" smtClean="0"/>
              <a:t>e,e’p</a:t>
            </a:r>
            <a:r>
              <a:rPr lang="en-US" dirty="0" smtClean="0"/>
              <a:t>) data</a:t>
            </a:r>
            <a:endParaRPr lang="en-US" dirty="0"/>
          </a:p>
        </p:txBody>
      </p:sp>
      <p:sp>
        <p:nvSpPr>
          <p:cNvPr id="12293" name="AutoShape 5" descr="emiss_pmiss_carbon_lead.gif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41120" y="-250586"/>
            <a:ext cx="276480" cy="276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/>
          <a:lstStyle/>
          <a:p>
            <a:pPr hangingPunct="0">
              <a:lnSpc>
                <a:spcPct val="191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fr-FR">
              <a:cs typeface="DejaVu LGC Sans"/>
            </a:endParaRPr>
          </a:p>
        </p:txBody>
      </p:sp>
      <p:pic>
        <p:nvPicPr>
          <p:cNvPr id="12294" name="Picture 6" descr="emiss_pmiss_carbon_lead_gif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914400"/>
            <a:ext cx="5015400" cy="45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4800" y="1524000"/>
            <a:ext cx="2362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Cross section as function of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miss</a:t>
            </a:r>
            <a:endParaRPr lang="en-US" baseline="-25000" dirty="0" smtClean="0"/>
          </a:p>
          <a:p>
            <a:pPr>
              <a:buFont typeface="Arial" pitchFamily="34" charset="0"/>
              <a:buChar char="•"/>
            </a:pPr>
            <a:endParaRPr lang="en-US" baseline="-250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Extraction of individual excitation states for some kinematics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501</TotalTime>
  <Words>471</Words>
  <Application>Microsoft PowerPoint</Application>
  <PresentationFormat>On-screen Show (4:3)</PresentationFormat>
  <Paragraphs>177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Impulse Approximation limitations to the (e,e'p) reaction on 208Pb: search for long range correlations at high missing momenta</vt:lpstr>
      <vt:lpstr>Physics motivation</vt:lpstr>
      <vt:lpstr>E06-007  experiment 208Pb(ee’)p</vt:lpstr>
      <vt:lpstr>E06-007  experiment 208Pb(ee’)p</vt:lpstr>
      <vt:lpstr>E06-007  experiment 208Pb(ee’)p</vt:lpstr>
      <vt:lpstr>12C(ee’)p data</vt:lpstr>
      <vt:lpstr>12C(e,e’p) (p-shell) REDUCED CROSS-SECTION </vt:lpstr>
      <vt:lpstr>Q2 DEPENDENCE of the SPECTROSCOPIC FACTOR</vt:lpstr>
      <vt:lpstr>208Pb(e,e’p) data</vt:lpstr>
      <vt:lpstr> Lead data EMISS  RESOLUTION  </vt:lpstr>
      <vt:lpstr>EMISS RESOLUTION (Pmiss=[280,380] MeV/c)</vt:lpstr>
      <vt:lpstr>208Pb(e,e’p) (Valence shells) CROSS-SECTION</vt:lpstr>
      <vt:lpstr>Conclusions</vt:lpstr>
    </vt:vector>
  </TitlesOfParts>
  <Company>Jefferson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Shannan Kyte</dc:creator>
  <cp:lastModifiedBy>Alexandre Camsonne</cp:lastModifiedBy>
  <cp:revision>17</cp:revision>
  <dcterms:created xsi:type="dcterms:W3CDTF">2006-10-20T18:40:43Z</dcterms:created>
  <dcterms:modified xsi:type="dcterms:W3CDTF">2009-05-03T14:59:04Z</dcterms:modified>
</cp:coreProperties>
</file>