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2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5E6DB-48BB-4FA1-9608-F96DA66BFEBD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D09DA-43CA-4416-A3BF-62E5923B9F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Test stand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Camsonne</a:t>
            </a:r>
          </a:p>
          <a:p>
            <a:r>
              <a:rPr lang="en-US" dirty="0" smtClean="0"/>
              <a:t>July 23</a:t>
            </a:r>
            <a:r>
              <a:rPr lang="en-US" baseline="30000" dirty="0" smtClean="0"/>
              <a:t>rd</a:t>
            </a:r>
            <a:r>
              <a:rPr lang="en-US" dirty="0" smtClean="0"/>
              <a:t>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Calorimeter trigger logic and latency, maximum trigger rate</a:t>
            </a:r>
          </a:p>
          <a:p>
            <a:r>
              <a:rPr lang="en-US" dirty="0" smtClean="0"/>
              <a:t>FADC readout maximum speed</a:t>
            </a:r>
          </a:p>
          <a:p>
            <a:r>
              <a:rPr lang="en-US" dirty="0" smtClean="0"/>
              <a:t>APV25 maximum readout speed</a:t>
            </a:r>
          </a:p>
          <a:p>
            <a:endParaRPr lang="en-US" dirty="0"/>
          </a:p>
          <a:p>
            <a:r>
              <a:rPr lang="en-US" dirty="0" smtClean="0"/>
              <a:t>Coincidence Cerenkov calorimeter</a:t>
            </a:r>
          </a:p>
          <a:p>
            <a:r>
              <a:rPr lang="en-US" dirty="0" smtClean="0"/>
              <a:t>SIDIS trigger and readout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 VXS crates</a:t>
            </a:r>
          </a:p>
          <a:p>
            <a:r>
              <a:rPr lang="en-US" dirty="0" smtClean="0"/>
              <a:t>4 FADC</a:t>
            </a:r>
          </a:p>
          <a:p>
            <a:r>
              <a:rPr lang="en-US" dirty="0" smtClean="0"/>
              <a:t>1 SSP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intel</a:t>
            </a:r>
            <a:r>
              <a:rPr lang="en-US" dirty="0" smtClean="0"/>
              <a:t> CPU</a:t>
            </a:r>
          </a:p>
          <a:p>
            <a:r>
              <a:rPr lang="en-US" dirty="0" smtClean="0"/>
              <a:t>1 TI</a:t>
            </a:r>
          </a:p>
          <a:p>
            <a:r>
              <a:rPr lang="en-US" dirty="0" smtClean="0"/>
              <a:t>1 computer</a:t>
            </a:r>
          </a:p>
          <a:p>
            <a:endParaRPr lang="en-US" dirty="0"/>
          </a:p>
          <a:p>
            <a:r>
              <a:rPr lang="en-US" dirty="0" smtClean="0"/>
              <a:t>CTP coming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Calorimeter trigger tests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00200"/>
            <a:ext cx="6553200" cy="3352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VME CPU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TI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8956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CTP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FADC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FADC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FADC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638800" y="25146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876800" y="2819400"/>
            <a:ext cx="2514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15200" y="2362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Pulser</a:t>
            </a:r>
            <a:r>
              <a:rPr lang="en-US" dirty="0" smtClean="0"/>
              <a:t> signals</a:t>
            </a:r>
          </a:p>
          <a:p>
            <a:pPr algn="ctr"/>
            <a:r>
              <a:rPr lang="en-US" dirty="0" smtClean="0"/>
              <a:t>To simulate</a:t>
            </a:r>
          </a:p>
          <a:p>
            <a:pPr algn="ctr"/>
            <a:r>
              <a:rPr lang="en-US" dirty="0" smtClean="0"/>
              <a:t>EC+CC </a:t>
            </a:r>
          </a:p>
          <a:p>
            <a:pPr algn="ctr"/>
            <a:r>
              <a:rPr lang="en-US" dirty="0" smtClean="0"/>
              <a:t>coincidence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MPD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0574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SD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" y="54864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HPS firmware</a:t>
            </a:r>
          </a:p>
          <a:p>
            <a:r>
              <a:rPr lang="en-US" dirty="0" smtClean="0"/>
              <a:t>If possible implement selective readout of FADC channels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Compton / FADC readout test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00200"/>
            <a:ext cx="6553200" cy="3352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VME CPU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TI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FADC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638800" y="25146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638800" y="28194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15200" y="2362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Pulser</a:t>
            </a:r>
            <a:r>
              <a:rPr lang="en-US" dirty="0" smtClean="0"/>
              <a:t> signals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57400" y="1752600"/>
            <a:ext cx="615553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800" dirty="0" smtClean="0"/>
              <a:t>SD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trigger test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0" y="1600200"/>
            <a:ext cx="4170218" cy="2133600"/>
            <a:chOff x="304800" y="1600200"/>
            <a:chExt cx="4170218" cy="2133600"/>
          </a:xfrm>
        </p:grpSpPr>
        <p:sp>
          <p:nvSpPr>
            <p:cNvPr id="4" name="Rectangle 3"/>
            <p:cNvSpPr/>
            <p:nvPr/>
          </p:nvSpPr>
          <p:spPr>
            <a:xfrm>
              <a:off x="304800" y="1600200"/>
              <a:ext cx="4170218" cy="2133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VME CPU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90602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TI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CTP</a:t>
              </a:r>
              <a:endParaRPr lang="en-US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4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SD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2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FADC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62398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FADC</a:t>
              </a:r>
              <a:endParaRPr lang="en-US" sz="2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0" y="4191000"/>
            <a:ext cx="4170218" cy="2133600"/>
            <a:chOff x="457200" y="1752600"/>
            <a:chExt cx="4170218" cy="2133600"/>
          </a:xfrm>
        </p:grpSpPr>
        <p:sp>
          <p:nvSpPr>
            <p:cNvPr id="18" name="Rectangle 17"/>
            <p:cNvSpPr/>
            <p:nvPr/>
          </p:nvSpPr>
          <p:spPr>
            <a:xfrm>
              <a:off x="457200" y="1752600"/>
              <a:ext cx="4170218" cy="2133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400" y="18288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VME CPU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43002" y="18288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TI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8405" y="19050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GTP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048007" y="19050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SSP</a:t>
              </a:r>
              <a:endParaRPr lang="en-US" sz="2000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4917757" y="1676400"/>
            <a:ext cx="4170218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993957" y="1752600"/>
            <a:ext cx="492443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000" dirty="0" smtClean="0"/>
              <a:t>VME CPU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898961" y="1828800"/>
            <a:ext cx="492443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000" dirty="0" smtClean="0"/>
              <a:t>TS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7508559" y="1828800"/>
            <a:ext cx="492443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000" dirty="0" smtClean="0"/>
              <a:t>SD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715003" y="1752600"/>
            <a:ext cx="492443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sz="2000" dirty="0" smtClean="0"/>
              <a:t>MPD</a:t>
            </a:r>
            <a:endParaRPr lang="en-US" sz="2000" dirty="0"/>
          </a:p>
        </p:txBody>
      </p:sp>
      <p:cxnSp>
        <p:nvCxnSpPr>
          <p:cNvPr id="37" name="Elbow Connector 36"/>
          <p:cNvCxnSpPr>
            <a:stCxn id="14" idx="2"/>
            <a:endCxn id="22" idx="0"/>
          </p:cNvCxnSpPr>
          <p:nvPr/>
        </p:nvCxnSpPr>
        <p:spPr>
          <a:xfrm rot="16200000" flipH="1">
            <a:off x="2113125" y="3619496"/>
            <a:ext cx="762000" cy="68580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286000" y="3505200"/>
            <a:ext cx="48768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914400" y="1981200"/>
            <a:ext cx="6781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990600" y="3200400"/>
            <a:ext cx="6629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4572000" y="4267200"/>
            <a:ext cx="4170218" cy="2133600"/>
            <a:chOff x="304800" y="1600200"/>
            <a:chExt cx="4170218" cy="2133600"/>
          </a:xfrm>
        </p:grpSpPr>
        <p:sp>
          <p:nvSpPr>
            <p:cNvPr id="47" name="Rectangle 46"/>
            <p:cNvSpPr/>
            <p:nvPr/>
          </p:nvSpPr>
          <p:spPr>
            <a:xfrm>
              <a:off x="304800" y="1600200"/>
              <a:ext cx="4170218" cy="21336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10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VME CPU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90602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TI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098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CTP</a:t>
              </a:r>
              <a:endParaRPr lang="en-US" sz="2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8194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SD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429002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FADC</a:t>
              </a:r>
              <a:endParaRPr lang="en-US" sz="2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2398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FADC</a:t>
              </a:r>
              <a:endParaRPr lang="en-US" sz="2000" dirty="0"/>
            </a:p>
          </p:txBody>
        </p:sp>
      </p:grpSp>
      <p:cxnSp>
        <p:nvCxnSpPr>
          <p:cNvPr id="55" name="Elbow Connector 54"/>
          <p:cNvCxnSpPr/>
          <p:nvPr/>
        </p:nvCxnSpPr>
        <p:spPr>
          <a:xfrm rot="10800000" flipV="1">
            <a:off x="2819400" y="5562600"/>
            <a:ext cx="39624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Aditionnal</a:t>
            </a:r>
            <a:r>
              <a:rPr lang="en-US" dirty="0" smtClean="0"/>
              <a:t> hardware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Should</a:t>
            </a:r>
          </a:p>
          <a:p>
            <a:pPr lvl="1"/>
            <a:r>
              <a:rPr lang="en-US" dirty="0" smtClean="0"/>
              <a:t>1 GTP</a:t>
            </a:r>
          </a:p>
          <a:p>
            <a:pPr lvl="1"/>
            <a:r>
              <a:rPr lang="en-US" dirty="0" smtClean="0"/>
              <a:t>L3 computer</a:t>
            </a:r>
          </a:p>
          <a:p>
            <a:pPr lvl="1"/>
            <a:r>
              <a:rPr lang="en-US" dirty="0" smtClean="0"/>
              <a:t>TS</a:t>
            </a:r>
          </a:p>
          <a:p>
            <a:pPr lvl="1"/>
            <a:r>
              <a:rPr lang="en-US" dirty="0" smtClean="0"/>
              <a:t>4 SD</a:t>
            </a:r>
          </a:p>
          <a:p>
            <a:pPr lvl="1"/>
            <a:r>
              <a:rPr lang="en-US" dirty="0" smtClean="0"/>
              <a:t>1 TI</a:t>
            </a:r>
          </a:p>
          <a:p>
            <a:pPr lvl="1"/>
            <a:r>
              <a:rPr lang="en-US" dirty="0" smtClean="0"/>
              <a:t>1 CTP</a:t>
            </a:r>
            <a:endParaRPr lang="en-US" dirty="0"/>
          </a:p>
          <a:p>
            <a:r>
              <a:rPr lang="en-US" dirty="0" smtClean="0"/>
              <a:t>41 K$ </a:t>
            </a:r>
          </a:p>
          <a:p>
            <a:r>
              <a:rPr lang="en-US" dirty="0" smtClean="0"/>
              <a:t>Like</a:t>
            </a:r>
          </a:p>
          <a:p>
            <a:pPr lvl="1"/>
            <a:r>
              <a:rPr lang="en-US" dirty="0" smtClean="0"/>
              <a:t>1 VXS crate</a:t>
            </a:r>
          </a:p>
          <a:p>
            <a:pPr lvl="1"/>
            <a:r>
              <a:rPr lang="en-US" dirty="0" smtClean="0"/>
              <a:t>1 CTP </a:t>
            </a:r>
          </a:p>
          <a:p>
            <a:pPr lvl="1"/>
            <a:r>
              <a:rPr lang="en-US" dirty="0" smtClean="0"/>
              <a:t>More FADC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test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5181600"/>
            <a:ext cx="914400" cy="381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err="1" smtClean="0"/>
              <a:t>Calo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3276600"/>
            <a:ext cx="2971800" cy="1520456"/>
            <a:chOff x="304800" y="1600200"/>
            <a:chExt cx="4170218" cy="2133600"/>
          </a:xfrm>
        </p:grpSpPr>
        <p:sp>
          <p:nvSpPr>
            <p:cNvPr id="5" name="Rectangle 4"/>
            <p:cNvSpPr/>
            <p:nvPr/>
          </p:nvSpPr>
          <p:spPr>
            <a:xfrm>
              <a:off x="304800" y="1600200"/>
              <a:ext cx="4170218" cy="2133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VME CPU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90602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TI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098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CTP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19400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SD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9002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FADC</a:t>
              </a:r>
              <a:endParaRPr 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62398" y="16764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FADC</a:t>
              </a:r>
              <a:endParaRPr lang="en-US" sz="2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3400" y="1371600"/>
            <a:ext cx="2971800" cy="1520456"/>
            <a:chOff x="457200" y="1752600"/>
            <a:chExt cx="4170218" cy="2133600"/>
          </a:xfrm>
        </p:grpSpPr>
        <p:sp>
          <p:nvSpPr>
            <p:cNvPr id="13" name="Rectangle 12"/>
            <p:cNvSpPr/>
            <p:nvPr/>
          </p:nvSpPr>
          <p:spPr>
            <a:xfrm>
              <a:off x="457200" y="1752600"/>
              <a:ext cx="4170218" cy="2133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3400" y="18288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VME CPU</a:t>
              </a:r>
              <a:endParaRPr lang="en-US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3002" y="18288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TI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38405" y="19050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GTP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48007" y="1905000"/>
              <a:ext cx="492443" cy="190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SSP</a:t>
              </a:r>
              <a:endParaRPr lang="en-US" sz="2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733800" y="1447800"/>
            <a:ext cx="3113316" cy="1520456"/>
            <a:chOff x="5222554" y="1524000"/>
            <a:chExt cx="3113316" cy="1520456"/>
          </a:xfrm>
        </p:grpSpPr>
        <p:sp>
          <p:nvSpPr>
            <p:cNvPr id="18" name="Rectangle 17"/>
            <p:cNvSpPr/>
            <p:nvPr/>
          </p:nvSpPr>
          <p:spPr>
            <a:xfrm>
              <a:off x="5222554" y="1524000"/>
              <a:ext cx="3113316" cy="15204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8754" y="1600200"/>
              <a:ext cx="492443" cy="13575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VME CPU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03754" y="1600200"/>
              <a:ext cx="492443" cy="13575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TS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3354" y="1600200"/>
              <a:ext cx="492443" cy="13575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SD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19800" y="1600200"/>
              <a:ext cx="492443" cy="13575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/>
                <a:t>MPD</a:t>
              </a:r>
              <a:endParaRPr lang="en-US" sz="2000" dirty="0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4114800" y="5029200"/>
            <a:ext cx="11430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114800" y="5257800"/>
            <a:ext cx="11430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114800" y="5486400"/>
            <a:ext cx="11430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791200" y="4953000"/>
            <a:ext cx="609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10200" y="4800600"/>
            <a:ext cx="1524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553200" y="4800600"/>
            <a:ext cx="1524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638800" y="4800600"/>
            <a:ext cx="762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781800" y="4800600"/>
            <a:ext cx="762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5638800" y="5181600"/>
            <a:ext cx="914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 rot="5400000">
            <a:off x="5029200" y="4038600"/>
            <a:ext cx="1143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err="1" smtClean="0"/>
              <a:t>scintillator</a:t>
            </a:r>
            <a:endParaRPr lang="en-US" sz="32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239000" y="4800600"/>
            <a:ext cx="1524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 rot="5400000">
            <a:off x="6172200" y="4038600"/>
            <a:ext cx="1143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err="1" smtClean="0"/>
              <a:t>scintillator</a:t>
            </a:r>
            <a:endParaRPr lang="en-US" sz="32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</a:t>
            </a: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 rot="5400000">
            <a:off x="6781800" y="4114800"/>
            <a:ext cx="1143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err="1" smtClean="0"/>
              <a:t>scintillator</a:t>
            </a:r>
            <a:endParaRPr lang="en-US" sz="32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467600" y="4800600"/>
            <a:ext cx="762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hape 56"/>
          <p:cNvCxnSpPr>
            <a:stCxn id="3" idx="1"/>
            <a:endCxn id="11" idx="2"/>
          </p:cNvCxnSpPr>
          <p:nvPr/>
        </p:nvCxnSpPr>
        <p:spPr>
          <a:xfrm rot="10800000">
            <a:off x="3315358" y="4688452"/>
            <a:ext cx="875642" cy="6836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endCxn id="10" idx="2"/>
          </p:cNvCxnSpPr>
          <p:nvPr/>
        </p:nvCxnSpPr>
        <p:spPr>
          <a:xfrm rot="10800000">
            <a:off x="2935248" y="4688452"/>
            <a:ext cx="3160753" cy="9503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/>
          <p:nvPr/>
        </p:nvCxnSpPr>
        <p:spPr>
          <a:xfrm rot="16200000" flipV="1">
            <a:off x="4038600" y="3352800"/>
            <a:ext cx="2057400" cy="838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endCxn id="22" idx="2"/>
          </p:cNvCxnSpPr>
          <p:nvPr/>
        </p:nvCxnSpPr>
        <p:spPr>
          <a:xfrm rot="16200000" flipV="1">
            <a:off x="4667609" y="2991209"/>
            <a:ext cx="2071450" cy="1852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54" idx="3"/>
            <a:endCxn id="22" idx="2"/>
          </p:cNvCxnSpPr>
          <p:nvPr/>
        </p:nvCxnSpPr>
        <p:spPr>
          <a:xfrm rot="5400000" flipH="1">
            <a:off x="5067659" y="2591159"/>
            <a:ext cx="1995250" cy="2576032"/>
          </a:xfrm>
          <a:prstGeom prst="bentConnector3">
            <a:avLst>
              <a:gd name="adj1" fmla="val 763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>
            <a:stCxn id="47" idx="2"/>
          </p:cNvCxnSpPr>
          <p:nvPr/>
        </p:nvCxnSpPr>
        <p:spPr>
          <a:xfrm rot="5400000" flipH="1">
            <a:off x="3790950" y="4057650"/>
            <a:ext cx="1524000" cy="2247900"/>
          </a:xfrm>
          <a:prstGeom prst="bentConnector4">
            <a:avLst>
              <a:gd name="adj1" fmla="val -15000"/>
              <a:gd name="adj2" fmla="val 508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>
            <a:stCxn id="48" idx="0"/>
            <a:endCxn id="11" idx="3"/>
          </p:cNvCxnSpPr>
          <p:nvPr/>
        </p:nvCxnSpPr>
        <p:spPr>
          <a:xfrm rot="16200000" flipV="1">
            <a:off x="4759900" y="2740599"/>
            <a:ext cx="790923" cy="332907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hape 70"/>
          <p:cNvCxnSpPr>
            <a:stCxn id="55" idx="0"/>
          </p:cNvCxnSpPr>
          <p:nvPr/>
        </p:nvCxnSpPr>
        <p:spPr>
          <a:xfrm rot="16200000" flipV="1">
            <a:off x="4895850" y="2190750"/>
            <a:ext cx="1143000" cy="407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do same tests with calorimeter and </a:t>
            </a:r>
            <a:r>
              <a:rPr lang="en-US" dirty="0" err="1" smtClean="0"/>
              <a:t>cerenkov</a:t>
            </a:r>
            <a:r>
              <a:rPr lang="en-US" dirty="0" smtClean="0"/>
              <a:t> detector</a:t>
            </a:r>
          </a:p>
          <a:p>
            <a:pPr lvl="1"/>
            <a:r>
              <a:rPr lang="en-US" dirty="0" err="1" smtClean="0"/>
              <a:t>Cosmics</a:t>
            </a:r>
            <a:endParaRPr lang="en-US" dirty="0" smtClean="0"/>
          </a:p>
          <a:p>
            <a:pPr lvl="1"/>
            <a:r>
              <a:rPr lang="en-US" dirty="0" smtClean="0"/>
              <a:t>LED</a:t>
            </a:r>
          </a:p>
          <a:p>
            <a:pPr lvl="1"/>
            <a:endParaRPr lang="en-US" dirty="0"/>
          </a:p>
          <a:p>
            <a:r>
              <a:rPr lang="en-US" dirty="0" smtClean="0"/>
              <a:t>Useful to check trigger response to real signal from calorimeter and </a:t>
            </a:r>
            <a:r>
              <a:rPr lang="en-US" dirty="0" err="1" smtClean="0"/>
              <a:t>cerenkov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Could plan for test run next year with beam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211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SoLID Test stand</vt:lpstr>
      <vt:lpstr>Goals of tests</vt:lpstr>
      <vt:lpstr>Hardware available</vt:lpstr>
      <vt:lpstr>Calorimeter trigger tests</vt:lpstr>
      <vt:lpstr>Compton / FADC readout test</vt:lpstr>
      <vt:lpstr>SIDIS trigger test</vt:lpstr>
      <vt:lpstr>Aditionnal hardware request</vt:lpstr>
      <vt:lpstr>Beam test run</vt:lpstr>
      <vt:lpstr>Detector testing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Test stand</dc:title>
  <dc:creator>Camsonne</dc:creator>
  <cp:lastModifiedBy>Camsonne</cp:lastModifiedBy>
  <cp:revision>7</cp:revision>
  <dcterms:created xsi:type="dcterms:W3CDTF">2013-07-23T10:40:47Z</dcterms:created>
  <dcterms:modified xsi:type="dcterms:W3CDTF">2013-07-23T14:09:37Z</dcterms:modified>
</cp:coreProperties>
</file>