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1"/>
  </p:notesMasterIdLst>
  <p:sldIdLst>
    <p:sldId id="256" r:id="rId2"/>
    <p:sldId id="281" r:id="rId3"/>
    <p:sldId id="312" r:id="rId4"/>
    <p:sldId id="315" r:id="rId5"/>
    <p:sldId id="313" r:id="rId6"/>
    <p:sldId id="317" r:id="rId7"/>
    <p:sldId id="320" r:id="rId8"/>
    <p:sldId id="321" r:id="rId9"/>
    <p:sldId id="322" r:id="rId10"/>
    <p:sldId id="299" r:id="rId11"/>
    <p:sldId id="301" r:id="rId12"/>
    <p:sldId id="302" r:id="rId13"/>
    <p:sldId id="303" r:id="rId14"/>
    <p:sldId id="305" r:id="rId15"/>
    <p:sldId id="307" r:id="rId16"/>
    <p:sldId id="311" r:id="rId17"/>
    <p:sldId id="306" r:id="rId18"/>
    <p:sldId id="308" r:id="rId19"/>
    <p:sldId id="309" r:id="rId20"/>
    <p:sldId id="310" r:id="rId21"/>
    <p:sldId id="300" r:id="rId22"/>
    <p:sldId id="291" r:id="rId23"/>
    <p:sldId id="290" r:id="rId24"/>
    <p:sldId id="294" r:id="rId25"/>
    <p:sldId id="295" r:id="rId26"/>
    <p:sldId id="298" r:id="rId27"/>
    <p:sldId id="296" r:id="rId28"/>
    <p:sldId id="293" r:id="rId29"/>
    <p:sldId id="284" r:id="rId30"/>
    <p:sldId id="283" r:id="rId31"/>
    <p:sldId id="285" r:id="rId32"/>
    <p:sldId id="286" r:id="rId33"/>
    <p:sldId id="287" r:id="rId34"/>
    <p:sldId id="288" r:id="rId35"/>
    <p:sldId id="289" r:id="rId36"/>
    <p:sldId id="282" r:id="rId37"/>
    <p:sldId id="277" r:id="rId38"/>
    <p:sldId id="278" r:id="rId39"/>
    <p:sldId id="279" r:id="rId40"/>
    <p:sldId id="280" r:id="rId41"/>
    <p:sldId id="274" r:id="rId42"/>
    <p:sldId id="275" r:id="rId43"/>
    <p:sldId id="276" r:id="rId44"/>
    <p:sldId id="273" r:id="rId45"/>
    <p:sldId id="268" r:id="rId46"/>
    <p:sldId id="269" r:id="rId47"/>
    <p:sldId id="272" r:id="rId48"/>
    <p:sldId id="270" r:id="rId49"/>
    <p:sldId id="271" r:id="rId50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101FF"/>
    <a:srgbClr val="FE4A02"/>
    <a:srgbClr val="00CCFF"/>
    <a:srgbClr val="006699"/>
    <a:srgbClr val="CC3399"/>
    <a:srgbClr val="000000"/>
    <a:srgbClr val="3333CC"/>
    <a:srgbClr val="33CC33"/>
    <a:srgbClr val="CC9900"/>
    <a:srgbClr val="FA740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79" autoAdjust="0"/>
    <p:restoredTop sz="84645" autoAdjust="0"/>
  </p:normalViewPr>
  <p:slideViewPr>
    <p:cSldViewPr>
      <p:cViewPr varScale="1">
        <p:scale>
          <a:sx n="102" d="100"/>
          <a:sy n="102" d="100"/>
        </p:scale>
        <p:origin x="-187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6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7/23/2013</a:t>
            </a:fld>
            <a:endParaRPr 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2150"/>
            <a:ext cx="46101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dpi="0" rotWithShape="1">
          <a:blip r:embed="rId2" cstate="print">
            <a:alphaModFix amt="25000"/>
            <a:lum/>
          </a:blip>
          <a:srcRect/>
          <a:stretch>
            <a:fillRect l="13000" t="1000" r="15000" b="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03856" y="6400800"/>
            <a:ext cx="1511543" cy="381000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553200" y="6407944"/>
            <a:ext cx="2094072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495801" y="6407944"/>
            <a:ext cx="20574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6477000"/>
            <a:ext cx="1447800" cy="364933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pic>
        <p:nvPicPr>
          <p:cNvPr id="15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 dirty="0" smtClean="0"/>
              <a:t>EC group Internal Communication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495800" y="6407944"/>
            <a:ext cx="2234953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5" descr="E:\My Documents\my file\JLab\Document\Logo\JLab_logo_white.pn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400800"/>
            <a:ext cx="1292909" cy="32589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838200"/>
            <a:ext cx="7772400" cy="1829761"/>
          </a:xfrm>
        </p:spPr>
        <p:txBody>
          <a:bodyPr/>
          <a:lstStyle/>
          <a:p>
            <a:r>
              <a:rPr lang="en-US" dirty="0" smtClean="0"/>
              <a:t>Simulation Updates</a:t>
            </a:r>
            <a:br>
              <a:rPr lang="en-US" dirty="0" smtClean="0"/>
            </a:br>
            <a:r>
              <a:rPr lang="en-US" dirty="0" smtClean="0"/>
              <a:t>on PVDIS EC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54407"/>
            <a:ext cx="7772400" cy="1199704"/>
          </a:xfrm>
        </p:spPr>
        <p:txBody>
          <a:bodyPr/>
          <a:lstStyle/>
          <a:p>
            <a:r>
              <a:rPr lang="en-US" dirty="0" smtClean="0"/>
              <a:t>Jin Huang</a:t>
            </a:r>
          </a:p>
          <a:p>
            <a:r>
              <a:rPr lang="en-US" dirty="0" smtClean="0"/>
              <a:t>Los Alamos National Lab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Third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Received background simulation from Zhiwen on May 19</a:t>
            </a:r>
          </a:p>
          <a:p>
            <a:r>
              <a:rPr lang="en-US" dirty="0" smtClean="0"/>
              <a:t>Running background imbedding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layers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High radiation azimuthal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Low radiation azimuthal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6324600" y="1524000"/>
            <a:ext cx="1771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From 2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nd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Update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6744" y="0"/>
            <a:ext cx="3287256" cy="2362200"/>
          </a:xfrm>
          <a:prstGeom prst="rect">
            <a:avLst/>
          </a:prstGeom>
          <a:noFill/>
          <a:ln w="9525">
            <a:noFill/>
            <a:prstDash val="sysDash"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6400800" y="1524000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2</a:t>
            </a:r>
            <a:r>
              <a:rPr lang="en-US" baseline="30000" dirty="0" smtClean="0"/>
              <a:t>nd</a:t>
            </a:r>
            <a:r>
              <a:rPr lang="en-US" dirty="0" smtClean="0"/>
              <a:t> update</a:t>
            </a:r>
            <a:endParaRPr lang="en-US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8200" y="2429609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imbedding and distribution </a:t>
            </a:r>
            <a:br>
              <a:rPr lang="en-US" dirty="0" smtClean="0"/>
            </a:br>
            <a:r>
              <a:rPr lang="en-US" sz="3100" dirty="0" smtClean="0"/>
              <a:t>Mid-R, High Radiation phi slice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(6GHz/6+1 Hex cluster)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8" name="Rectangle 7"/>
          <p:cNvSpPr/>
          <p:nvPr/>
        </p:nvSpPr>
        <p:spPr>
          <a:xfrm>
            <a:off x="3276600" y="2133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ectangle 8"/>
          <p:cNvSpPr/>
          <p:nvPr/>
        </p:nvSpPr>
        <p:spPr>
          <a:xfrm>
            <a:off x="2133600" y="5791200"/>
            <a:ext cx="55376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 </a:t>
            </a:r>
            <a:r>
              <a:rPr lang="en-US" dirty="0" smtClean="0">
                <a:solidFill>
                  <a:srgbClr val="FF0000"/>
                </a:solidFill>
              </a:rPr>
              <a:t>6 </a:t>
            </a:r>
            <a:r>
              <a:rPr lang="en-US" dirty="0" smtClean="0">
                <a:solidFill>
                  <a:srgbClr val="FF0000"/>
                </a:solidFill>
              </a:rPr>
              <a:t>GHz photon not </a:t>
            </a:r>
            <a:r>
              <a:rPr lang="en-US" dirty="0" smtClean="0">
                <a:solidFill>
                  <a:srgbClr val="FF0000"/>
                </a:solidFill>
              </a:rPr>
              <a:t>shown (3GHz for lower </a:t>
            </a:r>
            <a:r>
              <a:rPr lang="el-GR" dirty="0" smtClean="0">
                <a:solidFill>
                  <a:srgbClr val="FF0000"/>
                </a:solidFill>
              </a:rPr>
              <a:t>φ-</a:t>
            </a:r>
            <a:r>
              <a:rPr lang="en-US" dirty="0" smtClean="0">
                <a:solidFill>
                  <a:srgbClr val="FF0000"/>
                </a:solidFill>
              </a:rPr>
              <a:t>radiation 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7626" y="3931873"/>
            <a:ext cx="2655380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8089" y="3924300"/>
            <a:ext cx="2690717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2675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935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5257800" y="25146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Rounded Rectangular Callout 19"/>
          <p:cNvSpPr/>
          <p:nvPr/>
        </p:nvSpPr>
        <p:spPr>
          <a:xfrm>
            <a:off x="3962400" y="3048000"/>
            <a:ext cx="12192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Soft EM </a:t>
            </a:r>
            <a:r>
              <a:rPr lang="el-GR" dirty="0" smtClean="0"/>
              <a:t>γ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2349" y="1564624"/>
            <a:ext cx="2645283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799" y="1562100"/>
            <a:ext cx="2751296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3934396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3233" y="3924300"/>
            <a:ext cx="2660428" cy="2069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5240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0" y="4572000"/>
            <a:ext cx="13716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Due to Hadron rate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More detail in PID cut</a:t>
            </a:r>
            <a:br>
              <a:rPr lang="en-US" dirty="0" smtClean="0"/>
            </a:br>
            <a:r>
              <a:rPr lang="en-US" sz="2200" dirty="0" smtClean="0"/>
              <a:t>Middle radius, lower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4013120"/>
            <a:ext cx="2705862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7965" y="4000500"/>
            <a:ext cx="2700814" cy="2074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562099"/>
            <a:ext cx="2756345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0380" y="1569671"/>
            <a:ext cx="2731103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(PS &gt; MIP + </a:t>
            </a:r>
            <a:r>
              <a:rPr lang="en-US" dirty="0" err="1" smtClean="0"/>
              <a:t>Bgd</a:t>
            </a:r>
            <a:r>
              <a:rPr lang="en-US" dirty="0" smtClean="0"/>
              <a:t> + (2-3)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2685669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9048" y="1696593"/>
            <a:ext cx="2665476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3962399"/>
            <a:ext cx="2685669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3962399"/>
            <a:ext cx="2675573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7689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28792" y="1870788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25682" y="2836506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9462" y="1714976"/>
            <a:ext cx="2675573" cy="209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34845" y="1717500"/>
            <a:ext cx="2705862" cy="2089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000976"/>
            <a:ext cx="2751296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9700" y="3970687"/>
            <a:ext cx="2736152" cy="212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7144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652272"/>
          </a:xfrm>
        </p:spPr>
        <p:txBody>
          <a:bodyPr/>
          <a:lstStyle/>
          <a:p>
            <a:r>
              <a:rPr lang="en-US" dirty="0" smtClean="0"/>
              <a:t>Cited from March collaboration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 performance w/o background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81200"/>
            <a:ext cx="7989570" cy="4365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5410200" y="4419601"/>
            <a:ext cx="1752600" cy="1066800"/>
          </a:xfrm>
          <a:prstGeom prst="wedgeRoundRectCallout">
            <a:avLst>
              <a:gd name="adj1" fmla="val -52977"/>
              <a:gd name="adj2" fmla="val -8474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Preshower ID power drop significantly at this bin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in trigger cut</a:t>
            </a:r>
            <a:br>
              <a:rPr lang="en-US" dirty="0" smtClean="0"/>
            </a:br>
            <a:r>
              <a:rPr lang="en-US" sz="2200" dirty="0" smtClean="0"/>
              <a:t>Middle radius, higher </a:t>
            </a:r>
            <a:r>
              <a:rPr lang="el-GR" sz="2200" dirty="0" smtClean="0"/>
              <a:t>γ</a:t>
            </a:r>
            <a:r>
              <a:rPr lang="en-US" sz="2200" dirty="0" smtClean="0"/>
              <a:t> </a:t>
            </a:r>
            <a:r>
              <a:rPr lang="el-GR" sz="2200" dirty="0" smtClean="0"/>
              <a:t>φ</a:t>
            </a:r>
            <a:r>
              <a:rPr lang="en-US" sz="2200" dirty="0" smtClean="0"/>
              <a:t>-band, full </a:t>
            </a:r>
            <a:r>
              <a:rPr lang="en-US" sz="2200" dirty="0" err="1" smtClean="0"/>
              <a:t>bgd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Shower Hex 1+6 trigger &gt; 2.1 GeV</a:t>
            </a:r>
            <a:endParaRPr lang="en-US" sz="2200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Pion Efficiency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pic>
        <p:nvPicPr>
          <p:cNvPr id="55298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57200" y="1942662"/>
            <a:ext cx="4040188" cy="2945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5299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942083"/>
            <a:ext cx="4041775" cy="294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752600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438400" y="3810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Trigger Study for Second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May 7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949" y="1562006"/>
            <a:ext cx="2791682" cy="21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1" y="1587248"/>
            <a:ext cx="2675573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4000500"/>
            <a:ext cx="2655380" cy="205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1" y="4018169"/>
            <a:ext cx="2675573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(MIP + 2.5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30155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066800" y="4114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4358" y="1643348"/>
            <a:ext cx="2695766" cy="20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638300"/>
            <a:ext cx="2680621" cy="206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967448"/>
            <a:ext cx="2645283" cy="2024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3962400"/>
            <a:ext cx="2680621" cy="203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with DC component removal (MIP + 2.5 </a:t>
            </a:r>
            <a:r>
              <a:rPr lang="el-GR" dirty="0" smtClean="0"/>
              <a:t>σ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048000" y="1371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3124200" y="3657600"/>
            <a:ext cx="28664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lower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334000" y="24384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62000" y="18288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Trigger Turn-On Curve </a:t>
            </a:r>
            <a:br>
              <a:rPr lang="en-US" dirty="0" smtClean="0"/>
            </a:br>
            <a:r>
              <a:rPr lang="en-US" dirty="0" smtClean="0"/>
              <a:t>(No background), Electron Eff. &gt; 97%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Hex 1+6 Shower Trigger &gt; 1.6GeV (for 2GeV electron)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+ Preshower Pad on top of central shower block &gt; MIP + 1</a:t>
            </a:r>
            <a:r>
              <a:rPr lang="el-GR" dirty="0" smtClean="0"/>
              <a:t>σ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3917"/>
            <a:ext cx="4040188" cy="318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34774"/>
            <a:ext cx="4041775" cy="3161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6248400" y="3505200"/>
            <a:ext cx="14863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+ Preshower</a:t>
            </a:r>
          </a:p>
          <a:p>
            <a:r>
              <a:rPr lang="en-US" dirty="0" smtClean="0"/>
              <a:t>-&gt; x2 improve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125" y="1467994"/>
            <a:ext cx="2690717" cy="20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1447801"/>
            <a:ext cx="2660428" cy="207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97828" y="3957590"/>
            <a:ext cx="2675573" cy="2039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934873"/>
            <a:ext cx="2695766" cy="208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with background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819400" y="1219200"/>
            <a:ext cx="3111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819400" y="3657600"/>
            <a:ext cx="2946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</a:t>
            </a:r>
            <a:endParaRPr lang="en-US" dirty="0"/>
          </a:p>
        </p:txBody>
      </p:sp>
      <p:grpSp>
        <p:nvGrpSpPr>
          <p:cNvPr id="21" name="Group 20"/>
          <p:cNvGrpSpPr/>
          <p:nvPr/>
        </p:nvGrpSpPr>
        <p:grpSpPr>
          <a:xfrm>
            <a:off x="5791200" y="1676400"/>
            <a:ext cx="1905000" cy="1524000"/>
            <a:chOff x="5791200" y="1676400"/>
            <a:chExt cx="1905000" cy="1524000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5791200" y="1676400"/>
              <a:ext cx="0" cy="1524000"/>
            </a:xfrm>
            <a:prstGeom prst="line">
              <a:avLst/>
            </a:prstGeom>
            <a:ln w="4762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ight Arrow 19"/>
            <p:cNvSpPr/>
            <p:nvPr/>
          </p:nvSpPr>
          <p:spPr>
            <a:xfrm>
              <a:off x="5791200" y="2362200"/>
              <a:ext cx="1905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Electron &gt; 2GeV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791200" y="4114800"/>
            <a:ext cx="1905000" cy="1524000"/>
            <a:chOff x="5791200" y="1676400"/>
            <a:chExt cx="1905000" cy="1524000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5791200" y="1676400"/>
              <a:ext cx="0" cy="1524000"/>
            </a:xfrm>
            <a:prstGeom prst="line">
              <a:avLst/>
            </a:prstGeom>
            <a:ln w="47625" cmpd="db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ight Arrow 24"/>
            <p:cNvSpPr/>
            <p:nvPr/>
          </p:nvSpPr>
          <p:spPr>
            <a:xfrm>
              <a:off x="5791200" y="2362200"/>
              <a:ext cx="1905000" cy="68580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Electron &gt; 2GeV</a:t>
              </a:r>
              <a:endParaRPr lang="en-US" dirty="0"/>
            </a:p>
          </p:txBody>
        </p:sp>
      </p:grpSp>
    </p:spTree>
  </p:cSld>
  <p:clrMapOvr>
    <a:masterClrMapping/>
  </p:clrMapOvr>
  <p:transition>
    <p:strips dir="r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3886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Look at single Hexagon shower blocks which passed 0.75 MIP cut. </a:t>
            </a:r>
          </a:p>
          <a:p>
            <a:pPr lvl="1"/>
            <a:r>
              <a:rPr lang="en-US" dirty="0" smtClean="0"/>
              <a:t>Full background spectrum used</a:t>
            </a:r>
          </a:p>
          <a:p>
            <a:pPr lvl="1"/>
            <a:r>
              <a:rPr lang="en-US" dirty="0" smtClean="0"/>
              <a:t>ADC integration window = 50ns</a:t>
            </a:r>
          </a:p>
          <a:p>
            <a:r>
              <a:rPr lang="en-US" dirty="0" smtClean="0"/>
              <a:t>~10% blocks will produce a 0.75MIP signal for clock trigger</a:t>
            </a:r>
          </a:p>
          <a:p>
            <a:pPr lvl="1"/>
            <a:r>
              <a:rPr lang="en-US" dirty="0" smtClean="0"/>
              <a:t>Data readout is least 10% of modules</a:t>
            </a:r>
          </a:p>
          <a:p>
            <a:pPr lvl="1"/>
            <a:r>
              <a:rPr lang="en-US" dirty="0" smtClean="0"/>
              <a:t>A shower MIP trigger is likely just trigger on lower energy particles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background particle pile ups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2667000"/>
            <a:ext cx="5010150" cy="36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953000" y="1752600"/>
            <a:ext cx="1846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higher </a:t>
            </a:r>
            <a:r>
              <a:rPr lang="el-GR" dirty="0" smtClean="0">
                <a:solidFill>
                  <a:srgbClr val="0101FF"/>
                </a:solidFill>
              </a:rPr>
              <a:t>γ</a:t>
            </a:r>
            <a:r>
              <a:rPr lang="en-US" dirty="0" smtClean="0">
                <a:solidFill>
                  <a:srgbClr val="0101FF"/>
                </a:solidFill>
              </a:rPr>
              <a:t> </a:t>
            </a:r>
            <a:r>
              <a:rPr lang="el-GR" dirty="0" smtClean="0">
                <a:solidFill>
                  <a:srgbClr val="0101FF"/>
                </a:solidFill>
              </a:rPr>
              <a:t>φ</a:t>
            </a:r>
            <a:r>
              <a:rPr lang="en-US" dirty="0" smtClean="0">
                <a:solidFill>
                  <a:srgbClr val="0101FF"/>
                </a:solidFill>
              </a:rPr>
              <a:t>-band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lower </a:t>
            </a:r>
            <a:r>
              <a:rPr lang="el-GR" dirty="0" smtClean="0">
                <a:solidFill>
                  <a:srgbClr val="FF0000"/>
                </a:solidFill>
              </a:rPr>
              <a:t>γ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l-GR" dirty="0" smtClean="0">
                <a:solidFill>
                  <a:srgbClr val="FF0000"/>
                </a:solidFill>
              </a:rPr>
              <a:t>φ</a:t>
            </a:r>
            <a:r>
              <a:rPr lang="en-US" dirty="0" smtClean="0">
                <a:solidFill>
                  <a:srgbClr val="FF0000"/>
                </a:solidFill>
              </a:rPr>
              <a:t>-band</a:t>
            </a:r>
          </a:p>
        </p:txBody>
      </p:sp>
    </p:spTree>
  </p:cSld>
  <p:clrMapOvr>
    <a:masterClrMapping/>
  </p:clrMapOvr>
  <p:transition>
    <p:strips dir="r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9"/>
            <a:ext cx="4800600" cy="446227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Radiation on preshower is high for PVDIS</a:t>
            </a:r>
          </a:p>
          <a:p>
            <a:pPr lvl="1"/>
            <a:r>
              <a:rPr lang="en-US" dirty="0" smtClean="0"/>
              <a:t>Last meeting we showed that preshower will show radiation damage in a few months run in PVDIS configuration (assuming no cure for photon </a:t>
            </a:r>
            <a:r>
              <a:rPr lang="en-US" dirty="0" err="1" smtClean="0"/>
              <a:t>bgd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Estimated light loss is a fraction depending on the choice of scintillator and fibers</a:t>
            </a:r>
          </a:p>
          <a:p>
            <a:r>
              <a:rPr lang="en-US" dirty="0" smtClean="0"/>
              <a:t>Our preshower was designed to produce high photon yield</a:t>
            </a:r>
          </a:p>
          <a:p>
            <a:pPr lvl="1"/>
            <a:r>
              <a:rPr lang="en-US" dirty="0" err="1" smtClean="0"/>
              <a:t>Scint</a:t>
            </a:r>
            <a:r>
              <a:rPr lang="en-US" dirty="0" smtClean="0"/>
              <a:t> . thickness = 2cm with WLS imbedding</a:t>
            </a:r>
          </a:p>
          <a:p>
            <a:pPr lvl="1"/>
            <a:r>
              <a:rPr lang="en-US" dirty="0" smtClean="0"/>
              <a:t>Expected photon / MIP = 140 e</a:t>
            </a:r>
            <a:r>
              <a:rPr lang="el-GR" baseline="-25000" dirty="0" smtClean="0"/>
              <a:t>γ</a:t>
            </a:r>
            <a:endParaRPr lang="en-US" baseline="-25000" dirty="0" smtClean="0"/>
          </a:p>
          <a:p>
            <a:pPr lvl="1"/>
            <a:r>
              <a:rPr lang="en-US" dirty="0" smtClean="0"/>
              <a:t>After 50% radiation damage (70 e</a:t>
            </a:r>
            <a:r>
              <a:rPr lang="el-GR" baseline="-25000" dirty="0" smtClean="0"/>
              <a:t>γ</a:t>
            </a:r>
            <a:r>
              <a:rPr lang="en-US" dirty="0" smtClean="0"/>
              <a:t>), MIP resolution  from photon fluctuation = 12%</a:t>
            </a:r>
          </a:p>
          <a:p>
            <a:pPr lvl="1"/>
            <a:r>
              <a:rPr lang="en-US" dirty="0" smtClean="0"/>
              <a:t>Intrinsic fluctuation on MIP sampling = 23%, PID cut on MIP + 2.5 </a:t>
            </a:r>
            <a:r>
              <a:rPr lang="el-GR" dirty="0" smtClean="0"/>
              <a:t>σ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Therefore, effect on radiation damage to MIP resolution is expected to be minimal, as long as we calibrate the photon yield online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Quick estimation on impact of preshower radiation damage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362200"/>
            <a:ext cx="29146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410200" y="1828800"/>
            <a:ext cx="37305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Beam test for </a:t>
            </a:r>
            <a:r>
              <a:rPr lang="en-US" dirty="0" err="1" smtClean="0">
                <a:solidFill>
                  <a:schemeClr val="tx2"/>
                </a:solidFill>
              </a:rPr>
              <a:t>LHCb</a:t>
            </a:r>
            <a:r>
              <a:rPr lang="en-US" dirty="0" smtClean="0">
                <a:solidFill>
                  <a:schemeClr val="tx2"/>
                </a:solidFill>
              </a:rPr>
              <a:t> pad (1.5cm thick)</a:t>
            </a:r>
          </a:p>
          <a:p>
            <a:r>
              <a:rPr lang="en-US" dirty="0" smtClean="0">
                <a:solidFill>
                  <a:schemeClr val="tx2"/>
                </a:solidFill>
              </a:rPr>
              <a:t>From </a:t>
            </a:r>
            <a:r>
              <a:rPr lang="en-US" dirty="0" err="1" smtClean="0">
                <a:solidFill>
                  <a:schemeClr val="tx2"/>
                </a:solidFill>
              </a:rPr>
              <a:t>LHCb</a:t>
            </a:r>
            <a:r>
              <a:rPr lang="en-US" dirty="0" smtClean="0">
                <a:solidFill>
                  <a:schemeClr val="tx2"/>
                </a:solidFill>
              </a:rPr>
              <a:t> technical design report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2800" y="3810000"/>
            <a:ext cx="1611339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1.5cm -&gt; 105 </a:t>
            </a:r>
            <a:r>
              <a:rPr lang="en-US" dirty="0" smtClean="0"/>
              <a:t>e</a:t>
            </a:r>
            <a:r>
              <a:rPr lang="el-GR" baseline="-25000" dirty="0" smtClean="0"/>
              <a:t>γ</a:t>
            </a:r>
            <a:endParaRPr lang="en-US" baseline="-25000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Apr 30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Forth update </a:t>
            </a:r>
            <a:r>
              <a:rPr lang="en-US" dirty="0" smtClean="0"/>
              <a:t>of CLEO </a:t>
            </a: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latin typeface="Calibri"/>
                <a:ea typeface="宋体"/>
                <a:cs typeface="宋体"/>
              </a:rPr>
              <a:t>Cutting  </a:t>
            </a:r>
            <a:r>
              <a:rPr lang="en-US" sz="2400" dirty="0" smtClean="0">
                <a:latin typeface="Calibri"/>
                <a:ea typeface="宋体"/>
                <a:cs typeface="Times New Roman"/>
              </a:rPr>
              <a:t>2cm away</a:t>
            </a:r>
            <a:r>
              <a:rPr lang="en-US" dirty="0" smtClean="0"/>
              <a:t>  on 1st baffle inner radius </a:t>
            </a:r>
          </a:p>
          <a:p>
            <a:r>
              <a:rPr lang="en-US" dirty="0" smtClean="0"/>
              <a:t>Received </a:t>
            </a:r>
            <a:r>
              <a:rPr lang="en-US" dirty="0" smtClean="0"/>
              <a:t>background simulation from Zhiwen on May </a:t>
            </a:r>
            <a:r>
              <a:rPr lang="en-US" dirty="0" smtClean="0"/>
              <a:t>24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400" dirty="0" smtClean="0"/>
              <a:t>For each sector, background rate were calculated in high and low regions in phi</a:t>
            </a:r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High radiation azimuthal region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Low radiation azimuthal region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506379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505809"/>
            <a:ext cx="4041775" cy="2904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6743" y="0"/>
            <a:ext cx="3287257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6528116" y="-76200"/>
            <a:ext cx="2692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Babar baffle (for compare)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121165"/>
              <a:gd name="adj2" fmla="val -23035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209498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Background distribution </a:t>
            </a:r>
            <a:br>
              <a:rPr lang="en-US" dirty="0" smtClean="0"/>
            </a:br>
            <a:r>
              <a:rPr lang="en-US" sz="3100" dirty="0" smtClean="0"/>
              <a:t>New: with photon and pi+, 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2050" name="Picture 2" descr="C:\Users\Huang Jin\AppData\Local\Temp\Lead2X0PbBlock_Hex.1.PVDIS_RunBackgroundStud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38600" y="5782270"/>
            <a:ext cx="33239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 (7 GHz/6+1 Hex cluster!)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/>
              <a:t>w/o photon and pi+, 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smtClean="0">
                <a:solidFill>
                  <a:schemeClr val="accent1"/>
                </a:solidFill>
              </a:rPr>
              <a:t>w/o photon, w/ pi+, </a:t>
            </a:r>
            <a:r>
              <a:rPr lang="en-US" sz="3100" dirty="0" smtClean="0"/>
              <a:t>Mid R, High </a:t>
            </a:r>
            <a:r>
              <a:rPr lang="en-US" sz="3100" dirty="0" err="1" smtClean="0"/>
              <a:t>Rad</a:t>
            </a:r>
            <a:r>
              <a:rPr lang="en-US" sz="3100" dirty="0" smtClean="0"/>
              <a:t> phi slice</a:t>
            </a:r>
            <a:endParaRPr lang="en-US" dirty="0"/>
          </a:p>
        </p:txBody>
      </p:sp>
      <p:pic>
        <p:nvPicPr>
          <p:cNvPr id="3074" name="Picture 2" descr="C:\Users\Huang Jin\AppData\Local\Temp\Lead2X0PbBlock_Hex.1.PVDIS_RunPion_GetEfficiencies_Full_bgd_No_Gamma_BackGround_Apr2013_Eklog_R_high_Mid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solidFill>
                  <a:schemeClr val="accent1"/>
                </a:solidFill>
              </a:rPr>
              <a:t>w/ photon, w/ pi+, </a:t>
            </a:r>
            <a:r>
              <a:rPr lang="en-US" sz="3600" dirty="0" smtClean="0"/>
              <a:t>Mid R, High </a:t>
            </a:r>
            <a:r>
              <a:rPr lang="en-US" sz="3600" dirty="0" err="1" smtClean="0"/>
              <a:t>Rad</a:t>
            </a:r>
            <a:r>
              <a:rPr lang="en-US" sz="3600" dirty="0" smtClean="0"/>
              <a:t> phi slice</a:t>
            </a:r>
            <a:endParaRPr lang="en-US" dirty="0"/>
          </a:p>
        </p:txBody>
      </p:sp>
      <p:pic>
        <p:nvPicPr>
          <p:cNvPr id="4098" name="Picture 2" descr="C:\Users\Huang Jin\AppData\Local\Temp\Lead2X0PbBlock_Hex.1.PVDIS_RunPion_GetEfficiencies_Full_bgd_BackGround_Apr2013_Eklog_R_high_Mid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Look elsewhere, Outer/Inner R</a:t>
            </a:r>
            <a:br>
              <a:rPr lang="en-US" dirty="0" smtClean="0"/>
            </a:br>
            <a:r>
              <a:rPr lang="en-US" sz="3600" dirty="0" smtClean="0"/>
              <a:t>PID Performance (pion eff. w/ 94% elec. </a:t>
            </a:r>
            <a:r>
              <a:rPr lang="en-US" sz="3600" dirty="0" err="1" smtClean="0"/>
              <a:t>eff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pic>
        <p:nvPicPr>
          <p:cNvPr id="5122" name="Picture 2" descr="C:\Users\Huang Jin\AppData\Local\Temp\Lead2X0PbBlock_Hex.1.PVDIS_RunPion_GetEfficiencies_Full_bgd_BackGround_Apr2013_Eklog_R_high_OuterR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0000" b="51912"/>
          <a:stretch>
            <a:fillRect/>
          </a:stretch>
        </p:blipFill>
        <p:spPr bwMode="auto">
          <a:xfrm>
            <a:off x="685800" y="1676400"/>
            <a:ext cx="3103813" cy="2176462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533400" y="1371600"/>
            <a:ext cx="35055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photon, w/ pi+, </a:t>
            </a:r>
            <a:r>
              <a:rPr lang="en-US" sz="1400" dirty="0" smtClean="0"/>
              <a:t>Outer R, High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pic>
        <p:nvPicPr>
          <p:cNvPr id="5123" name="Picture 3" descr="C:\Users\Huang Jin\AppData\Local\Temp\Lead2X0PbBlock_Hex.1.PVDIS_RunPion_GetEfficiencies_Full_bgd_BackGround_Apr2013_Eklog_R_low_OuterR.png"/>
          <p:cNvPicPr>
            <a:picLocks noChangeAspect="1" noChangeArrowheads="1"/>
          </p:cNvPicPr>
          <p:nvPr/>
        </p:nvPicPr>
        <p:blipFill>
          <a:blip r:embed="rId3" cstate="print"/>
          <a:srcRect l="49167" b="53429"/>
          <a:stretch>
            <a:fillRect/>
          </a:stretch>
        </p:blipFill>
        <p:spPr bwMode="auto">
          <a:xfrm>
            <a:off x="5029200" y="1646946"/>
            <a:ext cx="3124200" cy="208685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4800600" y="1342146"/>
            <a:ext cx="34702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photon, w/ pi+, </a:t>
            </a:r>
            <a:r>
              <a:rPr lang="en-US" sz="1400" dirty="0" smtClean="0"/>
              <a:t>Outer R, Low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sp>
        <p:nvSpPr>
          <p:cNvPr id="11" name="Rectangle 10"/>
          <p:cNvSpPr/>
          <p:nvPr/>
        </p:nvSpPr>
        <p:spPr>
          <a:xfrm>
            <a:off x="609600" y="4038600"/>
            <a:ext cx="35910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o photon, w/ pi+, </a:t>
            </a:r>
            <a:r>
              <a:rPr lang="en-US" sz="1400" dirty="0" smtClean="0"/>
              <a:t>Inner R, High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sp>
        <p:nvSpPr>
          <p:cNvPr id="12" name="Rectangle 11"/>
          <p:cNvSpPr/>
          <p:nvPr/>
        </p:nvSpPr>
        <p:spPr>
          <a:xfrm>
            <a:off x="4953000" y="4038600"/>
            <a:ext cx="35557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w/ o photon, w/ pi+, </a:t>
            </a:r>
            <a:r>
              <a:rPr lang="en-US" sz="1400" dirty="0" smtClean="0"/>
              <a:t>Inner R, Low </a:t>
            </a:r>
            <a:r>
              <a:rPr lang="en-US" sz="1400" dirty="0" err="1" smtClean="0"/>
              <a:t>Rad</a:t>
            </a:r>
            <a:r>
              <a:rPr lang="en-US" sz="1400" dirty="0" smtClean="0"/>
              <a:t> phi slice</a:t>
            </a:r>
            <a:endParaRPr lang="en-US" sz="1400" dirty="0"/>
          </a:p>
        </p:txBody>
      </p:sp>
      <p:pic>
        <p:nvPicPr>
          <p:cNvPr id="5124" name="Picture 4" descr="C:\Users\Huang Jin\AppData\Local\Temp\Lead2X0PbBlock_Hex.1.PVDIS_RunPion_GetEfficiencies_Full_bgd_No_Gamma_BackGround_Apr2013_Eklog_R_low_InnerR.png"/>
          <p:cNvPicPr>
            <a:picLocks noChangeAspect="1" noChangeArrowheads="1"/>
          </p:cNvPicPr>
          <p:nvPr/>
        </p:nvPicPr>
        <p:blipFill>
          <a:blip r:embed="rId4" cstate="print"/>
          <a:srcRect l="49167" b="52286"/>
          <a:stretch>
            <a:fillRect/>
          </a:stretch>
        </p:blipFill>
        <p:spPr bwMode="auto">
          <a:xfrm>
            <a:off x="5029200" y="4343400"/>
            <a:ext cx="3127056" cy="2140036"/>
          </a:xfrm>
          <a:prstGeom prst="rect">
            <a:avLst/>
          </a:prstGeom>
          <a:noFill/>
        </p:spPr>
      </p:pic>
      <p:pic>
        <p:nvPicPr>
          <p:cNvPr id="5125" name="Picture 5" descr="C:\Users\Huang Jin\AppData\Local\Temp\Lead2X0PbBlock_Hex.1.PVDIS_RunPion_GetEfficiencies_Full_bgd_No_Gamma_BackGround_Apr2013_Eklog_R_high_InnerR.png"/>
          <p:cNvPicPr>
            <a:picLocks noChangeAspect="1" noChangeArrowheads="1"/>
          </p:cNvPicPr>
          <p:nvPr/>
        </p:nvPicPr>
        <p:blipFill>
          <a:blip r:embed="rId5" cstate="print"/>
          <a:srcRect l="50000" b="52286"/>
          <a:stretch>
            <a:fillRect/>
          </a:stretch>
        </p:blipFill>
        <p:spPr bwMode="auto">
          <a:xfrm>
            <a:off x="685800" y="4343400"/>
            <a:ext cx="3075813" cy="2140036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update of CLEO background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Reported Apr 23 Calorimeter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uang Jin\AppData\Local\Temp\Lead2X0PbBlock_Hex.1.PVDIS_RunBackgroundStudy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17178"/>
            <a:ext cx="8229600" cy="4453882"/>
          </a:xfrm>
          <a:prstGeom prst="rect">
            <a:avLst/>
          </a:prstGeom>
          <a:noFill/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Zhiwen Updated background contribution for all configurations. PVDIS shown here: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191000" y="563880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uang Jin\AppData\Local\Temp\Lead2X0PbBlock_Hex.1.PVDIS_RunBackgroundStudy_Rate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for 1+6 hexagon cluster at inner radius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3434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3962400" y="3810000"/>
            <a:ext cx="2362200" cy="685800"/>
          </a:xfrm>
          <a:prstGeom prst="wedgeRoundRectCallout">
            <a:avLst>
              <a:gd name="adj1" fmla="val -98482"/>
              <a:gd name="adj2" fmla="val 1060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Lower pi- rate in new simulation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Huang Jin\AppData\Local\Temp\Lead2X0PbBlock_Hex.1.PVDIS_RunElectron_GetEfficiencies_Full_bg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electron efficiency</a:t>
            </a:r>
            <a:br>
              <a:rPr lang="en-US" dirty="0" smtClean="0"/>
            </a:br>
            <a:r>
              <a:rPr lang="en-US" dirty="0" smtClean="0"/>
              <a:t>Only electron and pi- background used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332445" y="1611086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334000" y="1524000"/>
            <a:ext cx="12954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p&gt;2GeV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315200" y="2667000"/>
            <a:ext cx="1828800" cy="838200"/>
          </a:xfrm>
          <a:prstGeom prst="wedgeRoundRectCallout">
            <a:avLst>
              <a:gd name="adj1" fmla="val -46952"/>
              <a:gd name="adj2" fmla="val -84315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Not much change in electron eff.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364735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Per-event pion rate </a:t>
            </a:r>
            <a:br>
              <a:rPr lang="en-US" dirty="0" smtClean="0"/>
            </a:br>
            <a:r>
              <a:rPr lang="en-US" sz="2700" dirty="0" smtClean="0"/>
              <a:t>for 1+6 hexagon cluster at Mid radius, high radiation </a:t>
            </a:r>
            <a:r>
              <a:rPr lang="el-GR" sz="2700" dirty="0" smtClean="0"/>
              <a:t>φ</a:t>
            </a:r>
            <a:r>
              <a:rPr lang="en-US" sz="2700" dirty="0" smtClean="0"/>
              <a:t>-slice</a:t>
            </a:r>
            <a:endParaRPr lang="en-US" sz="2700" dirty="0"/>
          </a:p>
        </p:txBody>
      </p:sp>
      <p:sp>
        <p:nvSpPr>
          <p:cNvPr id="11" name="Bent Arrow 10"/>
          <p:cNvSpPr/>
          <p:nvPr/>
        </p:nvSpPr>
        <p:spPr>
          <a:xfrm rot="5400000">
            <a:off x="4305300" y="723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52" name="AutoShape 4" descr="https://p25ext.lanl.gov/elog/JinResearchLog/130723_062612/Lead2X0PbBlock_Hex.1.PVDIS_RunBackgroundStudy_Rate_Full_bgd_BackGround_May2013_SmallerZ_Eklog_R_high_MidR.png?lb=JinResearchLo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971800"/>
            <a:ext cx="5010150" cy="360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257800" y="3657600"/>
            <a:ext cx="3581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 (mostly absorbed in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</a:rPr>
              <a:t>Pb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24000" y="2362200"/>
            <a:ext cx="1171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257800" y="4724400"/>
            <a:ext cx="1675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40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Updated: pion rejection</a:t>
            </a:r>
            <a:br>
              <a:rPr lang="en-US" dirty="0" smtClean="0"/>
            </a:br>
            <a:r>
              <a:rPr lang="en-US" dirty="0" smtClean="0"/>
              <a:t>Only electron and pi- background used</a:t>
            </a:r>
            <a:endParaRPr lang="en-US" dirty="0"/>
          </a:p>
        </p:txBody>
      </p:sp>
      <p:pic>
        <p:nvPicPr>
          <p:cNvPr id="4098" name="Picture 2" descr="C:\Users\Huang Jin\AppData\Local\Temp\Lead2X0PbBlock_Hex.1.PVDIS_RunPion_GetEfficiencies_Full_bgd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>
          <a:xfrm>
            <a:off x="5276461" y="1676400"/>
            <a:ext cx="0" cy="1752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5334000" y="1676400"/>
            <a:ext cx="1295400" cy="609600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p&gt;2GeV</a:t>
            </a:r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7086600" y="1752600"/>
            <a:ext cx="1828800" cy="685800"/>
          </a:xfrm>
          <a:prstGeom prst="wedgeRoundRectCallout">
            <a:avLst>
              <a:gd name="adj1" fmla="val -137768"/>
              <a:gd name="adj2" fmla="val 4481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x2 improved from last version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trigger turn on curve</a:t>
            </a:r>
            <a:br>
              <a:rPr lang="en-US" dirty="0" smtClean="0"/>
            </a:br>
            <a:r>
              <a:rPr lang="en-US" sz="2700" dirty="0" smtClean="0"/>
              <a:t>2GeV electron cut based on shower Hex1+6 cluster only</a:t>
            </a:r>
            <a:endParaRPr lang="en-US" sz="2700" dirty="0"/>
          </a:p>
        </p:txBody>
      </p:sp>
      <p:pic>
        <p:nvPicPr>
          <p:cNvPr id="3074" name="Picture 2" descr="C:\Users\Huang Jin\AppData\Local\Temp\Lead2X0PbBlock_Hex.1.PVDIS_RunPion_GetEfficiencies_TrigSH1.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8186" y="1481138"/>
            <a:ext cx="6207627" cy="452596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Internal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Huang, et.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PVDIS – current baffle (with direct </a:t>
            </a:r>
            <a:r>
              <a:rPr lang="el-GR" dirty="0" smtClean="0"/>
              <a:t>γ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58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3124200"/>
            <a:ext cx="23487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dominate</a:t>
            </a:r>
          </a:p>
          <a:p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But attenuated quickly</a:t>
            </a:r>
            <a:endParaRPr lang="en-US" dirty="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Dec Collaboration Meeting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2816" y="1481138"/>
            <a:ext cx="6298367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Internal Discussion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 smtClean="0"/>
              <a:t>Jin Huang, et. al.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PVDIS – preview for a baffle </a:t>
            </a:r>
            <a:r>
              <a:rPr lang="en-US" sz="3600" u="sng" dirty="0" smtClean="0">
                <a:solidFill>
                  <a:schemeClr val="accent1"/>
                </a:solidFill>
              </a:rPr>
              <a:t>w/o direct </a:t>
            </a:r>
            <a:r>
              <a:rPr lang="el-GR" sz="3600" u="sng" dirty="0" smtClean="0">
                <a:solidFill>
                  <a:schemeClr val="accent1"/>
                </a:solidFill>
              </a:rPr>
              <a:t>γ</a:t>
            </a:r>
            <a:endParaRPr lang="en-US" sz="3600" u="sng" dirty="0" smtClean="0">
              <a:solidFill>
                <a:schemeClr val="accent1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1600200" y="6019800"/>
            <a:ext cx="1828800" cy="838200"/>
          </a:xfrm>
          <a:prstGeom prst="wedgeRoundRectCallout">
            <a:avLst>
              <a:gd name="adj1" fmla="val 7292"/>
              <a:gd name="adj2" fmla="val -10211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Layer #1 is 2cm preshower </a:t>
            </a:r>
            <a:r>
              <a:rPr lang="en-US" dirty="0" err="1" smtClean="0"/>
              <a:t>scint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057400" y="2057400"/>
            <a:ext cx="2039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γ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get reduced by ~5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343400" y="3886200"/>
            <a:ext cx="2696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π</a:t>
            </a:r>
            <a:r>
              <a:rPr lang="en-US" baseline="30000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-</a:t>
            </a:r>
            <a:r>
              <a:rPr lang="en-US" dirty="0" smtClean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 become important here</a:t>
            </a:r>
          </a:p>
        </p:txBody>
      </p:sp>
      <p:sp>
        <p:nvSpPr>
          <p:cNvPr id="10" name="Rectangle 9"/>
          <p:cNvSpPr/>
          <p:nvPr/>
        </p:nvSpPr>
        <p:spPr>
          <a:xfrm>
            <a:off x="609600" y="1066800"/>
            <a:ext cx="3287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From Dec Collaboration Meeting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Last Version of Background Simulation (reported last week)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44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Why it is hard – lots of deep pions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7888"/>
          <a:stretch>
            <a:fillRect/>
          </a:stretch>
        </p:blipFill>
        <p:spPr bwMode="auto">
          <a:xfrm>
            <a:off x="0" y="1143000"/>
            <a:ext cx="9143999" cy="499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191000" y="5638800"/>
            <a:ext cx="141256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CC3399"/>
                </a:solidFill>
              </a:rPr>
              <a:t> Photon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</p:spTree>
  </p:cSld>
  <p:clrMapOvr>
    <a:masterClrMapping/>
  </p:clrMapOvr>
  <p:transition>
    <p:strips dir="ru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Per-event pion rate for 1+6 hexagon cluster at inner radius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04028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4343400" y="2362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Pion-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6699"/>
                </a:solidFill>
              </a:rPr>
              <a:t>Pion+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48200" y="4038600"/>
            <a:ext cx="2362200" cy="685800"/>
          </a:xfrm>
          <a:prstGeom prst="wedgeRoundRectCallout">
            <a:avLst>
              <a:gd name="adj1" fmla="val -98482"/>
              <a:gd name="adj2" fmla="val 10603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High pi+ rate??</a:t>
            </a:r>
          </a:p>
          <a:p>
            <a:pPr algn="ctr"/>
            <a:r>
              <a:rPr lang="en-US" dirty="0" smtClean="0"/>
              <a:t>Need to be checked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Electron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0486" y="1481138"/>
            <a:ext cx="6103028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ular Callout 6"/>
          <p:cNvSpPr/>
          <p:nvPr/>
        </p:nvSpPr>
        <p:spPr>
          <a:xfrm>
            <a:off x="533400" y="2514600"/>
            <a:ext cx="2362200" cy="685800"/>
          </a:xfrm>
          <a:prstGeom prst="wedgeRoundRectCallout">
            <a:avLst>
              <a:gd name="adj1" fmla="val 103361"/>
              <a:gd name="adj2" fmla="val 31208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Background pile ups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Pion efficiency w/ background at inner radius. </a:t>
            </a:r>
            <a:r>
              <a:rPr lang="en-US" dirty="0" smtClean="0">
                <a:solidFill>
                  <a:srgbClr val="FF0000"/>
                </a:solidFill>
              </a:rPr>
              <a:t>Ignore gamma and pi+ </a:t>
            </a:r>
            <a:r>
              <a:rPr lang="en-US" dirty="0" err="1" smtClean="0">
                <a:solidFill>
                  <a:srgbClr val="FF0000"/>
                </a:solidFill>
              </a:rPr>
              <a:t>bgd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5887" y="1481138"/>
            <a:ext cx="6092226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ounded Rectangular Callout 9"/>
          <p:cNvSpPr/>
          <p:nvPr/>
        </p:nvSpPr>
        <p:spPr>
          <a:xfrm>
            <a:off x="6934200" y="1752600"/>
            <a:ext cx="2362200" cy="685800"/>
          </a:xfrm>
          <a:prstGeom prst="wedgeRoundRectCallout">
            <a:avLst>
              <a:gd name="adj1" fmla="val -102827"/>
              <a:gd name="adj2" fmla="val 63861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Significant drop in rejection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Position or kinematic dependent trigger threshold and cut threshold</a:t>
            </a:r>
          </a:p>
          <a:p>
            <a:r>
              <a:rPr lang="en-US" dirty="0" smtClean="0"/>
              <a:t>Use track multiplicity to assist calorimeter cuts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can further try	</a:t>
            </a:r>
            <a:endParaRPr lang="en-US" dirty="0"/>
          </a:p>
        </p:txBody>
      </p:sp>
    </p:spTree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38400"/>
            <a:ext cx="4040188" cy="290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5562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Updated radiation dose VS </a:t>
            </a:r>
            <a:r>
              <a:rPr lang="en-US" sz="2800" dirty="0" smtClean="0"/>
              <a:t>layers (High radiation </a:t>
            </a:r>
            <a:r>
              <a:rPr lang="el-GR" sz="2800" dirty="0" smtClean="0"/>
              <a:t>φ</a:t>
            </a:r>
            <a:r>
              <a:rPr lang="en-US" sz="2800" dirty="0" smtClean="0"/>
              <a:t> slice)</a:t>
            </a:r>
            <a:endParaRPr lang="en-US" sz="2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Update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 smtClean="0"/>
              <a:t>New: 4</a:t>
            </a:r>
            <a:r>
              <a:rPr lang="en-US" baseline="30000" dirty="0" smtClean="0"/>
              <a:t>th</a:t>
            </a:r>
            <a:r>
              <a:rPr lang="en-US" dirty="0" smtClean="0"/>
              <a:t> Update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990600" y="4504898"/>
            <a:ext cx="1295400" cy="304800"/>
          </a:xfrm>
          <a:prstGeom prst="wedgeRoundRectCallout">
            <a:avLst>
              <a:gd name="adj1" fmla="val 75066"/>
              <a:gd name="adj2" fmla="val -36199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Direct Pi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838200" y="3124200"/>
            <a:ext cx="1219200" cy="304800"/>
          </a:xfrm>
          <a:prstGeom prst="wedgeRoundRectCallout">
            <a:avLst>
              <a:gd name="adj1" fmla="val 35766"/>
              <a:gd name="adj2" fmla="val -10446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Soft EM </a:t>
            </a:r>
            <a:r>
              <a:rPr lang="el-GR" dirty="0" smtClean="0"/>
              <a:t>γ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1295400"/>
            <a:ext cx="279275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Photon (EM) &lt;- dominant!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 Photon (Pi</a:t>
            </a:r>
            <a:r>
              <a:rPr lang="en-US" baseline="30000" dirty="0" smtClean="0">
                <a:solidFill>
                  <a:srgbClr val="00CCFF"/>
                </a:solidFill>
              </a:rPr>
              <a:t>0</a:t>
            </a:r>
            <a:r>
              <a:rPr lang="en-US" dirty="0" smtClean="0">
                <a:solidFill>
                  <a:srgbClr val="00CCFF"/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Electron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Pion-</a:t>
            </a:r>
            <a:r>
              <a:rPr lang="en-US" dirty="0" smtClean="0">
                <a:solidFill>
                  <a:srgbClr val="00CCFF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Pion+ </a:t>
            </a:r>
            <a:r>
              <a:rPr lang="en-US" dirty="0" smtClean="0">
                <a:solidFill>
                  <a:schemeClr val="accent6"/>
                </a:solidFill>
              </a:rPr>
              <a:t>Proton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905000"/>
            <a:ext cx="4877866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ounded Rectangular Callout 18"/>
          <p:cNvSpPr/>
          <p:nvPr/>
        </p:nvSpPr>
        <p:spPr>
          <a:xfrm>
            <a:off x="5943600" y="2209800"/>
            <a:ext cx="2133600" cy="304800"/>
          </a:xfrm>
          <a:prstGeom prst="wedgeRoundRectCallout">
            <a:avLst>
              <a:gd name="adj1" fmla="val -88651"/>
              <a:gd name="adj2" fmla="val 6390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 by two-fold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86200"/>
            <a:ext cx="2743200" cy="211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3810000"/>
            <a:ext cx="2743200" cy="215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300" y="1597913"/>
            <a:ext cx="2655380" cy="204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81600" y="1587817"/>
            <a:ext cx="2782061" cy="216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Update on PID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Mid </a:t>
            </a:r>
            <a:r>
              <a:rPr lang="en-US" dirty="0" smtClean="0"/>
              <a:t>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 shown</a:t>
            </a:r>
            <a:br>
              <a:rPr lang="en-US" dirty="0" smtClean="0"/>
            </a:br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Other configuration also simulated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31" name="AutoShape 7" descr="https://p25ext.lanl.gov/elog/JinResearchLog/130522_075825/Lead2X0PbBlock_Hex.1.PVDIS_RunElectron_GetEfficiencies_Full_bgd_BackGround_May2013_Eklog_R_high_MidR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447800" y="3962400"/>
            <a:ext cx="12192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ular Callout 20"/>
          <p:cNvSpPr/>
          <p:nvPr/>
        </p:nvSpPr>
        <p:spPr>
          <a:xfrm>
            <a:off x="-76200" y="4622483"/>
            <a:ext cx="1524000" cy="533400"/>
          </a:xfrm>
          <a:prstGeom prst="wedgeRoundRectCallout">
            <a:avLst>
              <a:gd name="adj1" fmla="val 64082"/>
              <a:gd name="adj2" fmla="val -25747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5486400" y="4826317"/>
            <a:ext cx="381000" cy="9144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ular Callout 17"/>
          <p:cNvSpPr/>
          <p:nvPr/>
        </p:nvSpPr>
        <p:spPr>
          <a:xfrm>
            <a:off x="6477000" y="5029200"/>
            <a:ext cx="1524000" cy="533400"/>
          </a:xfrm>
          <a:prstGeom prst="wedgeRoundRectCallout">
            <a:avLst>
              <a:gd name="adj1" fmla="val -90816"/>
              <a:gd name="adj2" fmla="val -1875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>
            <a:off x="3733800" y="3124200"/>
            <a:ext cx="1905000" cy="1219200"/>
          </a:xfrm>
          <a:prstGeom prst="downArrow">
            <a:avLst>
              <a:gd name="adj1" fmla="val 50000"/>
              <a:gd name="adj2" fmla="val 507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Update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752600"/>
            <a:ext cx="2819400" cy="218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676400"/>
            <a:ext cx="2895600" cy="2205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810000"/>
            <a:ext cx="2828114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3838575"/>
            <a:ext cx="2934653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1.6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Outer radius</a:t>
            </a:r>
            <a:r>
              <a:rPr lang="en-US" dirty="0" smtClean="0"/>
              <a:t>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810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4068496" y="3244334"/>
            <a:ext cx="1007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7" name="Rounded Rectangular Callout 16"/>
          <p:cNvSpPr/>
          <p:nvPr/>
        </p:nvSpPr>
        <p:spPr>
          <a:xfrm>
            <a:off x="7239000" y="2209800"/>
            <a:ext cx="1905000" cy="533400"/>
          </a:xfrm>
          <a:prstGeom prst="wedgeRoundRectCallout">
            <a:avLst>
              <a:gd name="adj1" fmla="val -73469"/>
              <a:gd name="adj2" fmla="val -9047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100% pass for ~250 events/bin</a:t>
            </a:r>
            <a:endParaRPr lang="en-US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6403910" y="2006082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>
            <a:off x="6400800" y="2971800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  <p:cxnSp>
        <p:nvCxnSpPr>
          <p:cNvPr id="21" name="Straight Connector 20"/>
          <p:cNvCxnSpPr/>
          <p:nvPr/>
        </p:nvCxnSpPr>
        <p:spPr>
          <a:xfrm>
            <a:off x="6410131" y="4133461"/>
            <a:ext cx="0" cy="1600200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>
            <a:off x="6407021" y="5099179"/>
            <a:ext cx="1219200" cy="685800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Physics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676400"/>
            <a:ext cx="2743200" cy="2155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600200"/>
            <a:ext cx="2881312" cy="2233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688771" cy="2091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3810000"/>
            <a:ext cx="2895600" cy="2246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/>
          <p:nvPr/>
        </p:nvGrpSpPr>
        <p:grpSpPr>
          <a:xfrm>
            <a:off x="6696270" y="1897224"/>
            <a:ext cx="1219200" cy="1651518"/>
            <a:chOff x="6696270" y="1897224"/>
            <a:chExt cx="1219200" cy="165151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6699380" y="1897224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Right Arrow 18"/>
            <p:cNvSpPr/>
            <p:nvPr/>
          </p:nvSpPr>
          <p:spPr>
            <a:xfrm>
              <a:off x="6696270" y="2862942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grpSp>
        <p:nvGrpSpPr>
          <p:cNvPr id="3" name="Group 21"/>
          <p:cNvGrpSpPr/>
          <p:nvPr/>
        </p:nvGrpSpPr>
        <p:grpSpPr>
          <a:xfrm>
            <a:off x="6679164" y="4177004"/>
            <a:ext cx="1219200" cy="1651518"/>
            <a:chOff x="6407021" y="4133461"/>
            <a:chExt cx="1219200" cy="1651518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6410131" y="4133461"/>
              <a:ext cx="0" cy="1600200"/>
            </a:xfrm>
            <a:prstGeom prst="line">
              <a:avLst/>
            </a:prstGeom>
            <a:ln w="28575"/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21" name="Right Arrow 20"/>
            <p:cNvSpPr/>
            <p:nvPr/>
          </p:nvSpPr>
          <p:spPr>
            <a:xfrm>
              <a:off x="6407021" y="5099179"/>
              <a:ext cx="1219200" cy="685800"/>
            </a:xfrm>
            <a:prstGeom prst="right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Physics</a:t>
              </a:r>
              <a:endParaRPr lang="en-US" dirty="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9296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Trigger turn on curve for </a:t>
            </a:r>
            <a:r>
              <a:rPr lang="en-US" dirty="0" smtClean="0">
                <a:solidFill>
                  <a:srgbClr val="FF0000"/>
                </a:solidFill>
              </a:rPr>
              <a:t>2.5 GeV electron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Shower Hex 1+6 trigger &gt; 2.1 GeV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6019800"/>
            <a:ext cx="4040188" cy="762000"/>
          </a:xfrm>
        </p:spPr>
        <p:txBody>
          <a:bodyPr/>
          <a:lstStyle/>
          <a:p>
            <a:pPr algn="ctr"/>
            <a:r>
              <a:rPr lang="en-US" dirty="0" smtClean="0"/>
              <a:t>Pion Efficiency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3"/>
          </p:nvPr>
        </p:nvSpPr>
        <p:spPr>
          <a:xfrm>
            <a:off x="4645026" y="6019800"/>
            <a:ext cx="4041775" cy="762000"/>
          </a:xfrm>
        </p:spPr>
        <p:txBody>
          <a:bodyPr/>
          <a:lstStyle/>
          <a:p>
            <a:pPr algn="ctr"/>
            <a:r>
              <a:rPr lang="en-US" dirty="0" smtClean="0"/>
              <a:t>Electron Efficiency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90800" y="1371600"/>
            <a:ext cx="39340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Middle radius, higher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67000" y="3657600"/>
            <a:ext cx="36455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Inner radius</a:t>
            </a:r>
            <a:r>
              <a:rPr lang="en-US" dirty="0" smtClean="0"/>
              <a:t>, </a:t>
            </a:r>
            <a:r>
              <a:rPr lang="en-US" dirty="0" err="1" smtClean="0"/>
              <a:t>higer</a:t>
            </a:r>
            <a:r>
              <a:rPr lang="en-US" dirty="0" smtClean="0"/>
              <a:t> </a:t>
            </a:r>
            <a:r>
              <a:rPr lang="el-GR" dirty="0" smtClean="0"/>
              <a:t>γ</a:t>
            </a:r>
            <a:r>
              <a:rPr lang="en-US" dirty="0" smtClean="0"/>
              <a:t> </a:t>
            </a:r>
            <a:r>
              <a:rPr lang="el-GR" dirty="0" smtClean="0"/>
              <a:t>φ</a:t>
            </a:r>
            <a:r>
              <a:rPr lang="en-US" dirty="0" smtClean="0"/>
              <a:t>-band, full </a:t>
            </a:r>
            <a:r>
              <a:rPr lang="en-US" dirty="0" err="1" smtClean="0"/>
              <a:t>bgd</a:t>
            </a:r>
            <a:endParaRPr lang="en-US" dirty="0" smtClean="0"/>
          </a:p>
        </p:txBody>
      </p:sp>
      <p:sp>
        <p:nvSpPr>
          <p:cNvPr id="3076" name="AutoShape 4" descr="https://p25ext.lanl.gov/elog/JinResearchLog/130523_070632/Lead2X0PbBlock_Hex.1.PVDIS_RunElectron_GetEfficiencies_Full_bgd_BackGround_May2013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98" name="AutoShape 2" descr="Lead2X0PbBlock_Hex.1.PVDIS_RunElectron_GetEfficiencies_Full_bgd_BackGround_May2013_SmallerZ_Eklog_R_high_MidR_TrigSH2.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0050" y="3312498"/>
            <a:ext cx="4933950" cy="3545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EC group Internal Communication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Jin Huang &lt;jinhuang@jlab.org&gt;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Readout occupancy per shower channel for ~75MeV zero suppression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8FCF8"/>
              </a:clrFrom>
              <a:clrTo>
                <a:srgbClr val="F8FC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1676400"/>
            <a:ext cx="424162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800600" y="51816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101FF"/>
                </a:solidFill>
              </a:rPr>
              <a:t> High radiation phi slice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 Low radiation phi slice </a:t>
            </a:r>
          </a:p>
        </p:txBody>
      </p:sp>
      <p:sp>
        <p:nvSpPr>
          <p:cNvPr id="8" name="Bent Arrow 7"/>
          <p:cNvSpPr/>
          <p:nvPr/>
        </p:nvSpPr>
        <p:spPr>
          <a:xfrm rot="5400000">
            <a:off x="5143500" y="1104900"/>
            <a:ext cx="1295400" cy="2895600"/>
          </a:xfrm>
          <a:prstGeom prst="bentArrow">
            <a:avLst>
              <a:gd name="adj1" fmla="val 25000"/>
              <a:gd name="adj2" fmla="val 37449"/>
              <a:gd name="adj3" fmla="val 25000"/>
              <a:gd name="adj4" fmla="val 580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953000" y="3810000"/>
            <a:ext cx="2057400" cy="685800"/>
          </a:xfrm>
          <a:prstGeom prst="ellipse">
            <a:avLst/>
          </a:prstGeom>
          <a:noFill/>
          <a:ln>
            <a:solidFill>
              <a:srgbClr val="FE4A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5638800" y="4572000"/>
            <a:ext cx="1524000" cy="533400"/>
          </a:xfrm>
          <a:prstGeom prst="wedgeRoundRectCallout">
            <a:avLst>
              <a:gd name="adj1" fmla="val -25306"/>
              <a:gd name="adj2" fmla="val -67730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Improvement</a:t>
            </a:r>
            <a:endParaRPr lang="en-US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Mine - 3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99FF99"/>
      </a:hlink>
      <a:folHlink>
        <a:srgbClr val="B0DFA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29364</TotalTime>
  <Words>1754</Words>
  <Application>Microsoft Office PowerPoint</Application>
  <PresentationFormat>On-screen Show (4:3)</PresentationFormat>
  <Paragraphs>354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聚合</vt:lpstr>
      <vt:lpstr>Simulation Updates on PVDIS EC</vt:lpstr>
      <vt:lpstr>EC performance w/o background</vt:lpstr>
      <vt:lpstr>Forth update of CLEO background</vt:lpstr>
      <vt:lpstr>Updated: Per-event pion rate  for 1+6 hexagon cluster at Mid radius, high radiation φ-slice</vt:lpstr>
      <vt:lpstr>Updated radiation dose VS layers (High radiation φ slice)</vt:lpstr>
      <vt:lpstr>Update on PID  Mid radius, higher γ φ-band shown Other configuration also simulated</vt:lpstr>
      <vt:lpstr>Trigger turn on curve for 2 GeV electron Shower Hex 1+6 trigger &gt; 1.6 GeV</vt:lpstr>
      <vt:lpstr>Trigger turn on curve for 2.5 GeV electron Shower Hex 1+6 trigger &gt; 2.1 GeV</vt:lpstr>
      <vt:lpstr>Readout occupancy per shower channel for ~75MeV zero suppression </vt:lpstr>
      <vt:lpstr>Third update of CLEO background</vt:lpstr>
      <vt:lpstr>Updated radiation dose VS layers</vt:lpstr>
      <vt:lpstr>Background imbedding and distribution  Mid-R, High Radiation phi slice</vt:lpstr>
      <vt:lpstr>Updated: Per-event pion rate  for 1+6 hexagon cluster at Mid radius, high radiation φ-slice</vt:lpstr>
      <vt:lpstr>Update on PID with DC component removal (PS &gt; MIP + Bgd + (2-3) σ)</vt:lpstr>
      <vt:lpstr>Update on PID with DC component removal (PS &gt; MIP + Bgd + (2-3) σ)</vt:lpstr>
      <vt:lpstr>More detail in PID cut Middle radius, lower γ φ-band, full bgd</vt:lpstr>
      <vt:lpstr>Update on PID with DC component removal (PS &gt; MIP + Bgd + (2-3) σ)</vt:lpstr>
      <vt:lpstr>Trigger turn on curve for 2 GeV electron Shower Hex 1+6 trigger &gt; 1.6 GeV</vt:lpstr>
      <vt:lpstr>Trigger turn on curve for 2.5 GeV electron Shower Hex 1+6 trigger &gt; 2.1 GeV</vt:lpstr>
      <vt:lpstr>More detail in trigger cut Middle radius, higher γ φ-band, full bgd Shower Hex 1+6 trigger &gt; 2.1 GeV</vt:lpstr>
      <vt:lpstr>Readout occupancy per shower channel for ~75MeV zero suppression </vt:lpstr>
      <vt:lpstr>Trigger Study for Second update of CLEO background</vt:lpstr>
      <vt:lpstr>Update on PID with DC component removal (MIP + 2.5 σ)</vt:lpstr>
      <vt:lpstr>Update on PID with DC component removal (MIP + 2.5 σ)</vt:lpstr>
      <vt:lpstr>Pion Trigger Turn-On Curve  (No background), Electron Eff. &gt; 97%</vt:lpstr>
      <vt:lpstr>Trigger turn on curve with background</vt:lpstr>
      <vt:lpstr>All background particle pile ups</vt:lpstr>
      <vt:lpstr>Quick estimation on impact of preshower radiation damage</vt:lpstr>
      <vt:lpstr>Second update of CLEO background</vt:lpstr>
      <vt:lpstr>For each sector, background rate were calculated in high and low regions in phi</vt:lpstr>
      <vt:lpstr>Background distribution  New: with photon and pi+, Mid R, High Rad phi slice</vt:lpstr>
      <vt:lpstr>PID Performance (pion eff. w/ 94% elec. eff) w/o photon and pi+, Mid R, High Rad phi slice</vt:lpstr>
      <vt:lpstr>PID Performance (pion eff. w/ 94% elec. eff)  w/o photon, w/ pi+, Mid R, High Rad phi slice</vt:lpstr>
      <vt:lpstr>PID Performance (pion eff. w/ 94% elec. eff)  w/ photon, w/ pi+, Mid R, High Rad phi slice</vt:lpstr>
      <vt:lpstr>Look elsewhere, Outer/Inner R PID Performance (pion eff. w/ 94% elec. eff)</vt:lpstr>
      <vt:lpstr>First update of CLEO background</vt:lpstr>
      <vt:lpstr>Zhiwen Updated background contribution for all configurations. PVDIS shown here:</vt:lpstr>
      <vt:lpstr>Updated: Per-event pion rate for 1+6 hexagon cluster at inner radius</vt:lpstr>
      <vt:lpstr>Updated: electron efficiency Only electron and pi- background used</vt:lpstr>
      <vt:lpstr>Updated: pion rejection Only electron and pi- background used</vt:lpstr>
      <vt:lpstr>PVDIS trigger turn on curve 2GeV electron cut based on shower Hex1+6 cluster only</vt:lpstr>
      <vt:lpstr>PVDIS – current baffle (with direct γ)</vt:lpstr>
      <vt:lpstr>PVDIS – preview for a baffle w/o direct γ</vt:lpstr>
      <vt:lpstr>Last Version of Background Simulation (reported last week)</vt:lpstr>
      <vt:lpstr>Why it is hard – lots of deep pions</vt:lpstr>
      <vt:lpstr>Per-event pion rate for 1+6 hexagon cluster at inner radius</vt:lpstr>
      <vt:lpstr>Electron efficiency w/ background at inner radius. Ignore gamma and pi+ bgd</vt:lpstr>
      <vt:lpstr>Pion efficiency w/ background at inner radius. Ignore gamma and pi+ bgd</vt:lpstr>
      <vt:lpstr>What we can further try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Jin</dc:creator>
  <cp:lastModifiedBy>Huang Jin</cp:lastModifiedBy>
  <cp:revision>2281</cp:revision>
  <dcterms:created xsi:type="dcterms:W3CDTF">2009-04-16T15:29:42Z</dcterms:created>
  <dcterms:modified xsi:type="dcterms:W3CDTF">2013-07-23T14:28:46Z</dcterms:modified>
</cp:coreProperties>
</file>