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4.png" ContentType="image/png"/>
  <Override PartName="/ppt/media/image13.png" ContentType="image/png"/>
  <Override PartName="/ppt/media/image7.wmf" ContentType="image/x-wmf"/>
  <Override PartName="/ppt/media/image12.png" ContentType="image/png"/>
  <Override PartName="/ppt/media/image11.png" ContentType="image/png"/>
  <Override PartName="/ppt/media/image10.png" ContentType="image/png"/>
  <Override PartName="/ppt/media/image9.png" ContentType="image/png"/>
  <Override PartName="/ppt/media/image8.png" ContentType="image/png"/>
  <Override PartName="/ppt/media/image6.png" ContentType="image/png"/>
  <Override PartName="/ppt/media/image28.png" ContentType="image/png"/>
  <Override PartName="/ppt/media/image5.png" ContentType="image/png"/>
  <Override PartName="/ppt/media/image27.png" ContentType="image/png"/>
  <Override PartName="/ppt/media/image4.png" ContentType="image/png"/>
  <Override PartName="/ppt/media/image17.png" ContentType="image/png"/>
  <Override PartName="/ppt/media/image26.png" ContentType="image/png"/>
  <Override PartName="/ppt/media/image3.png" ContentType="image/png"/>
  <Override PartName="/ppt/media/image16.png" ContentType="image/png"/>
  <Override PartName="/ppt/media/image25.png" ContentType="image/png"/>
  <Override PartName="/ppt/media/image2.png" ContentType="image/png"/>
  <Override PartName="/ppt/media/image15.png" ContentType="image/png"/>
  <Override PartName="/ppt/media/image24.png" ContentType="image/png"/>
  <Override PartName="/ppt/media/image1.png" ContentType="image/png"/>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118"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119"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120"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121" name="PlaceHolder 5"/>
          <p:cNvSpPr>
            <a:spLocks noGrp="1"/>
          </p:cNvSpPr>
          <p:nvPr>
            <p:ph type="sldNum"/>
          </p:nvPr>
        </p:nvSpPr>
        <p:spPr>
          <a:xfrm>
            <a:off x="4399200" y="9555480"/>
            <a:ext cx="3372840" cy="502560"/>
          </a:xfrm>
          <a:prstGeom prst="rect">
            <a:avLst/>
          </a:prstGeom>
        </p:spPr>
        <p:txBody>
          <a:bodyPr lIns="0" rIns="0" tIns="0" bIns="0" anchor="b"/>
          <a:p>
            <a:pPr algn="r"/>
            <a:fld id="{92EAAE19-17D6-44DD-AC0F-4E8A7B35DB54}"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685800" y="4343400"/>
            <a:ext cx="5486040" cy="4114440"/>
          </a:xfrm>
          <a:prstGeom prst="rect">
            <a:avLst/>
          </a:prstGeom>
        </p:spPr>
        <p:txBody>
          <a:bodyPr/>
          <a:p>
            <a:pPr>
              <a:lnSpc>
                <a:spcPct val="90000"/>
              </a:lnSpc>
            </a:pPr>
            <a:r>
              <a:rPr lang="en-US" sz="2000">
                <a:latin typeface="Times New Roman"/>
                <a:ea typeface="ＭＳ Ｐゴシック"/>
              </a:rPr>
              <a:t>We aim to build an advanced device which has high intensity and also have very large acceptance.</a:t>
            </a:r>
            <a:endParaRPr/>
          </a:p>
          <a:p>
            <a:pPr>
              <a:lnSpc>
                <a:spcPct val="90000"/>
              </a:lnSpc>
            </a:pPr>
            <a:endParaRPr/>
          </a:p>
          <a:p>
            <a:pPr>
              <a:lnSpc>
                <a:spcPct val="90000"/>
              </a:lnSpc>
            </a:pPr>
            <a:r>
              <a:rPr lang="en-US" sz="2000">
                <a:latin typeface="Times New Roman"/>
                <a:ea typeface="ＭＳ Ｐゴシック"/>
              </a:rPr>
              <a:t>So they requires us to take advantage of new detector techniques, very faster electronics and DAQ system. We also need a close-to-realistic simulation tool for us to evaluate the experimental conditions and infrastructure requirements, such as the overall rate, background situation and radiation distribution. Besides, analysis software developments, for example, the tracking reconstruction of GEMs in strong magnetic field is also very important.</a:t>
            </a:r>
            <a:endParaRPr/>
          </a:p>
          <a:p>
            <a:pPr>
              <a:lnSpc>
                <a:spcPct val="90000"/>
              </a:lnSpc>
            </a:pPr>
            <a:endParaRPr/>
          </a:p>
          <a:p>
            <a:pPr>
              <a:lnSpc>
                <a:spcPct val="90000"/>
              </a:lnSpc>
            </a:pPr>
            <a:r>
              <a:rPr lang="en-US" sz="2000">
                <a:latin typeface="Times New Roman"/>
                <a:ea typeface="ＭＳ Ｐゴシック"/>
              </a:rPr>
              <a:t>I took out individual detectors from the CLEO-II magnet as demonstration. There are two basic solid setups, and some of the detectors, like LGC and EC, can be shared in between two setups. Other infrastructures like targets, collimators and supporting structure are not shown here.</a:t>
            </a:r>
            <a:endParaRPr/>
          </a:p>
          <a:p>
            <a:pPr>
              <a:lnSpc>
                <a:spcPct val="90000"/>
              </a:lnSpc>
            </a:pPr>
            <a:endParaRPr/>
          </a:p>
          <a:p>
            <a:pPr>
              <a:lnSpc>
                <a:spcPct val="90000"/>
              </a:lnSpc>
            </a:pPr>
            <a:r>
              <a:rPr lang="en-US" sz="2000">
                <a:latin typeface="Times New Roman"/>
                <a:ea typeface="ＭＳ Ｐゴシック"/>
              </a:rPr>
              <a:t>For PVDIS, we use the baffle, which contains 12 layers of thick lead plate to block most of neutral particles and heavier charged particle while only preserve high energy electronics. 4 layers of GEMs provide the tracking information, and Light Gas Cherenkov and electromagnetic calorimeter or EC will be used for triggering, particle identification and energy measurements.</a:t>
            </a:r>
            <a:endParaRPr/>
          </a:p>
          <a:p>
            <a:pPr>
              <a:lnSpc>
                <a:spcPct val="90000"/>
              </a:lnSpc>
            </a:pPr>
            <a:endParaRPr/>
          </a:p>
          <a:p>
            <a:pPr>
              <a:lnSpc>
                <a:spcPct val="90000"/>
              </a:lnSpc>
            </a:pPr>
            <a:r>
              <a:rPr lang="en-US" sz="2000">
                <a:latin typeface="Times New Roman"/>
                <a:ea typeface="ＭＳ Ｐゴシック"/>
              </a:rPr>
              <a:t>For SIDIS and J/Psi, 6 GEM plates will be used for the tracking at large angle and at forward angle. At large angle, we use Scintillator-pad Detector (or SPD) to reject neutral particles and measure time, and EC to perform the PID. The electron trigger is given by the coincidence between SPD and EC. At forward angle, Light gas cherenov will provide the e/pi separation, heavy cherenov detectors for the pi/K separation.  Multi-gap resistant plate chamber and forward angle SPD will provide timing measurement and reject neutral particles, most importantly, photons. Forward angle EC will provide PID.  LGC+MRPC+EC will be used for electron triggers, EC itself can also provide hadron triggers.</a:t>
            </a:r>
            <a:endParaRPr/>
          </a:p>
          <a:p>
            <a:pPr>
              <a:lnSpc>
                <a:spcPct val="90000"/>
              </a:lnSpc>
            </a:pPr>
            <a:endParaRPr/>
          </a:p>
          <a:p>
            <a:pPr>
              <a:lnSpc>
                <a:spcPct val="90000"/>
              </a:lnSpc>
            </a:pPr>
            <a:r>
              <a:rPr lang="en-US" sz="2000">
                <a:latin typeface="Times New Roman"/>
                <a:ea typeface="ＭＳ Ｐゴシック"/>
              </a:rPr>
              <a:t>There are a lot of activities going on for the Pre-R&amp;D, R&amp;D and MC simulation for each detector. We are going to develop prototypes of LGC at Temple and Heavy Gas Cherenkov at Duke.</a:t>
            </a:r>
            <a:endParaRPr/>
          </a:p>
          <a:p>
            <a:pPr>
              <a:lnSpc>
                <a:spcPct val="90000"/>
              </a:lnSpc>
            </a:pPr>
            <a:r>
              <a:rPr lang="en-US" sz="2000">
                <a:latin typeface="Times New Roman"/>
                <a:ea typeface="ＭＳ Ｐゴシック"/>
              </a:rPr>
              <a:t> </a:t>
            </a:r>
            <a:r>
              <a:rPr lang="en-US" sz="2000">
                <a:latin typeface="Times New Roman"/>
                <a:ea typeface="ＭＳ Ｐゴシック"/>
              </a:rPr>
              <a:t>In the next few slides I will give you updates for the magnet, GEMs, MRPC, EC, and SPD.  </a:t>
            </a:r>
            <a:endParaRPr/>
          </a:p>
        </p:txBody>
      </p:sp>
      <p:sp>
        <p:nvSpPr>
          <p:cNvPr id="195" name="TextShape 2"/>
          <p:cNvSpPr txBox="1"/>
          <p:nvPr/>
        </p:nvSpPr>
        <p:spPr>
          <a:xfrm>
            <a:off x="3884760" y="8685360"/>
            <a:ext cx="2971440" cy="456840"/>
          </a:xfrm>
          <a:prstGeom prst="rect">
            <a:avLst/>
          </a:prstGeom>
        </p:spPr>
        <p:txBody>
          <a:bodyPr anchor="b"/>
          <a:p>
            <a:pPr algn="r">
              <a:lnSpc>
                <a:spcPct val="100000"/>
              </a:lnSpc>
            </a:pPr>
            <a:fld id="{16F9016F-A765-4659-BD22-886FA2011A57}" type="slidenum">
              <a:rPr lang="en-US" sz="1200">
                <a:latin typeface="Times New Roman"/>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5"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37" name="" descr=""/>
          <p:cNvPicPr/>
          <p:nvPr/>
        </p:nvPicPr>
        <p:blipFill>
          <a:blip r:embed="rId2"/>
          <a:stretch>
            <a:fillRect/>
          </a:stretch>
        </p:blipFill>
        <p:spPr>
          <a:xfrm>
            <a:off x="2079360" y="1604160"/>
            <a:ext cx="4984200" cy="3976920"/>
          </a:xfrm>
          <a:prstGeom prst="rect">
            <a:avLst/>
          </a:prstGeom>
          <a:ln>
            <a:noFill/>
          </a:ln>
        </p:spPr>
      </p:pic>
      <p:pic>
        <p:nvPicPr>
          <p:cNvPr id="38"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7"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9"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50"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58"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74"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75"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76" name="" descr=""/>
          <p:cNvPicPr/>
          <p:nvPr/>
        </p:nvPicPr>
        <p:blipFill>
          <a:blip r:embed="rId2"/>
          <a:stretch>
            <a:fillRect/>
          </a:stretch>
        </p:blipFill>
        <p:spPr>
          <a:xfrm>
            <a:off x="2079360" y="1604160"/>
            <a:ext cx="4984200" cy="3976920"/>
          </a:xfrm>
          <a:prstGeom prst="rect">
            <a:avLst/>
          </a:prstGeom>
          <a:ln>
            <a:noFill/>
          </a:ln>
        </p:spPr>
      </p:pic>
      <p:pic>
        <p:nvPicPr>
          <p:cNvPr id="77"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4"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6"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8"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89"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95"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97"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1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13"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114"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115" name="" descr=""/>
          <p:cNvPicPr/>
          <p:nvPr/>
        </p:nvPicPr>
        <p:blipFill>
          <a:blip r:embed="rId2"/>
          <a:stretch>
            <a:fillRect/>
          </a:stretch>
        </p:blipFill>
        <p:spPr>
          <a:xfrm>
            <a:off x="2079360" y="1604160"/>
            <a:ext cx="4984200" cy="3976920"/>
          </a:xfrm>
          <a:prstGeom prst="rect">
            <a:avLst/>
          </a:prstGeom>
          <a:ln>
            <a:noFill/>
          </a:ln>
        </p:spPr>
      </p:pic>
      <p:pic>
        <p:nvPicPr>
          <p:cNvPr id="116"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9"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90"/>
                </a:solidFill>
                <a:latin typeface="Calibri"/>
              </a:rPr>
              <a:t>Click to edit the title text formatClick to edit Master title style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12/4/15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2B27F21-55B2-4F90-8E67-21DC38F57185}" type="slidenum">
              <a:rPr lang="en-US" sz="1200">
                <a:solidFill>
                  <a:srgbClr val="8b8b8b"/>
                </a:solidFill>
                <a:latin typeface="Calibri"/>
              </a:rPr>
              <a:t>&lt;number&gt;</a:t>
            </a:fld>
            <a:endParaRPr/>
          </a:p>
        </p:txBody>
      </p:sp>
      <p:sp>
        <p:nvSpPr>
          <p:cNvPr id="4" name="PlaceHolder 5"/>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Click to edit the title text formatClick to edit Master title style</a:t>
            </a:r>
            <a:endParaRPr/>
          </a:p>
        </p:txBody>
      </p:sp>
      <p:sp>
        <p:nvSpPr>
          <p:cNvPr id="40"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12/4/15</a:t>
            </a:r>
            <a:endParaRPr/>
          </a:p>
        </p:txBody>
      </p:sp>
      <p:sp>
        <p:nvSpPr>
          <p:cNvPr id="41" name="PlaceHolder 3"/>
          <p:cNvSpPr>
            <a:spLocks noGrp="1"/>
          </p:cNvSpPr>
          <p:nvPr>
            <p:ph type="ftr"/>
          </p:nvPr>
        </p:nvSpPr>
        <p:spPr>
          <a:xfrm>
            <a:off x="3124080" y="6356520"/>
            <a:ext cx="2895120" cy="364680"/>
          </a:xfrm>
          <a:prstGeom prst="rect">
            <a:avLst/>
          </a:prstGeom>
        </p:spPr>
        <p:txBody>
          <a:bodyPr anchor="ctr"/>
          <a:p>
            <a:endParaRPr/>
          </a:p>
        </p:txBody>
      </p:sp>
      <p:sp>
        <p:nvSpPr>
          <p:cNvPr id="42" name="PlaceHolder 4"/>
          <p:cNvSpPr>
            <a:spLocks noGrp="1"/>
          </p:cNvSpPr>
          <p:nvPr>
            <p:ph type="sldNum"/>
          </p:nvPr>
        </p:nvSpPr>
        <p:spPr>
          <a:xfrm>
            <a:off x="6553080" y="6356520"/>
            <a:ext cx="2133360" cy="364680"/>
          </a:xfrm>
          <a:prstGeom prst="rect">
            <a:avLst/>
          </a:prstGeom>
        </p:spPr>
        <p:txBody>
          <a:bodyPr anchor="ctr"/>
          <a:p>
            <a:pPr algn="r">
              <a:lnSpc>
                <a:spcPct val="100000"/>
              </a:lnSpc>
            </a:pPr>
            <a:fld id="{0A8DD6C0-8796-44D0-AC29-0618526C146D}" type="slidenum">
              <a:rPr lang="en-US" sz="1200">
                <a:solidFill>
                  <a:srgbClr val="8b8b8b"/>
                </a:solidFill>
                <a:latin typeface="Calibri"/>
              </a:rPr>
              <a:t>&lt;number&gt;</a:t>
            </a:fld>
            <a:endParaRPr/>
          </a:p>
        </p:txBody>
      </p:sp>
      <p:sp>
        <p:nvSpPr>
          <p:cNvPr id="43" name="PlaceHolder 5"/>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12/4/15</a:t>
            </a:r>
            <a:endParaRPr/>
          </a:p>
        </p:txBody>
      </p:sp>
      <p:sp>
        <p:nvSpPr>
          <p:cNvPr id="79" name="PlaceHolder 2"/>
          <p:cNvSpPr>
            <a:spLocks noGrp="1"/>
          </p:cNvSpPr>
          <p:nvPr>
            <p:ph type="ftr"/>
          </p:nvPr>
        </p:nvSpPr>
        <p:spPr>
          <a:xfrm>
            <a:off x="3124080" y="6356520"/>
            <a:ext cx="2895120" cy="364680"/>
          </a:xfrm>
          <a:prstGeom prst="rect">
            <a:avLst/>
          </a:prstGeom>
        </p:spPr>
        <p:txBody>
          <a:bodyPr anchor="ctr"/>
          <a:p>
            <a:endParaRPr/>
          </a:p>
        </p:txBody>
      </p:sp>
      <p:sp>
        <p:nvSpPr>
          <p:cNvPr id="80" name="PlaceHolder 3"/>
          <p:cNvSpPr>
            <a:spLocks noGrp="1"/>
          </p:cNvSpPr>
          <p:nvPr>
            <p:ph type="sldNum"/>
          </p:nvPr>
        </p:nvSpPr>
        <p:spPr>
          <a:xfrm>
            <a:off x="6553080" y="6356520"/>
            <a:ext cx="2133360" cy="364680"/>
          </a:xfrm>
          <a:prstGeom prst="rect">
            <a:avLst/>
          </a:prstGeom>
        </p:spPr>
        <p:txBody>
          <a:bodyPr anchor="ctr"/>
          <a:p>
            <a:pPr algn="r">
              <a:lnSpc>
                <a:spcPct val="100000"/>
              </a:lnSpc>
            </a:pPr>
            <a:fld id="{E1A7BB0B-8DD9-46FC-91E6-2E8ABC3CB382}" type="slidenum">
              <a:rPr lang="en-US" sz="1200">
                <a:solidFill>
                  <a:srgbClr val="8b8b8b"/>
                </a:solidFill>
                <a:latin typeface="Calibri"/>
              </a:rPr>
              <a:t>&lt;number&gt;</a:t>
            </a:fld>
            <a:endParaRPr/>
          </a:p>
        </p:txBody>
      </p:sp>
      <p:sp>
        <p:nvSpPr>
          <p:cNvPr id="81" name="PlaceHolder 4"/>
          <p:cNvSpPr>
            <a:spLocks noGrp="1"/>
          </p:cNvSpPr>
          <p:nvPr>
            <p:ph type="title"/>
          </p:nvPr>
        </p:nvSpPr>
        <p:spPr>
          <a:xfrm>
            <a:off x="457200" y="273600"/>
            <a:ext cx="8229240" cy="1144800"/>
          </a:xfrm>
          <a:prstGeom prst="rect">
            <a:avLst/>
          </a:prstGeom>
        </p:spPr>
        <p:txBody>
          <a:bodyPr lIns="0" rIns="0" tIns="0" bIns="0" anchor="ctr"/>
          <a:p>
            <a:r>
              <a:rPr lang="en-US">
                <a:latin typeface="Calibri"/>
              </a:rPr>
              <a:t>Click to edit the title text format</a:t>
            </a:r>
            <a:endParaRPr/>
          </a:p>
        </p:txBody>
      </p:sp>
      <p:sp>
        <p:nvSpPr>
          <p:cNvPr id="82" name="PlaceHolder 5"/>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slideLayout" Target="../slideLayouts/slideLayout25.xml"/><Relationship Id="rId1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685800" y="2130480"/>
            <a:ext cx="7772040" cy="1469520"/>
          </a:xfrm>
          <a:prstGeom prst="rect">
            <a:avLst/>
          </a:prstGeom>
        </p:spPr>
        <p:txBody>
          <a:bodyPr anchor="ctr"/>
          <a:p>
            <a:pPr algn="ctr">
              <a:lnSpc>
                <a:spcPct val="100000"/>
              </a:lnSpc>
            </a:pPr>
            <a:r>
              <a:rPr lang="en-US" sz="4400">
                <a:solidFill>
                  <a:srgbClr val="000090"/>
                </a:solidFill>
                <a:latin typeface="Calibri"/>
              </a:rPr>
              <a:t>Pre-R&amp;D Needs for SoLID</a:t>
            </a:r>
            <a:endParaRPr/>
          </a:p>
        </p:txBody>
      </p:sp>
      <p:sp>
        <p:nvSpPr>
          <p:cNvPr id="123" name="TextShape 2"/>
          <p:cNvSpPr txBox="1"/>
          <p:nvPr/>
        </p:nvSpPr>
        <p:spPr>
          <a:xfrm>
            <a:off x="6553080" y="6356520"/>
            <a:ext cx="2133360" cy="364680"/>
          </a:xfrm>
          <a:prstGeom prst="rect">
            <a:avLst/>
          </a:prstGeom>
        </p:spPr>
        <p:txBody>
          <a:bodyPr anchor="ctr"/>
          <a:p>
            <a:pPr algn="r">
              <a:lnSpc>
                <a:spcPct val="100000"/>
              </a:lnSpc>
            </a:pPr>
            <a:fld id="{4F5B39BE-E55E-4019-96E4-7712CD8F488D}" type="slidenum">
              <a:rPr lang="en-US" sz="1200">
                <a:solidFill>
                  <a:srgbClr val="8b8b8b"/>
                </a:solidFill>
                <a:latin typeface="Calibri"/>
              </a:rPr>
              <a:t>&lt;number&gt;</a:t>
            </a:fld>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GEM’s and MPRC</a:t>
            </a:r>
            <a:endParaRPr/>
          </a:p>
        </p:txBody>
      </p:sp>
      <p:pic>
        <p:nvPicPr>
          <p:cNvPr id="183" name="Picture 13" descr=""/>
          <p:cNvPicPr/>
          <p:nvPr/>
        </p:nvPicPr>
        <p:blipFill>
          <a:blip r:embed="rId1"/>
          <a:stretch>
            <a:fillRect/>
          </a:stretch>
        </p:blipFill>
        <p:spPr>
          <a:xfrm>
            <a:off x="228600" y="1444680"/>
            <a:ext cx="2769840" cy="3336480"/>
          </a:xfrm>
          <a:prstGeom prst="rect">
            <a:avLst/>
          </a:prstGeom>
          <a:ln>
            <a:noFill/>
          </a:ln>
        </p:spPr>
      </p:pic>
      <p:pic>
        <p:nvPicPr>
          <p:cNvPr id="184" name="Picture 9" descr=""/>
          <p:cNvPicPr/>
          <p:nvPr/>
        </p:nvPicPr>
        <p:blipFill>
          <a:blip r:embed="rId2"/>
          <a:stretch>
            <a:fillRect/>
          </a:stretch>
        </p:blipFill>
        <p:spPr>
          <a:xfrm>
            <a:off x="4836960" y="3244320"/>
            <a:ext cx="1588680" cy="1827000"/>
          </a:xfrm>
          <a:prstGeom prst="rect">
            <a:avLst/>
          </a:prstGeom>
          <a:ln>
            <a:noFill/>
          </a:ln>
        </p:spPr>
      </p:pic>
      <p:sp>
        <p:nvSpPr>
          <p:cNvPr id="185" name="CustomShape 2"/>
          <p:cNvSpPr/>
          <p:nvPr/>
        </p:nvSpPr>
        <p:spPr>
          <a:xfrm>
            <a:off x="228600" y="5397120"/>
            <a:ext cx="3923280" cy="1005120"/>
          </a:xfrm>
          <a:prstGeom prst="rect">
            <a:avLst/>
          </a:prstGeom>
          <a:noFill/>
          <a:ln>
            <a:noFill/>
          </a:ln>
        </p:spPr>
        <p:txBody>
          <a:bodyPr lIns="90000" rIns="90000" tIns="45000" bIns="45000"/>
          <a:p>
            <a:pPr>
              <a:lnSpc>
                <a:spcPct val="100000"/>
              </a:lnSpc>
            </a:pPr>
            <a:r>
              <a:rPr lang="en-US" sz="2000">
                <a:solidFill>
                  <a:srgbClr val="98192b"/>
                </a:solidFill>
                <a:latin typeface="Calibri"/>
              </a:rPr>
              <a:t>Request: GEM UVA (Liyanga)  and Temple (Surrow)</a:t>
            </a:r>
            <a:endParaRPr/>
          </a:p>
          <a:p>
            <a:pPr>
              <a:lnSpc>
                <a:spcPct val="100000"/>
              </a:lnSpc>
            </a:pPr>
            <a:r>
              <a:rPr lang="en-US" sz="2000">
                <a:solidFill>
                  <a:srgbClr val="98192b"/>
                </a:solidFill>
                <a:latin typeface="Calibri"/>
              </a:rPr>
              <a:t>$180k + 2.6 FTEY</a:t>
            </a:r>
            <a:endParaRPr/>
          </a:p>
        </p:txBody>
      </p:sp>
      <p:sp>
        <p:nvSpPr>
          <p:cNvPr id="186" name="CustomShape 3"/>
          <p:cNvSpPr/>
          <p:nvPr/>
        </p:nvSpPr>
        <p:spPr>
          <a:xfrm>
            <a:off x="5218200" y="5427360"/>
            <a:ext cx="343944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 MRPC  (Unnamed)</a:t>
            </a:r>
            <a:endParaRPr/>
          </a:p>
          <a:p>
            <a:pPr>
              <a:lnSpc>
                <a:spcPct val="100000"/>
              </a:lnSpc>
            </a:pPr>
            <a:r>
              <a:rPr lang="en-US" sz="2000">
                <a:solidFill>
                  <a:srgbClr val="98192b"/>
                </a:solidFill>
                <a:latin typeface="Calibri"/>
              </a:rPr>
              <a:t>$91k + 0.9 FTEY</a:t>
            </a:r>
            <a:endParaRPr/>
          </a:p>
        </p:txBody>
      </p:sp>
      <p:sp>
        <p:nvSpPr>
          <p:cNvPr id="187" name="CustomShape 4"/>
          <p:cNvSpPr/>
          <p:nvPr/>
        </p:nvSpPr>
        <p:spPr>
          <a:xfrm>
            <a:off x="6426360" y="3244320"/>
            <a:ext cx="2717280" cy="1005120"/>
          </a:xfrm>
          <a:prstGeom prst="rect">
            <a:avLst/>
          </a:prstGeom>
          <a:noFill/>
          <a:ln>
            <a:noFill/>
          </a:ln>
        </p:spPr>
        <p:txBody>
          <a:bodyPr lIns="90000" rIns="90000" tIns="45000" bIns="45000"/>
          <a:p>
            <a:pPr>
              <a:lnSpc>
                <a:spcPct val="100000"/>
              </a:lnSpc>
            </a:pPr>
            <a:r>
              <a:rPr lang="en-US" sz="2000">
                <a:solidFill>
                  <a:srgbClr val="008000"/>
                </a:solidFill>
                <a:latin typeface="Calibri"/>
              </a:rPr>
              <a:t>Key Issues:</a:t>
            </a:r>
            <a:endParaRPr/>
          </a:p>
          <a:p>
            <a:pPr>
              <a:lnSpc>
                <a:spcPct val="100000"/>
              </a:lnSpc>
              <a:buFont typeface="StarSymbol"/>
              <a:buAutoNum type="arabicPlain"/>
            </a:pPr>
            <a:r>
              <a:rPr lang="en-US" sz="2000">
                <a:solidFill>
                  <a:srgbClr val="008000"/>
                </a:solidFill>
                <a:latin typeface="Calibri"/>
              </a:rPr>
              <a:t>Readout Electronics</a:t>
            </a:r>
            <a:endParaRPr/>
          </a:p>
          <a:p>
            <a:pPr>
              <a:lnSpc>
                <a:spcPct val="100000"/>
              </a:lnSpc>
              <a:buFont typeface="StarSymbol"/>
              <a:buAutoNum type="arabicPlain"/>
            </a:pPr>
            <a:r>
              <a:rPr lang="en-US" sz="2000">
                <a:solidFill>
                  <a:srgbClr val="008000"/>
                </a:solidFill>
                <a:latin typeface="Calibri"/>
              </a:rPr>
              <a:t>Explore kaon ID</a:t>
            </a:r>
            <a:endParaRPr/>
          </a:p>
        </p:txBody>
      </p:sp>
      <p:sp>
        <p:nvSpPr>
          <p:cNvPr id="188" name="CustomShape 5"/>
          <p:cNvSpPr/>
          <p:nvPr/>
        </p:nvSpPr>
        <p:spPr>
          <a:xfrm>
            <a:off x="2998800" y="1411920"/>
            <a:ext cx="4141080" cy="1310040"/>
          </a:xfrm>
          <a:prstGeom prst="rect">
            <a:avLst/>
          </a:prstGeom>
          <a:noFill/>
          <a:ln>
            <a:noFill/>
          </a:ln>
        </p:spPr>
        <p:txBody>
          <a:bodyPr lIns="90000" rIns="90000" tIns="45000" bIns="45000"/>
          <a:p>
            <a:pPr>
              <a:lnSpc>
                <a:spcPct val="100000"/>
              </a:lnSpc>
            </a:pPr>
            <a:r>
              <a:rPr lang="en-US" sz="2000">
                <a:solidFill>
                  <a:srgbClr val="008000"/>
                </a:solidFill>
                <a:latin typeface="Calibri"/>
              </a:rPr>
              <a:t>Key Issue:</a:t>
            </a:r>
            <a:endParaRPr/>
          </a:p>
          <a:p>
            <a:pPr>
              <a:lnSpc>
                <a:spcPct val="100000"/>
              </a:lnSpc>
              <a:buFont typeface="StarSymbol"/>
              <a:buAutoNum type="arabicPeriod"/>
            </a:pPr>
            <a:r>
              <a:rPr lang="en-US" sz="2000">
                <a:solidFill>
                  <a:srgbClr val="008000"/>
                </a:solidFill>
                <a:latin typeface="Calibri"/>
              </a:rPr>
              <a:t>Schedule risk for foil production</a:t>
            </a:r>
            <a:endParaRPr/>
          </a:p>
          <a:p>
            <a:pPr>
              <a:lnSpc>
                <a:spcPct val="100000"/>
              </a:lnSpc>
              <a:buFont typeface="StarSymbol"/>
              <a:buAutoNum type="arabicPeriod"/>
            </a:pPr>
            <a:r>
              <a:rPr lang="en-US" sz="2000">
                <a:solidFill>
                  <a:srgbClr val="008000"/>
                </a:solidFill>
                <a:latin typeface="Calibri"/>
              </a:rPr>
              <a:t>Foster close interaction between US and China groups.</a:t>
            </a:r>
            <a:endParaRPr/>
          </a:p>
        </p:txBody>
      </p:sp>
      <p:sp>
        <p:nvSpPr>
          <p:cNvPr id="189" name="TextShape 6"/>
          <p:cNvSpPr txBox="1"/>
          <p:nvPr/>
        </p:nvSpPr>
        <p:spPr>
          <a:xfrm>
            <a:off x="6553080" y="6356520"/>
            <a:ext cx="2133360" cy="364680"/>
          </a:xfrm>
          <a:prstGeom prst="rect">
            <a:avLst/>
          </a:prstGeom>
        </p:spPr>
        <p:txBody>
          <a:bodyPr anchor="ctr"/>
          <a:p>
            <a:pPr algn="r">
              <a:lnSpc>
                <a:spcPct val="100000"/>
              </a:lnSpc>
            </a:pPr>
            <a:fld id="{7FE3FCA3-6B0C-4B15-89FD-6C45D88E049F}" type="slidenum">
              <a:rPr lang="en-US" sz="1200">
                <a:solidFill>
                  <a:srgbClr val="8b8b8b"/>
                </a:solidFill>
                <a:latin typeface="Calibri"/>
              </a:rPr>
              <a:t>&lt;number&gt;</a:t>
            </a:fld>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Summary</a:t>
            </a:r>
            <a:endParaRPr/>
          </a:p>
        </p:txBody>
      </p:sp>
      <p:sp>
        <p:nvSpPr>
          <p:cNvPr id="191" name="TextShape 2"/>
          <p:cNvSpPr txBox="1"/>
          <p:nvPr/>
        </p:nvSpPr>
        <p:spPr>
          <a:xfrm>
            <a:off x="6553080" y="6356520"/>
            <a:ext cx="2133360" cy="364680"/>
          </a:xfrm>
          <a:prstGeom prst="rect">
            <a:avLst/>
          </a:prstGeom>
        </p:spPr>
        <p:txBody>
          <a:bodyPr anchor="ctr"/>
          <a:p>
            <a:pPr algn="r">
              <a:lnSpc>
                <a:spcPct val="100000"/>
              </a:lnSpc>
            </a:pPr>
            <a:fld id="{BBFBA77B-82AA-41A9-951D-588D2F382BF8}" type="slidenum">
              <a:rPr lang="en-US" sz="1200">
                <a:solidFill>
                  <a:srgbClr val="8b8b8b"/>
                </a:solidFill>
                <a:latin typeface="Calibri"/>
              </a:rPr>
              <a:t>&lt;number&gt;</a:t>
            </a:fld>
            <a:endParaRPr/>
          </a:p>
        </p:txBody>
      </p:sp>
      <p:sp>
        <p:nvSpPr>
          <p:cNvPr id="192" name="CustomShape 3"/>
          <p:cNvSpPr/>
          <p:nvPr/>
        </p:nvSpPr>
        <p:spPr>
          <a:xfrm>
            <a:off x="228600" y="5861520"/>
            <a:ext cx="5063040" cy="395280"/>
          </a:xfrm>
          <a:prstGeom prst="rect">
            <a:avLst/>
          </a:prstGeom>
          <a:noFill/>
          <a:ln>
            <a:noFill/>
          </a:ln>
        </p:spPr>
        <p:txBody>
          <a:bodyPr lIns="90000" rIns="90000" tIns="45000" bIns="45000"/>
          <a:p>
            <a:pPr>
              <a:lnSpc>
                <a:spcPct val="100000"/>
              </a:lnSpc>
            </a:pPr>
            <a:r>
              <a:rPr lang="en-US" sz="2000">
                <a:solidFill>
                  <a:srgbClr val="98192b"/>
                </a:solidFill>
                <a:latin typeface="Calibri"/>
              </a:rPr>
              <a:t>Total Request: (Direct)  $683k + 23.4 FTEY</a:t>
            </a:r>
            <a:endParaRPr/>
          </a:p>
        </p:txBody>
      </p:sp>
      <p:sp>
        <p:nvSpPr>
          <p:cNvPr id="193" name="CustomShape 4"/>
          <p:cNvSpPr/>
          <p:nvPr/>
        </p:nvSpPr>
        <p:spPr>
          <a:xfrm>
            <a:off x="317160" y="1417680"/>
            <a:ext cx="8965440" cy="4113720"/>
          </a:xfrm>
          <a:prstGeom prst="rect">
            <a:avLst/>
          </a:prstGeom>
          <a:noFill/>
          <a:ln>
            <a:noFill/>
          </a:ln>
        </p:spPr>
        <p:txBody>
          <a:bodyPr wrap="none" lIns="90000" rIns="90000" tIns="45000" bIns="45000"/>
          <a:p>
            <a:pPr>
              <a:lnSpc>
                <a:spcPct val="100000"/>
              </a:lnSpc>
            </a:pPr>
            <a:r>
              <a:rPr lang="en-US" sz="2400">
                <a:solidFill>
                  <a:srgbClr val="0000ff"/>
                </a:solidFill>
                <a:latin typeface="Calibri"/>
              </a:rPr>
              <a:t>The SoLID spectrometer, with its high luminosity combined with</a:t>
            </a:r>
            <a:endParaRPr/>
          </a:p>
          <a:p>
            <a:pPr>
              <a:lnSpc>
                <a:spcPct val="100000"/>
              </a:lnSpc>
            </a:pPr>
            <a:r>
              <a:rPr lang="en-US" sz="2400">
                <a:solidFill>
                  <a:srgbClr val="0000ff"/>
                </a:solidFill>
                <a:latin typeface="Calibri"/>
              </a:rPr>
              <a:t>large acceptance can accomplish numerous first-rate experiments </a:t>
            </a:r>
            <a:endParaRPr/>
          </a:p>
          <a:p>
            <a:pPr>
              <a:lnSpc>
                <a:spcPct val="100000"/>
              </a:lnSpc>
            </a:pPr>
            <a:r>
              <a:rPr lang="en-US" sz="2400">
                <a:solidFill>
                  <a:srgbClr val="0000ff"/>
                </a:solidFill>
                <a:latin typeface="Calibri"/>
              </a:rPr>
              <a:t>that fully realize the potential of the JLab 12 GEV upgrade.</a:t>
            </a:r>
            <a:endParaRPr/>
          </a:p>
          <a:p>
            <a:pPr>
              <a:lnSpc>
                <a:spcPct val="100000"/>
              </a:lnSpc>
            </a:pPr>
            <a:r>
              <a:rPr lang="en-US" sz="2400">
                <a:solidFill>
                  <a:srgbClr val="0000ff"/>
                </a:solidFill>
                <a:latin typeface="Calibri"/>
              </a:rPr>
              <a:t>	</a:t>
            </a:r>
            <a:r>
              <a:rPr lang="en-US" sz="2400">
                <a:solidFill>
                  <a:srgbClr val="0000ff"/>
                </a:solidFill>
                <a:latin typeface="Calibri"/>
              </a:rPr>
              <a:t>To do this, novel instrumentation is required, including large GEM’s,</a:t>
            </a:r>
            <a:endParaRPr/>
          </a:p>
          <a:p>
            <a:pPr>
              <a:lnSpc>
                <a:spcPct val="100000"/>
              </a:lnSpc>
            </a:pPr>
            <a:r>
              <a:rPr lang="en-US" sz="2400">
                <a:solidFill>
                  <a:srgbClr val="0000ff"/>
                </a:solidFill>
                <a:latin typeface="Calibri"/>
              </a:rPr>
              <a:t>a radiation-hard ECal, and compact Čerenkov counters, and a DAQ</a:t>
            </a:r>
            <a:endParaRPr/>
          </a:p>
          <a:p>
            <a:pPr>
              <a:lnSpc>
                <a:spcPct val="100000"/>
              </a:lnSpc>
            </a:pPr>
            <a:r>
              <a:rPr lang="en-US" sz="2400">
                <a:solidFill>
                  <a:srgbClr val="0000ff"/>
                </a:solidFill>
                <a:latin typeface="Calibri"/>
              </a:rPr>
              <a:t>system with high-rate capabilities that reduces systematic errors..  </a:t>
            </a:r>
            <a:endParaRPr/>
          </a:p>
          <a:p>
            <a:pPr>
              <a:lnSpc>
                <a:spcPct val="100000"/>
              </a:lnSpc>
            </a:pPr>
            <a:r>
              <a:rPr lang="en-US" sz="2400">
                <a:solidFill>
                  <a:srgbClr val="0000ff"/>
                </a:solidFill>
                <a:latin typeface="Calibri"/>
              </a:rPr>
              <a:t>	</a:t>
            </a:r>
            <a:r>
              <a:rPr lang="en-US" sz="2400">
                <a:solidFill>
                  <a:srgbClr val="0000ff"/>
                </a:solidFill>
                <a:latin typeface="Calibri"/>
              </a:rPr>
              <a:t>The scope of the project is large, requiring in integrated software</a:t>
            </a:r>
            <a:endParaRPr/>
          </a:p>
          <a:p>
            <a:pPr>
              <a:lnSpc>
                <a:spcPct val="100000"/>
              </a:lnSpc>
            </a:pPr>
            <a:r>
              <a:rPr lang="en-US" sz="2400">
                <a:solidFill>
                  <a:srgbClr val="0000ff"/>
                </a:solidFill>
                <a:latin typeface="Calibri"/>
              </a:rPr>
              <a:t>framework that can handle simulation, and data analysis.</a:t>
            </a:r>
            <a:endParaRPr/>
          </a:p>
          <a:p>
            <a:pPr>
              <a:lnSpc>
                <a:spcPct val="100000"/>
              </a:lnSpc>
            </a:pPr>
            <a:r>
              <a:rPr lang="en-US" sz="2400">
                <a:solidFill>
                  <a:srgbClr val="0000ff"/>
                </a:solidFill>
                <a:latin typeface="Calibri"/>
              </a:rPr>
              <a:t>	</a:t>
            </a:r>
            <a:r>
              <a:rPr lang="en-US" sz="2400">
                <a:solidFill>
                  <a:srgbClr val="0000ff"/>
                </a:solidFill>
                <a:latin typeface="Calibri"/>
              </a:rPr>
              <a:t>We have requested the Pre R&amp;D needs to move the concept </a:t>
            </a:r>
            <a:endParaRPr/>
          </a:p>
          <a:p>
            <a:pPr>
              <a:lnSpc>
                <a:spcPct val="100000"/>
              </a:lnSpc>
            </a:pPr>
            <a:r>
              <a:rPr lang="en-US" sz="2400">
                <a:solidFill>
                  <a:srgbClr val="0000ff"/>
                </a:solidFill>
                <a:latin typeface="Calibri"/>
              </a:rPr>
              <a:t>forward</a:t>
            </a:r>
            <a:endParaRPr/>
          </a:p>
          <a:p>
            <a:pPr>
              <a:lnSpc>
                <a:spcPct val="100000"/>
              </a:lnSpc>
            </a:pPr>
            <a:r>
              <a:rPr lang="en-US" sz="2400">
                <a:solidFill>
                  <a:srgbClr val="0000ff"/>
                </a:solidFill>
                <a:latin typeface="Calibri"/>
              </a:rPr>
              <a:t>	</a:t>
            </a:r>
            <a:r>
              <a:rPr lang="en-US" sz="2400">
                <a:solidFill>
                  <a:srgbClr val="0000ff"/>
                </a:solidFill>
                <a:latin typeface="Calibri"/>
              </a:rPr>
              <a:t>	</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457200" y="2520"/>
            <a:ext cx="8229240" cy="1142640"/>
          </a:xfrm>
          <a:prstGeom prst="rect">
            <a:avLst/>
          </a:prstGeom>
        </p:spPr>
        <p:txBody>
          <a:bodyPr anchor="ctr"/>
          <a:p>
            <a:pPr algn="ctr">
              <a:lnSpc>
                <a:spcPct val="100000"/>
              </a:lnSpc>
            </a:pPr>
            <a:r>
              <a:rPr lang="en-US" sz="4400">
                <a:solidFill>
                  <a:srgbClr val="000090"/>
                </a:solidFill>
                <a:latin typeface="Calibri"/>
              </a:rPr>
              <a:t>SoLID Apparatus </a:t>
            </a:r>
            <a:endParaRPr/>
          </a:p>
        </p:txBody>
      </p:sp>
      <p:sp>
        <p:nvSpPr>
          <p:cNvPr id="125" name="TextShape 2"/>
          <p:cNvSpPr txBox="1"/>
          <p:nvPr/>
        </p:nvSpPr>
        <p:spPr>
          <a:xfrm>
            <a:off x="6553080" y="6356520"/>
            <a:ext cx="2133360" cy="364680"/>
          </a:xfrm>
          <a:prstGeom prst="rect">
            <a:avLst/>
          </a:prstGeom>
        </p:spPr>
        <p:txBody>
          <a:bodyPr anchor="ctr"/>
          <a:p>
            <a:pPr algn="r">
              <a:lnSpc>
                <a:spcPct val="100000"/>
              </a:lnSpc>
            </a:pPr>
            <a:fld id="{C44032B7-A577-484C-9DDB-B7925A7DCB13}" type="slidenum">
              <a:rPr lang="en-US" sz="1200">
                <a:solidFill>
                  <a:srgbClr val="8b8b8b"/>
                </a:solidFill>
                <a:latin typeface="Calibri"/>
              </a:rPr>
              <a:t>&lt;number&gt;</a:t>
            </a:fld>
            <a:endParaRPr/>
          </a:p>
        </p:txBody>
      </p:sp>
      <p:pic>
        <p:nvPicPr>
          <p:cNvPr id="126" name="Picture 4" descr=""/>
          <p:cNvPicPr/>
          <p:nvPr/>
        </p:nvPicPr>
        <p:blipFill>
          <a:blip r:embed="rId1"/>
          <a:stretch>
            <a:fillRect/>
          </a:stretch>
        </p:blipFill>
        <p:spPr>
          <a:xfrm>
            <a:off x="277920" y="650160"/>
            <a:ext cx="8738640" cy="3320640"/>
          </a:xfrm>
          <a:prstGeom prst="rect">
            <a:avLst/>
          </a:prstGeom>
          <a:ln>
            <a:noFill/>
          </a:ln>
        </p:spPr>
      </p:pic>
      <p:sp>
        <p:nvSpPr>
          <p:cNvPr id="127" name="CustomShape 3"/>
          <p:cNvSpPr/>
          <p:nvPr/>
        </p:nvSpPr>
        <p:spPr>
          <a:xfrm>
            <a:off x="182880" y="3966840"/>
            <a:ext cx="8869680" cy="2650680"/>
          </a:xfrm>
          <a:prstGeom prst="rect">
            <a:avLst/>
          </a:prstGeom>
          <a:noFill/>
          <a:ln>
            <a:noFill/>
          </a:ln>
        </p:spPr>
        <p:txBody>
          <a:bodyPr wrap="none" lIns="90000" rIns="90000" tIns="45000" bIns="45000"/>
          <a:p>
            <a:pPr>
              <a:lnSpc>
                <a:spcPct val="100000"/>
              </a:lnSpc>
            </a:pPr>
            <a:r>
              <a:rPr lang="en-US" sz="2400">
                <a:solidFill>
                  <a:srgbClr val="0000ff"/>
                </a:solidFill>
                <a:latin typeface="Calibri"/>
              </a:rPr>
              <a:t>	</a:t>
            </a:r>
            <a:r>
              <a:rPr lang="en-US" sz="2400">
                <a:solidFill>
                  <a:srgbClr val="0000ff"/>
                </a:solidFill>
                <a:latin typeface="Calibri"/>
              </a:rPr>
              <a:t>High Luminosity (10</a:t>
            </a:r>
            <a:r>
              <a:rPr lang="en-US" sz="2400" baseline="30000">
                <a:solidFill>
                  <a:srgbClr val="0000ff"/>
                </a:solidFill>
                <a:latin typeface="Calibri"/>
              </a:rPr>
              <a:t>37</a:t>
            </a:r>
            <a:r>
              <a:rPr lang="en-US" sz="2400">
                <a:solidFill>
                  <a:srgbClr val="0000ff"/>
                </a:solidFill>
                <a:latin typeface="Calibri"/>
              </a:rPr>
              <a:t>-10</a:t>
            </a:r>
            <a:r>
              <a:rPr lang="en-US" sz="2400" baseline="30000">
                <a:solidFill>
                  <a:srgbClr val="0000ff"/>
                </a:solidFill>
                <a:latin typeface="Calibri"/>
              </a:rPr>
              <a:t>39</a:t>
            </a:r>
            <a:r>
              <a:rPr lang="en-US" sz="2400">
                <a:solidFill>
                  <a:srgbClr val="0000ff"/>
                </a:solidFill>
                <a:latin typeface="Calibri"/>
              </a:rPr>
              <a:t>), high data rate, high background, </a:t>
            </a:r>
            <a:endParaRPr/>
          </a:p>
          <a:p>
            <a:pPr>
              <a:lnSpc>
                <a:spcPct val="100000"/>
              </a:lnSpc>
            </a:pPr>
            <a:r>
              <a:rPr lang="en-US" sz="2400">
                <a:solidFill>
                  <a:srgbClr val="0000ff"/>
                </a:solidFill>
                <a:latin typeface="Calibri"/>
              </a:rPr>
              <a:t>low systematics make every aspect of the apparatus a challenge. </a:t>
            </a:r>
            <a:endParaRPr/>
          </a:p>
          <a:p>
            <a:pPr>
              <a:lnSpc>
                <a:spcPct val="100000"/>
              </a:lnSpc>
            </a:pPr>
            <a:r>
              <a:rPr lang="en-US" sz="2400">
                <a:solidFill>
                  <a:srgbClr val="0000ff"/>
                </a:solidFill>
                <a:latin typeface="Calibri"/>
              </a:rPr>
              <a:t>	</a:t>
            </a:r>
            <a:r>
              <a:rPr lang="en-US" sz="2400">
                <a:solidFill>
                  <a:srgbClr val="0000ff"/>
                </a:solidFill>
                <a:latin typeface="Calibri"/>
              </a:rPr>
              <a:t>Apparatus is comparable to large RHIC detector, but with high </a:t>
            </a:r>
            <a:endParaRPr/>
          </a:p>
          <a:p>
            <a:pPr>
              <a:lnSpc>
                <a:spcPct val="100000"/>
              </a:lnSpc>
            </a:pPr>
            <a:r>
              <a:rPr lang="en-US" sz="2400">
                <a:solidFill>
                  <a:srgbClr val="0000ff"/>
                </a:solidFill>
                <a:latin typeface="Calibri"/>
              </a:rPr>
              <a:t>radiation loads and all of the rate in the forward direction.</a:t>
            </a:r>
            <a:endParaRPr/>
          </a:p>
          <a:p>
            <a:pPr>
              <a:lnSpc>
                <a:spcPct val="100000"/>
              </a:lnSpc>
            </a:pPr>
            <a:r>
              <a:rPr lang="en-US" sz="2400">
                <a:solidFill>
                  <a:srgbClr val="0000ff"/>
                </a:solidFill>
                <a:latin typeface="Calibri"/>
              </a:rPr>
              <a:t>	</a:t>
            </a:r>
            <a:r>
              <a:rPr lang="en-US" sz="2400">
                <a:solidFill>
                  <a:srgbClr val="0000ff"/>
                </a:solidFill>
                <a:latin typeface="Calibri"/>
              </a:rPr>
              <a:t>Many new technologies are required: GEM’s, pipeline and </a:t>
            </a:r>
            <a:endParaRPr/>
          </a:p>
          <a:p>
            <a:pPr>
              <a:lnSpc>
                <a:spcPct val="100000"/>
              </a:lnSpc>
            </a:pPr>
            <a:r>
              <a:rPr lang="en-US" sz="2400">
                <a:solidFill>
                  <a:srgbClr val="0000ff"/>
                </a:solidFill>
                <a:latin typeface="Calibri"/>
              </a:rPr>
              <a:t>dead-timeless DAQ, Shashlyk calorimeters, new PMT’s for Cerenkov’s.</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8" name="Picture 2" descr=""/>
          <p:cNvPicPr/>
          <p:nvPr/>
        </p:nvPicPr>
        <p:blipFill>
          <a:blip r:embed="rId1"/>
          <a:stretch>
            <a:fillRect/>
          </a:stretch>
        </p:blipFill>
        <p:spPr>
          <a:xfrm>
            <a:off x="6372720" y="4135680"/>
            <a:ext cx="818640" cy="1928520"/>
          </a:xfrm>
          <a:prstGeom prst="rect">
            <a:avLst/>
          </a:prstGeom>
          <a:ln>
            <a:noFill/>
          </a:ln>
        </p:spPr>
      </p:pic>
      <p:pic>
        <p:nvPicPr>
          <p:cNvPr id="129" name="Picture 3" descr=""/>
          <p:cNvPicPr/>
          <p:nvPr/>
        </p:nvPicPr>
        <p:blipFill>
          <a:blip r:embed="rId2"/>
          <a:stretch>
            <a:fillRect/>
          </a:stretch>
        </p:blipFill>
        <p:spPr>
          <a:xfrm>
            <a:off x="7128360" y="4125960"/>
            <a:ext cx="920520" cy="1928520"/>
          </a:xfrm>
          <a:prstGeom prst="rect">
            <a:avLst/>
          </a:prstGeom>
          <a:ln>
            <a:noFill/>
          </a:ln>
        </p:spPr>
      </p:pic>
      <p:pic>
        <p:nvPicPr>
          <p:cNvPr id="130" name="Picture 4" descr=""/>
          <p:cNvPicPr/>
          <p:nvPr/>
        </p:nvPicPr>
        <p:blipFill>
          <a:blip r:embed="rId3"/>
          <a:stretch>
            <a:fillRect/>
          </a:stretch>
        </p:blipFill>
        <p:spPr>
          <a:xfrm>
            <a:off x="5477400" y="4125960"/>
            <a:ext cx="966240" cy="1928520"/>
          </a:xfrm>
          <a:prstGeom prst="rect">
            <a:avLst/>
          </a:prstGeom>
          <a:ln>
            <a:noFill/>
          </a:ln>
        </p:spPr>
      </p:pic>
      <p:pic>
        <p:nvPicPr>
          <p:cNvPr id="131" name="Picture 5" descr=""/>
          <p:cNvPicPr/>
          <p:nvPr/>
        </p:nvPicPr>
        <p:blipFill>
          <a:blip r:embed="rId4"/>
          <a:stretch>
            <a:fillRect/>
          </a:stretch>
        </p:blipFill>
        <p:spPr>
          <a:xfrm>
            <a:off x="4250520" y="4135680"/>
            <a:ext cx="1281240" cy="1928520"/>
          </a:xfrm>
          <a:prstGeom prst="rect">
            <a:avLst/>
          </a:prstGeom>
          <a:ln>
            <a:noFill/>
          </a:ln>
        </p:spPr>
      </p:pic>
      <p:pic>
        <p:nvPicPr>
          <p:cNvPr id="132" name="Picture 7" descr=""/>
          <p:cNvPicPr/>
          <p:nvPr/>
        </p:nvPicPr>
        <p:blipFill>
          <a:blip r:embed="rId5"/>
          <a:stretch>
            <a:fillRect/>
          </a:stretch>
        </p:blipFill>
        <p:spPr>
          <a:xfrm>
            <a:off x="8049240" y="4103280"/>
            <a:ext cx="718560" cy="1889640"/>
          </a:xfrm>
          <a:prstGeom prst="rect">
            <a:avLst/>
          </a:prstGeom>
          <a:ln>
            <a:noFill/>
          </a:ln>
        </p:spPr>
      </p:pic>
      <p:pic>
        <p:nvPicPr>
          <p:cNvPr id="133" name="Picture 9" descr=""/>
          <p:cNvPicPr/>
          <p:nvPr/>
        </p:nvPicPr>
        <p:blipFill>
          <a:blip r:embed="rId6"/>
          <a:stretch>
            <a:fillRect/>
          </a:stretch>
        </p:blipFill>
        <p:spPr>
          <a:xfrm>
            <a:off x="2321640" y="4129560"/>
            <a:ext cx="643680" cy="1791720"/>
          </a:xfrm>
          <a:prstGeom prst="rect">
            <a:avLst/>
          </a:prstGeom>
          <a:ln>
            <a:noFill/>
          </a:ln>
        </p:spPr>
      </p:pic>
      <p:sp>
        <p:nvSpPr>
          <p:cNvPr id="134" name="TextShape 1"/>
          <p:cNvSpPr txBox="1"/>
          <p:nvPr/>
        </p:nvSpPr>
        <p:spPr>
          <a:xfrm>
            <a:off x="457200" y="120240"/>
            <a:ext cx="8229240" cy="604800"/>
          </a:xfrm>
          <a:prstGeom prst="rect">
            <a:avLst/>
          </a:prstGeom>
        </p:spPr>
        <p:txBody>
          <a:bodyPr lIns="90000" rIns="90000" tIns="45000" bIns="45000" anchor="ctr"/>
          <a:p>
            <a:pPr>
              <a:lnSpc>
                <a:spcPct val="100000"/>
              </a:lnSpc>
            </a:pPr>
            <a:r>
              <a:rPr b="1" lang="en-US" sz="3500">
                <a:solidFill>
                  <a:srgbClr val="ff0000"/>
                </a:solidFill>
                <a:latin typeface="Chalkboard"/>
                <a:ea typeface="宋体"/>
              </a:rPr>
              <a:t>SoLID Detector Overview</a:t>
            </a:r>
            <a:endParaRPr/>
          </a:p>
        </p:txBody>
      </p:sp>
      <p:sp>
        <p:nvSpPr>
          <p:cNvPr id="135" name="TextShape 2"/>
          <p:cNvSpPr txBox="1"/>
          <p:nvPr/>
        </p:nvSpPr>
        <p:spPr>
          <a:xfrm>
            <a:off x="6800760" y="6196320"/>
            <a:ext cx="2133360" cy="364320"/>
          </a:xfrm>
          <a:prstGeom prst="rect">
            <a:avLst/>
          </a:prstGeom>
        </p:spPr>
        <p:txBody>
          <a:bodyPr lIns="90000" rIns="90000" tIns="45000" bIns="45000" anchor="ctr"/>
          <a:p>
            <a:pPr>
              <a:lnSpc>
                <a:spcPct val="100000"/>
              </a:lnSpc>
            </a:pPr>
            <a:fld id="{EF6C45E4-3E78-4644-9D59-5F0B41EADAFE}" type="slidenum">
              <a:rPr lang="en-US" sz="1200">
                <a:solidFill>
                  <a:srgbClr val="898989"/>
                </a:solidFill>
                <a:latin typeface="Chalkboard"/>
                <a:ea typeface="ＭＳ Ｐゴシック"/>
              </a:rPr>
              <a:t>&lt;number&gt;</a:t>
            </a:fld>
            <a:endParaRPr/>
          </a:p>
        </p:txBody>
      </p:sp>
      <p:pic>
        <p:nvPicPr>
          <p:cNvPr id="136" name="Picture 2" descr=""/>
          <p:cNvPicPr/>
          <p:nvPr/>
        </p:nvPicPr>
        <p:blipFill>
          <a:blip r:embed="rId7"/>
          <a:stretch>
            <a:fillRect/>
          </a:stretch>
        </p:blipFill>
        <p:spPr>
          <a:xfrm>
            <a:off x="786240" y="1208160"/>
            <a:ext cx="1945440" cy="1791720"/>
          </a:xfrm>
          <a:prstGeom prst="rect">
            <a:avLst/>
          </a:prstGeom>
          <a:ln>
            <a:noFill/>
          </a:ln>
        </p:spPr>
      </p:pic>
      <p:pic>
        <p:nvPicPr>
          <p:cNvPr id="137" name="Picture 11" descr=""/>
          <p:cNvPicPr/>
          <p:nvPr/>
        </p:nvPicPr>
        <p:blipFill>
          <a:blip r:embed="rId8"/>
          <a:stretch>
            <a:fillRect/>
          </a:stretch>
        </p:blipFill>
        <p:spPr>
          <a:xfrm>
            <a:off x="393840" y="4129560"/>
            <a:ext cx="1972080" cy="1766880"/>
          </a:xfrm>
          <a:prstGeom prst="rect">
            <a:avLst/>
          </a:prstGeom>
          <a:ln>
            <a:noFill/>
          </a:ln>
        </p:spPr>
      </p:pic>
      <p:pic>
        <p:nvPicPr>
          <p:cNvPr id="138" name="Picture 12" descr=""/>
          <p:cNvPicPr/>
          <p:nvPr/>
        </p:nvPicPr>
        <p:blipFill>
          <a:blip r:embed="rId9"/>
          <a:stretch>
            <a:fillRect/>
          </a:stretch>
        </p:blipFill>
        <p:spPr>
          <a:xfrm>
            <a:off x="4572000" y="1214280"/>
            <a:ext cx="933120" cy="1785600"/>
          </a:xfrm>
          <a:prstGeom prst="rect">
            <a:avLst/>
          </a:prstGeom>
          <a:ln>
            <a:noFill/>
          </a:ln>
        </p:spPr>
      </p:pic>
      <p:pic>
        <p:nvPicPr>
          <p:cNvPr id="139" name="Picture 13" descr=""/>
          <p:cNvPicPr/>
          <p:nvPr/>
        </p:nvPicPr>
        <p:blipFill>
          <a:blip r:embed="rId10"/>
          <a:stretch>
            <a:fillRect/>
          </a:stretch>
        </p:blipFill>
        <p:spPr>
          <a:xfrm>
            <a:off x="2466360" y="1214280"/>
            <a:ext cx="945720" cy="1785600"/>
          </a:xfrm>
          <a:prstGeom prst="rect">
            <a:avLst/>
          </a:prstGeom>
          <a:ln>
            <a:noFill/>
          </a:ln>
        </p:spPr>
      </p:pic>
      <p:sp>
        <p:nvSpPr>
          <p:cNvPr id="140" name="CustomShape 3"/>
          <p:cNvSpPr/>
          <p:nvPr/>
        </p:nvSpPr>
        <p:spPr>
          <a:xfrm>
            <a:off x="0" y="3571920"/>
            <a:ext cx="9072360" cy="639000"/>
          </a:xfrm>
          <a:prstGeom prst="rect">
            <a:avLst/>
          </a:prstGeom>
          <a:noFill/>
          <a:ln>
            <a:noFill/>
          </a:ln>
        </p:spPr>
        <p:txBody>
          <a:bodyPr lIns="90000" rIns="90000" tIns="45000" bIns="45000"/>
          <a:p>
            <a:pPr>
              <a:lnSpc>
                <a:spcPct val="100000"/>
              </a:lnSpc>
            </a:pPr>
            <a:r>
              <a:rPr lang="en-US">
                <a:solidFill>
                  <a:srgbClr val="7030a0"/>
                </a:solidFill>
                <a:latin typeface="Comic Sans MS"/>
                <a:ea typeface="宋体"/>
              </a:rPr>
              <a:t>SIDIS&amp;J/Psi: </a:t>
            </a:r>
            <a:endParaRPr/>
          </a:p>
          <a:p>
            <a:pPr>
              <a:lnSpc>
                <a:spcPct val="100000"/>
              </a:lnSpc>
            </a:pPr>
            <a:r>
              <a:rPr lang="en-US">
                <a:solidFill>
                  <a:srgbClr val="7030a0"/>
                </a:solidFill>
                <a:latin typeface="Comic Sans MS"/>
                <a:ea typeface="宋体"/>
              </a:rPr>
              <a:t>          </a:t>
            </a:r>
            <a:r>
              <a:rPr lang="en-US">
                <a:solidFill>
                  <a:srgbClr val="7030a0"/>
                </a:solidFill>
                <a:latin typeface="Comic Sans MS"/>
                <a:ea typeface="宋体"/>
              </a:rPr>
              <a:t>6xGEMs         LASPD    LAEC           LGC        HGC    FASPD MRPC   FAEC</a:t>
            </a:r>
            <a:endParaRPr/>
          </a:p>
        </p:txBody>
      </p:sp>
      <p:sp>
        <p:nvSpPr>
          <p:cNvPr id="141" name="CustomShape 4"/>
          <p:cNvSpPr/>
          <p:nvPr/>
        </p:nvSpPr>
        <p:spPr>
          <a:xfrm>
            <a:off x="-285840" y="857160"/>
            <a:ext cx="8857800" cy="364680"/>
          </a:xfrm>
          <a:prstGeom prst="rect">
            <a:avLst/>
          </a:prstGeom>
          <a:noFill/>
          <a:ln>
            <a:noFill/>
          </a:ln>
        </p:spPr>
        <p:txBody>
          <a:bodyPr lIns="90000" rIns="90000" tIns="45000" bIns="45000"/>
          <a:p>
            <a:pPr>
              <a:lnSpc>
                <a:spcPct val="100000"/>
              </a:lnSpc>
            </a:pPr>
            <a:r>
              <a:rPr lang="en-US">
                <a:solidFill>
                  <a:srgbClr val="7030a0"/>
                </a:solidFill>
                <a:latin typeface="Comic Sans MS"/>
                <a:ea typeface="宋体"/>
              </a:rPr>
              <a:t>          </a:t>
            </a:r>
            <a:r>
              <a:rPr lang="en-US">
                <a:solidFill>
                  <a:srgbClr val="7030a0"/>
                </a:solidFill>
                <a:latin typeface="Comic Sans MS"/>
                <a:ea typeface="宋体"/>
              </a:rPr>
              <a:t>PVDIS:   Baffle         LGC        5xGEMs     EC</a:t>
            </a:r>
            <a:endParaRPr/>
          </a:p>
        </p:txBody>
      </p:sp>
      <p:pic>
        <p:nvPicPr>
          <p:cNvPr id="142" name="Picture 1" descr=""/>
          <p:cNvPicPr/>
          <p:nvPr/>
        </p:nvPicPr>
        <p:blipFill>
          <a:blip r:embed="rId11"/>
          <a:stretch>
            <a:fillRect/>
          </a:stretch>
        </p:blipFill>
        <p:spPr>
          <a:xfrm>
            <a:off x="6000840" y="1145520"/>
            <a:ext cx="2786040" cy="1926000"/>
          </a:xfrm>
          <a:prstGeom prst="rect">
            <a:avLst/>
          </a:prstGeom>
          <a:ln>
            <a:noFill/>
          </a:ln>
        </p:spPr>
      </p:pic>
      <p:sp>
        <p:nvSpPr>
          <p:cNvPr id="143" name="CustomShape 5"/>
          <p:cNvSpPr/>
          <p:nvPr/>
        </p:nvSpPr>
        <p:spPr>
          <a:xfrm rot="10517400">
            <a:off x="5519520" y="1569240"/>
            <a:ext cx="643680" cy="838080"/>
          </a:xfrm>
          <a:prstGeom prst="rightArrow">
            <a:avLst>
              <a:gd name="adj1" fmla="val 50000"/>
              <a:gd name="adj2" fmla="val 50000"/>
            </a:avLst>
          </a:prstGeom>
          <a:gradFill>
            <a:gsLst>
              <a:gs pos="0">
                <a:srgbClr val="c2c2ff"/>
              </a:gs>
              <a:gs pos="100000">
                <a:srgbClr val="e4e4ff"/>
              </a:gs>
            </a:gsLst>
            <a:lin ang="5682000"/>
          </a:gradFill>
          <a:ln w="9360">
            <a:solidFill>
              <a:srgbClr val="9393fc"/>
            </a:solidFill>
            <a:miter/>
          </a:ln>
        </p:spPr>
      </p:sp>
      <p:sp>
        <p:nvSpPr>
          <p:cNvPr id="144" name="CustomShape 6"/>
          <p:cNvSpPr/>
          <p:nvPr/>
        </p:nvSpPr>
        <p:spPr>
          <a:xfrm rot="8289000">
            <a:off x="5555160" y="2340000"/>
            <a:ext cx="643680" cy="838080"/>
          </a:xfrm>
          <a:prstGeom prst="rightArrow">
            <a:avLst>
              <a:gd name="adj1" fmla="val 50000"/>
              <a:gd name="adj2" fmla="val 50000"/>
            </a:avLst>
          </a:prstGeom>
          <a:gradFill>
            <a:gsLst>
              <a:gs pos="0">
                <a:srgbClr val="c2c2ff"/>
              </a:gs>
              <a:gs pos="100000">
                <a:srgbClr val="e4e4ff"/>
              </a:gs>
            </a:gsLst>
            <a:lin ang="7908000"/>
          </a:gradFill>
          <a:ln w="9360">
            <a:solidFill>
              <a:srgbClr val="9393fc"/>
            </a:solidFill>
            <a:miter/>
          </a:ln>
        </p:spPr>
      </p:sp>
      <p:pic>
        <p:nvPicPr>
          <p:cNvPr id="145" name="Picture 2" descr=""/>
          <p:cNvPicPr/>
          <p:nvPr/>
        </p:nvPicPr>
        <p:blipFill>
          <a:blip r:embed="rId12"/>
          <a:stretch>
            <a:fillRect/>
          </a:stretch>
        </p:blipFill>
        <p:spPr>
          <a:xfrm>
            <a:off x="2965320" y="4135680"/>
            <a:ext cx="1284840" cy="1785600"/>
          </a:xfrm>
          <a:prstGeom prst="rect">
            <a:avLst/>
          </a:prstGeom>
          <a:ln>
            <a:noFill/>
          </a:ln>
        </p:spPr>
      </p:pic>
      <p:pic>
        <p:nvPicPr>
          <p:cNvPr id="146" name="Picture 2" descr=""/>
          <p:cNvPicPr/>
          <p:nvPr/>
        </p:nvPicPr>
        <p:blipFill>
          <a:blip r:embed="rId13"/>
          <a:stretch>
            <a:fillRect/>
          </a:stretch>
        </p:blipFill>
        <p:spPr>
          <a:xfrm>
            <a:off x="3385800" y="1214280"/>
            <a:ext cx="1257120" cy="17856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Critical Needs</a:t>
            </a:r>
            <a:endParaRPr/>
          </a:p>
        </p:txBody>
      </p:sp>
      <p:sp>
        <p:nvSpPr>
          <p:cNvPr id="148" name="CustomShape 2"/>
          <p:cNvSpPr/>
          <p:nvPr/>
        </p:nvSpPr>
        <p:spPr>
          <a:xfrm>
            <a:off x="531000" y="1492920"/>
            <a:ext cx="8726400" cy="4845240"/>
          </a:xfrm>
          <a:prstGeom prst="rect">
            <a:avLst/>
          </a:prstGeom>
          <a:noFill/>
          <a:ln>
            <a:noFill/>
          </a:ln>
        </p:spPr>
        <p:txBody>
          <a:bodyPr wrap="none" lIns="90000" rIns="90000" tIns="45000" bIns="45000"/>
          <a:p>
            <a:pPr>
              <a:lnSpc>
                <a:spcPct val="100000"/>
              </a:lnSpc>
            </a:pPr>
            <a:r>
              <a:rPr lang="en-US" sz="2400">
                <a:solidFill>
                  <a:srgbClr val="0000ff"/>
                </a:solidFill>
                <a:latin typeface="Calibri"/>
              </a:rPr>
              <a:t>Magnet:</a:t>
            </a:r>
            <a:endParaRPr/>
          </a:p>
          <a:p>
            <a:pPr>
              <a:lnSpc>
                <a:spcPct val="100000"/>
              </a:lnSpc>
            </a:pPr>
            <a:r>
              <a:rPr lang="en-US" sz="2400">
                <a:solidFill>
                  <a:srgbClr val="0000ff"/>
                </a:solidFill>
                <a:latin typeface="Calibri"/>
              </a:rPr>
              <a:t>	</a:t>
            </a:r>
            <a:r>
              <a:rPr lang="en-US" sz="2400">
                <a:solidFill>
                  <a:srgbClr val="0000ff"/>
                </a:solidFill>
                <a:latin typeface="Calibri"/>
              </a:rPr>
              <a:t>Field near target and Č phototubes is critical</a:t>
            </a:r>
            <a:endParaRPr/>
          </a:p>
          <a:p>
            <a:pPr>
              <a:lnSpc>
                <a:spcPct val="100000"/>
              </a:lnSpc>
            </a:pPr>
            <a:r>
              <a:rPr lang="en-US" sz="2400">
                <a:solidFill>
                  <a:srgbClr val="0000ff"/>
                </a:solidFill>
                <a:latin typeface="Calibri"/>
              </a:rPr>
              <a:t>	</a:t>
            </a:r>
            <a:r>
              <a:rPr lang="en-US" sz="2400">
                <a:solidFill>
                  <a:srgbClr val="0000ff"/>
                </a:solidFill>
                <a:latin typeface="Calibri"/>
              </a:rPr>
              <a:t>Fe design must be frozen before supports for detectors is done</a:t>
            </a:r>
            <a:endParaRPr/>
          </a:p>
          <a:p>
            <a:pPr>
              <a:lnSpc>
                <a:spcPct val="100000"/>
              </a:lnSpc>
            </a:pPr>
            <a:r>
              <a:rPr lang="en-US" sz="2400">
                <a:solidFill>
                  <a:srgbClr val="0000ff"/>
                </a:solidFill>
                <a:latin typeface="Calibri"/>
              </a:rPr>
              <a:t>Software:</a:t>
            </a:r>
            <a:endParaRPr/>
          </a:p>
          <a:p>
            <a:pPr>
              <a:lnSpc>
                <a:spcPct val="100000"/>
              </a:lnSpc>
            </a:pPr>
            <a:r>
              <a:rPr lang="en-US" sz="2400">
                <a:solidFill>
                  <a:srgbClr val="0000ff"/>
                </a:solidFill>
                <a:latin typeface="Calibri"/>
              </a:rPr>
              <a:t>	</a:t>
            </a:r>
            <a:r>
              <a:rPr lang="en-US" sz="2400">
                <a:solidFill>
                  <a:srgbClr val="0000ff"/>
                </a:solidFill>
                <a:latin typeface="Calibri"/>
              </a:rPr>
              <a:t>Simulation of backgrounds, calibration methods critical</a:t>
            </a:r>
            <a:endParaRPr/>
          </a:p>
          <a:p>
            <a:pPr>
              <a:lnSpc>
                <a:spcPct val="100000"/>
              </a:lnSpc>
            </a:pPr>
            <a:r>
              <a:rPr lang="en-US" sz="2400">
                <a:solidFill>
                  <a:srgbClr val="0000ff"/>
                </a:solidFill>
                <a:latin typeface="Calibri"/>
              </a:rPr>
              <a:t>	</a:t>
            </a:r>
            <a:r>
              <a:rPr lang="en-US" sz="2400">
                <a:solidFill>
                  <a:srgbClr val="0000ff"/>
                </a:solidFill>
                <a:latin typeface="Calibri"/>
              </a:rPr>
              <a:t>Need integrated software for a project of this size</a:t>
            </a:r>
            <a:endParaRPr/>
          </a:p>
          <a:p>
            <a:pPr>
              <a:lnSpc>
                <a:spcPct val="100000"/>
              </a:lnSpc>
            </a:pPr>
            <a:r>
              <a:rPr lang="en-US" sz="2400">
                <a:solidFill>
                  <a:srgbClr val="0000ff"/>
                </a:solidFill>
                <a:latin typeface="Calibri"/>
              </a:rPr>
              <a:t>DAQ:</a:t>
            </a:r>
            <a:endParaRPr/>
          </a:p>
          <a:p>
            <a:pPr>
              <a:lnSpc>
                <a:spcPct val="100000"/>
              </a:lnSpc>
            </a:pPr>
            <a:r>
              <a:rPr lang="en-US" sz="2400">
                <a:solidFill>
                  <a:srgbClr val="0000ff"/>
                </a:solidFill>
                <a:latin typeface="Calibri"/>
              </a:rPr>
              <a:t>	</a:t>
            </a:r>
            <a:r>
              <a:rPr lang="en-US" sz="2400">
                <a:solidFill>
                  <a:srgbClr val="0000ff"/>
                </a:solidFill>
                <a:latin typeface="Calibri"/>
              </a:rPr>
              <a:t> </a:t>
            </a:r>
            <a:r>
              <a:rPr lang="en-US" sz="2400">
                <a:solidFill>
                  <a:srgbClr val="0000ff"/>
                </a:solidFill>
                <a:latin typeface="Calibri"/>
              </a:rPr>
              <a:t>High rates for both data and background make unique challenges</a:t>
            </a:r>
            <a:endParaRPr/>
          </a:p>
          <a:p>
            <a:pPr>
              <a:lnSpc>
                <a:spcPct val="100000"/>
              </a:lnSpc>
            </a:pPr>
            <a:r>
              <a:rPr lang="en-US" sz="2400">
                <a:solidFill>
                  <a:srgbClr val="0000ff"/>
                </a:solidFill>
                <a:latin typeface="Calibri"/>
              </a:rPr>
              <a:t>Individual Detectors:</a:t>
            </a:r>
            <a:endParaRPr/>
          </a:p>
          <a:p>
            <a:pPr>
              <a:lnSpc>
                <a:spcPct val="100000"/>
              </a:lnSpc>
            </a:pPr>
            <a:r>
              <a:rPr lang="en-US" sz="2400">
                <a:solidFill>
                  <a:srgbClr val="0000ff"/>
                </a:solidFill>
                <a:latin typeface="Calibri"/>
              </a:rPr>
              <a:t>	</a:t>
            </a:r>
            <a:r>
              <a:rPr lang="en-US" sz="2400">
                <a:solidFill>
                  <a:srgbClr val="0000ff"/>
                </a:solidFill>
                <a:latin typeface="Calibri"/>
              </a:rPr>
              <a:t>Ecal, SPD (Radiation damage, backgrounds)</a:t>
            </a:r>
            <a:endParaRPr/>
          </a:p>
          <a:p>
            <a:pPr>
              <a:lnSpc>
                <a:spcPct val="100000"/>
              </a:lnSpc>
            </a:pPr>
            <a:r>
              <a:rPr lang="en-US" sz="2400">
                <a:solidFill>
                  <a:srgbClr val="0000ff"/>
                </a:solidFill>
                <a:latin typeface="Calibri"/>
              </a:rPr>
              <a:t>	</a:t>
            </a:r>
            <a:r>
              <a:rPr lang="en-US" sz="2400">
                <a:solidFill>
                  <a:srgbClr val="0000ff"/>
                </a:solidFill>
                <a:latin typeface="Calibri"/>
              </a:rPr>
              <a:t>Čerenkov detectors  (Magnetic fields, backgrounds)</a:t>
            </a:r>
            <a:r>
              <a:rPr lang="en-US" sz="2400">
                <a:solidFill>
                  <a:srgbClr val="0000ff"/>
                </a:solidFill>
                <a:latin typeface="Calibri"/>
              </a:rPr>
              <a:t>	</a:t>
            </a:r>
            <a:r>
              <a:rPr lang="en-US" sz="2400">
                <a:solidFill>
                  <a:srgbClr val="0000ff"/>
                </a:solidFill>
                <a:latin typeface="Calibri"/>
              </a:rPr>
              <a:t> </a:t>
            </a:r>
            <a:endParaRPr/>
          </a:p>
          <a:p>
            <a:pPr>
              <a:lnSpc>
                <a:spcPct val="100000"/>
              </a:lnSpc>
            </a:pPr>
            <a:r>
              <a:rPr lang="en-US" sz="2400">
                <a:solidFill>
                  <a:srgbClr val="0000ff"/>
                </a:solidFill>
                <a:latin typeface="Calibri"/>
              </a:rPr>
              <a:t>	</a:t>
            </a:r>
            <a:r>
              <a:rPr lang="en-US" sz="2400">
                <a:solidFill>
                  <a:srgbClr val="0000ff"/>
                </a:solidFill>
                <a:latin typeface="Calibri"/>
              </a:rPr>
              <a:t>GEM’s (Size, rates)</a:t>
            </a:r>
            <a:endParaRPr/>
          </a:p>
          <a:p>
            <a:pPr>
              <a:lnSpc>
                <a:spcPct val="100000"/>
              </a:lnSpc>
            </a:pPr>
            <a:r>
              <a:rPr lang="en-US" sz="2400">
                <a:solidFill>
                  <a:srgbClr val="0000ff"/>
                </a:solidFill>
                <a:latin typeface="Calibri"/>
              </a:rPr>
              <a:t>	</a:t>
            </a:r>
            <a:r>
              <a:rPr lang="en-US" sz="2400">
                <a:solidFill>
                  <a:srgbClr val="0000ff"/>
                </a:solidFill>
                <a:latin typeface="Calibri"/>
              </a:rPr>
              <a:t>MRPC (Time resolution)</a:t>
            </a:r>
            <a:endParaRPr/>
          </a:p>
        </p:txBody>
      </p:sp>
      <p:sp>
        <p:nvSpPr>
          <p:cNvPr id="149" name="TextShape 3"/>
          <p:cNvSpPr txBox="1"/>
          <p:nvPr/>
        </p:nvSpPr>
        <p:spPr>
          <a:xfrm>
            <a:off x="6553080" y="6356520"/>
            <a:ext cx="2133360" cy="364680"/>
          </a:xfrm>
          <a:prstGeom prst="rect">
            <a:avLst/>
          </a:prstGeom>
        </p:spPr>
        <p:txBody>
          <a:bodyPr anchor="ctr"/>
          <a:p>
            <a:pPr algn="r">
              <a:lnSpc>
                <a:spcPct val="100000"/>
              </a:lnSpc>
            </a:pPr>
            <a:fld id="{D0AA8B29-4CC0-48A5-87AE-7DAA09370505}" type="slidenum">
              <a:rPr lang="en-US" sz="1200">
                <a:solidFill>
                  <a:srgbClr val="8b8b8b"/>
                </a:solidFill>
                <a:latin typeface="Calibri"/>
              </a:rPr>
              <a:t>&lt;number&gt;</a:t>
            </a:fld>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Magnet Modeling</a:t>
            </a:r>
            <a:endParaRPr/>
          </a:p>
        </p:txBody>
      </p:sp>
      <p:sp>
        <p:nvSpPr>
          <p:cNvPr id="151" name="CustomShape 2"/>
          <p:cNvSpPr/>
          <p:nvPr/>
        </p:nvSpPr>
        <p:spPr>
          <a:xfrm>
            <a:off x="245160" y="1417680"/>
            <a:ext cx="3584160" cy="2529720"/>
          </a:xfrm>
          <a:prstGeom prst="rect">
            <a:avLst/>
          </a:prstGeom>
          <a:noFill/>
          <a:ln>
            <a:noFill/>
          </a:ln>
        </p:spPr>
        <p:txBody>
          <a:bodyPr wrap="none" lIns="90000" rIns="90000" tIns="45000" bIns="45000"/>
          <a:p>
            <a:pPr>
              <a:lnSpc>
                <a:spcPct val="100000"/>
              </a:lnSpc>
            </a:pPr>
            <a:r>
              <a:rPr lang="en-US" sz="2000">
                <a:solidFill>
                  <a:srgbClr val="000090"/>
                </a:solidFill>
                <a:latin typeface="Calibri"/>
              </a:rPr>
              <a:t>Need Accurate 3D Field Map</a:t>
            </a:r>
            <a:endParaRPr/>
          </a:p>
          <a:p>
            <a:pPr>
              <a:lnSpc>
                <a:spcPct val="100000"/>
              </a:lnSpc>
              <a:buFont typeface="StarSymbol"/>
              <a:buAutoNum type="arabicPeriod"/>
            </a:pPr>
            <a:r>
              <a:rPr lang="en-US" sz="2000">
                <a:solidFill>
                  <a:srgbClr val="000090"/>
                </a:solidFill>
                <a:latin typeface="Calibri"/>
              </a:rPr>
              <a:t>Effects of saturation</a:t>
            </a:r>
            <a:endParaRPr/>
          </a:p>
          <a:p>
            <a:pPr>
              <a:lnSpc>
                <a:spcPct val="100000"/>
              </a:lnSpc>
              <a:buFont typeface="StarSymbol"/>
              <a:buAutoNum type="arabicPeriod"/>
            </a:pPr>
            <a:r>
              <a:rPr lang="en-US" sz="2000">
                <a:solidFill>
                  <a:srgbClr val="000090"/>
                </a:solidFill>
                <a:latin typeface="Calibri"/>
              </a:rPr>
              <a:t>Magnetic forces</a:t>
            </a:r>
            <a:endParaRPr/>
          </a:p>
          <a:p>
            <a:pPr>
              <a:lnSpc>
                <a:spcPct val="100000"/>
              </a:lnSpc>
              <a:buFont typeface="StarSymbol"/>
              <a:buAutoNum type="arabicPeriod"/>
            </a:pPr>
            <a:r>
              <a:rPr lang="en-US" sz="2000">
                <a:solidFill>
                  <a:srgbClr val="000090"/>
                </a:solidFill>
                <a:latin typeface="Calibri"/>
              </a:rPr>
              <a:t>Fields near target &amp; PMT’s</a:t>
            </a:r>
            <a:endParaRPr/>
          </a:p>
          <a:p>
            <a:pPr>
              <a:lnSpc>
                <a:spcPct val="100000"/>
              </a:lnSpc>
              <a:buFont typeface="StarSymbol"/>
              <a:buAutoNum type="arabicPeriod"/>
            </a:pPr>
            <a:r>
              <a:rPr lang="en-US" sz="2000">
                <a:solidFill>
                  <a:srgbClr val="000090"/>
                </a:solidFill>
                <a:latin typeface="Calibri"/>
              </a:rPr>
              <a:t>Final placement of detectors</a:t>
            </a:r>
            <a:endParaRPr/>
          </a:p>
          <a:p>
            <a:pPr>
              <a:lnSpc>
                <a:spcPct val="100000"/>
              </a:lnSpc>
              <a:buFont typeface="StarSymbol"/>
              <a:buAutoNum type="arabicPeriod"/>
            </a:pPr>
            <a:r>
              <a:rPr lang="en-US" sz="2000">
                <a:solidFill>
                  <a:srgbClr val="000090"/>
                </a:solidFill>
                <a:latin typeface="Calibri"/>
              </a:rPr>
              <a:t>Effects on tracking</a:t>
            </a:r>
            <a:endParaRPr/>
          </a:p>
          <a:p>
            <a:pPr>
              <a:lnSpc>
                <a:spcPct val="100000"/>
              </a:lnSpc>
              <a:buFont typeface="StarSymbol"/>
              <a:buAutoNum type="arabicPeriod"/>
            </a:pPr>
            <a:r>
              <a:rPr lang="en-US" sz="2000">
                <a:solidFill>
                  <a:srgbClr val="000090"/>
                </a:solidFill>
                <a:latin typeface="Calibri"/>
              </a:rPr>
              <a:t>Design gaps for cables</a:t>
            </a:r>
            <a:endParaRPr/>
          </a:p>
          <a:p>
            <a:pPr>
              <a:lnSpc>
                <a:spcPct val="100000"/>
              </a:lnSpc>
            </a:pPr>
            <a:endParaRPr/>
          </a:p>
        </p:txBody>
      </p:sp>
      <p:pic>
        <p:nvPicPr>
          <p:cNvPr id="152" name="Picture 2" descr=""/>
          <p:cNvPicPr/>
          <p:nvPr/>
        </p:nvPicPr>
        <p:blipFill>
          <a:blip r:embed="rId1"/>
          <a:srcRect l="771809" t="1487731" r="320572" b="-1967"/>
          <a:stretch>
            <a:fillRect/>
          </a:stretch>
        </p:blipFill>
        <p:spPr>
          <a:xfrm>
            <a:off x="4123800" y="1662840"/>
            <a:ext cx="5019840" cy="2194200"/>
          </a:xfrm>
          <a:prstGeom prst="rect">
            <a:avLst/>
          </a:prstGeom>
          <a:ln>
            <a:noFill/>
          </a:ln>
        </p:spPr>
      </p:pic>
      <p:pic>
        <p:nvPicPr>
          <p:cNvPr id="153" name="Picture 3" descr=""/>
          <p:cNvPicPr/>
          <p:nvPr/>
        </p:nvPicPr>
        <p:blipFill>
          <a:blip r:embed="rId2"/>
          <a:srcRect l="804882" t="1255787" r="62565" b="-55787"/>
          <a:stretch>
            <a:fillRect/>
          </a:stretch>
        </p:blipFill>
        <p:spPr>
          <a:xfrm>
            <a:off x="3346200" y="4004640"/>
            <a:ext cx="5659920" cy="2651400"/>
          </a:xfrm>
          <a:prstGeom prst="rect">
            <a:avLst/>
          </a:prstGeom>
          <a:ln>
            <a:noFill/>
          </a:ln>
        </p:spPr>
      </p:pic>
      <p:sp>
        <p:nvSpPr>
          <p:cNvPr id="154" name="CustomShape 3"/>
          <p:cNvSpPr/>
          <p:nvPr/>
        </p:nvSpPr>
        <p:spPr>
          <a:xfrm>
            <a:off x="226800" y="5648400"/>
            <a:ext cx="149652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a:t>
            </a:r>
            <a:endParaRPr/>
          </a:p>
          <a:p>
            <a:pPr>
              <a:lnSpc>
                <a:spcPct val="100000"/>
              </a:lnSpc>
            </a:pPr>
            <a:r>
              <a:rPr lang="en-US" sz="2000">
                <a:solidFill>
                  <a:srgbClr val="98192b"/>
                </a:solidFill>
                <a:latin typeface="Calibri"/>
              </a:rPr>
              <a:t>1 FTEY ASAP</a:t>
            </a:r>
            <a:endParaRPr/>
          </a:p>
        </p:txBody>
      </p:sp>
      <p:sp>
        <p:nvSpPr>
          <p:cNvPr id="155" name="TextShape 4"/>
          <p:cNvSpPr txBox="1"/>
          <p:nvPr/>
        </p:nvSpPr>
        <p:spPr>
          <a:xfrm>
            <a:off x="6553080" y="6356520"/>
            <a:ext cx="2133360" cy="364680"/>
          </a:xfrm>
          <a:prstGeom prst="rect">
            <a:avLst/>
          </a:prstGeom>
        </p:spPr>
        <p:txBody>
          <a:bodyPr anchor="ctr"/>
          <a:p>
            <a:pPr algn="r">
              <a:lnSpc>
                <a:spcPct val="100000"/>
              </a:lnSpc>
            </a:pPr>
            <a:fld id="{AE39761C-1C56-4266-9316-5B39C48BEAC0}" type="slidenum">
              <a:rPr lang="en-US" sz="1200">
                <a:solidFill>
                  <a:srgbClr val="8b8b8b"/>
                </a:solidFill>
                <a:latin typeface="Calibri"/>
              </a:rPr>
              <a:t>&lt;number&gt;</a:t>
            </a:fld>
            <a:endParaRPr/>
          </a:p>
        </p:txBody>
      </p:sp>
      <p:sp>
        <p:nvSpPr>
          <p:cNvPr id="156" name="CustomShape 5"/>
          <p:cNvSpPr/>
          <p:nvPr/>
        </p:nvSpPr>
        <p:spPr>
          <a:xfrm>
            <a:off x="275400" y="3965040"/>
            <a:ext cx="2895840" cy="1310040"/>
          </a:xfrm>
          <a:prstGeom prst="rect">
            <a:avLst/>
          </a:prstGeom>
          <a:noFill/>
          <a:ln>
            <a:noFill/>
          </a:ln>
        </p:spPr>
        <p:txBody>
          <a:bodyPr lIns="90000" rIns="90000" tIns="45000" bIns="45000"/>
          <a:p>
            <a:pPr>
              <a:lnSpc>
                <a:spcPct val="100000"/>
              </a:lnSpc>
            </a:pPr>
            <a:r>
              <a:rPr lang="en-US" sz="2000">
                <a:solidFill>
                  <a:srgbClr val="008000"/>
                </a:solidFill>
                <a:latin typeface="Calibri"/>
              </a:rPr>
              <a:t>Key Issue:</a:t>
            </a:r>
            <a:endParaRPr/>
          </a:p>
          <a:p>
            <a:pPr>
              <a:lnSpc>
                <a:spcPct val="100000"/>
              </a:lnSpc>
            </a:pPr>
            <a:r>
              <a:rPr lang="en-US" sz="2000">
                <a:solidFill>
                  <a:srgbClr val="008000"/>
                </a:solidFill>
                <a:latin typeface="Calibri"/>
              </a:rPr>
              <a:t>Prerequisite for full</a:t>
            </a:r>
            <a:endParaRPr/>
          </a:p>
          <a:p>
            <a:pPr>
              <a:lnSpc>
                <a:spcPct val="100000"/>
              </a:lnSpc>
            </a:pPr>
            <a:r>
              <a:rPr lang="en-US" sz="2000">
                <a:solidFill>
                  <a:srgbClr val="008000"/>
                </a:solidFill>
                <a:latin typeface="Calibri"/>
              </a:rPr>
              <a:t>simulation and detector</a:t>
            </a:r>
            <a:endParaRPr/>
          </a:p>
          <a:p>
            <a:pPr>
              <a:lnSpc>
                <a:spcPct val="100000"/>
              </a:lnSpc>
            </a:pPr>
            <a:r>
              <a:rPr lang="en-US" sz="2000">
                <a:solidFill>
                  <a:srgbClr val="008000"/>
                </a:solidFill>
                <a:latin typeface="Calibri"/>
              </a:rPr>
              <a:t>design</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Simulation and Software</a:t>
            </a:r>
            <a:endParaRPr/>
          </a:p>
        </p:txBody>
      </p:sp>
      <p:sp>
        <p:nvSpPr>
          <p:cNvPr id="158" name="CustomShape 2"/>
          <p:cNvSpPr/>
          <p:nvPr/>
        </p:nvSpPr>
        <p:spPr>
          <a:xfrm>
            <a:off x="831600" y="5956200"/>
            <a:ext cx="810504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  3 FTE (postdoc) x 3 Yr=9FTEY</a:t>
            </a:r>
            <a:endParaRPr/>
          </a:p>
          <a:p>
            <a:pPr>
              <a:lnSpc>
                <a:spcPct val="100000"/>
              </a:lnSpc>
            </a:pPr>
            <a:r>
              <a:rPr lang="en-US" sz="2000">
                <a:solidFill>
                  <a:srgbClr val="98192b"/>
                </a:solidFill>
                <a:latin typeface="Calibri"/>
              </a:rPr>
              <a:t>2 at Stony Brook, (Riordan, Deshpande, Hemmick) 1 at Duke (Gao/Zhao) </a:t>
            </a:r>
            <a:endParaRPr/>
          </a:p>
        </p:txBody>
      </p:sp>
      <p:sp>
        <p:nvSpPr>
          <p:cNvPr id="159" name="TextShape 3"/>
          <p:cNvSpPr txBox="1"/>
          <p:nvPr/>
        </p:nvSpPr>
        <p:spPr>
          <a:xfrm>
            <a:off x="6553080" y="6356520"/>
            <a:ext cx="2133360" cy="364680"/>
          </a:xfrm>
          <a:prstGeom prst="rect">
            <a:avLst/>
          </a:prstGeom>
        </p:spPr>
        <p:txBody>
          <a:bodyPr anchor="ctr"/>
          <a:p>
            <a:pPr algn="r">
              <a:lnSpc>
                <a:spcPct val="100000"/>
              </a:lnSpc>
            </a:pPr>
            <a:fld id="{3B051BE7-D7D9-4C80-9835-5D82D93D901F}" type="slidenum">
              <a:rPr lang="en-US" sz="1200">
                <a:solidFill>
                  <a:srgbClr val="8b8b8b"/>
                </a:solidFill>
                <a:latin typeface="Calibri"/>
              </a:rPr>
              <a:t>&lt;number&gt;</a:t>
            </a:fld>
            <a:endParaRPr/>
          </a:p>
        </p:txBody>
      </p:sp>
      <p:sp>
        <p:nvSpPr>
          <p:cNvPr id="160" name="CustomShape 4"/>
          <p:cNvSpPr/>
          <p:nvPr/>
        </p:nvSpPr>
        <p:spPr>
          <a:xfrm>
            <a:off x="4608000" y="1478520"/>
            <a:ext cx="4078440" cy="2529720"/>
          </a:xfrm>
          <a:prstGeom prst="rect">
            <a:avLst/>
          </a:prstGeom>
          <a:noFill/>
          <a:ln>
            <a:noFill/>
          </a:ln>
        </p:spPr>
        <p:txBody>
          <a:bodyPr lIns="90000" rIns="90000" tIns="45000" bIns="45000"/>
          <a:p>
            <a:pPr>
              <a:lnSpc>
                <a:spcPct val="100000"/>
              </a:lnSpc>
            </a:pPr>
            <a:r>
              <a:rPr lang="en-US" sz="2000">
                <a:solidFill>
                  <a:srgbClr val="0000ff"/>
                </a:solidFill>
                <a:latin typeface="Calibri"/>
              </a:rPr>
              <a:t>Goals:</a:t>
            </a:r>
            <a:endParaRPr/>
          </a:p>
          <a:p>
            <a:pPr>
              <a:lnSpc>
                <a:spcPct val="100000"/>
              </a:lnSpc>
              <a:buFont typeface="StarSymbol"/>
              <a:buAutoNum type="arabicPeriod"/>
            </a:pPr>
            <a:r>
              <a:rPr lang="en-US" sz="2000">
                <a:solidFill>
                  <a:srgbClr val="0000ff"/>
                </a:solidFill>
                <a:latin typeface="Calibri"/>
              </a:rPr>
              <a:t>Develop full simulations</a:t>
            </a:r>
            <a:endParaRPr/>
          </a:p>
          <a:p>
            <a:pPr>
              <a:lnSpc>
                <a:spcPct val="100000"/>
              </a:lnSpc>
              <a:buFont typeface="StarSymbol"/>
              <a:buAutoNum type="arabicPeriod"/>
            </a:pPr>
            <a:r>
              <a:rPr lang="en-US" sz="2000">
                <a:solidFill>
                  <a:srgbClr val="0000ff"/>
                </a:solidFill>
                <a:latin typeface="Calibri"/>
              </a:rPr>
              <a:t>Develop software framework that integrates simulations, reconstruction, and analysis</a:t>
            </a:r>
            <a:endParaRPr/>
          </a:p>
          <a:p>
            <a:pPr>
              <a:lnSpc>
                <a:spcPct val="100000"/>
              </a:lnSpc>
              <a:buFont typeface="StarSymbol"/>
              <a:buAutoNum type="arabicPeriod"/>
            </a:pPr>
            <a:r>
              <a:rPr lang="en-US" sz="2000">
                <a:solidFill>
                  <a:srgbClr val="0000ff"/>
                </a:solidFill>
                <a:latin typeface="Calibri"/>
              </a:rPr>
              <a:t>Develop and test algorithms</a:t>
            </a:r>
            <a:endParaRPr/>
          </a:p>
          <a:p>
            <a:pPr>
              <a:lnSpc>
                <a:spcPct val="100000"/>
              </a:lnSpc>
            </a:pPr>
            <a:r>
              <a:rPr lang="en-US" sz="2000">
                <a:solidFill>
                  <a:srgbClr val="0000ff"/>
                </a:solidFill>
                <a:latin typeface="Calibri"/>
              </a:rPr>
              <a:t>	</a:t>
            </a:r>
            <a:r>
              <a:rPr lang="en-US" sz="2000">
                <a:solidFill>
                  <a:srgbClr val="0000ff"/>
                </a:solidFill>
                <a:latin typeface="Calibri"/>
              </a:rPr>
              <a:t>for tracking and detectors</a:t>
            </a:r>
            <a:endParaRPr/>
          </a:p>
          <a:p>
            <a:pPr>
              <a:lnSpc>
                <a:spcPct val="100000"/>
              </a:lnSpc>
            </a:pPr>
            <a:r>
              <a:rPr lang="en-US" sz="2000">
                <a:solidFill>
                  <a:srgbClr val="0000ff"/>
                </a:solidFill>
                <a:latin typeface="Calibri"/>
              </a:rPr>
              <a:t>4.</a:t>
            </a:r>
            <a:r>
              <a:rPr lang="en-US" sz="2000">
                <a:solidFill>
                  <a:srgbClr val="0000ff"/>
                </a:solidFill>
                <a:latin typeface="Calibri"/>
              </a:rPr>
              <a:t>	</a:t>
            </a:r>
            <a:r>
              <a:rPr lang="en-US" sz="2000">
                <a:solidFill>
                  <a:srgbClr val="0000ff"/>
                </a:solidFill>
                <a:latin typeface="Calibri"/>
              </a:rPr>
              <a:t>Optimize detectors, baffles,…</a:t>
            </a:r>
            <a:endParaRPr/>
          </a:p>
        </p:txBody>
      </p:sp>
      <p:sp>
        <p:nvSpPr>
          <p:cNvPr id="161" name="CustomShape 5"/>
          <p:cNvSpPr/>
          <p:nvPr/>
        </p:nvSpPr>
        <p:spPr>
          <a:xfrm>
            <a:off x="325800" y="1478520"/>
            <a:ext cx="3983400" cy="3444480"/>
          </a:xfrm>
          <a:prstGeom prst="rect">
            <a:avLst/>
          </a:prstGeom>
          <a:noFill/>
          <a:ln>
            <a:noFill/>
          </a:ln>
        </p:spPr>
        <p:txBody>
          <a:bodyPr lIns="90000" rIns="90000" tIns="45000" bIns="45000"/>
          <a:p>
            <a:pPr>
              <a:lnSpc>
                <a:spcPct val="100000"/>
              </a:lnSpc>
            </a:pPr>
            <a:r>
              <a:rPr lang="en-US" sz="2000">
                <a:solidFill>
                  <a:srgbClr val="008000"/>
                </a:solidFill>
                <a:latin typeface="Calibri"/>
              </a:rPr>
              <a:t>Key Issues:</a:t>
            </a:r>
            <a:endParaRPr/>
          </a:p>
          <a:p>
            <a:pPr>
              <a:lnSpc>
                <a:spcPct val="100000"/>
              </a:lnSpc>
              <a:buFont typeface="StarSymbol"/>
              <a:buAutoNum type="arabicPeriod"/>
            </a:pPr>
            <a:r>
              <a:rPr lang="en-US" sz="2000">
                <a:solidFill>
                  <a:srgbClr val="008000"/>
                </a:solidFill>
                <a:latin typeface="Calibri"/>
              </a:rPr>
              <a:t>Main recommendation from</a:t>
            </a:r>
            <a:endParaRPr/>
          </a:p>
          <a:p>
            <a:pPr>
              <a:lnSpc>
                <a:spcPct val="100000"/>
              </a:lnSpc>
            </a:pPr>
            <a:r>
              <a:rPr lang="en-US" sz="2000">
                <a:solidFill>
                  <a:srgbClr val="008000"/>
                </a:solidFill>
                <a:latin typeface="Calibri"/>
              </a:rPr>
              <a:t>	</a:t>
            </a:r>
            <a:r>
              <a:rPr lang="en-US" sz="2000">
                <a:solidFill>
                  <a:srgbClr val="008000"/>
                </a:solidFill>
                <a:latin typeface="Calibri"/>
              </a:rPr>
              <a:t>Directors Review</a:t>
            </a:r>
            <a:endParaRPr/>
          </a:p>
          <a:p>
            <a:pPr>
              <a:lnSpc>
                <a:spcPct val="100000"/>
              </a:lnSpc>
              <a:buFont typeface="StarSymbol"/>
              <a:buAutoNum type="arabicPeriod"/>
            </a:pPr>
            <a:r>
              <a:rPr lang="en-US" sz="2000">
                <a:solidFill>
                  <a:srgbClr val="008000"/>
                </a:solidFill>
                <a:latin typeface="Calibri"/>
              </a:rPr>
              <a:t>Framework is essential for a project of this size.</a:t>
            </a:r>
            <a:endParaRPr/>
          </a:p>
          <a:p>
            <a:pPr>
              <a:lnSpc>
                <a:spcPct val="100000"/>
              </a:lnSpc>
              <a:buFont typeface="StarSymbol"/>
              <a:buAutoNum type="arabicPeriod"/>
            </a:pPr>
            <a:r>
              <a:rPr lang="en-US" sz="2000">
                <a:solidFill>
                  <a:srgbClr val="008000"/>
                </a:solidFill>
                <a:latin typeface="Calibri"/>
              </a:rPr>
              <a:t>Full simulations must be completed before detectors can be finalized.</a:t>
            </a:r>
            <a:endParaRPr/>
          </a:p>
          <a:p>
            <a:pPr>
              <a:lnSpc>
                <a:spcPct val="100000"/>
              </a:lnSpc>
              <a:buFont typeface="StarSymbol"/>
              <a:buAutoNum type="arabicPeriod"/>
            </a:pPr>
            <a:r>
              <a:rPr lang="en-US" sz="2000">
                <a:solidFill>
                  <a:srgbClr val="008000"/>
                </a:solidFill>
                <a:latin typeface="Calibri"/>
              </a:rPr>
              <a:t>Assessing backgrounds and systematic errors in the high-rate environment</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DAQ: Test Stand</a:t>
            </a:r>
            <a:endParaRPr/>
          </a:p>
        </p:txBody>
      </p:sp>
      <p:pic>
        <p:nvPicPr>
          <p:cNvPr id="163" name="Picture 2" descr=""/>
          <p:cNvPicPr/>
          <p:nvPr/>
        </p:nvPicPr>
        <p:blipFill>
          <a:blip r:embed="rId1"/>
          <a:stretch>
            <a:fillRect/>
          </a:stretch>
        </p:blipFill>
        <p:spPr>
          <a:xfrm>
            <a:off x="609480" y="4108680"/>
            <a:ext cx="6705360" cy="2565000"/>
          </a:xfrm>
          <a:prstGeom prst="rect">
            <a:avLst/>
          </a:prstGeom>
          <a:ln>
            <a:noFill/>
          </a:ln>
        </p:spPr>
      </p:pic>
      <p:sp>
        <p:nvSpPr>
          <p:cNvPr id="164" name="CustomShape 2"/>
          <p:cNvSpPr/>
          <p:nvPr/>
        </p:nvSpPr>
        <p:spPr>
          <a:xfrm>
            <a:off x="325800" y="3092760"/>
            <a:ext cx="3733920" cy="1310040"/>
          </a:xfrm>
          <a:prstGeom prst="rect">
            <a:avLst/>
          </a:prstGeom>
          <a:noFill/>
          <a:ln>
            <a:noFill/>
          </a:ln>
        </p:spPr>
        <p:txBody>
          <a:bodyPr lIns="90000" rIns="90000" tIns="45000" bIns="45000"/>
          <a:p>
            <a:pPr>
              <a:lnSpc>
                <a:spcPct val="100000"/>
              </a:lnSpc>
            </a:pPr>
            <a:r>
              <a:rPr lang="en-US" sz="2000">
                <a:solidFill>
                  <a:srgbClr val="98192b"/>
                </a:solidFill>
                <a:latin typeface="Calibri"/>
              </a:rPr>
              <a:t>Request:  (Stony Brook)</a:t>
            </a:r>
            <a:endParaRPr/>
          </a:p>
          <a:p>
            <a:pPr>
              <a:lnSpc>
                <a:spcPct val="100000"/>
              </a:lnSpc>
            </a:pPr>
            <a:r>
              <a:rPr lang="en-US" sz="2000">
                <a:solidFill>
                  <a:srgbClr val="98192b"/>
                </a:solidFill>
                <a:latin typeface="Calibri"/>
              </a:rPr>
              <a:t>$72.5k + 1.25 FTEY</a:t>
            </a:r>
            <a:endParaRPr/>
          </a:p>
          <a:p>
            <a:pPr>
              <a:lnSpc>
                <a:spcPct val="100000"/>
              </a:lnSpc>
            </a:pPr>
            <a:r>
              <a:rPr lang="en-US" sz="2000">
                <a:solidFill>
                  <a:srgbClr val="98192b"/>
                </a:solidFill>
                <a:latin typeface="Calibri"/>
              </a:rPr>
              <a:t>(Additional resources will be</a:t>
            </a:r>
            <a:endParaRPr/>
          </a:p>
          <a:p>
            <a:pPr>
              <a:lnSpc>
                <a:spcPct val="100000"/>
              </a:lnSpc>
            </a:pPr>
            <a:r>
              <a:rPr lang="en-US" sz="2000">
                <a:solidFill>
                  <a:srgbClr val="98192b"/>
                </a:solidFill>
                <a:latin typeface="Calibri"/>
              </a:rPr>
              <a:t>provided by JLab)</a:t>
            </a:r>
            <a:endParaRPr/>
          </a:p>
        </p:txBody>
      </p:sp>
      <p:sp>
        <p:nvSpPr>
          <p:cNvPr id="165" name="CustomShape 3"/>
          <p:cNvSpPr/>
          <p:nvPr/>
        </p:nvSpPr>
        <p:spPr>
          <a:xfrm>
            <a:off x="325800" y="1478520"/>
            <a:ext cx="3983400" cy="1310040"/>
          </a:xfrm>
          <a:prstGeom prst="rect">
            <a:avLst/>
          </a:prstGeom>
          <a:noFill/>
          <a:ln>
            <a:noFill/>
          </a:ln>
        </p:spPr>
        <p:txBody>
          <a:bodyPr lIns="90000" rIns="90000" tIns="45000" bIns="45000"/>
          <a:p>
            <a:pPr>
              <a:lnSpc>
                <a:spcPct val="100000"/>
              </a:lnSpc>
            </a:pPr>
            <a:r>
              <a:rPr lang="en-US" sz="2000">
                <a:solidFill>
                  <a:srgbClr val="008000"/>
                </a:solidFill>
                <a:latin typeface="Calibri"/>
              </a:rPr>
              <a:t>Key Issues:</a:t>
            </a:r>
            <a:endParaRPr/>
          </a:p>
          <a:p>
            <a:pPr>
              <a:lnSpc>
                <a:spcPct val="100000"/>
              </a:lnSpc>
              <a:buFont typeface="StarSymbol"/>
              <a:buAutoNum type="arabicPeriod"/>
            </a:pPr>
            <a:r>
              <a:rPr lang="en-US" sz="2000">
                <a:solidFill>
                  <a:srgbClr val="008000"/>
                </a:solidFill>
                <a:latin typeface="Calibri"/>
              </a:rPr>
              <a:t>High Rate</a:t>
            </a:r>
            <a:endParaRPr/>
          </a:p>
          <a:p>
            <a:pPr>
              <a:lnSpc>
                <a:spcPct val="100000"/>
              </a:lnSpc>
              <a:buFont typeface="StarSymbol"/>
              <a:buAutoNum type="arabicPeriod"/>
            </a:pPr>
            <a:r>
              <a:rPr lang="en-US" sz="2000">
                <a:solidFill>
                  <a:srgbClr val="008000"/>
                </a:solidFill>
                <a:latin typeface="Calibri"/>
              </a:rPr>
              <a:t>Good Background rejection</a:t>
            </a:r>
            <a:endParaRPr/>
          </a:p>
          <a:p>
            <a:pPr>
              <a:lnSpc>
                <a:spcPct val="100000"/>
              </a:lnSpc>
              <a:buFont typeface="StarSymbol"/>
              <a:buAutoNum type="arabicPeriod"/>
            </a:pPr>
            <a:r>
              <a:rPr lang="en-US" sz="2000">
                <a:solidFill>
                  <a:srgbClr val="008000"/>
                </a:solidFill>
                <a:latin typeface="Calibri"/>
              </a:rPr>
              <a:t>Low systematics (dead time…)</a:t>
            </a:r>
            <a:endParaRPr/>
          </a:p>
        </p:txBody>
      </p:sp>
      <p:sp>
        <p:nvSpPr>
          <p:cNvPr id="166" name="CustomShape 4"/>
          <p:cNvSpPr/>
          <p:nvPr/>
        </p:nvSpPr>
        <p:spPr>
          <a:xfrm>
            <a:off x="4608000" y="1478520"/>
            <a:ext cx="4078440" cy="1919880"/>
          </a:xfrm>
          <a:prstGeom prst="rect">
            <a:avLst/>
          </a:prstGeom>
          <a:noFill/>
          <a:ln>
            <a:noFill/>
          </a:ln>
        </p:spPr>
        <p:txBody>
          <a:bodyPr lIns="90000" rIns="90000" tIns="45000" bIns="45000"/>
          <a:p>
            <a:pPr>
              <a:lnSpc>
                <a:spcPct val="100000"/>
              </a:lnSpc>
            </a:pPr>
            <a:r>
              <a:rPr lang="en-US" sz="2000">
                <a:solidFill>
                  <a:srgbClr val="0000ff"/>
                </a:solidFill>
                <a:latin typeface="Calibri"/>
              </a:rPr>
              <a:t>Goals:</a:t>
            </a:r>
            <a:endParaRPr/>
          </a:p>
          <a:p>
            <a:pPr>
              <a:lnSpc>
                <a:spcPct val="100000"/>
              </a:lnSpc>
              <a:buFont typeface="StarSymbol"/>
              <a:buAutoNum type="arabicPeriod"/>
            </a:pPr>
            <a:r>
              <a:rPr lang="en-US" sz="2000">
                <a:solidFill>
                  <a:srgbClr val="0000ff"/>
                </a:solidFill>
                <a:latin typeface="Calibri"/>
              </a:rPr>
              <a:t>Test trigger rate capacity</a:t>
            </a:r>
            <a:endParaRPr/>
          </a:p>
          <a:p>
            <a:pPr>
              <a:lnSpc>
                <a:spcPct val="100000"/>
              </a:lnSpc>
              <a:buFont typeface="StarSymbol"/>
              <a:buAutoNum type="arabicPeriod"/>
            </a:pPr>
            <a:r>
              <a:rPr lang="en-US" sz="2000">
                <a:solidFill>
                  <a:srgbClr val="0000ff"/>
                </a:solidFill>
                <a:latin typeface="Calibri"/>
              </a:rPr>
              <a:t>Test triggering schemes</a:t>
            </a:r>
            <a:endParaRPr/>
          </a:p>
          <a:p>
            <a:pPr>
              <a:lnSpc>
                <a:spcPct val="100000"/>
              </a:lnSpc>
              <a:buFont typeface="StarSymbol"/>
              <a:buAutoNum type="arabicPeriod"/>
            </a:pPr>
            <a:r>
              <a:rPr lang="en-US" sz="2000">
                <a:solidFill>
                  <a:srgbClr val="0000ff"/>
                </a:solidFill>
                <a:latin typeface="Calibri"/>
              </a:rPr>
              <a:t>GEM APV rate capability</a:t>
            </a:r>
            <a:endParaRPr/>
          </a:p>
          <a:p>
            <a:pPr>
              <a:lnSpc>
                <a:spcPct val="100000"/>
              </a:lnSpc>
              <a:buFont typeface="StarSymbol"/>
              <a:buAutoNum type="arabicPeriod"/>
            </a:pPr>
            <a:r>
              <a:rPr lang="en-US" sz="2000">
                <a:solidFill>
                  <a:srgbClr val="0000ff"/>
                </a:solidFill>
                <a:latin typeface="Calibri"/>
              </a:rPr>
              <a:t>MRPC timing resolution</a:t>
            </a:r>
            <a:endParaRPr/>
          </a:p>
          <a:p>
            <a:pPr>
              <a:lnSpc>
                <a:spcPct val="100000"/>
              </a:lnSpc>
              <a:buFont typeface="StarSymbol"/>
              <a:buAutoNum type="arabicPeriod"/>
            </a:pPr>
            <a:r>
              <a:rPr lang="en-US" sz="2000">
                <a:solidFill>
                  <a:srgbClr val="0000ff"/>
                </a:solidFill>
                <a:latin typeface="Calibri"/>
              </a:rPr>
              <a:t>L# Farm performance</a:t>
            </a:r>
            <a:endParaRPr/>
          </a:p>
        </p:txBody>
      </p:sp>
      <p:sp>
        <p:nvSpPr>
          <p:cNvPr id="167" name="TextShape 5"/>
          <p:cNvSpPr txBox="1"/>
          <p:nvPr/>
        </p:nvSpPr>
        <p:spPr>
          <a:xfrm>
            <a:off x="6553080" y="6356520"/>
            <a:ext cx="2133360" cy="364680"/>
          </a:xfrm>
          <a:prstGeom prst="rect">
            <a:avLst/>
          </a:prstGeom>
        </p:spPr>
        <p:txBody>
          <a:bodyPr anchor="ctr"/>
          <a:p>
            <a:pPr algn="r">
              <a:lnSpc>
                <a:spcPct val="100000"/>
              </a:lnSpc>
            </a:pPr>
            <a:fld id="{85FA1F2C-B2AB-4A0C-A4BA-A24F70756EC4}" type="slidenum">
              <a:rPr lang="en-US" sz="1200">
                <a:solidFill>
                  <a:srgbClr val="8b8b8b"/>
                </a:solidFill>
                <a:latin typeface="Calibri"/>
              </a:rPr>
              <a:t>&lt;number&gt;</a:t>
            </a:f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Electromagnetic Calorimeter (Ecal) and Scintillator Photon Detector (SPD)</a:t>
            </a:r>
            <a:endParaRPr/>
          </a:p>
        </p:txBody>
      </p:sp>
      <p:pic>
        <p:nvPicPr>
          <p:cNvPr id="169" name="Picture 2" descr=""/>
          <p:cNvPicPr/>
          <p:nvPr/>
        </p:nvPicPr>
        <p:blipFill>
          <a:blip r:embed="rId1"/>
          <a:stretch>
            <a:fillRect/>
          </a:stretch>
        </p:blipFill>
        <p:spPr>
          <a:xfrm>
            <a:off x="762120" y="2000520"/>
            <a:ext cx="2539800" cy="3720600"/>
          </a:xfrm>
          <a:prstGeom prst="rect">
            <a:avLst/>
          </a:prstGeom>
          <a:ln>
            <a:noFill/>
          </a:ln>
        </p:spPr>
      </p:pic>
      <p:sp>
        <p:nvSpPr>
          <p:cNvPr id="170" name="CustomShape 2"/>
          <p:cNvSpPr/>
          <p:nvPr/>
        </p:nvSpPr>
        <p:spPr>
          <a:xfrm>
            <a:off x="4086000" y="5923800"/>
            <a:ext cx="311544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   UVA (Zheng)</a:t>
            </a:r>
            <a:endParaRPr/>
          </a:p>
          <a:p>
            <a:pPr>
              <a:lnSpc>
                <a:spcPct val="100000"/>
              </a:lnSpc>
            </a:pPr>
            <a:r>
              <a:rPr lang="en-US" sz="2000">
                <a:solidFill>
                  <a:srgbClr val="98192b"/>
                </a:solidFill>
                <a:latin typeface="Calibri"/>
              </a:rPr>
              <a:t>$106k + 3.3 FTEY</a:t>
            </a:r>
            <a:endParaRPr/>
          </a:p>
        </p:txBody>
      </p:sp>
      <p:sp>
        <p:nvSpPr>
          <p:cNvPr id="171" name="CustomShape 3"/>
          <p:cNvSpPr/>
          <p:nvPr/>
        </p:nvSpPr>
        <p:spPr>
          <a:xfrm>
            <a:off x="4791240" y="1656000"/>
            <a:ext cx="4083480" cy="1919880"/>
          </a:xfrm>
          <a:prstGeom prst="rect">
            <a:avLst/>
          </a:prstGeom>
          <a:noFill/>
          <a:ln>
            <a:noFill/>
          </a:ln>
        </p:spPr>
        <p:txBody>
          <a:bodyPr lIns="90000" rIns="90000" tIns="45000" bIns="45000"/>
          <a:p>
            <a:pPr>
              <a:lnSpc>
                <a:spcPct val="100000"/>
              </a:lnSpc>
            </a:pPr>
            <a:r>
              <a:rPr lang="en-US" sz="2000">
                <a:solidFill>
                  <a:srgbClr val="008000"/>
                </a:solidFill>
                <a:latin typeface="Calibri"/>
              </a:rPr>
              <a:t>Key Issues:</a:t>
            </a:r>
            <a:endParaRPr/>
          </a:p>
          <a:p>
            <a:pPr>
              <a:lnSpc>
                <a:spcPct val="100000"/>
              </a:lnSpc>
              <a:buFont typeface="StarSymbol"/>
              <a:buAutoNum type="arabicPeriod"/>
            </a:pPr>
            <a:r>
              <a:rPr lang="en-US" sz="2000">
                <a:solidFill>
                  <a:srgbClr val="008000"/>
                </a:solidFill>
                <a:latin typeface="Calibri"/>
              </a:rPr>
              <a:t>Radiation hardness</a:t>
            </a:r>
            <a:endParaRPr/>
          </a:p>
          <a:p>
            <a:pPr>
              <a:lnSpc>
                <a:spcPct val="100000"/>
              </a:lnSpc>
              <a:buFont typeface="StarSymbol"/>
              <a:buAutoNum type="arabicPeriod"/>
            </a:pPr>
            <a:r>
              <a:rPr lang="en-US" sz="2000">
                <a:solidFill>
                  <a:srgbClr val="008000"/>
                </a:solidFill>
                <a:latin typeface="Calibri"/>
              </a:rPr>
              <a:t>Ability to reject background in the noisy environment</a:t>
            </a:r>
            <a:endParaRPr/>
          </a:p>
          <a:p>
            <a:pPr>
              <a:lnSpc>
                <a:spcPct val="100000"/>
              </a:lnSpc>
              <a:buFont typeface="StarSymbol"/>
              <a:buAutoNum type="arabicPeriod"/>
            </a:pPr>
            <a:r>
              <a:rPr lang="en-US" sz="2000">
                <a:solidFill>
                  <a:srgbClr val="008000"/>
                </a:solidFill>
                <a:latin typeface="Calibri"/>
              </a:rPr>
              <a:t>Supporting this heavy device</a:t>
            </a:r>
            <a:endParaRPr/>
          </a:p>
          <a:p>
            <a:pPr>
              <a:lnSpc>
                <a:spcPct val="100000"/>
              </a:lnSpc>
              <a:buFont typeface="StarSymbol"/>
              <a:buAutoNum type="arabicPeriod"/>
            </a:pPr>
            <a:r>
              <a:rPr lang="en-US" sz="2000">
                <a:solidFill>
                  <a:srgbClr val="008000"/>
                </a:solidFill>
                <a:latin typeface="Calibri"/>
              </a:rPr>
              <a:t>Production capability</a:t>
            </a:r>
            <a:endParaRPr/>
          </a:p>
        </p:txBody>
      </p:sp>
      <p:sp>
        <p:nvSpPr>
          <p:cNvPr id="172" name="TextShape 4"/>
          <p:cNvSpPr txBox="1"/>
          <p:nvPr/>
        </p:nvSpPr>
        <p:spPr>
          <a:xfrm>
            <a:off x="6553080" y="6356520"/>
            <a:ext cx="2133360" cy="364680"/>
          </a:xfrm>
          <a:prstGeom prst="rect">
            <a:avLst/>
          </a:prstGeom>
        </p:spPr>
        <p:txBody>
          <a:bodyPr anchor="ctr"/>
          <a:p>
            <a:pPr algn="r">
              <a:lnSpc>
                <a:spcPct val="100000"/>
              </a:lnSpc>
            </a:pPr>
            <a:fld id="{52C39AB8-997A-42E3-B079-9BAF87F63B49}" type="slidenum">
              <a:rPr lang="en-US" sz="1200">
                <a:solidFill>
                  <a:srgbClr val="8b8b8b"/>
                </a:solidFill>
                <a:latin typeface="Calibri"/>
              </a:rPr>
              <a:t>&lt;number&gt;</a:t>
            </a:fld>
            <a:endParaRPr/>
          </a:p>
        </p:txBody>
      </p:sp>
      <p:sp>
        <p:nvSpPr>
          <p:cNvPr id="173" name="CustomShape 5"/>
          <p:cNvSpPr/>
          <p:nvPr/>
        </p:nvSpPr>
        <p:spPr>
          <a:xfrm>
            <a:off x="4086000" y="3577320"/>
            <a:ext cx="4600440" cy="2224800"/>
          </a:xfrm>
          <a:prstGeom prst="rect">
            <a:avLst/>
          </a:prstGeom>
          <a:noFill/>
          <a:ln>
            <a:noFill/>
          </a:ln>
        </p:spPr>
        <p:txBody>
          <a:bodyPr lIns="90000" rIns="90000" tIns="45000" bIns="45000"/>
          <a:p>
            <a:pPr>
              <a:lnSpc>
                <a:spcPct val="100000"/>
              </a:lnSpc>
            </a:pPr>
            <a:r>
              <a:rPr lang="en-US" sz="2000">
                <a:solidFill>
                  <a:srgbClr val="0000ff"/>
                </a:solidFill>
                <a:latin typeface="Calibri"/>
              </a:rPr>
              <a:t>Goals:</a:t>
            </a:r>
            <a:endParaRPr/>
          </a:p>
          <a:p>
            <a:pPr>
              <a:lnSpc>
                <a:spcPct val="100000"/>
              </a:lnSpc>
              <a:buFont typeface="StarSymbol"/>
              <a:buAutoNum type="arabicPeriod"/>
            </a:pPr>
            <a:r>
              <a:rPr lang="en-US" sz="2000">
                <a:solidFill>
                  <a:srgbClr val="0000ff"/>
                </a:solidFill>
                <a:latin typeface="Calibri"/>
              </a:rPr>
              <a:t>Build and test 8-module assembly</a:t>
            </a:r>
            <a:endParaRPr/>
          </a:p>
          <a:p>
            <a:pPr>
              <a:lnSpc>
                <a:spcPct val="100000"/>
              </a:lnSpc>
              <a:buFont typeface="StarSymbol"/>
              <a:buAutoNum type="arabicPeriod"/>
            </a:pPr>
            <a:r>
              <a:rPr lang="en-US" sz="2000">
                <a:solidFill>
                  <a:srgbClr val="0000ff"/>
                </a:solidFill>
                <a:latin typeface="Calibri"/>
              </a:rPr>
              <a:t>Develop full simulations of Ecal</a:t>
            </a:r>
            <a:endParaRPr/>
          </a:p>
          <a:p>
            <a:pPr>
              <a:lnSpc>
                <a:spcPct val="100000"/>
              </a:lnSpc>
              <a:buFont typeface="StarSymbol"/>
              <a:buAutoNum type="arabicPeriod"/>
            </a:pPr>
            <a:r>
              <a:rPr lang="en-US" sz="2000">
                <a:solidFill>
                  <a:srgbClr val="0000ff"/>
                </a:solidFill>
                <a:latin typeface="Calibri"/>
              </a:rPr>
              <a:t>Assess backgrounds</a:t>
            </a:r>
            <a:endParaRPr/>
          </a:p>
          <a:p>
            <a:pPr>
              <a:lnSpc>
                <a:spcPct val="100000"/>
              </a:lnSpc>
              <a:buFont typeface="StarSymbol"/>
              <a:buAutoNum type="arabicPeriod"/>
            </a:pPr>
            <a:r>
              <a:rPr lang="en-US" sz="2000">
                <a:solidFill>
                  <a:srgbClr val="0000ff"/>
                </a:solidFill>
                <a:latin typeface="Calibri"/>
              </a:rPr>
              <a:t>Develop design for support</a:t>
            </a:r>
            <a:endParaRPr/>
          </a:p>
          <a:p>
            <a:pPr>
              <a:lnSpc>
                <a:spcPct val="100000"/>
              </a:lnSpc>
              <a:buFont typeface="StarSymbol"/>
              <a:buAutoNum type="arabicPeriod"/>
            </a:pPr>
            <a:r>
              <a:rPr lang="en-US" sz="2000">
                <a:solidFill>
                  <a:srgbClr val="0000ff"/>
                </a:solidFill>
                <a:latin typeface="Calibri"/>
              </a:rPr>
              <a:t>Find new supplier if Russian IHEP</a:t>
            </a:r>
            <a:endParaRPr/>
          </a:p>
          <a:p>
            <a:pPr>
              <a:lnSpc>
                <a:spcPct val="100000"/>
              </a:lnSpc>
            </a:pPr>
            <a:r>
              <a:rPr lang="en-US" sz="2000">
                <a:solidFill>
                  <a:srgbClr val="0000ff"/>
                </a:solidFill>
                <a:latin typeface="Calibri"/>
              </a:rPr>
              <a:t>	</a:t>
            </a:r>
            <a:r>
              <a:rPr lang="en-US" sz="2000">
                <a:solidFill>
                  <a:srgbClr val="0000ff"/>
                </a:solidFill>
                <a:latin typeface="Calibri"/>
              </a:rPr>
              <a:t>group is unavailable</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90"/>
                </a:solidFill>
                <a:latin typeface="Calibri"/>
              </a:rPr>
              <a:t>Čerenkov Counters (Light and Heavy)</a:t>
            </a:r>
            <a:endParaRPr/>
          </a:p>
        </p:txBody>
      </p:sp>
      <p:pic>
        <p:nvPicPr>
          <p:cNvPr id="175" name="Picture 2" descr=""/>
          <p:cNvPicPr/>
          <p:nvPr/>
        </p:nvPicPr>
        <p:blipFill>
          <a:blip r:embed="rId1"/>
          <a:srcRect l="1485910" t="238915" r="171248" b="676555"/>
          <a:stretch>
            <a:fillRect/>
          </a:stretch>
        </p:blipFill>
        <p:spPr>
          <a:xfrm>
            <a:off x="345600" y="1245600"/>
            <a:ext cx="2674440" cy="3462120"/>
          </a:xfrm>
          <a:prstGeom prst="rect">
            <a:avLst/>
          </a:prstGeom>
          <a:ln>
            <a:noFill/>
          </a:ln>
        </p:spPr>
      </p:pic>
      <p:pic>
        <p:nvPicPr>
          <p:cNvPr id="176" name="Picture 3" descr=""/>
          <p:cNvPicPr/>
          <p:nvPr/>
        </p:nvPicPr>
        <p:blipFill>
          <a:blip r:embed="rId2"/>
          <a:stretch>
            <a:fillRect/>
          </a:stretch>
        </p:blipFill>
        <p:spPr>
          <a:xfrm>
            <a:off x="3158280" y="3897360"/>
            <a:ext cx="2627280" cy="2960280"/>
          </a:xfrm>
          <a:prstGeom prst="rect">
            <a:avLst/>
          </a:prstGeom>
          <a:ln>
            <a:noFill/>
          </a:ln>
        </p:spPr>
      </p:pic>
      <p:sp>
        <p:nvSpPr>
          <p:cNvPr id="177" name="CustomShape 2"/>
          <p:cNvSpPr/>
          <p:nvPr/>
        </p:nvSpPr>
        <p:spPr>
          <a:xfrm>
            <a:off x="6055920" y="4707720"/>
            <a:ext cx="252468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  HGC (Duke)</a:t>
            </a:r>
            <a:endParaRPr/>
          </a:p>
          <a:p>
            <a:pPr>
              <a:lnSpc>
                <a:spcPct val="100000"/>
              </a:lnSpc>
            </a:pPr>
            <a:r>
              <a:rPr lang="en-US" sz="2000">
                <a:solidFill>
                  <a:srgbClr val="98192b"/>
                </a:solidFill>
                <a:latin typeface="Calibri"/>
              </a:rPr>
              <a:t>$121k + 1.75 FTEY</a:t>
            </a:r>
            <a:endParaRPr/>
          </a:p>
        </p:txBody>
      </p:sp>
      <p:sp>
        <p:nvSpPr>
          <p:cNvPr id="178" name="CustomShape 3"/>
          <p:cNvSpPr/>
          <p:nvPr/>
        </p:nvSpPr>
        <p:spPr>
          <a:xfrm>
            <a:off x="284760" y="5061600"/>
            <a:ext cx="2735280" cy="700200"/>
          </a:xfrm>
          <a:prstGeom prst="rect">
            <a:avLst/>
          </a:prstGeom>
          <a:noFill/>
          <a:ln>
            <a:noFill/>
          </a:ln>
        </p:spPr>
        <p:txBody>
          <a:bodyPr lIns="90000" rIns="90000" tIns="45000" bIns="45000"/>
          <a:p>
            <a:pPr>
              <a:lnSpc>
                <a:spcPct val="100000"/>
              </a:lnSpc>
            </a:pPr>
            <a:r>
              <a:rPr lang="en-US" sz="2000">
                <a:solidFill>
                  <a:srgbClr val="98192b"/>
                </a:solidFill>
                <a:latin typeface="Calibri"/>
              </a:rPr>
              <a:t>Request:  LGC (Temple)</a:t>
            </a:r>
            <a:endParaRPr/>
          </a:p>
          <a:p>
            <a:pPr>
              <a:lnSpc>
                <a:spcPct val="100000"/>
              </a:lnSpc>
            </a:pPr>
            <a:r>
              <a:rPr lang="en-US" sz="2000">
                <a:solidFill>
                  <a:srgbClr val="98192b"/>
                </a:solidFill>
                <a:latin typeface="Calibri"/>
              </a:rPr>
              <a:t>$87.3k + 3FTEY</a:t>
            </a:r>
            <a:endParaRPr/>
          </a:p>
        </p:txBody>
      </p:sp>
      <p:sp>
        <p:nvSpPr>
          <p:cNvPr id="179" name="CustomShape 4"/>
          <p:cNvSpPr/>
          <p:nvPr/>
        </p:nvSpPr>
        <p:spPr>
          <a:xfrm>
            <a:off x="5451480" y="1053360"/>
            <a:ext cx="3234960" cy="1310040"/>
          </a:xfrm>
          <a:prstGeom prst="rect">
            <a:avLst/>
          </a:prstGeom>
          <a:noFill/>
          <a:ln>
            <a:noFill/>
          </a:ln>
        </p:spPr>
        <p:txBody>
          <a:bodyPr lIns="90000" rIns="90000" tIns="45000" bIns="45000"/>
          <a:p>
            <a:pPr>
              <a:lnSpc>
                <a:spcPct val="100000"/>
              </a:lnSpc>
            </a:pPr>
            <a:r>
              <a:rPr lang="en-US" sz="2000">
                <a:solidFill>
                  <a:srgbClr val="008000"/>
                </a:solidFill>
                <a:latin typeface="Calibri"/>
              </a:rPr>
              <a:t>Key Issues:</a:t>
            </a:r>
            <a:endParaRPr/>
          </a:p>
          <a:p>
            <a:pPr>
              <a:lnSpc>
                <a:spcPct val="100000"/>
              </a:lnSpc>
              <a:buFont typeface="StarSymbol"/>
              <a:buAutoNum type="arabicPeriod"/>
            </a:pPr>
            <a:r>
              <a:rPr lang="en-US" sz="2000">
                <a:solidFill>
                  <a:srgbClr val="008000"/>
                </a:solidFill>
                <a:latin typeface="Calibri"/>
              </a:rPr>
              <a:t>Magnetic fields</a:t>
            </a:r>
            <a:endParaRPr/>
          </a:p>
          <a:p>
            <a:pPr>
              <a:lnSpc>
                <a:spcPct val="100000"/>
              </a:lnSpc>
              <a:buFont typeface="StarSymbol"/>
              <a:buAutoNum type="arabicPeriod"/>
            </a:pPr>
            <a:r>
              <a:rPr lang="en-US" sz="2000">
                <a:solidFill>
                  <a:srgbClr val="008000"/>
                </a:solidFill>
                <a:latin typeface="Calibri"/>
              </a:rPr>
              <a:t>High Backgrounds</a:t>
            </a:r>
            <a:endParaRPr/>
          </a:p>
          <a:p>
            <a:pPr>
              <a:lnSpc>
                <a:spcPct val="100000"/>
              </a:lnSpc>
              <a:buFont typeface="StarSymbol"/>
              <a:buAutoNum type="arabicPeriod"/>
            </a:pPr>
            <a:r>
              <a:rPr lang="en-US" sz="2000">
                <a:solidFill>
                  <a:srgbClr val="008000"/>
                </a:solidFill>
                <a:latin typeface="Calibri"/>
              </a:rPr>
              <a:t>Efficient light collection</a:t>
            </a:r>
            <a:endParaRPr/>
          </a:p>
        </p:txBody>
      </p:sp>
      <p:sp>
        <p:nvSpPr>
          <p:cNvPr id="180" name="TextShape 5"/>
          <p:cNvSpPr txBox="1"/>
          <p:nvPr/>
        </p:nvSpPr>
        <p:spPr>
          <a:xfrm>
            <a:off x="6553080" y="6356520"/>
            <a:ext cx="2133360" cy="364680"/>
          </a:xfrm>
          <a:prstGeom prst="rect">
            <a:avLst/>
          </a:prstGeom>
        </p:spPr>
        <p:txBody>
          <a:bodyPr anchor="ctr"/>
          <a:p>
            <a:pPr algn="r">
              <a:lnSpc>
                <a:spcPct val="100000"/>
              </a:lnSpc>
            </a:pPr>
            <a:fld id="{3ADCDA2C-4B54-4E41-B451-C88B3552AF23}" type="slidenum">
              <a:rPr lang="en-US" sz="1200">
                <a:solidFill>
                  <a:srgbClr val="8b8b8b"/>
                </a:solidFill>
                <a:latin typeface="Calibri"/>
              </a:rPr>
              <a:t>&lt;number&gt;</a:t>
            </a:fld>
            <a:endParaRPr/>
          </a:p>
        </p:txBody>
      </p:sp>
      <p:sp>
        <p:nvSpPr>
          <p:cNvPr id="181" name="CustomShape 6"/>
          <p:cNvSpPr/>
          <p:nvPr/>
        </p:nvSpPr>
        <p:spPr>
          <a:xfrm>
            <a:off x="5258520" y="2448000"/>
            <a:ext cx="4078440" cy="1614960"/>
          </a:xfrm>
          <a:prstGeom prst="rect">
            <a:avLst/>
          </a:prstGeom>
          <a:noFill/>
          <a:ln>
            <a:noFill/>
          </a:ln>
        </p:spPr>
        <p:txBody>
          <a:bodyPr lIns="90000" rIns="90000" tIns="45000" bIns="45000"/>
          <a:p>
            <a:pPr>
              <a:lnSpc>
                <a:spcPct val="100000"/>
              </a:lnSpc>
            </a:pPr>
            <a:r>
              <a:rPr lang="en-US" sz="2000">
                <a:solidFill>
                  <a:srgbClr val="0000ff"/>
                </a:solidFill>
                <a:latin typeface="Calibri"/>
              </a:rPr>
              <a:t>Goals:</a:t>
            </a:r>
            <a:endParaRPr/>
          </a:p>
          <a:p>
            <a:pPr>
              <a:lnSpc>
                <a:spcPct val="100000"/>
              </a:lnSpc>
              <a:buFont typeface="StarSymbol"/>
              <a:buAutoNum type="arabicPeriod"/>
            </a:pPr>
            <a:r>
              <a:rPr lang="en-US" sz="2000">
                <a:solidFill>
                  <a:srgbClr val="0000ff"/>
                </a:solidFill>
                <a:latin typeface="Calibri"/>
              </a:rPr>
              <a:t>Simulate background rejection</a:t>
            </a:r>
            <a:endParaRPr/>
          </a:p>
          <a:p>
            <a:pPr>
              <a:lnSpc>
                <a:spcPct val="100000"/>
              </a:lnSpc>
              <a:buFont typeface="StarSymbol"/>
              <a:buAutoNum type="arabicPeriod"/>
            </a:pPr>
            <a:r>
              <a:rPr lang="en-US" sz="2000">
                <a:solidFill>
                  <a:srgbClr val="0000ff"/>
                </a:solidFill>
                <a:latin typeface="Calibri"/>
              </a:rPr>
              <a:t>Build prototype</a:t>
            </a:r>
            <a:endParaRPr/>
          </a:p>
          <a:p>
            <a:pPr>
              <a:lnSpc>
                <a:spcPct val="100000"/>
              </a:lnSpc>
              <a:buFont typeface="StarSymbol"/>
              <a:buAutoNum type="arabicPeriod"/>
            </a:pPr>
            <a:r>
              <a:rPr lang="en-US" sz="2000">
                <a:solidFill>
                  <a:srgbClr val="0000ff"/>
                </a:solidFill>
                <a:latin typeface="Calibri"/>
              </a:rPr>
              <a:t>Test critical parts</a:t>
            </a: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