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67" r:id="rId4"/>
    <p:sldId id="258" r:id="rId5"/>
    <p:sldId id="259" r:id="rId6"/>
    <p:sldId id="261" r:id="rId7"/>
    <p:sldId id="281" r:id="rId8"/>
    <p:sldId id="262" r:id="rId9"/>
    <p:sldId id="299" r:id="rId10"/>
    <p:sldId id="302" r:id="rId11"/>
    <p:sldId id="290" r:id="rId12"/>
    <p:sldId id="294" r:id="rId13"/>
    <p:sldId id="291" r:id="rId14"/>
    <p:sldId id="295" r:id="rId15"/>
    <p:sldId id="292" r:id="rId16"/>
    <p:sldId id="296" r:id="rId17"/>
    <p:sldId id="297" r:id="rId18"/>
    <p:sldId id="282" r:id="rId19"/>
    <p:sldId id="263" r:id="rId20"/>
    <p:sldId id="264" r:id="rId21"/>
    <p:sldId id="274" r:id="rId22"/>
    <p:sldId id="275" r:id="rId23"/>
    <p:sldId id="276" r:id="rId24"/>
    <p:sldId id="277" r:id="rId25"/>
    <p:sldId id="298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B19"/>
    <a:srgbClr val="BB9900"/>
    <a:srgbClr val="929292"/>
    <a:srgbClr val="FDA729"/>
    <a:srgbClr val="5F5F5F"/>
    <a:srgbClr val="FFCB00"/>
    <a:srgbClr val="A59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371"/>
    <p:restoredTop sz="95096"/>
  </p:normalViewPr>
  <p:slideViewPr>
    <p:cSldViewPr snapToGrid="0" snapToObjects="1">
      <p:cViewPr varScale="1">
        <p:scale>
          <a:sx n="54" d="100"/>
          <a:sy n="54" d="100"/>
        </p:scale>
        <p:origin x="208" y="1224"/>
      </p:cViewPr>
      <p:guideLst/>
    </p:cSldViewPr>
  </p:slideViewPr>
  <p:outlineViewPr>
    <p:cViewPr>
      <p:scale>
        <a:sx n="33" d="100"/>
        <a:sy n="33" d="100"/>
      </p:scale>
      <p:origin x="0" y="-89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01/13/16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BEEEF-0CFA-2943-AC3D-537F7D8F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52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01/13/16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36326-9A45-794E-8B28-71CABFC65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473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79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85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278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33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4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76CDF-C111-124B-9900-5A86F0B84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53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01/13/16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76CDF-C111-124B-9900-5A86F0B84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76CDF-C111-124B-9900-5A86F0B84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76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76CDF-C111-124B-9900-5A86F0B84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8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76CDF-C111-124B-9900-5A86F0B84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52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altLang="zh-CN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76CDF-C111-124B-9900-5A86F0B84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01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altLang="zh-CN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76CDF-C111-124B-9900-5A86F0B84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25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76CDF-C111-124B-9900-5A86F0B84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18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76CDF-C111-124B-9900-5A86F0B84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71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76CDF-C111-124B-9900-5A86F0B84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5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76CDF-C111-124B-9900-5A86F0B84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628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01/13/16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76CDF-C111-124B-9900-5A86F0B84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15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01/13/16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76CDF-C111-124B-9900-5A86F0B84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4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01/13/16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76CDF-C111-124B-9900-5A86F0B84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47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01/13/16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76CDF-C111-124B-9900-5A86F0B84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1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01/13/16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76CDF-C111-124B-9900-5A86F0B84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53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r>
              <a:rPr lang="en-US" smtClean="0"/>
              <a:t>01/13/16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4ED76CDF-C111-124B-9900-5A86F0B84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4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smtClean="0"/>
              <a:t>01/13/16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ED76CDF-C111-124B-9900-5A86F0B84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50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  <p:sldLayoutId id="2147484022" r:id="rId14"/>
    <p:sldLayoutId id="2147484023" r:id="rId15"/>
    <p:sldLayoutId id="2147484024" r:id="rId16"/>
    <p:sldLayoutId id="214748402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6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7881" y="4236077"/>
            <a:ext cx="70895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So</a:t>
            </a:r>
            <a:r>
              <a:rPr lang="en-US" altLang="zh-CN" sz="2400" b="1" dirty="0" err="1" smtClean="0"/>
              <a:t>LID</a:t>
            </a:r>
            <a:r>
              <a:rPr lang="en-US" sz="2400" b="1" dirty="0" smtClean="0"/>
              <a:t> </a:t>
            </a:r>
            <a:r>
              <a:rPr lang="en-US" altLang="zh-CN" sz="2400" b="1" dirty="0" smtClean="0"/>
              <a:t>C</a:t>
            </a:r>
            <a:r>
              <a:rPr lang="en-US" sz="2400" b="1" dirty="0" smtClean="0"/>
              <a:t>ollaboration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Meeting</a:t>
            </a:r>
            <a:endParaRPr lang="zh-CN" altLang="en-US" sz="2400" b="1" dirty="0" smtClean="0"/>
          </a:p>
          <a:p>
            <a:pPr algn="ctr"/>
            <a:endParaRPr lang="zh-CN" altLang="en-US" sz="2400" b="1" dirty="0"/>
          </a:p>
          <a:p>
            <a:pPr algn="ctr"/>
            <a:endParaRPr lang="zh-CN" altLang="en-US" sz="2400" b="1" dirty="0" smtClean="0"/>
          </a:p>
          <a:p>
            <a:pPr algn="ctr"/>
            <a:endParaRPr lang="zh-CN" altLang="en-US" sz="2400" b="1" dirty="0" smtClean="0"/>
          </a:p>
          <a:p>
            <a:pPr algn="ctr"/>
            <a:r>
              <a:rPr lang="en-US" altLang="zh-CN" b="1" dirty="0" smtClean="0"/>
              <a:t>Newport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News</a:t>
            </a:r>
            <a:endParaRPr lang="zh-CN" altLang="en-US" b="1" dirty="0" smtClean="0"/>
          </a:p>
          <a:p>
            <a:pPr algn="ctr"/>
            <a:r>
              <a:rPr lang="en-US" altLang="zh-CN" b="1" dirty="0" smtClean="0"/>
              <a:t>Jan.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12-13,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2016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024" y="1620135"/>
            <a:ext cx="10343408" cy="898564"/>
          </a:xfrm>
        </p:spPr>
        <p:txBody>
          <a:bodyPr>
            <a:noAutofit/>
          </a:bodyPr>
          <a:lstStyle/>
          <a:p>
            <a:r>
              <a:rPr lang="en-US" altLang="zh-CN" sz="5400" b="1" dirty="0" err="1" smtClean="0">
                <a:solidFill>
                  <a:srgbClr val="FFC000"/>
                </a:solidFill>
              </a:rPr>
              <a:t>Ec</a:t>
            </a:r>
            <a:r>
              <a:rPr lang="zh-CN" altLang="en-US" sz="5400" b="1" dirty="0" smtClean="0">
                <a:solidFill>
                  <a:srgbClr val="FFC000"/>
                </a:solidFill>
              </a:rPr>
              <a:t> </a:t>
            </a:r>
            <a:r>
              <a:rPr lang="en-US" altLang="zh-CN" sz="5400" b="1" dirty="0" smtClean="0">
                <a:solidFill>
                  <a:srgbClr val="FFC000"/>
                </a:solidFill>
              </a:rPr>
              <a:t>and </a:t>
            </a:r>
            <a:r>
              <a:rPr lang="en-US" altLang="zh-CN" sz="5400" b="1" dirty="0" err="1" smtClean="0">
                <a:solidFill>
                  <a:srgbClr val="FFC000"/>
                </a:solidFill>
              </a:rPr>
              <a:t>spd</a:t>
            </a:r>
            <a:r>
              <a:rPr lang="zh-CN" altLang="en-US" sz="5400" b="1" dirty="0" smtClean="0">
                <a:solidFill>
                  <a:srgbClr val="FFC000"/>
                </a:solidFill>
              </a:rPr>
              <a:t> </a:t>
            </a:r>
            <a:r>
              <a:rPr lang="en-US" altLang="zh-CN" sz="5400" b="1" dirty="0" err="1" smtClean="0">
                <a:solidFill>
                  <a:srgbClr val="FFC000"/>
                </a:solidFill>
              </a:rPr>
              <a:t>UpdatEs</a:t>
            </a:r>
            <a:endParaRPr lang="en-US" sz="5400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4124" y="2808250"/>
            <a:ext cx="7517081" cy="1167156"/>
          </a:xfrm>
        </p:spPr>
        <p:txBody>
          <a:bodyPr>
            <a:normAutofit/>
          </a:bodyPr>
          <a:lstStyle/>
          <a:p>
            <a:r>
              <a:rPr lang="en-US" altLang="zh-CN" sz="2400" b="1" cap="none" dirty="0" smtClean="0"/>
              <a:t>Jianbin</a:t>
            </a:r>
            <a:r>
              <a:rPr lang="zh-CN" altLang="en-US" sz="2400" b="1" cap="none" dirty="0" smtClean="0"/>
              <a:t> </a:t>
            </a:r>
            <a:r>
              <a:rPr lang="en-US" altLang="zh-CN" sz="2400" b="1" cap="none" dirty="0" smtClean="0"/>
              <a:t>Jiao</a:t>
            </a:r>
            <a:r>
              <a:rPr lang="zh-CN" altLang="en-US" sz="2400" b="1" cap="none" dirty="0" smtClean="0"/>
              <a:t> </a:t>
            </a:r>
            <a:r>
              <a:rPr lang="en-US" altLang="zh-CN" sz="2400" b="1" cap="none" dirty="0" smtClean="0"/>
              <a:t>(Shandong</a:t>
            </a:r>
            <a:r>
              <a:rPr lang="zh-CN" altLang="en-US" sz="2400" b="1" cap="none" dirty="0" smtClean="0"/>
              <a:t> </a:t>
            </a:r>
            <a:r>
              <a:rPr lang="en-US" altLang="zh-CN" sz="2400" b="1" cap="none" dirty="0" smtClean="0"/>
              <a:t>Univ.)</a:t>
            </a:r>
            <a:r>
              <a:rPr lang="zh-CN" altLang="en-US" sz="2400" b="1" cap="none" dirty="0" smtClean="0"/>
              <a:t> </a:t>
            </a:r>
            <a:r>
              <a:rPr lang="en-US" altLang="zh-CN" sz="2400" b="1" cap="none" dirty="0" smtClean="0"/>
              <a:t>For</a:t>
            </a:r>
            <a:r>
              <a:rPr lang="zh-CN" altLang="en-US" sz="2400" b="1" cap="none" dirty="0" smtClean="0"/>
              <a:t> </a:t>
            </a:r>
          </a:p>
          <a:p>
            <a:r>
              <a:rPr lang="en-US" altLang="zh-CN" sz="2400" b="1" cap="none" dirty="0" smtClean="0"/>
              <a:t>Solid</a:t>
            </a:r>
            <a:r>
              <a:rPr lang="zh-CN" altLang="en-US" sz="2400" b="1" cap="none" dirty="0" smtClean="0"/>
              <a:t> </a:t>
            </a:r>
            <a:r>
              <a:rPr lang="en-US" altLang="zh-CN" sz="2400" b="1" cap="none" dirty="0" smtClean="0"/>
              <a:t>EC</a:t>
            </a:r>
            <a:r>
              <a:rPr lang="zh-CN" altLang="en-US" sz="2400" b="1" cap="none" dirty="0" smtClean="0"/>
              <a:t> </a:t>
            </a:r>
            <a:r>
              <a:rPr lang="en-US" altLang="zh-CN" sz="2400" b="1" cap="none" dirty="0" smtClean="0"/>
              <a:t>Working</a:t>
            </a:r>
            <a:r>
              <a:rPr lang="zh-CN" altLang="en-US" sz="2400" b="1" cap="none" dirty="0" smtClean="0"/>
              <a:t> </a:t>
            </a:r>
            <a:r>
              <a:rPr lang="en-US" altLang="zh-CN" sz="2400" b="1" cap="none" dirty="0" smtClean="0"/>
              <a:t>Group</a:t>
            </a:r>
            <a:endParaRPr lang="zh-CN" altLang="en-US" sz="2400" b="1" cap="none" baseline="30000" dirty="0" smtClean="0"/>
          </a:p>
          <a:p>
            <a:endParaRPr lang="zh-CN" altLang="en-US" sz="1600" b="1" i="1" cap="none" dirty="0" smtClean="0"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14" y="4902849"/>
            <a:ext cx="3476502" cy="79011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41859" cy="77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9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914" y="1987137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b="1" dirty="0" smtClean="0">
                <a:latin typeface="+mn-lt"/>
              </a:rPr>
              <a:t>Measurement</a:t>
            </a:r>
            <a:r>
              <a:rPr lang="zh-CN" altLang="en-US" sz="4000" b="1" dirty="0" smtClean="0">
                <a:latin typeface="+mn-lt"/>
              </a:rPr>
              <a:t> </a:t>
            </a:r>
            <a:r>
              <a:rPr lang="en-US" altLang="zh-CN" sz="4000" b="1" dirty="0" smtClean="0">
                <a:latin typeface="+mn-lt"/>
              </a:rPr>
              <a:t>&amp;</a:t>
            </a:r>
            <a:r>
              <a:rPr lang="zh-CN" altLang="en-US" sz="4000" b="1" dirty="0" smtClean="0">
                <a:latin typeface="+mn-lt"/>
              </a:rPr>
              <a:t> </a:t>
            </a:r>
            <a:r>
              <a:rPr lang="en-US" altLang="zh-CN" sz="4000" b="1" dirty="0" smtClean="0">
                <a:latin typeface="+mn-lt"/>
              </a:rPr>
              <a:t>assembly</a:t>
            </a:r>
            <a:endParaRPr lang="en-U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98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56062"/>
          </a:xfrm>
        </p:spPr>
        <p:txBody>
          <a:bodyPr/>
          <a:lstStyle/>
          <a:p>
            <a:r>
              <a:rPr lang="en-US" altLang="zh-CN" b="1" cap="none" dirty="0" smtClean="0">
                <a:solidFill>
                  <a:srgbClr val="FFC000"/>
                </a:solidFill>
              </a:rPr>
              <a:t>Measurement</a:t>
            </a:r>
            <a:r>
              <a:rPr lang="zh-CN" altLang="en-US" b="1" cap="none" dirty="0" smtClean="0">
                <a:solidFill>
                  <a:srgbClr val="FFC000"/>
                </a:solidFill>
              </a:rPr>
              <a:t> </a:t>
            </a:r>
            <a:r>
              <a:rPr lang="en-US" altLang="zh-CN" b="1" cap="none" dirty="0" smtClean="0">
                <a:solidFill>
                  <a:srgbClr val="FFC000"/>
                </a:solidFill>
              </a:rPr>
              <a:t>Tools</a:t>
            </a:r>
            <a:endParaRPr lang="zh-CN" altLang="en-US" b="1" cap="none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2204387"/>
            <a:ext cx="3971925" cy="40099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57355" y="1583895"/>
            <a:ext cx="4237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/>
              <a:t>THU:</a:t>
            </a:r>
            <a:r>
              <a:rPr lang="zh-CN" altLang="en-US" sz="2000" b="1" dirty="0" smtClean="0"/>
              <a:t> </a:t>
            </a:r>
            <a:r>
              <a:rPr lang="en-US" sz="2000" b="1" dirty="0" smtClean="0"/>
              <a:t>Video measuring instrument</a:t>
            </a:r>
            <a:endParaRPr lang="en-US" sz="20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81" y="3752079"/>
            <a:ext cx="6389787" cy="246445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857355" y="2358815"/>
            <a:ext cx="2650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/>
              <a:t>SDU:</a:t>
            </a:r>
            <a:r>
              <a:rPr lang="zh-CN" altLang="en-US" sz="2000" b="1" dirty="0" smtClean="0"/>
              <a:t> </a:t>
            </a:r>
            <a:r>
              <a:rPr lang="en-US" sz="2000" b="1" dirty="0" smtClean="0"/>
              <a:t>Granting </a:t>
            </a:r>
            <a:r>
              <a:rPr lang="en-US" sz="2000" b="1" dirty="0"/>
              <a:t>Scale</a:t>
            </a:r>
          </a:p>
        </p:txBody>
      </p:sp>
      <p:cxnSp>
        <p:nvCxnSpPr>
          <p:cNvPr id="17" name="直接箭头连接符 8"/>
          <p:cNvCxnSpPr>
            <a:stCxn id="6" idx="3"/>
          </p:cNvCxnSpPr>
          <p:nvPr/>
        </p:nvCxnSpPr>
        <p:spPr>
          <a:xfrm>
            <a:off x="6094412" y="1783950"/>
            <a:ext cx="3006726" cy="207367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8"/>
          <p:cNvCxnSpPr/>
          <p:nvPr/>
        </p:nvCxnSpPr>
        <p:spPr>
          <a:xfrm>
            <a:off x="2143125" y="2606125"/>
            <a:ext cx="785813" cy="1603259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182397" y="3382747"/>
                <a:ext cx="19928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/>
                  <a:t>Resolution:</a:t>
                </a:r>
                <a:r>
                  <a:rPr lang="zh-CN" altLang="en-US" b="1" dirty="0" smtClean="0"/>
                  <a:t> </a:t>
                </a:r>
                <a:r>
                  <a:rPr lang="en-US" altLang="zh-CN" b="1" dirty="0"/>
                  <a:t>5</a:t>
                </a:r>
                <a14:m>
                  <m:oMath xmlns:m="http://schemas.openxmlformats.org/officeDocument/2006/math">
                    <m:r>
                      <a:rPr lang="zh-CN" altLang="en-US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altLang="zh-CN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𝝁</m:t>
                    </m:r>
                  </m:oMath>
                </a14:m>
                <a:r>
                  <a:rPr lang="en-US" altLang="zh-CN" b="1" dirty="0" smtClean="0"/>
                  <a:t>m</a:t>
                </a:r>
                <a:endParaRPr lang="en-US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397" y="3382747"/>
                <a:ext cx="199285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446" t="-95000" r="-1835" b="-1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372728" y="1705554"/>
                <a:ext cx="22188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/>
                  <a:t>Resolution:</a:t>
                </a:r>
                <a:r>
                  <a:rPr lang="zh-CN" altLang="en-US" b="1" dirty="0" smtClean="0"/>
                  <a:t> </a:t>
                </a:r>
                <a:r>
                  <a:rPr lang="en-US" altLang="zh-CN" b="1" dirty="0"/>
                  <a:t>1</a:t>
                </a:r>
                <a:r>
                  <a:rPr lang="en-US" altLang="zh-CN" b="1" dirty="0" smtClean="0"/>
                  <a:t>-3</a:t>
                </a:r>
                <a14:m>
                  <m:oMath xmlns:m="http://schemas.openxmlformats.org/officeDocument/2006/math">
                    <m:r>
                      <a:rPr lang="zh-CN" altLang="en-US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altLang="zh-CN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𝝁</m:t>
                    </m:r>
                  </m:oMath>
                </a14:m>
                <a:r>
                  <a:rPr lang="en-US" altLang="zh-CN" b="1" dirty="0" smtClean="0"/>
                  <a:t>m</a:t>
                </a:r>
                <a:endParaRPr lang="en-US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728" y="1705554"/>
                <a:ext cx="221887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198" t="-95000" r="-1648" b="-1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13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56062"/>
          </a:xfrm>
        </p:spPr>
        <p:txBody>
          <a:bodyPr/>
          <a:lstStyle/>
          <a:p>
            <a:r>
              <a:rPr lang="en-US" altLang="zh-CN" b="1" cap="none" dirty="0" smtClean="0">
                <a:solidFill>
                  <a:srgbClr val="FFC000"/>
                </a:solidFill>
              </a:rPr>
              <a:t>Lead</a:t>
            </a:r>
            <a:r>
              <a:rPr lang="zh-CN" altLang="en-US" b="1" cap="none" dirty="0" smtClean="0">
                <a:solidFill>
                  <a:srgbClr val="FFC000"/>
                </a:solidFill>
              </a:rPr>
              <a:t> </a:t>
            </a:r>
            <a:r>
              <a:rPr lang="en-US" altLang="zh-CN" b="1" cap="none" dirty="0" smtClean="0">
                <a:solidFill>
                  <a:srgbClr val="FFC000"/>
                </a:solidFill>
              </a:rPr>
              <a:t>Plate</a:t>
            </a:r>
            <a:endParaRPr lang="zh-CN" altLang="en-US" b="1" cap="none" dirty="0">
              <a:solidFill>
                <a:srgbClr val="FFC000"/>
              </a:solidFill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1141413" y="1460665"/>
            <a:ext cx="5592410" cy="3623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en-US" altLang="zh-CN" b="1" cap="none" dirty="0" smtClean="0"/>
              <a:t>US </a:t>
            </a:r>
            <a:r>
              <a:rPr lang="en-US" b="1" cap="none" dirty="0" err="1"/>
              <a:t>Kolgashield</a:t>
            </a:r>
            <a:r>
              <a:rPr lang="en-US" altLang="zh-CN" b="1" cap="none" dirty="0" smtClean="0"/>
              <a:t> </a:t>
            </a:r>
          </a:p>
          <a:p>
            <a:pPr lvl="1">
              <a:lnSpc>
                <a:spcPts val="1400"/>
              </a:lnSpc>
            </a:pPr>
            <a:r>
              <a:rPr lang="en-US" altLang="zh-CN" sz="2000" b="1" cap="none" dirty="0" smtClean="0"/>
              <a:t>Ordered for 5 modules</a:t>
            </a:r>
          </a:p>
          <a:p>
            <a:pPr lvl="1">
              <a:lnSpc>
                <a:spcPts val="1400"/>
              </a:lnSpc>
            </a:pPr>
            <a:r>
              <a:rPr lang="en-US" altLang="zh-CN" sz="2000" b="1" cap="none" dirty="0" smtClean="0">
                <a:solidFill>
                  <a:srgbClr val="FF0000"/>
                </a:solidFill>
              </a:rPr>
              <a:t>NOT received yet</a:t>
            </a:r>
            <a:r>
              <a:rPr lang="zh-CN" altLang="en-US" sz="2000" b="1" cap="none" dirty="0" smtClean="0">
                <a:solidFill>
                  <a:srgbClr val="FF0000"/>
                </a:solidFill>
              </a:rPr>
              <a:t> </a:t>
            </a:r>
            <a:r>
              <a:rPr lang="en-US" altLang="zh-CN" sz="2000" b="1" cap="none" dirty="0" smtClean="0">
                <a:solidFill>
                  <a:srgbClr val="FF0000"/>
                </a:solidFill>
              </a:rPr>
              <a:t>(placed</a:t>
            </a:r>
            <a:r>
              <a:rPr lang="zh-CN" altLang="en-US" sz="2000" b="1" cap="none" dirty="0" smtClean="0">
                <a:solidFill>
                  <a:srgbClr val="FF0000"/>
                </a:solidFill>
              </a:rPr>
              <a:t> </a:t>
            </a:r>
            <a:r>
              <a:rPr lang="en-US" altLang="zh-CN" sz="2000" b="1" cap="none" dirty="0" smtClean="0">
                <a:solidFill>
                  <a:srgbClr val="FF0000"/>
                </a:solidFill>
              </a:rPr>
              <a:t>an</a:t>
            </a:r>
            <a:r>
              <a:rPr lang="zh-CN" altLang="en-US" sz="2000" b="1" cap="none" dirty="0" smtClean="0">
                <a:solidFill>
                  <a:srgbClr val="FF0000"/>
                </a:solidFill>
              </a:rPr>
              <a:t> </a:t>
            </a:r>
            <a:r>
              <a:rPr lang="en-US" altLang="zh-CN" sz="2000" b="1" cap="none" dirty="0" smtClean="0">
                <a:solidFill>
                  <a:srgbClr val="FF0000"/>
                </a:solidFill>
              </a:rPr>
              <a:t>order in summer)</a:t>
            </a:r>
          </a:p>
          <a:p>
            <a:pPr lvl="1">
              <a:lnSpc>
                <a:spcPts val="1400"/>
              </a:lnSpc>
            </a:pPr>
            <a:r>
              <a:rPr lang="en-US" altLang="zh-CN" sz="2000" b="1" cap="none" dirty="0"/>
              <a:t>$</a:t>
            </a:r>
            <a:r>
              <a:rPr lang="en-US" altLang="zh-CN" sz="2000" b="1" cap="none" dirty="0" smtClean="0"/>
              <a:t>13/piece</a:t>
            </a:r>
          </a:p>
          <a:p>
            <a:pPr>
              <a:lnSpc>
                <a:spcPts val="1400"/>
              </a:lnSpc>
            </a:pPr>
            <a:r>
              <a:rPr lang="en-US" altLang="zh-CN" b="1" cap="none" dirty="0" smtClean="0"/>
              <a:t>In-Tech?</a:t>
            </a:r>
            <a:r>
              <a:rPr lang="zh-CN" altLang="en-US" b="1" cap="none" dirty="0" smtClean="0"/>
              <a:t> </a:t>
            </a:r>
            <a:r>
              <a:rPr lang="en-US" altLang="zh-CN" b="1" cap="none" dirty="0" smtClean="0"/>
              <a:t>(</a:t>
            </a:r>
            <a:r>
              <a:rPr lang="zh-CN" altLang="en-US" b="1" cap="none" dirty="0" smtClean="0"/>
              <a:t>英泰克</a:t>
            </a:r>
            <a:r>
              <a:rPr lang="en-US" altLang="zh-CN" b="1" cap="none" dirty="0" smtClean="0"/>
              <a:t>)</a:t>
            </a:r>
          </a:p>
          <a:p>
            <a:pPr lvl="1">
              <a:lnSpc>
                <a:spcPts val="1400"/>
              </a:lnSpc>
            </a:pPr>
            <a:r>
              <a:rPr lang="en-US" altLang="zh-CN" sz="2000" b="1" cap="none" dirty="0"/>
              <a:t>600 pieces </a:t>
            </a:r>
            <a:r>
              <a:rPr lang="en-US" altLang="zh-CN" sz="2000" b="1" cap="none" dirty="0" smtClean="0"/>
              <a:t>received</a:t>
            </a:r>
          </a:p>
          <a:p>
            <a:pPr lvl="1">
              <a:lnSpc>
                <a:spcPts val="1400"/>
              </a:lnSpc>
            </a:pPr>
            <a:r>
              <a:rPr lang="en-US" altLang="zh-CN" sz="2000" b="1" cap="none" dirty="0"/>
              <a:t>¥</a:t>
            </a:r>
            <a:r>
              <a:rPr lang="en-US" altLang="zh-CN" sz="2000" b="1" cap="none" dirty="0" smtClean="0"/>
              <a:t>13/piece</a:t>
            </a:r>
          </a:p>
          <a:p>
            <a:pPr>
              <a:lnSpc>
                <a:spcPts val="1400"/>
              </a:lnSpc>
            </a:pPr>
            <a:r>
              <a:rPr lang="en-US" altLang="zh-CN" b="1" cap="none" dirty="0" smtClean="0"/>
              <a:t>CNNC</a:t>
            </a:r>
            <a:r>
              <a:rPr lang="zh-CN" altLang="en-US" b="1" cap="none" dirty="0" smtClean="0"/>
              <a:t> </a:t>
            </a:r>
            <a:r>
              <a:rPr lang="en-US" altLang="zh-CN" b="1" cap="none" dirty="0" smtClean="0"/>
              <a:t>(</a:t>
            </a:r>
            <a:r>
              <a:rPr lang="zh-CN" altLang="en-US" b="1" cap="none" dirty="0" smtClean="0"/>
              <a:t>中国核工业集团</a:t>
            </a:r>
            <a:r>
              <a:rPr lang="en-US" altLang="zh-CN" b="1" cap="none" dirty="0" smtClean="0"/>
              <a:t>)</a:t>
            </a:r>
            <a:endParaRPr lang="en-US" altLang="zh-CN" b="1" cap="none" dirty="0"/>
          </a:p>
          <a:p>
            <a:pPr lvl="1">
              <a:lnSpc>
                <a:spcPts val="1400"/>
              </a:lnSpc>
            </a:pPr>
            <a:r>
              <a:rPr lang="en-US" altLang="zh-CN" sz="2000" b="1" cap="none" dirty="0" smtClean="0"/>
              <a:t>400 pieces</a:t>
            </a:r>
            <a:r>
              <a:rPr lang="zh-CN" altLang="en-US" sz="2000" b="1" cap="none" dirty="0" smtClean="0"/>
              <a:t> </a:t>
            </a:r>
            <a:r>
              <a:rPr lang="en-US" altLang="zh-CN" sz="2000" b="1" cap="none" dirty="0" smtClean="0"/>
              <a:t>received </a:t>
            </a:r>
            <a:endParaRPr lang="zh-CN" altLang="en-US" sz="2000" b="1" cap="none" dirty="0" smtClean="0"/>
          </a:p>
          <a:p>
            <a:pPr lvl="1">
              <a:lnSpc>
                <a:spcPts val="1400"/>
              </a:lnSpc>
            </a:pPr>
            <a:r>
              <a:rPr lang="en-US" altLang="zh-CN" sz="2000" b="1" cap="none" dirty="0" smtClean="0"/>
              <a:t>~¥10/piece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1413" y="4904503"/>
            <a:ext cx="91133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ts val="24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US" altLang="zh-CN" sz="2000" b="1" dirty="0" err="1"/>
              <a:t>Jiateng</a:t>
            </a:r>
            <a:r>
              <a:rPr lang="en-US" altLang="zh-CN" sz="2000" b="1" dirty="0"/>
              <a:t> Machinery Manufacturing Co. (</a:t>
            </a:r>
            <a:r>
              <a:rPr lang="zh-CN" altLang="en-US" sz="2000" b="1" dirty="0"/>
              <a:t>北京佳腾机械科技发展有限公司</a:t>
            </a:r>
            <a:r>
              <a:rPr lang="en-US" altLang="zh-CN" sz="2000" b="1" dirty="0"/>
              <a:t>)</a:t>
            </a:r>
            <a:r>
              <a:rPr lang="zh-CN" altLang="en-US" sz="2000" b="1" dirty="0"/>
              <a:t> </a:t>
            </a:r>
          </a:p>
          <a:p>
            <a:pPr marL="742950" lvl="1" indent="-285750">
              <a:lnSpc>
                <a:spcPts val="24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US" altLang="zh-CN" sz="2000" b="1" dirty="0"/>
              <a:t>200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pieces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received</a:t>
            </a:r>
            <a:endParaRPr lang="zh-CN" altLang="en-US" sz="2000" b="1" dirty="0"/>
          </a:p>
          <a:p>
            <a:pPr marL="742950" lvl="1" indent="-285750">
              <a:lnSpc>
                <a:spcPts val="24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US" altLang="zh-CN" sz="2000" b="1" dirty="0">
                <a:solidFill>
                  <a:srgbClr val="00B050"/>
                </a:solidFill>
              </a:rPr>
              <a:t>¥7/piece</a:t>
            </a:r>
            <a:endParaRPr lang="zh-CN" altLang="en-US" sz="2000" b="1" dirty="0">
              <a:solidFill>
                <a:srgbClr val="00B050"/>
              </a:solidFill>
            </a:endParaRPr>
          </a:p>
          <a:p>
            <a:pPr marL="285750" indent="-285750">
              <a:lnSpc>
                <a:spcPts val="24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US" altLang="zh-CN" sz="2000" b="1" dirty="0"/>
              <a:t>The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geometry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size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of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lead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plates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are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all</a:t>
            </a:r>
            <a:r>
              <a:rPr lang="zh-CN" altLang="en-US" sz="2000" b="1" dirty="0"/>
              <a:t> </a:t>
            </a:r>
            <a:r>
              <a:rPr lang="en-US" altLang="zh-CN" sz="2000" b="1" dirty="0" smtClean="0"/>
              <a:t>fine</a:t>
            </a:r>
            <a:endParaRPr lang="zh-CN" altLang="en-US" sz="2000" b="1" dirty="0"/>
          </a:p>
        </p:txBody>
      </p:sp>
      <p:pic>
        <p:nvPicPr>
          <p:cNvPr id="7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7" r="11713" b="4212"/>
          <a:stretch/>
        </p:blipFill>
        <p:spPr>
          <a:xfrm>
            <a:off x="6733823" y="1765859"/>
            <a:ext cx="5072832" cy="3013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68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56062"/>
          </a:xfrm>
        </p:spPr>
        <p:txBody>
          <a:bodyPr/>
          <a:lstStyle/>
          <a:p>
            <a:r>
              <a:rPr lang="en-US" altLang="zh-CN" b="1" cap="none" dirty="0" smtClean="0">
                <a:solidFill>
                  <a:srgbClr val="FFC000"/>
                </a:solidFill>
              </a:rPr>
              <a:t>Measurement Results Of Sampling</a:t>
            </a:r>
            <a:endParaRPr lang="zh-CN" altLang="en-US" b="1" cap="none" dirty="0">
              <a:solidFill>
                <a:srgbClr val="FFC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910253"/>
              </p:ext>
            </p:extLst>
          </p:nvPr>
        </p:nvGraphicFramePr>
        <p:xfrm>
          <a:off x="1141413" y="1485900"/>
          <a:ext cx="7264269" cy="5213561"/>
        </p:xfrm>
        <a:graphic>
          <a:graphicData uri="http://schemas.openxmlformats.org/drawingml/2006/table">
            <a:tbl>
              <a:tblPr/>
              <a:tblGrid>
                <a:gridCol w="669168"/>
                <a:gridCol w="641573"/>
                <a:gridCol w="634674"/>
                <a:gridCol w="496702"/>
                <a:gridCol w="751953"/>
                <a:gridCol w="682966"/>
                <a:gridCol w="496702"/>
                <a:gridCol w="496702"/>
                <a:gridCol w="689865"/>
                <a:gridCol w="496702"/>
                <a:gridCol w="496702"/>
                <a:gridCol w="710560"/>
              </a:tblGrid>
              <a:tr h="446486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11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12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64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1.462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64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21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22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23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24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25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64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1.486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1.49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1.454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64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31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32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33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34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35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36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37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38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64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1.475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1.454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1.462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1.439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41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42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43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44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45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46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47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48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49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1.468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1.494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1.475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1.464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1.488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1.476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1.459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1.481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1.475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51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52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53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54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55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56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57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58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59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510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1.473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1.487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1.501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1.438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1.484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1.468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1.444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1.467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1.458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1.466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61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62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63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64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65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66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67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68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69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1.486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1.445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1.475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1.48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1.478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1.456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1.467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1.451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1.435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71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72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73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74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75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76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77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78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79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710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711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64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1.468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1.462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1.46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1.478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1.481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1.444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81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82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83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84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85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86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87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88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89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64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1.466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1.449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0.947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91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92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93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94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95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96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97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98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99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910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1.472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1.473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1.469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1.466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1.481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1.442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1.472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1.45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1.455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1.462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101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102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103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104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105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106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107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108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109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64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1.463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1.466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1.47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1.449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1.456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1.451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1.477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64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111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112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113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114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115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116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117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118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64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1.478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64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121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122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123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124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125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64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1.443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64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131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132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64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1.459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effectLst/>
                          <a:latin typeface="宋体" charset="0"/>
                        </a:rPr>
                        <a:t>1.43</a:t>
                      </a: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effectLst/>
                        <a:latin typeface="宋体" charset="0"/>
                      </a:endParaRPr>
                    </a:p>
                  </a:txBody>
                  <a:tcPr marL="7803" marR="7803" marT="78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528946"/>
              </p:ext>
            </p:extLst>
          </p:nvPr>
        </p:nvGraphicFramePr>
        <p:xfrm>
          <a:off x="8897937" y="2682871"/>
          <a:ext cx="2654299" cy="977900"/>
        </p:xfrm>
        <a:graphic>
          <a:graphicData uri="http://schemas.openxmlformats.org/drawingml/2006/table">
            <a:tbl>
              <a:tblPr/>
              <a:tblGrid>
                <a:gridCol w="887949"/>
                <a:gridCol w="878401"/>
                <a:gridCol w="887949"/>
              </a:tblGrid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12to23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12to24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23-24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宋体" charset="0"/>
                        </a:rPr>
                        <a:t>10.816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10.819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10.829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effectLst/>
                        <a:latin typeface="宋体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effectLst/>
                        <a:latin typeface="宋体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effectLst/>
                        <a:latin typeface="宋体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99-910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99-109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910-109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10.841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宋体" charset="0"/>
                        </a:rPr>
                        <a:t>10.825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宋体" charset="0"/>
                        </a:rPr>
                        <a:t>10.842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302647"/>
              </p:ext>
            </p:extLst>
          </p:nvPr>
        </p:nvGraphicFramePr>
        <p:xfrm>
          <a:off x="8897937" y="4392197"/>
          <a:ext cx="2692400" cy="977900"/>
        </p:xfrm>
        <a:graphic>
          <a:graphicData uri="http://schemas.openxmlformats.org/drawingml/2006/table">
            <a:tbl>
              <a:tblPr/>
              <a:tblGrid>
                <a:gridCol w="926109"/>
                <a:gridCol w="887919"/>
                <a:gridCol w="878372"/>
              </a:tblGrid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41-42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41-52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42-52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10.837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10.825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10.815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effectLst/>
                        <a:latin typeface="宋体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effectLst/>
                        <a:latin typeface="宋体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effectLst/>
                        <a:latin typeface="宋体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102-103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102-112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103-112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10.843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10.831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宋体" charset="0"/>
                        </a:rPr>
                        <a:t>10.815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60066" y="1684176"/>
            <a:ext cx="17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Lead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plate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397600" y="2052078"/>
            <a:ext cx="16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Hole spacing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698927"/>
              </p:ext>
            </p:extLst>
          </p:nvPr>
        </p:nvGraphicFramePr>
        <p:xfrm>
          <a:off x="649158" y="6022302"/>
          <a:ext cx="2315715" cy="513080"/>
        </p:xfrm>
        <a:graphic>
          <a:graphicData uri="http://schemas.openxmlformats.org/drawingml/2006/table">
            <a:tbl>
              <a:tblPr/>
              <a:tblGrid>
                <a:gridCol w="1394547"/>
                <a:gridCol w="921168"/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宋体" charset="0"/>
                        </a:rPr>
                        <a:t>Average value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宋体" charset="0"/>
                        </a:rPr>
                        <a:t>Variance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宋体" charset="0"/>
                        </a:rPr>
                        <a:t>1.465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宋体" charset="0"/>
                        </a:rPr>
                        <a:t>0.00023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276965"/>
              </p:ext>
            </p:extLst>
          </p:nvPr>
        </p:nvGraphicFramePr>
        <p:xfrm>
          <a:off x="9041606" y="5897627"/>
          <a:ext cx="2405062" cy="513080"/>
        </p:xfrm>
        <a:graphic>
          <a:graphicData uri="http://schemas.openxmlformats.org/drawingml/2006/table">
            <a:tbl>
              <a:tblPr>
                <a:effectLst>
                  <a:outerShdw sx="1000" sy="1000" algn="ctr" rotWithShape="0">
                    <a:schemeClr val="tx1"/>
                  </a:outerShdw>
                </a:effectLst>
              </a:tblPr>
              <a:tblGrid>
                <a:gridCol w="1448352"/>
                <a:gridCol w="956710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宋体" charset="0"/>
                        </a:rPr>
                        <a:t>Average value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宋体" charset="0"/>
                        </a:rPr>
                        <a:t>Variance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宋体" charset="0"/>
                        </a:rPr>
                        <a:t>10.822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宋体" charset="0"/>
                        </a:rPr>
                        <a:t>0.00053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05772" y="2010513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smtClean="0"/>
              <a:t>Diameter </a:t>
            </a:r>
            <a:r>
              <a:rPr lang="en-US" altLang="zh-CN" b="1"/>
              <a:t>Of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holes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901238" y="1116568"/>
            <a:ext cx="197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Provided</a:t>
            </a:r>
            <a:r>
              <a:rPr lang="zh-CN" alt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By THU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0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56062"/>
          </a:xfrm>
        </p:spPr>
        <p:txBody>
          <a:bodyPr/>
          <a:lstStyle/>
          <a:p>
            <a:r>
              <a:rPr lang="en-US" altLang="zh-CN" b="1" cap="none" dirty="0" smtClean="0">
                <a:solidFill>
                  <a:srgbClr val="FFC000"/>
                </a:solidFill>
              </a:rPr>
              <a:t>Scintillator</a:t>
            </a:r>
            <a:r>
              <a:rPr lang="zh-CN" altLang="en-US" b="1" cap="none" dirty="0" smtClean="0">
                <a:solidFill>
                  <a:srgbClr val="FFC000"/>
                </a:solidFill>
              </a:rPr>
              <a:t> </a:t>
            </a:r>
            <a:r>
              <a:rPr lang="en-US" altLang="zh-CN" b="1" cap="none" dirty="0" smtClean="0">
                <a:solidFill>
                  <a:srgbClr val="FFC000"/>
                </a:solidFill>
              </a:rPr>
              <a:t>Tile</a:t>
            </a:r>
            <a:endParaRPr lang="zh-CN" altLang="en-US" b="1" cap="none" dirty="0">
              <a:solidFill>
                <a:srgbClr val="FFC000"/>
              </a:solidFill>
            </a:endParaRPr>
          </a:p>
        </p:txBody>
      </p:sp>
      <p:sp>
        <p:nvSpPr>
          <p:cNvPr id="19" name="内容占位符 2"/>
          <p:cNvSpPr>
            <a:spLocks noGrp="1"/>
          </p:cNvSpPr>
          <p:nvPr>
            <p:ph idx="1"/>
          </p:nvPr>
        </p:nvSpPr>
        <p:spPr>
          <a:xfrm>
            <a:off x="1141413" y="1722512"/>
            <a:ext cx="5176260" cy="42765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b="1" cap="none" dirty="0" smtClean="0"/>
              <a:t>Casting with special mold</a:t>
            </a:r>
          </a:p>
          <a:p>
            <a:pPr>
              <a:lnSpc>
                <a:spcPct val="150000"/>
              </a:lnSpc>
            </a:pPr>
            <a:r>
              <a:rPr lang="en-US" altLang="zh-CN" b="1" cap="none" dirty="0" smtClean="0"/>
              <a:t>&gt;200 tiles received</a:t>
            </a:r>
            <a:r>
              <a:rPr lang="zh-CN" altLang="en-US" b="1" cap="none" dirty="0" smtClean="0"/>
              <a:t> </a:t>
            </a:r>
            <a:r>
              <a:rPr lang="en-US" altLang="zh-CN" b="1" cap="none" dirty="0" smtClean="0"/>
              <a:t>from</a:t>
            </a:r>
            <a:r>
              <a:rPr lang="zh-CN" altLang="en-US" b="1" cap="none" dirty="0" smtClean="0"/>
              <a:t> </a:t>
            </a:r>
            <a:r>
              <a:rPr lang="en-US" altLang="zh-CN" b="1" cap="none" dirty="0" smtClean="0"/>
              <a:t>Kedi</a:t>
            </a:r>
            <a:r>
              <a:rPr lang="zh-CN" altLang="en-US" b="1" cap="none" dirty="0" smtClean="0"/>
              <a:t> </a:t>
            </a:r>
            <a:r>
              <a:rPr lang="en-US" altLang="zh-CN" b="1" cap="none" dirty="0" smtClean="0"/>
              <a:t>Company</a:t>
            </a:r>
          </a:p>
          <a:p>
            <a:pPr>
              <a:lnSpc>
                <a:spcPct val="150000"/>
              </a:lnSpc>
            </a:pPr>
            <a:r>
              <a:rPr lang="en-US" altLang="zh-CN" b="1" cap="none" dirty="0"/>
              <a:t>The</a:t>
            </a:r>
            <a:r>
              <a:rPr lang="zh-CN" altLang="en-US" b="1" cap="none" dirty="0"/>
              <a:t> </a:t>
            </a:r>
            <a:r>
              <a:rPr lang="en-US" altLang="zh-CN" b="1" cap="none" dirty="0"/>
              <a:t>geometry</a:t>
            </a:r>
            <a:r>
              <a:rPr lang="zh-CN" altLang="en-US" b="1" cap="none" dirty="0"/>
              <a:t> </a:t>
            </a:r>
            <a:r>
              <a:rPr lang="en-US" altLang="zh-CN" b="1" cap="none" dirty="0"/>
              <a:t>size</a:t>
            </a:r>
            <a:r>
              <a:rPr lang="zh-CN" altLang="en-US" b="1" cap="none" dirty="0"/>
              <a:t> </a:t>
            </a:r>
            <a:r>
              <a:rPr lang="en-US" altLang="zh-CN" b="1" cap="none" dirty="0"/>
              <a:t>of</a:t>
            </a:r>
            <a:r>
              <a:rPr lang="zh-CN" altLang="en-US" b="1" cap="none" dirty="0"/>
              <a:t> </a:t>
            </a:r>
            <a:r>
              <a:rPr lang="en-US" altLang="zh-CN" b="1" cap="none" dirty="0" smtClean="0"/>
              <a:t>scintillator</a:t>
            </a:r>
            <a:r>
              <a:rPr lang="zh-CN" altLang="en-US" b="1" cap="none" dirty="0" smtClean="0"/>
              <a:t> </a:t>
            </a:r>
            <a:r>
              <a:rPr lang="en-US" altLang="zh-CN" b="1" cap="none" dirty="0" smtClean="0"/>
              <a:t>tiles</a:t>
            </a:r>
            <a:r>
              <a:rPr lang="zh-CN" altLang="en-US" b="1" cap="none" dirty="0" smtClean="0"/>
              <a:t> </a:t>
            </a:r>
            <a:r>
              <a:rPr lang="en-US" altLang="zh-CN" b="1" cap="none" dirty="0" smtClean="0"/>
              <a:t>are fine</a:t>
            </a:r>
          </a:p>
          <a:p>
            <a:pPr>
              <a:lnSpc>
                <a:spcPct val="150000"/>
              </a:lnSpc>
            </a:pPr>
            <a:r>
              <a:rPr lang="en-US" altLang="zh-CN" b="1" cap="none" dirty="0" smtClean="0"/>
              <a:t>Need to check the light yield</a:t>
            </a:r>
            <a:r>
              <a:rPr lang="zh-CN" altLang="en-US" b="1" cap="none" dirty="0" smtClean="0"/>
              <a:t> </a:t>
            </a:r>
            <a:r>
              <a:rPr lang="en-US" altLang="zh-CN" b="1" cap="none" dirty="0" smtClean="0"/>
              <a:t>(plan</a:t>
            </a:r>
            <a:r>
              <a:rPr lang="zh-CN" altLang="en-US" b="1" cap="none" dirty="0" smtClean="0"/>
              <a:t> </a:t>
            </a:r>
            <a:r>
              <a:rPr lang="en-US" altLang="zh-CN" b="1" cap="none" dirty="0" smtClean="0"/>
              <a:t>to</a:t>
            </a:r>
            <a:r>
              <a:rPr lang="zh-CN" altLang="en-US" b="1" cap="none" dirty="0" smtClean="0"/>
              <a:t> </a:t>
            </a:r>
            <a:r>
              <a:rPr lang="en-US" altLang="zh-CN" b="1" cap="none" dirty="0" smtClean="0"/>
              <a:t>measure</a:t>
            </a:r>
            <a:r>
              <a:rPr lang="zh-CN" altLang="en-US" b="1" cap="none" dirty="0" smtClean="0"/>
              <a:t> </a:t>
            </a:r>
            <a:r>
              <a:rPr lang="en-US" altLang="zh-CN" b="1" cap="none" dirty="0" smtClean="0"/>
              <a:t>light</a:t>
            </a:r>
            <a:r>
              <a:rPr lang="zh-CN" altLang="en-US" b="1" cap="none" dirty="0" smtClean="0"/>
              <a:t> </a:t>
            </a:r>
            <a:r>
              <a:rPr lang="en-US" altLang="zh-CN" b="1" cap="none" dirty="0" smtClean="0"/>
              <a:t>yield</a:t>
            </a:r>
            <a:r>
              <a:rPr lang="zh-CN" altLang="en-US" b="1" cap="none" dirty="0" smtClean="0"/>
              <a:t> </a:t>
            </a:r>
            <a:r>
              <a:rPr lang="en-US" altLang="zh-CN" b="1" cap="none" dirty="0" smtClean="0"/>
              <a:t>in</a:t>
            </a:r>
            <a:r>
              <a:rPr lang="zh-CN" altLang="en-US" b="1" cap="none" dirty="0" smtClean="0"/>
              <a:t> </a:t>
            </a:r>
            <a:r>
              <a:rPr lang="en-US" altLang="zh-CN" b="1" cap="none" dirty="0" err="1" smtClean="0"/>
              <a:t>UVa</a:t>
            </a:r>
            <a:r>
              <a:rPr lang="en-US" altLang="zh-CN" b="1" cap="none" dirty="0" smtClean="0"/>
              <a:t>)</a:t>
            </a:r>
            <a:endParaRPr lang="zh-CN" altLang="en-US" b="1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3" y="1722512"/>
            <a:ext cx="41529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8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56062"/>
          </a:xfrm>
        </p:spPr>
        <p:txBody>
          <a:bodyPr/>
          <a:lstStyle/>
          <a:p>
            <a:r>
              <a:rPr lang="en-US" altLang="zh-CN" b="1" cap="none" dirty="0" smtClean="0">
                <a:solidFill>
                  <a:srgbClr val="FFC000"/>
                </a:solidFill>
              </a:rPr>
              <a:t>Measurement Results Of Sampling</a:t>
            </a:r>
            <a:endParaRPr lang="zh-CN" altLang="en-US" b="1" cap="none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4091" y="1477823"/>
            <a:ext cx="2266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Scintillator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Tile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41413" y="2097088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smtClean="0"/>
              <a:t>Diameter </a:t>
            </a:r>
            <a:r>
              <a:rPr lang="en-US" altLang="zh-CN" b="1"/>
              <a:t>Of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holes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09966" y="4086872"/>
            <a:ext cx="16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Hole spacing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49747" y="2513316"/>
          <a:ext cx="8420098" cy="1369060"/>
        </p:xfrm>
        <a:graphic>
          <a:graphicData uri="http://schemas.openxmlformats.org/drawingml/2006/table">
            <a:tbl>
              <a:tblPr/>
              <a:tblGrid>
                <a:gridCol w="685025"/>
                <a:gridCol w="1056080"/>
                <a:gridCol w="685025"/>
                <a:gridCol w="685025"/>
                <a:gridCol w="941909"/>
                <a:gridCol w="685025"/>
                <a:gridCol w="685025"/>
                <a:gridCol w="941909"/>
                <a:gridCol w="685025"/>
                <a:gridCol w="685025"/>
                <a:gridCol w="685025"/>
              </a:tblGrid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24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25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35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36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37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38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45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48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49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52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2.312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2.35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2.275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2.383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2.326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2.272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2.256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2.403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2.232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2.254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宋体" charset="0"/>
                        </a:rPr>
                        <a:t>2.387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1.364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1.428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1.339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1.372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1.377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1.313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1.362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1.339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1.378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1.338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1.374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effectLst/>
                        <a:latin typeface="宋体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effectLst/>
                        <a:latin typeface="宋体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effectLst/>
                        <a:latin typeface="宋体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effectLst/>
                        <a:latin typeface="宋体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effectLst/>
                        <a:latin typeface="宋体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effectLst/>
                        <a:latin typeface="宋体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effectLst/>
                        <a:latin typeface="宋体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effectLst/>
                        <a:latin typeface="宋体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effectLst/>
                        <a:latin typeface="宋体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effectLst/>
                        <a:latin typeface="宋体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effectLst/>
                        <a:latin typeface="宋体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56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61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62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65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76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88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89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99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102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111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112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2.39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2.276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2.34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2.399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2.368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2.332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2.289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2.308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2.321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2.321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2.361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1.374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宋体" charset="0"/>
                        </a:rPr>
                        <a:t>1.343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1.389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1.407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1.404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1.345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1.343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1.415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1.361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1.391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宋体" charset="0"/>
                        </a:rPr>
                        <a:t>1.39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332871"/>
              </p:ext>
            </p:extLst>
          </p:nvPr>
        </p:nvGraphicFramePr>
        <p:xfrm>
          <a:off x="9551081" y="2904476"/>
          <a:ext cx="2322171" cy="769620"/>
        </p:xfrm>
        <a:graphic>
          <a:graphicData uri="http://schemas.openxmlformats.org/drawingml/2006/table">
            <a:tbl>
              <a:tblPr/>
              <a:tblGrid>
                <a:gridCol w="1398434"/>
                <a:gridCol w="923737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宋体" charset="0"/>
                        </a:rPr>
                        <a:t>Average value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宋体" charset="0"/>
                        </a:rPr>
                        <a:t>Variance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宋体" charset="0"/>
                        </a:rPr>
                        <a:t>2.325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宋体" charset="0"/>
                        </a:rPr>
                        <a:t>0.0025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宋体" charset="0"/>
                        </a:rPr>
                        <a:t>1.37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宋体" charset="0"/>
                        </a:rPr>
                        <a:t>0.00081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764524"/>
              </p:ext>
            </p:extLst>
          </p:nvPr>
        </p:nvGraphicFramePr>
        <p:xfrm>
          <a:off x="654050" y="4834450"/>
          <a:ext cx="3340100" cy="391160"/>
        </p:xfrm>
        <a:graphic>
          <a:graphicData uri="http://schemas.openxmlformats.org/drawingml/2006/table">
            <a:tbl>
              <a:tblPr/>
              <a:tblGrid>
                <a:gridCol w="1526903"/>
                <a:gridCol w="925685"/>
                <a:gridCol w="887512"/>
              </a:tblGrid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38-48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38-49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48-49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10.817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10.828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宋体" charset="0"/>
                        </a:rPr>
                        <a:t>10.809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730690"/>
              </p:ext>
            </p:extLst>
          </p:nvPr>
        </p:nvGraphicFramePr>
        <p:xfrm>
          <a:off x="4310062" y="4834450"/>
          <a:ext cx="2628900" cy="391160"/>
        </p:xfrm>
        <a:graphic>
          <a:graphicData uri="http://schemas.openxmlformats.org/drawingml/2006/table">
            <a:tbl>
              <a:tblPr/>
              <a:tblGrid>
                <a:gridCol w="885825"/>
                <a:gridCol w="685800"/>
                <a:gridCol w="1057275"/>
              </a:tblGrid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52-61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52-62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61-62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10.851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10.843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宋体" charset="0"/>
                        </a:rPr>
                        <a:t>10.831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565100"/>
              </p:ext>
            </p:extLst>
          </p:nvPr>
        </p:nvGraphicFramePr>
        <p:xfrm>
          <a:off x="1706813" y="5507675"/>
          <a:ext cx="2311399" cy="391160"/>
        </p:xfrm>
        <a:graphic>
          <a:graphicData uri="http://schemas.openxmlformats.org/drawingml/2006/table">
            <a:tbl>
              <a:tblPr/>
              <a:tblGrid>
                <a:gridCol w="684859"/>
                <a:gridCol w="941681"/>
                <a:gridCol w="684859"/>
              </a:tblGrid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88-89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88-99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89-99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10.843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10.858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宋体" charset="0"/>
                        </a:rPr>
                        <a:t>10.834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602726"/>
              </p:ext>
            </p:extLst>
          </p:nvPr>
        </p:nvGraphicFramePr>
        <p:xfrm>
          <a:off x="4559796" y="5528950"/>
          <a:ext cx="2311399" cy="391160"/>
        </p:xfrm>
        <a:graphic>
          <a:graphicData uri="http://schemas.openxmlformats.org/drawingml/2006/table">
            <a:tbl>
              <a:tblPr/>
              <a:tblGrid>
                <a:gridCol w="941681"/>
                <a:gridCol w="684859"/>
                <a:gridCol w="684859"/>
              </a:tblGrid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102-111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102-112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111-112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10.843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宋体" charset="0"/>
                        </a:rPr>
                        <a:t>10.83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宋体" charset="0"/>
                        </a:rPr>
                        <a:t>10.861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363368"/>
              </p:ext>
            </p:extLst>
          </p:nvPr>
        </p:nvGraphicFramePr>
        <p:xfrm>
          <a:off x="9011668" y="4969070"/>
          <a:ext cx="2861584" cy="513080"/>
        </p:xfrm>
        <a:graphic>
          <a:graphicData uri="http://schemas.openxmlformats.org/drawingml/2006/table">
            <a:tbl>
              <a:tblPr/>
              <a:tblGrid>
                <a:gridCol w="1430792"/>
                <a:gridCol w="1430792"/>
              </a:tblGrid>
              <a:tr h="24371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宋体" charset="0"/>
                        </a:rPr>
                        <a:t>Average value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宋体" charset="0"/>
                        </a:rPr>
                        <a:t>Variance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宋体" charset="0"/>
                        </a:rPr>
                        <a:t>10.837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宋体" charset="0"/>
                        </a:rPr>
                        <a:t>0.00022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901238" y="1116568"/>
            <a:ext cx="197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Provided</a:t>
            </a:r>
            <a:r>
              <a:rPr lang="zh-CN" alt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By THU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3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56062"/>
          </a:xfrm>
        </p:spPr>
        <p:txBody>
          <a:bodyPr/>
          <a:lstStyle/>
          <a:p>
            <a:r>
              <a:rPr lang="en-US" altLang="zh-CN" b="1" cap="none" dirty="0" smtClean="0">
                <a:solidFill>
                  <a:srgbClr val="FFC000"/>
                </a:solidFill>
              </a:rPr>
              <a:t>Paper</a:t>
            </a:r>
            <a:r>
              <a:rPr lang="zh-CN" altLang="en-US" b="1" cap="none" dirty="0" smtClean="0">
                <a:solidFill>
                  <a:srgbClr val="FFC000"/>
                </a:solidFill>
              </a:rPr>
              <a:t> </a:t>
            </a:r>
            <a:r>
              <a:rPr lang="en-US" altLang="zh-CN" b="1" cap="none" dirty="0" smtClean="0">
                <a:solidFill>
                  <a:srgbClr val="FFC000"/>
                </a:solidFill>
              </a:rPr>
              <a:t>Sheet</a:t>
            </a:r>
            <a:endParaRPr lang="zh-CN" altLang="en-US" b="1" cap="none" dirty="0">
              <a:solidFill>
                <a:srgbClr val="FFC000"/>
              </a:solidFill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1141412" y="1576453"/>
            <a:ext cx="4511243" cy="4443575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r>
              <a:rPr lang="en-US" altLang="zh-CN" b="1" cap="none" dirty="0" smtClean="0"/>
              <a:t>Change the friction between lead and scintillator</a:t>
            </a:r>
            <a:r>
              <a:rPr lang="zh-CN" altLang="en-US" b="1" cap="none" dirty="0" smtClean="0"/>
              <a:t> </a:t>
            </a:r>
          </a:p>
          <a:p>
            <a:pPr>
              <a:lnSpc>
                <a:spcPts val="2000"/>
              </a:lnSpc>
            </a:pPr>
            <a:r>
              <a:rPr lang="en-US" altLang="zh-CN" b="1" cap="none" dirty="0"/>
              <a:t>Increase the light collection by </a:t>
            </a:r>
            <a:r>
              <a:rPr lang="en-US" altLang="zh-CN" b="1" cap="none" dirty="0" smtClean="0"/>
              <a:t>reflection?</a:t>
            </a:r>
            <a:endParaRPr lang="zh-CN" altLang="en-US" b="1" cap="none" dirty="0" smtClean="0"/>
          </a:p>
          <a:p>
            <a:pPr marL="0" indent="0">
              <a:lnSpc>
                <a:spcPts val="2000"/>
              </a:lnSpc>
              <a:buNone/>
            </a:pPr>
            <a:r>
              <a:rPr lang="en-US" sz="1800" b="1" i="1" dirty="0" err="1" smtClean="0">
                <a:latin typeface="Adobe Caslon Pro" charset="0"/>
                <a:ea typeface="Adobe Caslon Pro" charset="0"/>
                <a:cs typeface="Adobe Caslon Pro" charset="0"/>
              </a:rPr>
              <a:t>Nucl</a:t>
            </a:r>
            <a:r>
              <a:rPr lang="en-US" sz="1800" b="1" i="1" dirty="0">
                <a:latin typeface="Adobe Caslon Pro" charset="0"/>
                <a:ea typeface="Adobe Caslon Pro" charset="0"/>
                <a:cs typeface="Adobe Caslon Pro" charset="0"/>
              </a:rPr>
              <a:t>.</a:t>
            </a:r>
            <a:r>
              <a:rPr lang="zh-CN" altLang="en-US" sz="1800" b="1" i="1" dirty="0">
                <a:latin typeface="Adobe Caslon Pro" charset="0"/>
                <a:ea typeface="Adobe Caslon Pro" charset="0"/>
                <a:cs typeface="Adobe Caslon Pro" charset="0"/>
              </a:rPr>
              <a:t> </a:t>
            </a:r>
            <a:r>
              <a:rPr lang="en-US" sz="1800" b="1" i="1" dirty="0" err="1" smtClean="0">
                <a:latin typeface="Adobe Caslon Pro" charset="0"/>
                <a:ea typeface="Adobe Caslon Pro" charset="0"/>
                <a:cs typeface="Adobe Caslon Pro" charset="0"/>
              </a:rPr>
              <a:t>Instrum</a:t>
            </a:r>
            <a:r>
              <a:rPr lang="en-US" sz="1800" b="1" i="1" dirty="0" smtClean="0">
                <a:latin typeface="Adobe Caslon Pro" charset="0"/>
                <a:ea typeface="Adobe Caslon Pro" charset="0"/>
                <a:cs typeface="Adobe Caslon Pro" charset="0"/>
              </a:rPr>
              <a:t>.</a:t>
            </a:r>
            <a:r>
              <a:rPr lang="zh-CN" altLang="en-US" sz="1800" b="1" i="1" dirty="0" smtClean="0">
                <a:latin typeface="Adobe Caslon Pro" charset="0"/>
                <a:ea typeface="Adobe Caslon Pro" charset="0"/>
                <a:cs typeface="Adobe Caslon Pro" charset="0"/>
              </a:rPr>
              <a:t> </a:t>
            </a:r>
            <a:r>
              <a:rPr lang="en-US" sz="1800" b="1" i="1" dirty="0" smtClean="0">
                <a:latin typeface="Adobe Caslon Pro" charset="0"/>
                <a:ea typeface="Adobe Caslon Pro" charset="0"/>
                <a:cs typeface="Adobe Caslon Pro" charset="0"/>
              </a:rPr>
              <a:t>Meth.</a:t>
            </a:r>
            <a:r>
              <a:rPr lang="zh-CN" altLang="en-US" sz="1800" b="1" i="1" dirty="0" smtClean="0">
                <a:latin typeface="Adobe Caslon Pro" charset="0"/>
                <a:ea typeface="Adobe Caslon Pro" charset="0"/>
                <a:cs typeface="Adobe Caslon Pro" charset="0"/>
              </a:rPr>
              <a:t> </a:t>
            </a:r>
            <a:r>
              <a:rPr lang="en-US" sz="1800" b="1" i="1" dirty="0" smtClean="0">
                <a:latin typeface="Adobe Caslon Pro" charset="0"/>
                <a:ea typeface="Adobe Caslon Pro" charset="0"/>
                <a:cs typeface="Adobe Caslon Pro" charset="0"/>
              </a:rPr>
              <a:t>A</a:t>
            </a:r>
            <a:r>
              <a:rPr lang="zh-CN" altLang="en-US" sz="1800" b="1" i="1" dirty="0" smtClean="0">
                <a:latin typeface="Adobe Caslon Pro" charset="0"/>
                <a:ea typeface="Adobe Caslon Pro" charset="0"/>
                <a:cs typeface="Adobe Caslon Pro" charset="0"/>
              </a:rPr>
              <a:t> </a:t>
            </a:r>
            <a:r>
              <a:rPr lang="en-US" sz="1800" b="1" i="1" dirty="0">
                <a:latin typeface="Adobe Caslon Pro" charset="0"/>
                <a:ea typeface="Adobe Caslon Pro" charset="0"/>
                <a:cs typeface="Adobe Caslon Pro" charset="0"/>
              </a:rPr>
              <a:t>584:</a:t>
            </a:r>
            <a:r>
              <a:rPr lang="zh-CN" altLang="en-US" sz="1800" b="1" i="1" dirty="0">
                <a:latin typeface="Adobe Caslon Pro" charset="0"/>
                <a:ea typeface="Adobe Caslon Pro" charset="0"/>
                <a:cs typeface="Adobe Caslon Pro" charset="0"/>
              </a:rPr>
              <a:t> </a:t>
            </a:r>
            <a:r>
              <a:rPr lang="en-US" sz="1800" b="1" i="1" dirty="0">
                <a:latin typeface="Adobe Caslon Pro" charset="0"/>
                <a:ea typeface="Adobe Caslon Pro" charset="0"/>
                <a:cs typeface="Adobe Caslon Pro" charset="0"/>
              </a:rPr>
              <a:t>291-303,</a:t>
            </a:r>
            <a:r>
              <a:rPr lang="zh-CN" altLang="en-US" sz="1800" b="1" i="1" dirty="0">
                <a:latin typeface="Adobe Caslon Pro" charset="0"/>
                <a:ea typeface="Adobe Caslon Pro" charset="0"/>
                <a:cs typeface="Adobe Caslon Pro" charset="0"/>
              </a:rPr>
              <a:t> </a:t>
            </a:r>
            <a:r>
              <a:rPr lang="en-US" sz="1800" b="1" i="1" dirty="0" smtClean="0">
                <a:latin typeface="Adobe Caslon Pro" charset="0"/>
                <a:ea typeface="Adobe Caslon Pro" charset="0"/>
                <a:cs typeface="Adobe Caslon Pro" charset="0"/>
              </a:rPr>
              <a:t>2008</a:t>
            </a:r>
            <a:endParaRPr lang="en-US" altLang="zh-CN" b="1" cap="none" dirty="0" smtClean="0"/>
          </a:p>
          <a:p>
            <a:pPr>
              <a:lnSpc>
                <a:spcPts val="2000"/>
              </a:lnSpc>
            </a:pPr>
            <a:r>
              <a:rPr lang="en-US" altLang="zh-CN" b="1" cap="none" dirty="0" smtClean="0"/>
              <a:t>Choice: </a:t>
            </a:r>
          </a:p>
          <a:p>
            <a:pPr lvl="1">
              <a:lnSpc>
                <a:spcPts val="2000"/>
              </a:lnSpc>
            </a:pPr>
            <a:r>
              <a:rPr lang="en-US" altLang="zh-CN" sz="2000" b="1" cap="none" dirty="0" smtClean="0">
                <a:solidFill>
                  <a:srgbClr val="00B050"/>
                </a:solidFill>
              </a:rPr>
              <a:t>Print paper</a:t>
            </a:r>
          </a:p>
          <a:p>
            <a:pPr lvl="1">
              <a:lnSpc>
                <a:spcPts val="2000"/>
              </a:lnSpc>
            </a:pPr>
            <a:r>
              <a:rPr lang="en-US" altLang="zh-CN" sz="2000" b="1" cap="none" dirty="0" smtClean="0"/>
              <a:t>Tyvek</a:t>
            </a:r>
          </a:p>
          <a:p>
            <a:pPr lvl="1">
              <a:lnSpc>
                <a:spcPts val="2000"/>
              </a:lnSpc>
            </a:pPr>
            <a:r>
              <a:rPr lang="en-US" altLang="zh-CN" sz="2000" b="1" cap="none" dirty="0" smtClean="0"/>
              <a:t>others</a:t>
            </a:r>
            <a:endParaRPr lang="zh-CN" altLang="en-US" sz="2000" b="1" cap="none" dirty="0" smtClean="0"/>
          </a:p>
          <a:p>
            <a:pPr>
              <a:lnSpc>
                <a:spcPts val="2000"/>
              </a:lnSpc>
            </a:pPr>
            <a:r>
              <a:rPr lang="en-US" altLang="zh-CN" b="1" cap="none" dirty="0" smtClean="0"/>
              <a:t>SDU</a:t>
            </a:r>
            <a:r>
              <a:rPr lang="zh-CN" altLang="en-US" b="1" cap="none" dirty="0" smtClean="0"/>
              <a:t> </a:t>
            </a:r>
            <a:r>
              <a:rPr lang="en-US" altLang="zh-CN" b="1" cap="none" dirty="0" smtClean="0"/>
              <a:t>Machining</a:t>
            </a:r>
            <a:r>
              <a:rPr lang="zh-CN" altLang="en-US" b="1" cap="none" dirty="0" smtClean="0"/>
              <a:t> </a:t>
            </a:r>
            <a:r>
              <a:rPr lang="en-US" altLang="zh-CN" b="1" cap="none" dirty="0" smtClean="0"/>
              <a:t>Center</a:t>
            </a:r>
            <a:r>
              <a:rPr lang="zh-CN" altLang="en-US" b="1" cap="none" dirty="0" smtClean="0"/>
              <a:t> </a:t>
            </a:r>
            <a:r>
              <a:rPr lang="en-US" altLang="zh-CN" b="1" cap="none" dirty="0" smtClean="0"/>
              <a:t>produced</a:t>
            </a:r>
            <a:r>
              <a:rPr lang="zh-CN" altLang="en-US" b="1" cap="none" dirty="0" smtClean="0"/>
              <a:t> </a:t>
            </a:r>
            <a:r>
              <a:rPr lang="en-US" altLang="zh-CN" b="1" cap="none" dirty="0"/>
              <a:t>4</a:t>
            </a:r>
            <a:r>
              <a:rPr lang="en-US" altLang="zh-CN" b="1" cap="none" dirty="0" smtClean="0"/>
              <a:t>00</a:t>
            </a:r>
            <a:r>
              <a:rPr lang="zh-CN" altLang="en-US" b="1" cap="none" dirty="0" smtClean="0"/>
              <a:t> </a:t>
            </a:r>
            <a:r>
              <a:rPr lang="en-US" altLang="zh-CN" b="1" cap="none" dirty="0" smtClean="0"/>
              <a:t>sheets</a:t>
            </a:r>
            <a:endParaRPr lang="zh-CN" altLang="en-US" sz="2000" b="1" cap="none" dirty="0"/>
          </a:p>
        </p:txBody>
      </p:sp>
      <p:pic>
        <p:nvPicPr>
          <p:cNvPr id="9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899" y="1775730"/>
            <a:ext cx="4608512" cy="2452469"/>
          </a:xfrm>
          <a:prstGeom prst="rect">
            <a:avLst/>
          </a:prstGeom>
        </p:spPr>
      </p:pic>
      <p:graphicFrame>
        <p:nvGraphicFramePr>
          <p:cNvPr id="10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486715"/>
              </p:ext>
            </p:extLst>
          </p:nvPr>
        </p:nvGraphicFramePr>
        <p:xfrm>
          <a:off x="5185295" y="4649117"/>
          <a:ext cx="5862116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120"/>
                <a:gridCol w="1353787"/>
                <a:gridCol w="1301683"/>
                <a:gridCol w="1726526"/>
              </a:tblGrid>
              <a:tr h="609366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Reflection 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Friction (lead)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Friction (scintillator)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Print</a:t>
                      </a:r>
                      <a:r>
                        <a:rPr lang="en-US" altLang="zh-CN" baseline="0" dirty="0" smtClean="0">
                          <a:solidFill>
                            <a:schemeClr val="bg1"/>
                          </a:solidFill>
                        </a:rPr>
                        <a:t> paper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smtClean="0">
                          <a:solidFill>
                            <a:schemeClr val="bg1"/>
                          </a:solidFill>
                        </a:rPr>
                        <a:t>Worse</a:t>
                      </a:r>
                      <a:r>
                        <a:rPr lang="zh-CN" altLang="en-US" baseline="0" dirty="0" smtClean="0">
                          <a:solidFill>
                            <a:schemeClr val="bg1"/>
                          </a:solidFill>
                        </a:rPr>
                        <a:t>？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0.3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0.2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Tyvek 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&gt;90%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0.1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0.1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49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56062"/>
          </a:xfrm>
        </p:spPr>
        <p:txBody>
          <a:bodyPr/>
          <a:lstStyle/>
          <a:p>
            <a:r>
              <a:rPr lang="en-US" altLang="zh-CN" b="1" cap="none" dirty="0" smtClean="0">
                <a:solidFill>
                  <a:srgbClr val="FFC000"/>
                </a:solidFill>
              </a:rPr>
              <a:t>WLS</a:t>
            </a:r>
            <a:r>
              <a:rPr lang="zh-CN" altLang="en-US" b="1" cap="none" dirty="0" smtClean="0">
                <a:solidFill>
                  <a:srgbClr val="FFC000"/>
                </a:solidFill>
              </a:rPr>
              <a:t> </a:t>
            </a:r>
            <a:r>
              <a:rPr lang="en-US" altLang="zh-CN" b="1" cap="none" dirty="0" smtClean="0">
                <a:solidFill>
                  <a:srgbClr val="FFC000"/>
                </a:solidFill>
              </a:rPr>
              <a:t>Fiber</a:t>
            </a:r>
            <a:endParaRPr lang="zh-CN" altLang="en-US" b="1" cap="none" dirty="0">
              <a:solidFill>
                <a:srgbClr val="FFC000"/>
              </a:solidFill>
            </a:endParaRPr>
          </a:p>
        </p:txBody>
      </p:sp>
      <p:pic>
        <p:nvPicPr>
          <p:cNvPr id="12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20" y="3779242"/>
            <a:ext cx="3904273" cy="2581653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4999" y="976952"/>
            <a:ext cx="34290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毕业设计IMG_14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99511" y="1297627"/>
            <a:ext cx="25717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41413" y="1436912"/>
            <a:ext cx="44035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b="1" dirty="0" smtClean="0"/>
              <a:t>Tens of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meters of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Saint </a:t>
            </a:r>
            <a:r>
              <a:rPr lang="en-US" altLang="zh-CN" sz="1600" b="1" dirty="0" err="1" smtClean="0"/>
              <a:t>Gobain</a:t>
            </a:r>
            <a:r>
              <a:rPr lang="en-US" altLang="zh-CN" sz="1600" b="1" dirty="0" smtClean="0"/>
              <a:t> fiber in our lab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b="1" dirty="0" smtClean="0"/>
              <a:t>Cut and polish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b="1" dirty="0" smtClean="0"/>
              <a:t>Silver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plated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on one end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to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increase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photon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collection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b="1" dirty="0" smtClean="0"/>
              <a:t>Placed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an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Order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for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4 km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more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(</a:t>
            </a:r>
            <a:r>
              <a:rPr lang="en-US" sz="1600" b="1" dirty="0">
                <a:solidFill>
                  <a:srgbClr val="FFFF00"/>
                </a:solidFill>
              </a:rPr>
              <a:t>awaiting delivery</a:t>
            </a:r>
            <a:r>
              <a:rPr lang="en-US" altLang="zh-CN" sz="1600" b="1" dirty="0" smtClean="0"/>
              <a:t>)</a:t>
            </a:r>
            <a:endParaRPr lang="en-US" altLang="zh-CN" sz="1600" b="1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b="1" dirty="0" smtClean="0"/>
              <a:t>Investigation of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Kuraray fiber</a:t>
            </a:r>
            <a:endParaRPr lang="zh-CN" altLang="en-US" sz="1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4585096"/>
            <a:ext cx="5781456" cy="17667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98" y="3492287"/>
            <a:ext cx="4251453" cy="1091418"/>
          </a:xfrm>
          <a:prstGeom prst="rect">
            <a:avLst/>
          </a:prstGeom>
        </p:spPr>
      </p:pic>
      <p:sp>
        <p:nvSpPr>
          <p:cNvPr id="11" name="圆角矩形 5"/>
          <p:cNvSpPr/>
          <p:nvPr/>
        </p:nvSpPr>
        <p:spPr>
          <a:xfrm>
            <a:off x="1141414" y="5098473"/>
            <a:ext cx="187166" cy="1254740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箭头连接符 8"/>
          <p:cNvCxnSpPr/>
          <p:nvPr/>
        </p:nvCxnSpPr>
        <p:spPr>
          <a:xfrm flipV="1">
            <a:off x="1493016" y="4088074"/>
            <a:ext cx="3984839" cy="120211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481957" y="3838330"/>
            <a:ext cx="2234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4:</a:t>
            </a:r>
            <a:r>
              <a:rPr lang="zh-CN" altLang="en-US" b="1" dirty="0" smtClean="0"/>
              <a:t> </a:t>
            </a:r>
            <a:r>
              <a:rPr lang="en-US" altLang="zh-CN" b="1" dirty="0"/>
              <a:t>n</a:t>
            </a:r>
            <a:r>
              <a:rPr lang="en-US" altLang="zh-CN" b="1" dirty="0" smtClean="0"/>
              <a:t>o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plating</a:t>
            </a:r>
            <a:endParaRPr lang="zh-CN" altLang="en-US" b="1" dirty="0" smtClean="0"/>
          </a:p>
          <a:p>
            <a:r>
              <a:rPr lang="en-US" altLang="zh-CN" b="1" dirty="0" smtClean="0"/>
              <a:t>1,2,3: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silver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plating</a:t>
            </a:r>
            <a:endParaRPr lang="en-US" b="1" dirty="0"/>
          </a:p>
        </p:txBody>
      </p:sp>
      <p:sp>
        <p:nvSpPr>
          <p:cNvPr id="17" name="圆角矩形 5"/>
          <p:cNvSpPr/>
          <p:nvPr/>
        </p:nvSpPr>
        <p:spPr>
          <a:xfrm>
            <a:off x="5632357" y="5577214"/>
            <a:ext cx="650223" cy="775999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5"/>
          <p:cNvSpPr/>
          <p:nvPr/>
        </p:nvSpPr>
        <p:spPr>
          <a:xfrm>
            <a:off x="5504346" y="3763037"/>
            <a:ext cx="2212518" cy="775999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4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56062"/>
          </a:xfrm>
        </p:spPr>
        <p:txBody>
          <a:bodyPr/>
          <a:lstStyle/>
          <a:p>
            <a:r>
              <a:rPr lang="en-US" altLang="zh-CN" b="1" cap="none" dirty="0" smtClean="0">
                <a:solidFill>
                  <a:srgbClr val="FFC000"/>
                </a:solidFill>
              </a:rPr>
              <a:t>Assembly</a:t>
            </a:r>
            <a:r>
              <a:rPr lang="zh-CN" altLang="en-US" b="1" cap="none" dirty="0" smtClean="0">
                <a:solidFill>
                  <a:srgbClr val="FFC000"/>
                </a:solidFill>
              </a:rPr>
              <a:t> </a:t>
            </a:r>
            <a:r>
              <a:rPr lang="en-US" altLang="zh-CN" b="1" cap="none" dirty="0" smtClean="0">
                <a:solidFill>
                  <a:srgbClr val="FFC000"/>
                </a:solidFill>
              </a:rPr>
              <a:t>Tools</a:t>
            </a:r>
            <a:endParaRPr lang="zh-CN" altLang="en-US" b="1" cap="none" dirty="0">
              <a:solidFill>
                <a:srgbClr val="FFC000"/>
              </a:solidFill>
            </a:endParaRPr>
          </a:p>
        </p:txBody>
      </p:sp>
      <p:pic>
        <p:nvPicPr>
          <p:cNvPr id="7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119" y="1752599"/>
            <a:ext cx="5208811" cy="34725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2272760"/>
            <a:ext cx="4895707" cy="29501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0052" y="5486398"/>
            <a:ext cx="1688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Real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Device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707086" y="5486398"/>
            <a:ext cx="2222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Concept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Design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1942319" y="1567933"/>
            <a:ext cx="2686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/>
              <a:t>SDU</a:t>
            </a:r>
            <a:r>
              <a:rPr lang="zh-CN" altLang="en-US" sz="2800" b="1" dirty="0"/>
              <a:t> </a:t>
            </a:r>
            <a:r>
              <a:rPr lang="en-US" altLang="zh-CN" sz="2800" b="1" dirty="0" smtClean="0"/>
              <a:t>Design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4280" y="4776864"/>
            <a:ext cx="2301194" cy="1419069"/>
          </a:xfrm>
          <a:prstGeom prst="rect">
            <a:avLst/>
          </a:prstGeom>
        </p:spPr>
      </p:pic>
      <p:sp>
        <p:nvSpPr>
          <p:cNvPr id="10" name="圆角矩形 5"/>
          <p:cNvSpPr/>
          <p:nvPr/>
        </p:nvSpPr>
        <p:spPr>
          <a:xfrm>
            <a:off x="10238509" y="3324946"/>
            <a:ext cx="650223" cy="775999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5"/>
          <p:cNvSpPr/>
          <p:nvPr/>
        </p:nvSpPr>
        <p:spPr>
          <a:xfrm>
            <a:off x="2744193" y="3488869"/>
            <a:ext cx="655006" cy="763977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8"/>
          <p:cNvCxnSpPr/>
          <p:nvPr/>
        </p:nvCxnSpPr>
        <p:spPr>
          <a:xfrm>
            <a:off x="3440764" y="4171933"/>
            <a:ext cx="1155411" cy="123134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8"/>
          <p:cNvCxnSpPr/>
          <p:nvPr/>
        </p:nvCxnSpPr>
        <p:spPr>
          <a:xfrm flipV="1">
            <a:off x="6253670" y="4100945"/>
            <a:ext cx="3984839" cy="120211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72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56062"/>
          </a:xfrm>
        </p:spPr>
        <p:txBody>
          <a:bodyPr/>
          <a:lstStyle/>
          <a:p>
            <a:r>
              <a:rPr lang="en-US" altLang="zh-CN" b="1" cap="none" dirty="0" smtClean="0">
                <a:solidFill>
                  <a:srgbClr val="FFC000"/>
                </a:solidFill>
              </a:rPr>
              <a:t>Assembly</a:t>
            </a:r>
            <a:r>
              <a:rPr lang="zh-CN" altLang="en-US" b="1" cap="none" dirty="0" smtClean="0">
                <a:solidFill>
                  <a:srgbClr val="FFC000"/>
                </a:solidFill>
              </a:rPr>
              <a:t> </a:t>
            </a:r>
            <a:r>
              <a:rPr lang="en-US" altLang="zh-CN" b="1" cap="none" dirty="0" smtClean="0">
                <a:solidFill>
                  <a:srgbClr val="FFC000"/>
                </a:solidFill>
              </a:rPr>
              <a:t>Tools</a:t>
            </a:r>
            <a:endParaRPr lang="zh-CN" altLang="en-US" b="1" cap="none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2933" y="2214747"/>
            <a:ext cx="2087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THU</a:t>
            </a:r>
            <a:r>
              <a:rPr lang="zh-CN" altLang="en-US" sz="2800" b="1" dirty="0" smtClean="0"/>
              <a:t> </a:t>
            </a:r>
            <a:r>
              <a:rPr lang="en-US" altLang="zh-CN" sz="2800" b="1" dirty="0" smtClean="0"/>
              <a:t>Design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21904" y="5698476"/>
            <a:ext cx="2222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Concept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Design</a:t>
            </a:r>
            <a:endParaRPr lang="en-US" sz="20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6094412" y="1891421"/>
            <a:ext cx="4900299" cy="3588775"/>
            <a:chOff x="2015407" y="1188809"/>
            <a:chExt cx="4900299" cy="3588775"/>
          </a:xfrm>
        </p:grpSpPr>
        <p:pic>
          <p:nvPicPr>
            <p:cNvPr id="10" name="图片 4" descr="屏幕剪辑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3344" y="1730415"/>
              <a:ext cx="2741195" cy="3047169"/>
            </a:xfrm>
            <a:prstGeom prst="rect">
              <a:avLst/>
            </a:prstGeom>
          </p:spPr>
        </p:pic>
        <p:cxnSp>
          <p:nvCxnSpPr>
            <p:cNvPr id="11" name="直接箭头连接符 18"/>
            <p:cNvCxnSpPr/>
            <p:nvPr/>
          </p:nvCxnSpPr>
          <p:spPr>
            <a:xfrm flipH="1">
              <a:off x="4458255" y="1501970"/>
              <a:ext cx="461597" cy="73855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20"/>
            <p:cNvCxnSpPr/>
            <p:nvPr/>
          </p:nvCxnSpPr>
          <p:spPr>
            <a:xfrm>
              <a:off x="4919852" y="1501970"/>
              <a:ext cx="170131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21"/>
            <p:cNvSpPr txBox="1"/>
            <p:nvPr/>
          </p:nvSpPr>
          <p:spPr>
            <a:xfrm>
              <a:off x="5359140" y="2237185"/>
              <a:ext cx="1556566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2 supporting </a:t>
              </a:r>
              <a:r>
                <a:rPr lang="en-US" altLang="zh-CN" sz="1350" dirty="0" smtClean="0"/>
                <a:t>pillars</a:t>
              </a:r>
              <a:endParaRPr lang="zh-CN" altLang="en-US" sz="1350" dirty="0"/>
            </a:p>
          </p:txBody>
        </p:sp>
        <p:cxnSp>
          <p:nvCxnSpPr>
            <p:cNvPr id="14" name="直接箭头连接符 24"/>
            <p:cNvCxnSpPr/>
            <p:nvPr/>
          </p:nvCxnSpPr>
          <p:spPr>
            <a:xfrm flipH="1">
              <a:off x="4962942" y="2514185"/>
              <a:ext cx="581163" cy="68077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26"/>
            <p:cNvCxnSpPr/>
            <p:nvPr/>
          </p:nvCxnSpPr>
          <p:spPr>
            <a:xfrm>
              <a:off x="5544105" y="2514185"/>
              <a:ext cx="126632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28"/>
            <p:cNvSpPr txBox="1"/>
            <p:nvPr/>
          </p:nvSpPr>
          <p:spPr>
            <a:xfrm>
              <a:off x="4849488" y="1212053"/>
              <a:ext cx="184203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4 </a:t>
              </a:r>
              <a:r>
                <a:rPr lang="en-US" altLang="zh-CN" sz="1350" dirty="0" smtClean="0"/>
                <a:t>pillars </a:t>
              </a:r>
              <a:r>
                <a:rPr lang="en-US" altLang="zh-CN" sz="1350" dirty="0"/>
                <a:t>for positioning</a:t>
              </a:r>
              <a:endParaRPr lang="zh-CN" altLang="en-US" sz="1350" dirty="0"/>
            </a:p>
          </p:txBody>
        </p:sp>
        <p:cxnSp>
          <p:nvCxnSpPr>
            <p:cNvPr id="17" name="直接箭头连接符 29"/>
            <p:cNvCxnSpPr/>
            <p:nvPr/>
          </p:nvCxnSpPr>
          <p:spPr>
            <a:xfrm flipH="1">
              <a:off x="3681199" y="1501970"/>
              <a:ext cx="583642" cy="79075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31"/>
            <p:cNvCxnSpPr/>
            <p:nvPr/>
          </p:nvCxnSpPr>
          <p:spPr>
            <a:xfrm>
              <a:off x="2047243" y="1501970"/>
              <a:ext cx="221759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32"/>
            <p:cNvSpPr txBox="1"/>
            <p:nvPr/>
          </p:nvSpPr>
          <p:spPr>
            <a:xfrm>
              <a:off x="2015407" y="1188809"/>
              <a:ext cx="221337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a top plate for </a:t>
              </a:r>
              <a:r>
                <a:rPr lang="en-US" altLang="zh-CN" sz="1350" dirty="0" smtClean="0"/>
                <a:t>compression </a:t>
              </a:r>
              <a:endParaRPr lang="zh-CN" altLang="en-US" sz="135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604896" y="3525497"/>
            <a:ext cx="47195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charset="0"/>
              <a:buChar char="•"/>
            </a:pPr>
            <a:r>
              <a:rPr lang="en-US" altLang="zh-CN" sz="2400" b="1" dirty="0" smtClean="0"/>
              <a:t>Optimized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from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version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1</a:t>
            </a:r>
            <a:endParaRPr lang="zh-CN" altLang="en-US" sz="2400" b="1" dirty="0" smtClean="0"/>
          </a:p>
          <a:p>
            <a:pPr marL="285750" indent="-285750">
              <a:buClr>
                <a:schemeClr val="tx1"/>
              </a:buClr>
              <a:buFont typeface="Arial" charset="0"/>
              <a:buChar char="•"/>
            </a:pPr>
            <a:r>
              <a:rPr lang="en-US" altLang="zh-CN" sz="2400" b="1" dirty="0" smtClean="0"/>
              <a:t>It </a:t>
            </a:r>
            <a:r>
              <a:rPr lang="en-US" altLang="zh-CN" sz="2400" b="1" dirty="0"/>
              <a:t>will be ready in a few days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9802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cap="none" dirty="0" smtClean="0">
                <a:solidFill>
                  <a:srgbClr val="FFC000"/>
                </a:solidFill>
              </a:rPr>
              <a:t>Outline</a:t>
            </a:r>
            <a:endParaRPr lang="en-US" sz="4000" b="1" cap="none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b="1" cap="none" dirty="0" smtClean="0"/>
              <a:t>Introduction</a:t>
            </a:r>
          </a:p>
          <a:p>
            <a:r>
              <a:rPr lang="en-US" sz="2800" b="1" cap="none" dirty="0" smtClean="0"/>
              <a:t>Progress</a:t>
            </a:r>
            <a:endParaRPr lang="zh-CN" altLang="en-US" sz="2800" b="1" cap="none" dirty="0" smtClean="0"/>
          </a:p>
          <a:p>
            <a:r>
              <a:rPr lang="en-US" altLang="zh-CN" sz="2800" b="1" cap="none" dirty="0" smtClean="0"/>
              <a:t>Measurement</a:t>
            </a:r>
            <a:r>
              <a:rPr lang="zh-CN" altLang="en-US" sz="2800" b="1" cap="none" dirty="0" smtClean="0"/>
              <a:t> </a:t>
            </a:r>
            <a:r>
              <a:rPr lang="en-US" altLang="zh-CN" sz="2800" b="1" cap="none" dirty="0" smtClean="0"/>
              <a:t>&amp;</a:t>
            </a:r>
            <a:r>
              <a:rPr lang="zh-CN" altLang="en-US" sz="2800" b="1" cap="none" dirty="0" smtClean="0"/>
              <a:t> </a:t>
            </a:r>
            <a:r>
              <a:rPr lang="en-US" altLang="zh-CN" sz="2800" b="1" cap="none" dirty="0" smtClean="0"/>
              <a:t>Assembly</a:t>
            </a:r>
            <a:endParaRPr lang="zh-CN" altLang="en-US" sz="2800" b="1" cap="none" dirty="0" smtClean="0"/>
          </a:p>
          <a:p>
            <a:r>
              <a:rPr lang="en-US" altLang="zh-CN" sz="2800" b="1" cap="none" dirty="0" smtClean="0"/>
              <a:t>First</a:t>
            </a:r>
            <a:r>
              <a:rPr lang="zh-CN" altLang="en-US" sz="2800" b="1" cap="none" dirty="0" smtClean="0"/>
              <a:t> </a:t>
            </a:r>
            <a:r>
              <a:rPr lang="en-US" altLang="zh-CN" sz="2800" b="1" cap="none" dirty="0" smtClean="0"/>
              <a:t>Pre-prototype</a:t>
            </a:r>
            <a:endParaRPr lang="zh-CN" altLang="en-US" sz="2800" b="1" cap="none" dirty="0" smtClean="0"/>
          </a:p>
          <a:p>
            <a:r>
              <a:rPr lang="en-US" altLang="zh-CN" sz="2800" b="1" cap="none" dirty="0" smtClean="0"/>
              <a:t>Outlook</a:t>
            </a:r>
            <a:endParaRPr lang="zh-CN" altLang="en-US" sz="2800" b="1" cap="none" dirty="0" smtClean="0"/>
          </a:p>
        </p:txBody>
      </p:sp>
    </p:spTree>
    <p:extLst>
      <p:ext uri="{BB962C8B-B14F-4D97-AF65-F5344CB8AC3E}">
        <p14:creationId xmlns:p14="http://schemas.microsoft.com/office/powerpoint/2010/main" val="20074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56062"/>
          </a:xfrm>
        </p:spPr>
        <p:txBody>
          <a:bodyPr/>
          <a:lstStyle/>
          <a:p>
            <a:r>
              <a:rPr lang="en-US" altLang="zh-CN" b="1" cap="none" dirty="0" smtClean="0">
                <a:solidFill>
                  <a:srgbClr val="FFC000"/>
                </a:solidFill>
              </a:rPr>
              <a:t>Assembly</a:t>
            </a:r>
            <a:r>
              <a:rPr lang="zh-CN" altLang="en-US" b="1" cap="none" dirty="0" smtClean="0">
                <a:solidFill>
                  <a:srgbClr val="FFC000"/>
                </a:solidFill>
              </a:rPr>
              <a:t> </a:t>
            </a:r>
            <a:r>
              <a:rPr lang="en-US" altLang="zh-CN" b="1" cap="none" dirty="0" smtClean="0">
                <a:solidFill>
                  <a:srgbClr val="FFC000"/>
                </a:solidFill>
              </a:rPr>
              <a:t>Tools</a:t>
            </a:r>
            <a:endParaRPr lang="zh-CN" altLang="en-US" b="1" cap="none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4624" y="6259463"/>
            <a:ext cx="510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Adobe Caslon Pro" charset="0"/>
                <a:ea typeface="Adobe Caslon Pro" charset="0"/>
                <a:cs typeface="Adobe Caslon Pro" charset="0"/>
              </a:rPr>
              <a:t>Nucl</a:t>
            </a:r>
            <a:r>
              <a:rPr lang="en-US" i="1" dirty="0" smtClean="0">
                <a:latin typeface="Adobe Caslon Pro" charset="0"/>
                <a:ea typeface="Adobe Caslon Pro" charset="0"/>
                <a:cs typeface="Adobe Caslon Pro" charset="0"/>
              </a:rPr>
              <a:t>.</a:t>
            </a:r>
            <a:r>
              <a:rPr lang="zh-CN" altLang="en-US" i="1" dirty="0" smtClean="0">
                <a:latin typeface="Adobe Caslon Pro" charset="0"/>
                <a:ea typeface="Adobe Caslon Pro" charset="0"/>
                <a:cs typeface="Adobe Caslon Pro" charset="0"/>
              </a:rPr>
              <a:t> </a:t>
            </a:r>
            <a:r>
              <a:rPr lang="en-US" i="1" dirty="0" err="1" smtClean="0">
                <a:latin typeface="Adobe Caslon Pro" charset="0"/>
                <a:ea typeface="Adobe Caslon Pro" charset="0"/>
                <a:cs typeface="Adobe Caslon Pro" charset="0"/>
              </a:rPr>
              <a:t>Instrum</a:t>
            </a:r>
            <a:r>
              <a:rPr lang="en-US" i="1" dirty="0" smtClean="0">
                <a:latin typeface="Adobe Caslon Pro" charset="0"/>
                <a:ea typeface="Adobe Caslon Pro" charset="0"/>
                <a:cs typeface="Adobe Caslon Pro" charset="0"/>
              </a:rPr>
              <a:t>.</a:t>
            </a:r>
            <a:r>
              <a:rPr lang="zh-CN" altLang="en-US" i="1" dirty="0" smtClean="0">
                <a:latin typeface="Adobe Caslon Pro" charset="0"/>
                <a:ea typeface="Adobe Caslon Pro" charset="0"/>
                <a:cs typeface="Adobe Caslon Pro" charset="0"/>
              </a:rPr>
              <a:t> </a:t>
            </a:r>
            <a:r>
              <a:rPr lang="en-US" i="1" dirty="0" smtClean="0">
                <a:latin typeface="Adobe Caslon Pro" charset="0"/>
                <a:ea typeface="Adobe Caslon Pro" charset="0"/>
                <a:cs typeface="Adobe Caslon Pro" charset="0"/>
              </a:rPr>
              <a:t>Meth</a:t>
            </a:r>
            <a:r>
              <a:rPr lang="zh-CN" altLang="en-US" i="1" dirty="0" smtClean="0">
                <a:latin typeface="Adobe Caslon Pro" charset="0"/>
                <a:ea typeface="Adobe Caslon Pro" charset="0"/>
                <a:cs typeface="Adobe Caslon Pro" charset="0"/>
              </a:rPr>
              <a:t> </a:t>
            </a:r>
            <a:r>
              <a:rPr lang="en-US" i="1" dirty="0" smtClean="0">
                <a:latin typeface="Adobe Caslon Pro" charset="0"/>
                <a:ea typeface="Adobe Caslon Pro" charset="0"/>
                <a:cs typeface="Adobe Caslon Pro" charset="0"/>
              </a:rPr>
              <a:t>.A</a:t>
            </a:r>
            <a:r>
              <a:rPr lang="zh-CN" altLang="en-US" i="1" dirty="0" smtClean="0">
                <a:latin typeface="Adobe Caslon Pro" charset="0"/>
                <a:ea typeface="Adobe Caslon Pro" charset="0"/>
                <a:cs typeface="Adobe Caslon Pro" charset="0"/>
              </a:rPr>
              <a:t> </a:t>
            </a:r>
            <a:r>
              <a:rPr lang="en-US" i="1" dirty="0" smtClean="0">
                <a:latin typeface="Adobe Caslon Pro" charset="0"/>
                <a:ea typeface="Adobe Caslon Pro" charset="0"/>
                <a:cs typeface="Adobe Caslon Pro" charset="0"/>
              </a:rPr>
              <a:t>584:</a:t>
            </a:r>
            <a:r>
              <a:rPr lang="zh-CN" altLang="en-US" i="1" dirty="0" smtClean="0">
                <a:latin typeface="Adobe Caslon Pro" charset="0"/>
                <a:ea typeface="Adobe Caslon Pro" charset="0"/>
                <a:cs typeface="Adobe Caslon Pro" charset="0"/>
              </a:rPr>
              <a:t> </a:t>
            </a:r>
            <a:r>
              <a:rPr lang="en-US" i="1" dirty="0" smtClean="0">
                <a:latin typeface="Adobe Caslon Pro" charset="0"/>
                <a:ea typeface="Adobe Caslon Pro" charset="0"/>
                <a:cs typeface="Adobe Caslon Pro" charset="0"/>
              </a:rPr>
              <a:t>291-303,</a:t>
            </a:r>
            <a:r>
              <a:rPr lang="zh-CN" altLang="en-US" i="1" dirty="0" smtClean="0">
                <a:latin typeface="Adobe Caslon Pro" charset="0"/>
                <a:ea typeface="Adobe Caslon Pro" charset="0"/>
                <a:cs typeface="Adobe Caslon Pro" charset="0"/>
              </a:rPr>
              <a:t> </a:t>
            </a:r>
            <a:r>
              <a:rPr lang="en-US" i="1" dirty="0" smtClean="0">
                <a:latin typeface="Adobe Caslon Pro" charset="0"/>
                <a:ea typeface="Adobe Caslon Pro" charset="0"/>
                <a:cs typeface="Adobe Caslon Pro" charset="0"/>
              </a:rPr>
              <a:t>2008</a:t>
            </a:r>
            <a:endParaRPr lang="en-US" i="1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28417" y="2015121"/>
            <a:ext cx="5858055" cy="4201625"/>
            <a:chOff x="2478345" y="1402624"/>
            <a:chExt cx="5858055" cy="4201625"/>
          </a:xfrm>
        </p:grpSpPr>
        <p:pic>
          <p:nvPicPr>
            <p:cNvPr id="16" name="图片 3" descr="屏幕剪辑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345" y="1402624"/>
              <a:ext cx="3288424" cy="420162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7" name="图片 4" descr="屏幕剪辑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244" y="3257772"/>
              <a:ext cx="2438156" cy="234647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8" name="圆角矩形 5"/>
            <p:cNvSpPr/>
            <p:nvPr/>
          </p:nvSpPr>
          <p:spPr>
            <a:xfrm>
              <a:off x="5898244" y="4563876"/>
              <a:ext cx="799688" cy="721519"/>
            </a:xfrm>
            <a:prstGeom prst="roundRect">
              <a:avLst/>
            </a:pr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9" name="圆角矩形 6"/>
            <p:cNvSpPr/>
            <p:nvPr/>
          </p:nvSpPr>
          <p:spPr>
            <a:xfrm>
              <a:off x="2941542" y="4892905"/>
              <a:ext cx="1128713" cy="353616"/>
            </a:xfrm>
            <a:prstGeom prst="roundRect">
              <a:avLst/>
            </a:pr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cxnSp>
          <p:nvCxnSpPr>
            <p:cNvPr id="20" name="直接箭头连接符 8"/>
            <p:cNvCxnSpPr>
              <a:stCxn id="21" idx="3"/>
              <a:endCxn id="20" idx="1"/>
            </p:cNvCxnSpPr>
            <p:nvPr/>
          </p:nvCxnSpPr>
          <p:spPr>
            <a:xfrm flipV="1">
              <a:off x="4070255" y="4924636"/>
              <a:ext cx="1827989" cy="145077"/>
            </a:xfrm>
            <a:prstGeom prst="straightConnector1">
              <a:avLst/>
            </a:prstGeom>
            <a:ln w="3810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9"/>
            <p:cNvSpPr/>
            <p:nvPr/>
          </p:nvSpPr>
          <p:spPr>
            <a:xfrm>
              <a:off x="4070255" y="3601881"/>
              <a:ext cx="1150144" cy="850106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2" name="文本框 10"/>
          <p:cNvSpPr txBox="1"/>
          <p:nvPr/>
        </p:nvSpPr>
        <p:spPr>
          <a:xfrm>
            <a:off x="1328417" y="1465434"/>
            <a:ext cx="3717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New </a:t>
            </a:r>
            <a:r>
              <a:rPr lang="en-US" altLang="zh-CN" sz="2800" b="1" dirty="0"/>
              <a:t>Design of </a:t>
            </a:r>
            <a:r>
              <a:rPr lang="en-US" altLang="zh-CN" sz="2800" b="1" dirty="0" smtClean="0"/>
              <a:t>EC</a:t>
            </a:r>
            <a:endParaRPr lang="zh-CN" altLang="en-US" sz="2800" b="1" dirty="0"/>
          </a:p>
        </p:txBody>
      </p:sp>
      <p:sp>
        <p:nvSpPr>
          <p:cNvPr id="23" name="文本框 12"/>
          <p:cNvSpPr txBox="1"/>
          <p:nvPr/>
        </p:nvSpPr>
        <p:spPr>
          <a:xfrm>
            <a:off x="5080038" y="1270054"/>
            <a:ext cx="63149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“LEGO”-type lock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en-US" altLang="zh-CN" sz="1600" b="1" dirty="0"/>
              <a:t>These locks, four per tile, maintain the position of the scintillators and the gaps, providing sufficient room for the lead tiles without </a:t>
            </a:r>
            <a:r>
              <a:rPr lang="en-US" altLang="zh-CN" sz="1600" b="1" dirty="0" smtClean="0"/>
              <a:t>optical contacts </a:t>
            </a:r>
            <a:r>
              <a:rPr lang="en-US" altLang="zh-CN" sz="1600" b="1" dirty="0"/>
              <a:t>between lead and scintillator. 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altLang="zh-CN" sz="1600" b="1" dirty="0"/>
              <a:t>This mechanical structure enables removal of the  paper tiles that were in earlier modules.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altLang="zh-CN" sz="1600" b="1" dirty="0"/>
              <a:t>A</a:t>
            </a:r>
            <a:r>
              <a:rPr lang="en-US" altLang="zh-CN" sz="1600" b="1" dirty="0" smtClean="0"/>
              <a:t>llows </a:t>
            </a:r>
            <a:r>
              <a:rPr lang="en-US" altLang="zh-CN" sz="1600" b="1" dirty="0"/>
              <a:t>removal of the compressing steel tapes at the sides of the </a:t>
            </a:r>
            <a:r>
              <a:rPr lang="en-US" altLang="zh-CN" sz="1600" b="1" dirty="0" smtClean="0"/>
              <a:t>module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altLang="zh-CN" sz="1600" b="1" dirty="0" smtClean="0"/>
              <a:t> The module is 5cm shorter.</a:t>
            </a:r>
            <a:endParaRPr lang="zh-CN" altLang="en-US" sz="1600" b="1" dirty="0"/>
          </a:p>
        </p:txBody>
      </p:sp>
      <p:sp>
        <p:nvSpPr>
          <p:cNvPr id="24" name="文本框 13"/>
          <p:cNvSpPr txBox="1"/>
          <p:nvPr/>
        </p:nvSpPr>
        <p:spPr>
          <a:xfrm>
            <a:off x="7460254" y="3983281"/>
            <a:ext cx="3934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l"/>
            </a:pPr>
            <a:r>
              <a:rPr lang="en-US" altLang="zh-CN" sz="1600" b="1" dirty="0"/>
              <a:t>The complete stack of </a:t>
            </a:r>
            <a:r>
              <a:rPr lang="en-US" altLang="zh-CN" sz="1600" b="1" dirty="0" smtClean="0"/>
              <a:t>all plates </a:t>
            </a:r>
            <a:r>
              <a:rPr lang="en-US" altLang="zh-CN" sz="1600" b="1" dirty="0"/>
              <a:t>is held in compression by four 1-mm </a:t>
            </a:r>
            <a:r>
              <a:rPr lang="en-US" altLang="zh-CN" sz="1600" b="1" dirty="0" smtClean="0"/>
              <a:t>stainless steel</a:t>
            </a:r>
            <a:r>
              <a:rPr lang="zh-CN" altLang="en-US" sz="1600" b="1" dirty="0"/>
              <a:t> </a:t>
            </a:r>
            <a:r>
              <a:rPr lang="en-US" altLang="zh-CN" sz="1600" b="1" dirty="0" smtClean="0"/>
              <a:t>wires</a:t>
            </a:r>
            <a:r>
              <a:rPr lang="en-US" altLang="zh-CN" sz="1600" b="1" dirty="0"/>
              <a:t>.</a:t>
            </a:r>
            <a:endParaRPr lang="zh-CN" altLang="en-US" sz="1600" b="1" dirty="0"/>
          </a:p>
        </p:txBody>
      </p:sp>
      <p:sp>
        <p:nvSpPr>
          <p:cNvPr id="25" name="文本框 15"/>
          <p:cNvSpPr txBox="1"/>
          <p:nvPr/>
        </p:nvSpPr>
        <p:spPr>
          <a:xfrm>
            <a:off x="7460254" y="4882029"/>
            <a:ext cx="39346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u"/>
            </a:pPr>
            <a:r>
              <a:rPr lang="en-US" altLang="zh-CN" sz="1600" b="1" dirty="0"/>
              <a:t>We are designing a new scintillator layer which has four LEGO locks</a:t>
            </a:r>
          </a:p>
          <a:p>
            <a:pPr marL="214313" indent="-214313">
              <a:buFont typeface="Wingdings" panose="05000000000000000000" pitchFamily="2" charset="2"/>
              <a:buChar char="u"/>
            </a:pPr>
            <a:r>
              <a:rPr lang="en-US" altLang="zh-CN" sz="1600" b="1" dirty="0"/>
              <a:t>We are also  optimizing our assembly stand which has four stainless steel wires. 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02144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914" y="1987137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b="1" dirty="0"/>
              <a:t>First</a:t>
            </a:r>
            <a:r>
              <a:rPr lang="zh-CN" altLang="en-US" sz="4000" b="1" dirty="0"/>
              <a:t> </a:t>
            </a:r>
            <a:r>
              <a:rPr lang="en-US" altLang="zh-CN" sz="4000" b="1" dirty="0" smtClean="0"/>
              <a:t>Pre-Prototype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152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56062"/>
          </a:xfrm>
        </p:spPr>
        <p:txBody>
          <a:bodyPr/>
          <a:lstStyle/>
          <a:p>
            <a:r>
              <a:rPr lang="en-US" altLang="zh-CN" b="1" cap="none" dirty="0" smtClean="0">
                <a:solidFill>
                  <a:srgbClr val="FFC000"/>
                </a:solidFill>
              </a:rPr>
              <a:t>First</a:t>
            </a:r>
            <a:r>
              <a:rPr lang="zh-CN" altLang="en-US" b="1" cap="none" dirty="0" smtClean="0">
                <a:solidFill>
                  <a:srgbClr val="FFC000"/>
                </a:solidFill>
              </a:rPr>
              <a:t> </a:t>
            </a:r>
            <a:r>
              <a:rPr lang="en-US" altLang="zh-CN" b="1" cap="none" dirty="0" smtClean="0">
                <a:solidFill>
                  <a:srgbClr val="FFC000"/>
                </a:solidFill>
              </a:rPr>
              <a:t>Pre-prototype</a:t>
            </a:r>
            <a:r>
              <a:rPr lang="zh-CN" altLang="en-US" b="1" cap="none" dirty="0" smtClean="0">
                <a:solidFill>
                  <a:srgbClr val="FFC000"/>
                </a:solidFill>
              </a:rPr>
              <a:t> </a:t>
            </a:r>
            <a:r>
              <a:rPr lang="en-US" altLang="zh-CN" b="1" cap="none" dirty="0" smtClean="0">
                <a:solidFill>
                  <a:srgbClr val="FFC000"/>
                </a:solidFill>
              </a:rPr>
              <a:t>Module</a:t>
            </a:r>
            <a:r>
              <a:rPr lang="zh-CN" altLang="en-US" b="1" cap="none" dirty="0" smtClean="0">
                <a:solidFill>
                  <a:srgbClr val="FFC000"/>
                </a:solidFill>
              </a:rPr>
              <a:t> </a:t>
            </a:r>
            <a:r>
              <a:rPr lang="en-US" altLang="zh-CN" b="1" cap="none" dirty="0" smtClean="0">
                <a:solidFill>
                  <a:srgbClr val="FFC000"/>
                </a:solidFill>
              </a:rPr>
              <a:t>at</a:t>
            </a:r>
            <a:r>
              <a:rPr lang="zh-CN" altLang="en-US" b="1" cap="none" dirty="0" smtClean="0">
                <a:solidFill>
                  <a:srgbClr val="FFC000"/>
                </a:solidFill>
              </a:rPr>
              <a:t> </a:t>
            </a:r>
            <a:r>
              <a:rPr lang="en-US" altLang="zh-CN" b="1" cap="none" dirty="0" smtClean="0">
                <a:solidFill>
                  <a:srgbClr val="FFC000"/>
                </a:solidFill>
              </a:rPr>
              <a:t>SDU</a:t>
            </a:r>
            <a:endParaRPr lang="zh-CN" altLang="en-US" b="1" cap="none" dirty="0">
              <a:solidFill>
                <a:srgbClr val="FFC000"/>
              </a:solidFill>
            </a:endParaRPr>
          </a:p>
        </p:txBody>
      </p:sp>
      <p:pic>
        <p:nvPicPr>
          <p:cNvPr id="10" name="Picture 2" descr="D:\fengcf\Jlab\shashlyk\组装\first module\IMG_20160107_16325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600" y="2546534"/>
            <a:ext cx="6413148" cy="361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标题 1"/>
          <p:cNvSpPr txBox="1">
            <a:spLocks/>
          </p:cNvSpPr>
          <p:nvPr/>
        </p:nvSpPr>
        <p:spPr>
          <a:xfrm>
            <a:off x="1621891" y="1602093"/>
            <a:ext cx="8946872" cy="708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2400" b="1" cap="none" dirty="0" smtClean="0"/>
              <a:t>The first</a:t>
            </a:r>
            <a:r>
              <a:rPr lang="zh-CN" altLang="en-US" sz="2400" b="1" cap="none" dirty="0" smtClean="0"/>
              <a:t> </a:t>
            </a:r>
            <a:r>
              <a:rPr lang="en-US" altLang="zh-CN" sz="2400" b="1" cap="none" dirty="0" smtClean="0"/>
              <a:t>pre-prototype</a:t>
            </a:r>
            <a:r>
              <a:rPr lang="zh-CN" altLang="en-US" sz="2400" b="1" cap="none" dirty="0" smtClean="0"/>
              <a:t> </a:t>
            </a:r>
            <a:r>
              <a:rPr lang="en-US" altLang="zh-CN" sz="2400" b="1" cap="none" dirty="0" smtClean="0"/>
              <a:t>module assembled</a:t>
            </a:r>
            <a:r>
              <a:rPr lang="zh-CN" altLang="en-US" sz="2400" b="1" cap="none" dirty="0" smtClean="0"/>
              <a:t> </a:t>
            </a:r>
            <a:r>
              <a:rPr lang="en-US" altLang="zh-CN" sz="2400" b="1" cap="none" dirty="0" smtClean="0"/>
              <a:t>by</a:t>
            </a:r>
            <a:r>
              <a:rPr lang="zh-CN" altLang="en-US" sz="2400" b="1" cap="none" dirty="0" smtClean="0"/>
              <a:t> </a:t>
            </a:r>
            <a:r>
              <a:rPr lang="en-US" altLang="zh-CN" sz="2400" b="1" cap="none" dirty="0" smtClean="0"/>
              <a:t>SDU</a:t>
            </a:r>
            <a:r>
              <a:rPr lang="zh-CN" altLang="en-US" sz="2400" b="1" cap="none" dirty="0" smtClean="0"/>
              <a:t> </a:t>
            </a:r>
            <a:r>
              <a:rPr lang="en-US" altLang="zh-CN" sz="2400" b="1" cap="none" dirty="0" smtClean="0"/>
              <a:t>assembly</a:t>
            </a:r>
            <a:r>
              <a:rPr lang="zh-CN" altLang="en-US" sz="2400" b="1" cap="none" dirty="0" smtClean="0"/>
              <a:t> </a:t>
            </a:r>
            <a:r>
              <a:rPr lang="en-US" altLang="zh-CN" sz="2400" b="1" cap="none" dirty="0" smtClean="0"/>
              <a:t>tools</a:t>
            </a:r>
            <a:r>
              <a:rPr lang="zh-CN" altLang="en-US" sz="2400" b="1" cap="none" dirty="0" smtClean="0"/>
              <a:t> </a:t>
            </a:r>
            <a:r>
              <a:rPr lang="en-US" altLang="zh-CN" sz="2400" b="1" cap="none" dirty="0" smtClean="0"/>
              <a:t>was</a:t>
            </a:r>
            <a:r>
              <a:rPr lang="zh-CN" altLang="en-US" sz="2400" b="1" cap="none" dirty="0" smtClean="0"/>
              <a:t> </a:t>
            </a:r>
            <a:r>
              <a:rPr lang="en-US" altLang="zh-CN" sz="2400" b="1" cap="none" dirty="0" smtClean="0"/>
              <a:t>released</a:t>
            </a:r>
            <a:r>
              <a:rPr lang="zh-CN" altLang="en-US" sz="2400" b="1" cap="none" dirty="0" smtClean="0"/>
              <a:t> </a:t>
            </a:r>
            <a:r>
              <a:rPr lang="en-US" altLang="zh-CN" sz="2400" b="1" cap="none" dirty="0" smtClean="0"/>
              <a:t>in</a:t>
            </a:r>
            <a:r>
              <a:rPr lang="zh-CN" altLang="en-US" sz="2400" b="1" cap="none" dirty="0" smtClean="0"/>
              <a:t> </a:t>
            </a:r>
            <a:r>
              <a:rPr lang="en-US" altLang="zh-CN" sz="2400" b="1" cap="none" dirty="0" smtClean="0"/>
              <a:t>several</a:t>
            </a:r>
            <a:r>
              <a:rPr lang="zh-CN" altLang="en-US" sz="2400" b="1" cap="none" dirty="0" smtClean="0"/>
              <a:t> </a:t>
            </a:r>
            <a:r>
              <a:rPr lang="en-US" altLang="zh-CN" sz="2400" b="1" cap="none" dirty="0" smtClean="0"/>
              <a:t>days</a:t>
            </a:r>
            <a:r>
              <a:rPr lang="zh-CN" altLang="en-US" sz="2400" b="1" cap="none" dirty="0" smtClean="0"/>
              <a:t> </a:t>
            </a:r>
            <a:r>
              <a:rPr lang="en-US" altLang="zh-CN" sz="2400" b="1" cap="none" dirty="0" smtClean="0"/>
              <a:t>ago</a:t>
            </a:r>
            <a:r>
              <a:rPr lang="zh-CN" altLang="en-US" sz="2400" b="1" cap="none" dirty="0" smtClean="0"/>
              <a:t> </a:t>
            </a:r>
            <a:r>
              <a:rPr lang="en-US" altLang="zh-CN" sz="2400" b="1" cap="none" dirty="0" smtClean="0"/>
              <a:t>(Jan.</a:t>
            </a:r>
            <a:r>
              <a:rPr lang="zh-CN" altLang="en-US" sz="2400" b="1" cap="none" dirty="0" smtClean="0"/>
              <a:t> </a:t>
            </a:r>
            <a:r>
              <a:rPr lang="en-US" altLang="zh-CN" sz="2400" b="1" cap="none" dirty="0" smtClean="0"/>
              <a:t>07,</a:t>
            </a:r>
            <a:r>
              <a:rPr lang="zh-CN" altLang="en-US" sz="2400" b="1" cap="none" dirty="0" smtClean="0"/>
              <a:t> </a:t>
            </a:r>
            <a:r>
              <a:rPr lang="en-US" altLang="zh-CN" sz="2400" b="1" cap="none" dirty="0" smtClean="0"/>
              <a:t>2016)</a:t>
            </a:r>
            <a:endParaRPr lang="zh-CN" altLang="en-US" sz="2400" b="1" cap="none" dirty="0"/>
          </a:p>
        </p:txBody>
      </p:sp>
    </p:spTree>
    <p:extLst>
      <p:ext uri="{BB962C8B-B14F-4D97-AF65-F5344CB8AC3E}">
        <p14:creationId xmlns:p14="http://schemas.microsoft.com/office/powerpoint/2010/main" val="17828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56062"/>
          </a:xfrm>
        </p:spPr>
        <p:txBody>
          <a:bodyPr/>
          <a:lstStyle/>
          <a:p>
            <a:r>
              <a:rPr lang="en-US" altLang="zh-CN" b="1" cap="none" dirty="0" smtClean="0">
                <a:solidFill>
                  <a:srgbClr val="FFC000"/>
                </a:solidFill>
              </a:rPr>
              <a:t>Hanging</a:t>
            </a:r>
            <a:r>
              <a:rPr lang="zh-CN" altLang="en-US" b="1" cap="none" dirty="0" smtClean="0">
                <a:solidFill>
                  <a:srgbClr val="FFC000"/>
                </a:solidFill>
              </a:rPr>
              <a:t> </a:t>
            </a:r>
            <a:r>
              <a:rPr lang="en-US" altLang="zh-CN" b="1" cap="none" dirty="0" smtClean="0">
                <a:solidFill>
                  <a:srgbClr val="FFC000"/>
                </a:solidFill>
              </a:rPr>
              <a:t>Test</a:t>
            </a:r>
            <a:endParaRPr lang="zh-CN" altLang="en-US" b="1" cap="none" dirty="0">
              <a:solidFill>
                <a:srgbClr val="FFC000"/>
              </a:solidFill>
            </a:endParaRPr>
          </a:p>
        </p:txBody>
      </p:sp>
      <p:pic>
        <p:nvPicPr>
          <p:cNvPr id="6" name="Content Placeholder 5" descr="D:\fengcf\Jlab\shashlyk\组装\first module\IMG_20160107_1648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04" y="2914911"/>
            <a:ext cx="4898653" cy="276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1250103" y="1534408"/>
            <a:ext cx="8863715" cy="121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altLang="zh-CN" sz="2000" b="1" cap="none" dirty="0" smtClean="0">
                <a:latin typeface="+mn-lt"/>
              </a:rPr>
              <a:t>The module was hung at the end side, and the nut and brass bar can stand the module weight.</a:t>
            </a:r>
            <a:endParaRPr lang="zh-CN" altLang="en-US" sz="2000" b="1" cap="none" dirty="0" smtClean="0">
              <a:latin typeface="+mn-lt"/>
            </a:endParaRPr>
          </a:p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sz="2000" b="1" cap="none" dirty="0" smtClean="0">
                <a:latin typeface="+mn-lt"/>
              </a:rPr>
              <a:t>However, did not test to failure and do not know what safety factor we have.</a:t>
            </a:r>
            <a:endParaRPr lang="zh-CN" altLang="en-US" sz="2000" b="1" cap="none" dirty="0">
              <a:latin typeface="+mn-lt"/>
            </a:endParaRPr>
          </a:p>
        </p:txBody>
      </p:sp>
      <p:pic>
        <p:nvPicPr>
          <p:cNvPr id="7" name="Picture 5" descr="D:\fengcf\Jlab\shashlyk\组装\first module\IMG_20160107_1642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757" y="2914912"/>
            <a:ext cx="4898654" cy="276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44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914" y="1987137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b="1" dirty="0" smtClean="0"/>
              <a:t>Outlook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625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2963" y="1471623"/>
            <a:ext cx="10915650" cy="2387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800"/>
              </a:lnSpc>
              <a:spcBef>
                <a:spcPts val="1438"/>
              </a:spcBef>
              <a:spcAft>
                <a:spcPts val="575"/>
              </a:spcAft>
              <a:buClr>
                <a:srgbClr val="FFFF00"/>
              </a:buClr>
              <a:buSzPct val="45000"/>
              <a:buFont typeface="Wingdings" charset="2"/>
              <a:buChar char="Ø"/>
            </a:pPr>
            <a:r>
              <a:rPr lang="en-US" altLang="en-US" sz="2000" b="1" dirty="0"/>
              <a:t>At least 1/2 postdoc to “develop an end‐to-end realistic simulation and reconstruction to further optimize cost and physics reach and derive clear performance requirements for the individual </a:t>
            </a:r>
            <a:r>
              <a:rPr lang="en-US" altLang="en-US" sz="2000" b="1" dirty="0" err="1"/>
              <a:t>subdetectors</a:t>
            </a:r>
            <a:r>
              <a:rPr lang="en-US" altLang="en-US" sz="2000" b="1" dirty="0" smtClean="0"/>
              <a:t>.”</a:t>
            </a:r>
            <a:endParaRPr lang="zh-CN" altLang="en-US" sz="2000" b="1" dirty="0" smtClean="0"/>
          </a:p>
          <a:p>
            <a:pPr marL="342900" indent="-342900">
              <a:lnSpc>
                <a:spcPts val="1800"/>
              </a:lnSpc>
              <a:spcBef>
                <a:spcPts val="1438"/>
              </a:spcBef>
              <a:spcAft>
                <a:spcPts val="575"/>
              </a:spcAft>
              <a:buClr>
                <a:srgbClr val="FFFF00"/>
              </a:buClr>
              <a:buSzPct val="45000"/>
              <a:buFont typeface="Wingdings" charset="2"/>
              <a:buChar char="Ø"/>
            </a:pPr>
            <a:r>
              <a:rPr lang="en-US" altLang="zh-CN" sz="2000" b="1" dirty="0" err="1" smtClean="0"/>
              <a:t>S</a:t>
            </a:r>
            <a:r>
              <a:rPr lang="en-US" altLang="en-US" sz="2000" b="1" dirty="0" err="1" smtClean="0"/>
              <a:t>hashlyk</a:t>
            </a:r>
            <a:r>
              <a:rPr lang="en-US" altLang="en-US" sz="2000" b="1" dirty="0" smtClean="0"/>
              <a:t> </a:t>
            </a:r>
            <a:r>
              <a:rPr lang="en-US" altLang="en-US" sz="2000" b="1" dirty="0"/>
              <a:t>module prototyping well underway. Still need manpower for in-beam testing (but less of an issue). </a:t>
            </a:r>
            <a:endParaRPr lang="zh-CN" altLang="en-US" sz="2000" b="1" dirty="0" smtClean="0"/>
          </a:p>
          <a:p>
            <a:pPr>
              <a:lnSpc>
                <a:spcPts val="1800"/>
              </a:lnSpc>
              <a:spcBef>
                <a:spcPts val="1438"/>
              </a:spcBef>
              <a:spcAft>
                <a:spcPts val="575"/>
              </a:spcAft>
            </a:pPr>
            <a:r>
              <a:rPr lang="zh-CN" altLang="en-US" sz="2000" b="1" dirty="0" smtClean="0"/>
              <a:t>     </a:t>
            </a:r>
            <a:r>
              <a:rPr lang="en-US" altLang="en-US" sz="2000" b="1" dirty="0" smtClean="0"/>
              <a:t>Need </a:t>
            </a:r>
            <a:r>
              <a:rPr lang="en-US" altLang="en-US" sz="2000" b="1" dirty="0"/>
              <a:t>serious engineering support on </a:t>
            </a:r>
            <a:r>
              <a:rPr lang="en-US" altLang="en-US" sz="2000" b="1" dirty="0" smtClean="0"/>
              <a:t>module</a:t>
            </a:r>
            <a:r>
              <a:rPr lang="zh-CN" altLang="en-US" sz="2000" b="1" dirty="0" smtClean="0"/>
              <a:t> </a:t>
            </a:r>
            <a:r>
              <a:rPr lang="en-US" altLang="en-US" sz="2000" b="1" dirty="0" smtClean="0"/>
              <a:t>+</a:t>
            </a:r>
            <a:r>
              <a:rPr lang="zh-CN" altLang="en-US" sz="2000" b="1" dirty="0" smtClean="0"/>
              <a:t> </a:t>
            </a:r>
            <a:r>
              <a:rPr lang="en-US" altLang="en-US" sz="2000" b="1" dirty="0" smtClean="0"/>
              <a:t>assembly </a:t>
            </a:r>
            <a:r>
              <a:rPr lang="en-US" altLang="en-US" sz="2000" b="1" dirty="0"/>
              <a:t>design </a:t>
            </a:r>
          </a:p>
          <a:p>
            <a:pPr marL="800100" lvl="1" indent="-342900">
              <a:lnSpc>
                <a:spcPts val="1800"/>
              </a:lnSpc>
              <a:spcBef>
                <a:spcPts val="725"/>
              </a:spcBef>
              <a:spcAft>
                <a:spcPts val="288"/>
              </a:spcAft>
              <a:buClr>
                <a:srgbClr val="FF0000"/>
              </a:buClr>
              <a:buSzPct val="50000"/>
              <a:buFont typeface="Wingdings" charset="2"/>
              <a:buChar char="Ø"/>
            </a:pPr>
            <a:r>
              <a:rPr lang="zh-CN" altLang="en-US" sz="2000" b="1" dirty="0" smtClean="0"/>
              <a:t>   </a:t>
            </a:r>
            <a:r>
              <a:rPr lang="en-US" altLang="en-US" sz="2000" b="1" dirty="0" smtClean="0"/>
              <a:t>testing</a:t>
            </a:r>
            <a:r>
              <a:rPr lang="en-US" altLang="en-US" sz="2000" b="1" dirty="0"/>
              <a:t>: partial postdoc, 1/2 grad student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828679" y="4072457"/>
            <a:ext cx="10429874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1500"/>
              </a:lnSpc>
              <a:spcBef>
                <a:spcPts val="1438"/>
              </a:spcBef>
              <a:spcAft>
                <a:spcPts val="575"/>
              </a:spcAft>
              <a:buClr>
                <a:srgbClr val="FFFF00"/>
              </a:buClr>
              <a:buSzPct val="45000"/>
              <a:buFont typeface="Wingdings" charset="2"/>
              <a:buChar char="Ø"/>
            </a:pPr>
            <a:r>
              <a:rPr lang="en-US" altLang="zh-CN" sz="2000" b="1" dirty="0"/>
              <a:t>I</a:t>
            </a:r>
            <a:r>
              <a:rPr lang="en-US" altLang="en-US" sz="2000" b="1" dirty="0" smtClean="0"/>
              <a:t>tems </a:t>
            </a:r>
            <a:r>
              <a:rPr lang="en-US" altLang="en-US" sz="2000" b="1" dirty="0"/>
              <a:t>underway and covered by </a:t>
            </a:r>
            <a:r>
              <a:rPr lang="en-US" altLang="en-US" sz="2000" b="1" dirty="0" err="1"/>
              <a:t>UVa</a:t>
            </a:r>
            <a:endParaRPr lang="en-US" altLang="en-US" sz="2000" b="1" dirty="0"/>
          </a:p>
          <a:p>
            <a:pPr lvl="1">
              <a:lnSpc>
                <a:spcPts val="1500"/>
              </a:lnSpc>
              <a:spcBef>
                <a:spcPts val="725"/>
              </a:spcBef>
              <a:buSzPct val="50000"/>
              <a:buFont typeface="Times New Roman" charset="0"/>
              <a:buBlip>
                <a:blip r:embed="rId2"/>
              </a:buBlip>
            </a:pPr>
            <a:r>
              <a:rPr lang="en-US" altLang="en-US" sz="2000" b="1" dirty="0"/>
              <a:t>FASPD uniformity test</a:t>
            </a:r>
          </a:p>
          <a:p>
            <a:pPr lvl="1">
              <a:lnSpc>
                <a:spcPts val="1500"/>
              </a:lnSpc>
              <a:spcBef>
                <a:spcPts val="725"/>
              </a:spcBef>
              <a:buSzPct val="50000"/>
              <a:buFont typeface="Times New Roman" charset="0"/>
              <a:buBlip>
                <a:blip r:embed="rId2"/>
              </a:buBlip>
            </a:pPr>
            <a:r>
              <a:rPr lang="en-US" altLang="en-US" sz="2000" b="1" dirty="0"/>
              <a:t>LASPD timing test with GEM</a:t>
            </a:r>
          </a:p>
          <a:p>
            <a:pPr lvl="1">
              <a:lnSpc>
                <a:spcPts val="1500"/>
              </a:lnSpc>
              <a:spcBef>
                <a:spcPts val="725"/>
              </a:spcBef>
              <a:buSzPct val="50000"/>
              <a:buFont typeface="Times New Roman" charset="0"/>
              <a:buBlip>
                <a:blip r:embed="rId2"/>
              </a:buBlip>
            </a:pPr>
            <a:r>
              <a:rPr lang="en-US" altLang="zh-CN" sz="2000" b="1" dirty="0"/>
              <a:t>R</a:t>
            </a:r>
            <a:r>
              <a:rPr lang="en-US" altLang="en-US" sz="2000" b="1" dirty="0" smtClean="0"/>
              <a:t>adiation </a:t>
            </a:r>
            <a:r>
              <a:rPr lang="en-US" altLang="en-US" sz="2000" b="1" dirty="0"/>
              <a:t>resistance test</a:t>
            </a:r>
          </a:p>
          <a:p>
            <a:pPr lvl="1">
              <a:lnSpc>
                <a:spcPts val="1500"/>
              </a:lnSpc>
              <a:spcBef>
                <a:spcPts val="725"/>
              </a:spcBef>
              <a:buSzPct val="50000"/>
              <a:buFont typeface="Times New Roman" charset="0"/>
              <a:buBlip>
                <a:blip r:embed="rId2"/>
              </a:buBlip>
            </a:pPr>
            <a:r>
              <a:rPr lang="en-US" altLang="zh-CN" sz="2000" b="1" dirty="0"/>
              <a:t>C</a:t>
            </a:r>
            <a:r>
              <a:rPr lang="en-US" altLang="en-US" sz="2000" b="1" dirty="0" smtClean="0"/>
              <a:t>ontinue </a:t>
            </a:r>
            <a:r>
              <a:rPr lang="en-US" altLang="en-US" sz="2000" b="1" dirty="0"/>
              <a:t>working with ANL engineers on </a:t>
            </a:r>
            <a:r>
              <a:rPr lang="en-US" altLang="en-US" sz="2000" b="1" dirty="0" smtClean="0"/>
              <a:t>module</a:t>
            </a:r>
            <a:r>
              <a:rPr lang="zh-CN" altLang="en-US" sz="2000" b="1" dirty="0" smtClean="0"/>
              <a:t> </a:t>
            </a:r>
            <a:r>
              <a:rPr lang="en-US" altLang="en-US" sz="2000" b="1" dirty="0" smtClean="0"/>
              <a:t>&amp;</a:t>
            </a:r>
            <a:r>
              <a:rPr lang="zh-CN" altLang="en-US" sz="2000" b="1" dirty="0" smtClean="0"/>
              <a:t> </a:t>
            </a:r>
            <a:r>
              <a:rPr lang="en-US" altLang="en-US" sz="2000" b="1" dirty="0" smtClean="0"/>
              <a:t>support </a:t>
            </a:r>
            <a:endParaRPr lang="en-US" altLang="en-US" sz="2000" b="1" dirty="0"/>
          </a:p>
          <a:p>
            <a:pPr lvl="1">
              <a:lnSpc>
                <a:spcPts val="1500"/>
              </a:lnSpc>
              <a:spcBef>
                <a:spcPts val="725"/>
              </a:spcBef>
              <a:buSzPct val="50000"/>
              <a:buFont typeface="Times New Roman" charset="0"/>
              <a:buBlip>
                <a:blip r:embed="rId2"/>
              </a:buBlip>
            </a:pPr>
            <a:r>
              <a:rPr lang="en-US" altLang="zh-CN" sz="2000" b="1" dirty="0"/>
              <a:t>C</a:t>
            </a:r>
            <a:r>
              <a:rPr lang="en-US" altLang="en-US" sz="2000" b="1" dirty="0" smtClean="0"/>
              <a:t>ontinue </a:t>
            </a:r>
            <a:r>
              <a:rPr lang="en-US" altLang="en-US" sz="2000" b="1" dirty="0"/>
              <a:t>working with </a:t>
            </a:r>
            <a:r>
              <a:rPr lang="en-US" altLang="en-US" sz="2000" b="1" dirty="0" err="1"/>
              <a:t>JLab</a:t>
            </a:r>
            <a:r>
              <a:rPr lang="en-US" altLang="en-US" sz="2000" b="1" dirty="0"/>
              <a:t> detector group on PMT base </a:t>
            </a:r>
            <a:r>
              <a:rPr lang="en-US" altLang="en-US" sz="2000" b="1" dirty="0" smtClean="0"/>
              <a:t>design</a:t>
            </a:r>
            <a:r>
              <a:rPr lang="zh-CN" altLang="en-US" sz="2000" b="1" dirty="0" smtClean="0"/>
              <a:t> </a:t>
            </a:r>
            <a:r>
              <a:rPr lang="en-US" altLang="en-US" sz="2000" b="1" dirty="0" smtClean="0"/>
              <a:t>&amp;</a:t>
            </a:r>
            <a:r>
              <a:rPr lang="zh-CN" altLang="en-US" sz="2000" b="1" dirty="0" smtClean="0"/>
              <a:t> </a:t>
            </a:r>
            <a:r>
              <a:rPr lang="en-US" altLang="en-US" sz="2000" b="1" dirty="0" smtClean="0"/>
              <a:t>testing</a:t>
            </a:r>
            <a:endParaRPr lang="en-US" altLang="en-US" sz="2000" b="1" dirty="0"/>
          </a:p>
          <a:p>
            <a:pPr lvl="1">
              <a:lnSpc>
                <a:spcPts val="1500"/>
              </a:lnSpc>
              <a:spcBef>
                <a:spcPts val="725"/>
              </a:spcBef>
              <a:buSzPct val="50000"/>
              <a:buFont typeface="Times New Roman" charset="0"/>
              <a:buBlip>
                <a:blip r:embed="rId2"/>
              </a:buBlip>
            </a:pPr>
            <a:r>
              <a:rPr lang="en-US" altLang="zh-CN" sz="2000" b="1" dirty="0" err="1"/>
              <a:t>M</a:t>
            </a:r>
            <a:r>
              <a:rPr lang="en-US" altLang="en-US" sz="2000" b="1" dirty="0" err="1" smtClean="0"/>
              <a:t>isc</a:t>
            </a:r>
            <a:r>
              <a:rPr lang="en-US" altLang="en-US" sz="2000" b="1" dirty="0"/>
              <a:t>: fiber, fiber connector, … ...</a:t>
            </a:r>
            <a:endParaRPr lang="en-US" sz="20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41413" y="609600"/>
            <a:ext cx="9905998" cy="756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b="1" cap="none" dirty="0" smtClean="0">
                <a:solidFill>
                  <a:srgbClr val="FFC000"/>
                </a:solidFill>
              </a:rPr>
              <a:t>Pre</a:t>
            </a:r>
            <a:r>
              <a:rPr lang="zh-CN" altLang="en-US" b="1" cap="none" dirty="0" smtClean="0">
                <a:solidFill>
                  <a:srgbClr val="FFC000"/>
                </a:solidFill>
              </a:rPr>
              <a:t> </a:t>
            </a:r>
            <a:r>
              <a:rPr lang="en-US" altLang="zh-CN" b="1" cap="none" dirty="0" smtClean="0">
                <a:solidFill>
                  <a:srgbClr val="FFC000"/>
                </a:solidFill>
              </a:rPr>
              <a:t>R&amp;D</a:t>
            </a:r>
            <a:r>
              <a:rPr lang="zh-CN" altLang="en-US" b="1" cap="none" dirty="0" smtClean="0">
                <a:solidFill>
                  <a:srgbClr val="FFC000"/>
                </a:solidFill>
              </a:rPr>
              <a:t> </a:t>
            </a:r>
            <a:r>
              <a:rPr lang="en-US" altLang="zh-CN" b="1" cap="none" dirty="0" smtClean="0">
                <a:solidFill>
                  <a:srgbClr val="FFC000"/>
                </a:solidFill>
              </a:rPr>
              <a:t>Need</a:t>
            </a:r>
            <a:endParaRPr lang="zh-CN" altLang="en-US" b="1" cap="non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56062"/>
          </a:xfrm>
        </p:spPr>
        <p:txBody>
          <a:bodyPr/>
          <a:lstStyle/>
          <a:p>
            <a:r>
              <a:rPr lang="en-US" altLang="zh-CN" b="1" cap="none" dirty="0" smtClean="0">
                <a:solidFill>
                  <a:srgbClr val="FFC000"/>
                </a:solidFill>
              </a:rPr>
              <a:t>What</a:t>
            </a:r>
            <a:r>
              <a:rPr lang="zh-CN" altLang="en-US" b="1" cap="none" dirty="0" smtClean="0">
                <a:solidFill>
                  <a:srgbClr val="FFC000"/>
                </a:solidFill>
              </a:rPr>
              <a:t> </a:t>
            </a:r>
            <a:r>
              <a:rPr lang="en-US" altLang="zh-CN" b="1" cap="none" dirty="0" smtClean="0">
                <a:solidFill>
                  <a:srgbClr val="FFC000"/>
                </a:solidFill>
              </a:rPr>
              <a:t>To</a:t>
            </a:r>
            <a:r>
              <a:rPr lang="zh-CN" altLang="en-US" b="1" cap="none" dirty="0" smtClean="0">
                <a:solidFill>
                  <a:srgbClr val="FFC000"/>
                </a:solidFill>
              </a:rPr>
              <a:t> </a:t>
            </a:r>
            <a:r>
              <a:rPr lang="en-US" altLang="zh-CN" b="1" cap="none" dirty="0" smtClean="0">
                <a:solidFill>
                  <a:srgbClr val="FFC000"/>
                </a:solidFill>
              </a:rPr>
              <a:t>Do</a:t>
            </a:r>
            <a:r>
              <a:rPr lang="zh-CN" altLang="en-US" b="1" cap="none" dirty="0" smtClean="0">
                <a:solidFill>
                  <a:srgbClr val="FFC000"/>
                </a:solidFill>
              </a:rPr>
              <a:t> </a:t>
            </a:r>
            <a:r>
              <a:rPr lang="en-US" altLang="zh-CN" b="1" cap="none" dirty="0" smtClean="0">
                <a:solidFill>
                  <a:srgbClr val="FFC000"/>
                </a:solidFill>
              </a:rPr>
              <a:t>Next ?</a:t>
            </a:r>
            <a:endParaRPr lang="zh-CN" altLang="en-US" b="1" cap="none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912" y="1559859"/>
            <a:ext cx="9905998" cy="4760259"/>
          </a:xfrm>
        </p:spPr>
        <p:txBody>
          <a:bodyPr>
            <a:normAutofit lnSpcReduction="10000"/>
          </a:bodyPr>
          <a:lstStyle/>
          <a:p>
            <a:r>
              <a:rPr lang="en-US" altLang="zh-CN" b="1" cap="none" dirty="0"/>
              <a:t>D</a:t>
            </a:r>
            <a:r>
              <a:rPr lang="en-US" altLang="zh-CN" b="1" cap="none" dirty="0" smtClean="0"/>
              <a:t>etermine</a:t>
            </a:r>
            <a:r>
              <a:rPr lang="zh-CN" altLang="en-US" b="1" cap="none" dirty="0" smtClean="0"/>
              <a:t> </a:t>
            </a:r>
            <a:r>
              <a:rPr lang="en-US" altLang="zh-CN" b="1" cap="none" dirty="0"/>
              <a:t>t</a:t>
            </a:r>
            <a:r>
              <a:rPr lang="en-US" altLang="zh-CN" b="1" cap="none" dirty="0" smtClean="0"/>
              <a:t>he</a:t>
            </a:r>
            <a:r>
              <a:rPr lang="zh-CN" altLang="en-US" b="1" cap="none" dirty="0" smtClean="0"/>
              <a:t> </a:t>
            </a:r>
            <a:r>
              <a:rPr lang="en-US" altLang="zh-CN" b="1" cap="none" dirty="0" smtClean="0"/>
              <a:t>final</a:t>
            </a:r>
            <a:r>
              <a:rPr lang="zh-CN" altLang="en-US" b="1" cap="none" dirty="0" smtClean="0"/>
              <a:t> </a:t>
            </a:r>
            <a:r>
              <a:rPr lang="en-US" altLang="zh-CN" b="1" cap="none" dirty="0" smtClean="0"/>
              <a:t>design</a:t>
            </a:r>
            <a:r>
              <a:rPr lang="zh-CN" altLang="en-US" b="1" cap="none" dirty="0" smtClean="0"/>
              <a:t> </a:t>
            </a:r>
            <a:r>
              <a:rPr lang="en-US" altLang="zh-CN" b="1" cap="none" dirty="0" smtClean="0"/>
              <a:t>of</a:t>
            </a:r>
            <a:r>
              <a:rPr lang="zh-CN" altLang="en-US" b="1" cap="none" dirty="0" smtClean="0"/>
              <a:t> </a:t>
            </a:r>
            <a:r>
              <a:rPr lang="en-US" altLang="zh-CN" b="1" cap="none" dirty="0" smtClean="0"/>
              <a:t>module</a:t>
            </a:r>
            <a:endParaRPr lang="zh-CN" altLang="en-US" b="1" cap="none" dirty="0" smtClean="0"/>
          </a:p>
          <a:p>
            <a:pPr lvl="1">
              <a:buSzPct val="50000"/>
              <a:buFont typeface="Wingdings" charset="2"/>
              <a:buChar char="Ø"/>
            </a:pPr>
            <a:r>
              <a:rPr lang="en-US" altLang="zh-CN" sz="2000" b="1" cap="none" dirty="0"/>
              <a:t>S</a:t>
            </a:r>
            <a:r>
              <a:rPr lang="en-US" altLang="zh-CN" sz="2000" b="1" cap="none" dirty="0" smtClean="0"/>
              <a:t>ide</a:t>
            </a:r>
            <a:r>
              <a:rPr lang="zh-CN" altLang="en-US" sz="2000" b="1" cap="none" dirty="0" smtClean="0"/>
              <a:t> </a:t>
            </a:r>
            <a:r>
              <a:rPr lang="en-US" altLang="zh-CN" sz="2000" b="1" cap="none" dirty="0" smtClean="0"/>
              <a:t>sheets</a:t>
            </a:r>
            <a:r>
              <a:rPr lang="zh-CN" altLang="en-US" sz="2000" b="1" cap="none" dirty="0" smtClean="0"/>
              <a:t> </a:t>
            </a:r>
            <a:r>
              <a:rPr lang="en-US" altLang="zh-CN" sz="2000" b="1" cap="none" dirty="0" smtClean="0"/>
              <a:t>/</a:t>
            </a:r>
            <a:r>
              <a:rPr lang="zh-CN" altLang="en-US" sz="2000" b="1" cap="none" dirty="0" smtClean="0"/>
              <a:t> </a:t>
            </a:r>
            <a:r>
              <a:rPr lang="en-US" altLang="zh-CN" sz="2000" b="1" cap="none" dirty="0"/>
              <a:t>R</a:t>
            </a:r>
            <a:r>
              <a:rPr lang="en-US" altLang="zh-CN" sz="2000" b="1" cap="none" dirty="0" smtClean="0"/>
              <a:t>ods</a:t>
            </a:r>
            <a:r>
              <a:rPr lang="zh-CN" altLang="en-US" sz="2000" b="1" cap="none" dirty="0" smtClean="0"/>
              <a:t> </a:t>
            </a:r>
            <a:r>
              <a:rPr lang="en-US" altLang="zh-CN" sz="2000" b="1" cap="none" dirty="0" smtClean="0"/>
              <a:t>/</a:t>
            </a:r>
            <a:r>
              <a:rPr lang="zh-CN" altLang="en-US" sz="2000" b="1" cap="none" dirty="0" smtClean="0"/>
              <a:t> </a:t>
            </a:r>
            <a:r>
              <a:rPr lang="en-US" altLang="zh-CN" sz="2000" b="1" cap="none" dirty="0" smtClean="0"/>
              <a:t>Steel</a:t>
            </a:r>
            <a:r>
              <a:rPr lang="zh-CN" altLang="en-US" sz="2000" b="1" cap="none" dirty="0" smtClean="0"/>
              <a:t> </a:t>
            </a:r>
            <a:r>
              <a:rPr lang="en-US" altLang="zh-CN" sz="2000" b="1" cap="none" dirty="0" smtClean="0"/>
              <a:t>cable?</a:t>
            </a:r>
            <a:endParaRPr lang="zh-CN" altLang="en-US" sz="2000" b="1" cap="none" dirty="0" smtClean="0"/>
          </a:p>
          <a:p>
            <a:pPr lvl="1">
              <a:buSzPct val="50000"/>
              <a:buFont typeface="Wingdings" charset="2"/>
              <a:buChar char="Ø"/>
            </a:pPr>
            <a:r>
              <a:rPr lang="en-US" altLang="zh-CN" sz="2000" b="1" cap="none" dirty="0" smtClean="0"/>
              <a:t>Use</a:t>
            </a:r>
            <a:r>
              <a:rPr lang="zh-CN" altLang="en-US" sz="2000" b="1" cap="none" dirty="0" smtClean="0"/>
              <a:t> </a:t>
            </a:r>
            <a:r>
              <a:rPr lang="en-US" altLang="zh-CN" sz="2000" b="1" cap="none" dirty="0" smtClean="0"/>
              <a:t>paper</a:t>
            </a:r>
            <a:r>
              <a:rPr lang="zh-CN" altLang="en-US" sz="2000" b="1" cap="none" dirty="0" smtClean="0"/>
              <a:t> </a:t>
            </a:r>
            <a:r>
              <a:rPr lang="en-US" altLang="zh-CN" sz="2000" b="1" cap="none" dirty="0" smtClean="0"/>
              <a:t>sheets</a:t>
            </a:r>
            <a:r>
              <a:rPr lang="zh-CN" altLang="en-US" sz="2000" b="1" cap="none" dirty="0" smtClean="0"/>
              <a:t> </a:t>
            </a:r>
            <a:r>
              <a:rPr lang="en-US" altLang="zh-CN" sz="2000" b="1" cap="none" dirty="0" smtClean="0"/>
              <a:t>or</a:t>
            </a:r>
            <a:r>
              <a:rPr lang="zh-CN" altLang="en-US" sz="2000" b="1" cap="none" dirty="0" smtClean="0"/>
              <a:t> </a:t>
            </a:r>
            <a:r>
              <a:rPr lang="en-US" altLang="zh-CN" sz="2000" b="1" cap="none" dirty="0" smtClean="0"/>
              <a:t>not,</a:t>
            </a:r>
            <a:r>
              <a:rPr lang="zh-CN" altLang="en-US" sz="2000" b="1" cap="none" dirty="0" smtClean="0"/>
              <a:t> </a:t>
            </a:r>
            <a:r>
              <a:rPr lang="en-US" altLang="zh-CN" sz="2000" b="1" cap="none" dirty="0" smtClean="0"/>
              <a:t>what</a:t>
            </a:r>
            <a:r>
              <a:rPr lang="zh-CN" altLang="en-US" sz="2000" b="1" cap="none" dirty="0" smtClean="0"/>
              <a:t> </a:t>
            </a:r>
            <a:r>
              <a:rPr lang="en-US" altLang="zh-CN" sz="2000" b="1" cap="none" dirty="0" smtClean="0"/>
              <a:t>kind</a:t>
            </a:r>
            <a:r>
              <a:rPr lang="zh-CN" altLang="en-US" sz="2000" b="1" cap="none" dirty="0" smtClean="0"/>
              <a:t> </a:t>
            </a:r>
            <a:r>
              <a:rPr lang="en-US" altLang="zh-CN" sz="2000" b="1" cap="none" dirty="0" smtClean="0"/>
              <a:t>of</a:t>
            </a:r>
            <a:r>
              <a:rPr lang="zh-CN" altLang="en-US" sz="2000" b="1" cap="none" dirty="0" smtClean="0"/>
              <a:t> </a:t>
            </a:r>
            <a:r>
              <a:rPr lang="en-US" altLang="zh-CN" sz="2000" b="1" cap="none" dirty="0" smtClean="0"/>
              <a:t>paper</a:t>
            </a:r>
            <a:r>
              <a:rPr lang="zh-CN" altLang="en-US" sz="2000" b="1" cap="none" dirty="0" smtClean="0"/>
              <a:t> </a:t>
            </a:r>
            <a:r>
              <a:rPr lang="en-US" altLang="zh-CN" sz="2000" b="1" cap="none" dirty="0" smtClean="0"/>
              <a:t>/</a:t>
            </a:r>
            <a:r>
              <a:rPr lang="zh-CN" altLang="en-US" sz="2000" b="1" cap="none" dirty="0" smtClean="0"/>
              <a:t> </a:t>
            </a:r>
            <a:r>
              <a:rPr lang="en-US" altLang="zh-CN" sz="2000" b="1" cap="none" dirty="0"/>
              <a:t>Lego Lock ?</a:t>
            </a:r>
            <a:endParaRPr lang="zh-CN" altLang="en-US" sz="2000" b="1" cap="none" dirty="0" smtClean="0"/>
          </a:p>
          <a:p>
            <a:r>
              <a:rPr lang="en-US" altLang="zh-CN" b="1" cap="none" dirty="0"/>
              <a:t>Most materials are</a:t>
            </a:r>
            <a:r>
              <a:rPr lang="zh-CN" altLang="en-US" b="1" cap="none" dirty="0"/>
              <a:t> </a:t>
            </a:r>
            <a:r>
              <a:rPr lang="en-US" altLang="zh-CN" b="1" cap="none" dirty="0" smtClean="0"/>
              <a:t>ready (</a:t>
            </a:r>
            <a:r>
              <a:rPr lang="en-US" b="1" cap="none" dirty="0" smtClean="0">
                <a:solidFill>
                  <a:srgbClr val="FFFF00"/>
                </a:solidFill>
              </a:rPr>
              <a:t>awaiting WLS fiber</a:t>
            </a:r>
            <a:r>
              <a:rPr lang="en-US" b="1" dirty="0" smtClean="0"/>
              <a:t>)</a:t>
            </a:r>
            <a:r>
              <a:rPr lang="en-US" altLang="zh-CN" b="1" cap="none" dirty="0" smtClean="0"/>
              <a:t>,</a:t>
            </a:r>
            <a:r>
              <a:rPr lang="zh-CN" altLang="en-US" b="1" cap="none" dirty="0" smtClean="0"/>
              <a:t> </a:t>
            </a:r>
            <a:r>
              <a:rPr lang="en-US" altLang="zh-CN" b="1" cap="none" dirty="0"/>
              <a:t>more</a:t>
            </a:r>
            <a:r>
              <a:rPr lang="zh-CN" altLang="en-US" b="1" cap="none" dirty="0"/>
              <a:t> </a:t>
            </a:r>
            <a:r>
              <a:rPr lang="en-US" altLang="zh-CN" b="1" cap="none" dirty="0"/>
              <a:t>modules</a:t>
            </a:r>
            <a:r>
              <a:rPr lang="zh-CN" altLang="en-US" b="1" cap="none" dirty="0"/>
              <a:t> </a:t>
            </a:r>
            <a:r>
              <a:rPr lang="en-US" altLang="zh-CN" b="1" cap="none" dirty="0"/>
              <a:t>can</a:t>
            </a:r>
            <a:r>
              <a:rPr lang="zh-CN" altLang="en-US" b="1" cap="none" dirty="0"/>
              <a:t> </a:t>
            </a:r>
            <a:r>
              <a:rPr lang="en-US" altLang="zh-CN" b="1" cap="none" dirty="0"/>
              <a:t>be</a:t>
            </a:r>
            <a:r>
              <a:rPr lang="zh-CN" altLang="en-US" b="1" cap="none" dirty="0"/>
              <a:t> </a:t>
            </a:r>
            <a:r>
              <a:rPr lang="en-US" altLang="zh-CN" b="1" cap="none" dirty="0"/>
              <a:t>assembled</a:t>
            </a:r>
            <a:r>
              <a:rPr lang="zh-CN" altLang="en-US" b="1" cap="none" dirty="0"/>
              <a:t> </a:t>
            </a:r>
            <a:r>
              <a:rPr lang="en-US" altLang="zh-CN" b="1" cap="none" dirty="0"/>
              <a:t>soon</a:t>
            </a:r>
            <a:endParaRPr lang="zh-CN" altLang="en-US" b="1" cap="none" dirty="0"/>
          </a:p>
          <a:p>
            <a:pPr lvl="1">
              <a:buSzPct val="50000"/>
              <a:buFont typeface="Wingdings" charset="2"/>
              <a:buChar char="Ø"/>
            </a:pPr>
            <a:r>
              <a:rPr lang="en-US" b="1" cap="none" dirty="0"/>
              <a:t>A</a:t>
            </a:r>
            <a:r>
              <a:rPr lang="en-US" b="1" cap="none" dirty="0" smtClean="0"/>
              <a:t>dd </a:t>
            </a:r>
            <a:r>
              <a:rPr lang="en-US" b="1" cap="none" dirty="0"/>
              <a:t>real-time pressure and compression </a:t>
            </a:r>
            <a:r>
              <a:rPr lang="en-US" b="1" cap="none" dirty="0" smtClean="0"/>
              <a:t>monitoring</a:t>
            </a:r>
          </a:p>
          <a:p>
            <a:pPr lvl="1">
              <a:buSzPct val="50000"/>
              <a:buFont typeface="Wingdings" charset="2"/>
              <a:buChar char="Ø"/>
            </a:pPr>
            <a:r>
              <a:rPr lang="en-US" altLang="zh-CN" b="1" cap="none" dirty="0" smtClean="0"/>
              <a:t>How</a:t>
            </a:r>
            <a:r>
              <a:rPr lang="zh-CN" altLang="en-US" b="1" cap="none" dirty="0" smtClean="0"/>
              <a:t> </a:t>
            </a:r>
            <a:r>
              <a:rPr lang="en-US" altLang="zh-CN" b="1" cap="none" dirty="0"/>
              <a:t>to</a:t>
            </a:r>
            <a:r>
              <a:rPr lang="zh-CN" altLang="en-US" b="1" cap="none" dirty="0"/>
              <a:t> </a:t>
            </a:r>
            <a:r>
              <a:rPr lang="en-US" altLang="zh-CN" b="1" cap="none" dirty="0"/>
              <a:t>let</a:t>
            </a:r>
            <a:r>
              <a:rPr lang="zh-CN" altLang="en-US" b="1" cap="none" dirty="0"/>
              <a:t> </a:t>
            </a:r>
            <a:r>
              <a:rPr lang="en-US" altLang="zh-CN" b="1" cap="none" dirty="0"/>
              <a:t>fibers</a:t>
            </a:r>
            <a:r>
              <a:rPr lang="zh-CN" altLang="en-US" b="1" cap="none" dirty="0"/>
              <a:t> </a:t>
            </a:r>
            <a:r>
              <a:rPr lang="en-US" altLang="zh-CN" b="1" cap="none" dirty="0"/>
              <a:t>go</a:t>
            </a:r>
            <a:r>
              <a:rPr lang="zh-CN" altLang="en-US" b="1" cap="none" dirty="0"/>
              <a:t> </a:t>
            </a:r>
            <a:r>
              <a:rPr lang="en-US" altLang="zh-CN" b="1" cap="none" dirty="0"/>
              <a:t>through</a:t>
            </a:r>
            <a:r>
              <a:rPr lang="zh-CN" altLang="en-US" b="1" cap="none" dirty="0"/>
              <a:t> </a:t>
            </a:r>
            <a:r>
              <a:rPr lang="en-US" altLang="zh-CN" b="1" cap="none" dirty="0" smtClean="0"/>
              <a:t>module</a:t>
            </a:r>
          </a:p>
          <a:p>
            <a:pPr lvl="1">
              <a:buSzPct val="50000"/>
              <a:buFont typeface="Wingdings" charset="2"/>
              <a:buChar char="Ø"/>
            </a:pPr>
            <a:r>
              <a:rPr lang="en-US" b="1" cap="none" dirty="0"/>
              <a:t>M</a:t>
            </a:r>
            <a:r>
              <a:rPr lang="en-US" b="1" cap="none" dirty="0" smtClean="0"/>
              <a:t>easure </a:t>
            </a:r>
            <a:r>
              <a:rPr lang="en-US" b="1" cap="none" dirty="0"/>
              <a:t>mechanical property of the scintillator</a:t>
            </a:r>
            <a:endParaRPr lang="zh-CN" altLang="en-US" sz="1800" b="1" cap="none" dirty="0"/>
          </a:p>
          <a:p>
            <a:r>
              <a:rPr lang="en-US" altLang="zh-CN" b="1" cap="none" dirty="0" smtClean="0"/>
              <a:t>Cosmic test </a:t>
            </a:r>
            <a:r>
              <a:rPr lang="en-US" altLang="zh-CN" b="1" cap="none" dirty="0" smtClean="0">
                <a:sym typeface="Wingdings"/>
              </a:rPr>
              <a:t></a:t>
            </a:r>
            <a:r>
              <a:rPr lang="zh-CN" altLang="en-US" b="1" cap="none" dirty="0" smtClean="0">
                <a:sym typeface="Wingdings"/>
              </a:rPr>
              <a:t> </a:t>
            </a:r>
            <a:r>
              <a:rPr lang="en-US" altLang="zh-CN" b="1" cap="none" dirty="0" smtClean="0"/>
              <a:t>Beam</a:t>
            </a:r>
            <a:r>
              <a:rPr lang="zh-CN" altLang="en-US" b="1" cap="none" dirty="0" smtClean="0"/>
              <a:t> </a:t>
            </a:r>
            <a:r>
              <a:rPr lang="en-US" altLang="zh-CN" b="1" cap="none" dirty="0" smtClean="0"/>
              <a:t>test</a:t>
            </a:r>
            <a:endParaRPr lang="zh-CN" altLang="en-US" b="1" cap="none" dirty="0" smtClean="0"/>
          </a:p>
          <a:p>
            <a:r>
              <a:rPr lang="en-US" altLang="en-US" b="1" cap="none" dirty="0"/>
              <a:t>Resumed working with ANL/Chicago engineer on the </a:t>
            </a:r>
            <a:r>
              <a:rPr lang="en-US" altLang="en-US" b="1" cap="none" dirty="0" err="1"/>
              <a:t>Ecal</a:t>
            </a:r>
            <a:r>
              <a:rPr lang="en-US" altLang="en-US" b="1" cap="none" dirty="0"/>
              <a:t> </a:t>
            </a:r>
            <a:r>
              <a:rPr lang="en-US" altLang="en-US" b="1" cap="none" dirty="0" smtClean="0"/>
              <a:t>support</a:t>
            </a:r>
            <a:endParaRPr lang="zh-CN" altLang="en-US" b="1" cap="none" dirty="0" smtClean="0"/>
          </a:p>
          <a:p>
            <a:r>
              <a:rPr lang="en-US" altLang="zh-CN" b="1" cap="none" dirty="0" smtClean="0"/>
              <a:t>Learn</a:t>
            </a:r>
            <a:r>
              <a:rPr lang="zh-CN" altLang="en-US" b="1" cap="none" dirty="0" smtClean="0"/>
              <a:t> </a:t>
            </a:r>
            <a:r>
              <a:rPr lang="en-US" altLang="zh-CN" b="1" cap="none" dirty="0" smtClean="0"/>
              <a:t>from</a:t>
            </a:r>
            <a:r>
              <a:rPr lang="zh-CN" altLang="en-US" b="1" cap="none" dirty="0" smtClean="0"/>
              <a:t> </a:t>
            </a:r>
            <a:r>
              <a:rPr lang="en-US" altLang="zh-CN" b="1" cap="none" dirty="0" smtClean="0"/>
              <a:t>other</a:t>
            </a:r>
            <a:r>
              <a:rPr lang="zh-CN" altLang="en-US" b="1" cap="none" dirty="0" smtClean="0"/>
              <a:t> </a:t>
            </a:r>
            <a:r>
              <a:rPr lang="en-US" altLang="zh-CN" b="1" cap="none" dirty="0" smtClean="0"/>
              <a:t>experiments</a:t>
            </a:r>
            <a:endParaRPr lang="zh-CN" altLang="en-US" b="1" cap="none" dirty="0" smtClean="0"/>
          </a:p>
          <a:p>
            <a:r>
              <a:rPr lang="en-US" altLang="zh-CN" b="1" cap="none" dirty="0" smtClean="0"/>
              <a:t>Funding</a:t>
            </a:r>
            <a:r>
              <a:rPr lang="zh-CN" altLang="en-US" b="1" cap="none" dirty="0" smtClean="0"/>
              <a:t> </a:t>
            </a:r>
            <a:r>
              <a:rPr lang="en-US" altLang="zh-CN" b="1" cap="none" dirty="0" smtClean="0"/>
              <a:t>application</a:t>
            </a:r>
            <a:endParaRPr lang="zh-CN" altLang="en-US" b="1" cap="none" dirty="0"/>
          </a:p>
        </p:txBody>
      </p:sp>
      <p:sp>
        <p:nvSpPr>
          <p:cNvPr id="7" name="TextBox 6"/>
          <p:cNvSpPr txBox="1"/>
          <p:nvPr/>
        </p:nvSpPr>
        <p:spPr>
          <a:xfrm>
            <a:off x="7818446" y="5498652"/>
            <a:ext cx="37224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  <a:latin typeface="Brush Script Std" charset="0"/>
                <a:ea typeface="Brush Script Std" charset="0"/>
                <a:cs typeface="Brush Script Std" charset="0"/>
              </a:rPr>
              <a:t>Thank</a:t>
            </a:r>
            <a:r>
              <a:rPr lang="zh-CN" altLang="en-US" sz="6000" b="1" dirty="0" smtClean="0">
                <a:solidFill>
                  <a:srgbClr val="FF0000"/>
                </a:solidFill>
                <a:latin typeface="Brush Script Std" charset="0"/>
                <a:ea typeface="Brush Script Std" charset="0"/>
                <a:cs typeface="Brush Script Std" charset="0"/>
              </a:rPr>
              <a:t> </a:t>
            </a:r>
            <a:r>
              <a:rPr lang="en-US" altLang="zh-CN" sz="6000" b="1" dirty="0" smtClean="0">
                <a:solidFill>
                  <a:srgbClr val="FF0000"/>
                </a:solidFill>
                <a:latin typeface="Brush Script Std" charset="0"/>
                <a:ea typeface="Brush Script Std" charset="0"/>
                <a:cs typeface="Brush Script Std" charset="0"/>
              </a:rPr>
              <a:t>you</a:t>
            </a:r>
            <a:r>
              <a:rPr lang="en-US" altLang="zh-CN" sz="6000" b="1" dirty="0">
                <a:solidFill>
                  <a:srgbClr val="FF0000"/>
                </a:solidFill>
                <a:latin typeface="Brush Script Std" charset="0"/>
                <a:ea typeface="Brush Script Std" charset="0"/>
                <a:cs typeface="Brush Script Std" charset="0"/>
              </a:rPr>
              <a:t>!</a:t>
            </a:r>
            <a:endParaRPr lang="en-US" sz="6000" b="1" dirty="0">
              <a:solidFill>
                <a:srgbClr val="FF0000"/>
              </a:solidFill>
              <a:latin typeface="Brush Script Std" charset="0"/>
              <a:ea typeface="Brush Script Std" charset="0"/>
              <a:cs typeface="Brush Script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914" y="1987137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b="1" dirty="0" smtClean="0">
                <a:latin typeface="+mn-lt"/>
              </a:rPr>
              <a:t>Introduction</a:t>
            </a:r>
            <a:endParaRPr lang="en-U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41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89048"/>
          </a:xfrm>
        </p:spPr>
        <p:txBody>
          <a:bodyPr/>
          <a:lstStyle/>
          <a:p>
            <a:r>
              <a:rPr lang="en-US" altLang="zh-CN" b="1" cap="none" dirty="0" err="1" smtClean="0">
                <a:solidFill>
                  <a:srgbClr val="FFC000"/>
                </a:solidFill>
              </a:rPr>
              <a:t>SoLID</a:t>
            </a:r>
            <a:r>
              <a:rPr lang="zh-CN" altLang="en-US" b="1" cap="none" dirty="0" smtClean="0">
                <a:solidFill>
                  <a:srgbClr val="FFC000"/>
                </a:solidFill>
              </a:rPr>
              <a:t> </a:t>
            </a:r>
            <a:r>
              <a:rPr lang="en-US" altLang="zh-CN" b="1" cap="none" dirty="0" smtClean="0">
                <a:solidFill>
                  <a:srgbClr val="FFC000"/>
                </a:solidFill>
              </a:rPr>
              <a:t>Coverage</a:t>
            </a:r>
            <a:endParaRPr lang="en-US" b="1" cap="none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3" y="1398648"/>
                <a:ext cx="9905998" cy="515588"/>
              </a:xfrm>
            </p:spPr>
            <p:txBody>
              <a:bodyPr>
                <a:normAutofit/>
              </a:bodyPr>
              <a:lstStyle/>
              <a:p>
                <a:r>
                  <a:rPr lang="en-US" b="1" cap="none" dirty="0" smtClean="0"/>
                  <a:t>Electromagnetic Calorimeters (E</a:t>
                </a:r>
                <a:r>
                  <a:rPr lang="en-US" altLang="zh-CN" b="1" cap="none" dirty="0" smtClean="0"/>
                  <a:t>C</a:t>
                </a:r>
                <a:r>
                  <a:rPr lang="en-US" b="1" cap="none" dirty="0" smtClean="0"/>
                  <a:t>) are used in PVDIS</a:t>
                </a:r>
                <a:r>
                  <a:rPr lang="en-US" altLang="zh-CN" b="1" cap="none" dirty="0" smtClean="0"/>
                  <a:t>,</a:t>
                </a:r>
                <a:r>
                  <a:rPr lang="en-US" b="1" cap="none" dirty="0" smtClean="0"/>
                  <a:t> SIDIS</a:t>
                </a:r>
                <a:r>
                  <a:rPr lang="zh-CN" altLang="en-US" b="1" cap="none" dirty="0" smtClean="0"/>
                  <a:t> </a:t>
                </a:r>
                <a:r>
                  <a:rPr lang="en-US" altLang="zh-CN" b="1" cap="none" dirty="0" smtClean="0"/>
                  <a:t>and</a:t>
                </a:r>
                <a:r>
                  <a:rPr lang="zh-CN" altLang="en-US" b="1" cap="none" dirty="0" smtClean="0"/>
                  <a:t> </a:t>
                </a:r>
                <a:r>
                  <a:rPr lang="en-US" altLang="zh-CN" b="1" cap="none" dirty="0" smtClean="0"/>
                  <a:t>J/</a:t>
                </a:r>
                <a14:m>
                  <m:oMath xmlns:m="http://schemas.openxmlformats.org/officeDocument/2006/math">
                    <m:r>
                      <a:rPr lang="en-US" altLang="zh-CN" b="1" i="1" cap="none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𝝍</m:t>
                    </m:r>
                  </m:oMath>
                </a14:m>
                <a:r>
                  <a:rPr lang="en-US" altLang="zh-CN" b="1" cap="none" dirty="0" smtClean="0"/>
                  <a:t>.</a:t>
                </a:r>
                <a:endParaRPr lang="en-US" b="1" cap="non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1398648"/>
                <a:ext cx="9905998" cy="515588"/>
              </a:xfrm>
              <a:blipFill rotWithShape="0">
                <a:blip r:embed="rId2"/>
                <a:stretch>
                  <a:fillRect l="-985" t="-2353" b="-1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579" y="1944069"/>
            <a:ext cx="5404097" cy="1521651"/>
          </a:xfrm>
          <a:prstGeom prst="rect">
            <a:avLst/>
          </a:prstGeom>
        </p:spPr>
      </p:pic>
      <p:pic>
        <p:nvPicPr>
          <p:cNvPr id="5" name="Picture 1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876" y="3597892"/>
            <a:ext cx="3649509" cy="277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385" y="3596861"/>
            <a:ext cx="3383129" cy="277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7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56062"/>
          </a:xfrm>
        </p:spPr>
        <p:txBody>
          <a:bodyPr/>
          <a:lstStyle/>
          <a:p>
            <a:r>
              <a:rPr lang="en-US" altLang="zh-CN" b="1" cap="none" dirty="0" smtClean="0">
                <a:solidFill>
                  <a:srgbClr val="FFC000"/>
                </a:solidFill>
              </a:rPr>
              <a:t>Layout</a:t>
            </a:r>
            <a:r>
              <a:rPr lang="zh-CN" altLang="en-US" b="1" cap="none" dirty="0" smtClean="0">
                <a:solidFill>
                  <a:srgbClr val="FFC000"/>
                </a:solidFill>
              </a:rPr>
              <a:t> </a:t>
            </a:r>
            <a:r>
              <a:rPr lang="en-US" altLang="zh-CN" b="1" cap="none" dirty="0" smtClean="0">
                <a:solidFill>
                  <a:srgbClr val="FFC000"/>
                </a:solidFill>
              </a:rPr>
              <a:t>Of</a:t>
            </a:r>
            <a:r>
              <a:rPr lang="zh-CN" altLang="en-US" b="1" cap="none" dirty="0" smtClean="0">
                <a:solidFill>
                  <a:srgbClr val="FFC000"/>
                </a:solidFill>
              </a:rPr>
              <a:t> </a:t>
            </a:r>
            <a:r>
              <a:rPr lang="en-US" altLang="zh-CN" b="1" cap="none" dirty="0" smtClean="0">
                <a:solidFill>
                  <a:srgbClr val="FFC000"/>
                </a:solidFill>
              </a:rPr>
              <a:t>EC</a:t>
            </a:r>
            <a:r>
              <a:rPr lang="zh-CN" altLang="en-US" b="1" cap="none" dirty="0" smtClean="0">
                <a:solidFill>
                  <a:srgbClr val="FFC000"/>
                </a:solidFill>
              </a:rPr>
              <a:t> </a:t>
            </a:r>
            <a:r>
              <a:rPr lang="en-US" altLang="zh-CN" b="1" cap="none" dirty="0" smtClean="0">
                <a:solidFill>
                  <a:srgbClr val="FFC000"/>
                </a:solidFill>
              </a:rPr>
              <a:t>Modules</a:t>
            </a:r>
            <a:endParaRPr lang="en-US" b="1" cap="none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467593"/>
            <a:ext cx="4520526" cy="4612798"/>
          </a:xfrm>
        </p:spPr>
        <p:txBody>
          <a:bodyPr>
            <a:normAutofit/>
          </a:bodyPr>
          <a:lstStyle/>
          <a:p>
            <a:r>
              <a:rPr lang="en-US" altLang="zh-CN" b="1" cap="none" dirty="0"/>
              <a:t>The view of</a:t>
            </a:r>
            <a:r>
              <a:rPr lang="zh-CN" altLang="en-US" b="1" cap="none" dirty="0"/>
              <a:t> </a:t>
            </a:r>
            <a:r>
              <a:rPr lang="en-US" altLang="zh-CN" b="1" cap="none" dirty="0"/>
              <a:t>PVDIS</a:t>
            </a:r>
            <a:r>
              <a:rPr lang="zh-CN" altLang="en-US" b="1" cap="none" dirty="0"/>
              <a:t> </a:t>
            </a:r>
            <a:r>
              <a:rPr lang="en-US" altLang="zh-CN" b="1" cap="none" dirty="0" smtClean="0"/>
              <a:t>FAEC</a:t>
            </a:r>
            <a:r>
              <a:rPr lang="zh-CN" altLang="en-US" b="1" cap="none" dirty="0" smtClean="0"/>
              <a:t> </a:t>
            </a:r>
            <a:r>
              <a:rPr lang="en-US" altLang="zh-CN" b="1" cap="none" dirty="0" smtClean="0"/>
              <a:t>(portion) along </a:t>
            </a:r>
            <a:r>
              <a:rPr lang="en-US" altLang="zh-CN" b="1" cap="none" dirty="0"/>
              <a:t>the beam </a:t>
            </a:r>
            <a:r>
              <a:rPr lang="en-US" altLang="zh-CN" b="1" cap="none" dirty="0" smtClean="0"/>
              <a:t>direction</a:t>
            </a:r>
            <a:endParaRPr lang="zh-CN" altLang="en-US" b="1" cap="none" dirty="0" smtClean="0"/>
          </a:p>
          <a:p>
            <a:r>
              <a:rPr lang="en-US" b="1" cap="none" dirty="0" smtClean="0"/>
              <a:t>147</a:t>
            </a:r>
            <a:r>
              <a:rPr lang="zh-CN" altLang="en-US" b="1" cap="none" dirty="0" smtClean="0"/>
              <a:t> </a:t>
            </a:r>
            <a:r>
              <a:rPr lang="en-US" b="1" cap="none" dirty="0" smtClean="0"/>
              <a:t>modules</a:t>
            </a:r>
            <a:r>
              <a:rPr lang="en-US" altLang="zh-CN" b="1" cap="none" dirty="0" smtClean="0"/>
              <a:t>/</a:t>
            </a:r>
            <a:r>
              <a:rPr lang="en-US" b="1" cap="none" dirty="0" smtClean="0"/>
              <a:t>30-degree </a:t>
            </a:r>
            <a:r>
              <a:rPr lang="en-US" b="1" cap="none" dirty="0"/>
              <a:t>wedge </a:t>
            </a:r>
            <a:r>
              <a:rPr lang="en-US" b="1" cap="none" dirty="0" smtClean="0"/>
              <a:t>of</a:t>
            </a:r>
            <a:r>
              <a:rPr lang="zh-CN" altLang="en-US" b="1" cap="none" dirty="0" smtClean="0"/>
              <a:t> </a:t>
            </a:r>
            <a:r>
              <a:rPr lang="en-US" b="1" cap="none" dirty="0" smtClean="0"/>
              <a:t>the </a:t>
            </a:r>
            <a:r>
              <a:rPr lang="en-US" b="1" cap="none" dirty="0"/>
              <a:t>FAEC for the PVDIS configuration</a:t>
            </a:r>
            <a:r>
              <a:rPr lang="en-US" b="1" cap="none" dirty="0" smtClean="0"/>
              <a:t>.</a:t>
            </a:r>
            <a:endParaRPr lang="zh-CN" altLang="en-US" b="1" cap="none" dirty="0" smtClean="0"/>
          </a:p>
          <a:p>
            <a:r>
              <a:rPr lang="en-US" altLang="zh-CN" b="1" cap="none" dirty="0" smtClean="0"/>
              <a:t>The</a:t>
            </a:r>
            <a:r>
              <a:rPr lang="zh-CN" altLang="en-US" b="1" cap="none" dirty="0" smtClean="0"/>
              <a:t> </a:t>
            </a:r>
            <a:r>
              <a:rPr lang="en-US" altLang="zh-CN" b="1" cap="none" dirty="0" smtClean="0"/>
              <a:t>cross</a:t>
            </a:r>
            <a:r>
              <a:rPr lang="zh-CN" altLang="en-US" b="1" cap="none" dirty="0" smtClean="0"/>
              <a:t> </a:t>
            </a:r>
            <a:r>
              <a:rPr lang="en-US" altLang="zh-CN" b="1" cap="none" dirty="0" smtClean="0"/>
              <a:t>section</a:t>
            </a:r>
            <a:r>
              <a:rPr lang="zh-CN" altLang="en-US" b="1" cap="none" dirty="0" smtClean="0"/>
              <a:t> </a:t>
            </a:r>
            <a:r>
              <a:rPr lang="en-US" altLang="zh-CN" b="1" cap="none" dirty="0" smtClean="0"/>
              <a:t>of</a:t>
            </a:r>
            <a:r>
              <a:rPr lang="zh-CN" altLang="en-US" b="1" cap="none" dirty="0" smtClean="0"/>
              <a:t> </a:t>
            </a:r>
            <a:r>
              <a:rPr lang="en-US" altLang="zh-CN" b="1" cap="none" dirty="0" smtClean="0"/>
              <a:t>module</a:t>
            </a:r>
            <a:r>
              <a:rPr lang="zh-CN" altLang="en-US" b="1" cap="none" dirty="0" smtClean="0"/>
              <a:t> </a:t>
            </a:r>
            <a:r>
              <a:rPr lang="en-US" altLang="zh-CN" b="1" cap="none" dirty="0" smtClean="0"/>
              <a:t>is</a:t>
            </a:r>
            <a:r>
              <a:rPr lang="zh-CN" altLang="en-US" b="1" cap="none" dirty="0" smtClean="0"/>
              <a:t> </a:t>
            </a:r>
            <a:r>
              <a:rPr lang="en-US" altLang="zh-CN" b="1" cap="none" dirty="0" smtClean="0"/>
              <a:t>hexagon-shaped/</a:t>
            </a:r>
            <a:r>
              <a:rPr lang="zh-CN" altLang="en-US" b="1" cap="none" dirty="0" smtClean="0"/>
              <a:t> </a:t>
            </a:r>
            <a:r>
              <a:rPr lang="en-US" altLang="zh-CN" b="1" cap="none" dirty="0" smtClean="0"/>
              <a:t>area</a:t>
            </a:r>
            <a:r>
              <a:rPr lang="zh-CN" altLang="en-US" b="1" cap="none" dirty="0" smtClean="0"/>
              <a:t> </a:t>
            </a:r>
            <a:r>
              <a:rPr lang="en-US" altLang="zh-CN" b="1" cap="none" dirty="0" smtClean="0"/>
              <a:t>is</a:t>
            </a:r>
            <a:r>
              <a:rPr lang="zh-CN" altLang="en-US" b="1" cap="none" dirty="0" smtClean="0"/>
              <a:t> </a:t>
            </a:r>
            <a:r>
              <a:rPr lang="en-US" altLang="zh-CN" b="1" cap="none" dirty="0" smtClean="0"/>
              <a:t>100</a:t>
            </a:r>
            <a:r>
              <a:rPr lang="zh-CN" altLang="en-US" b="1" cap="none" dirty="0" smtClean="0"/>
              <a:t> </a:t>
            </a:r>
            <a:r>
              <a:rPr lang="en-US" altLang="zh-CN" b="1" cap="none" dirty="0" smtClean="0"/>
              <a:t>cm</a:t>
            </a:r>
            <a:r>
              <a:rPr lang="en-US" altLang="zh-CN" b="1" cap="none" baseline="30000" dirty="0" smtClean="0"/>
              <a:t>2</a:t>
            </a:r>
            <a:r>
              <a:rPr lang="en-US" altLang="zh-CN" b="1" cap="none" dirty="0" smtClean="0"/>
              <a:t>/</a:t>
            </a:r>
            <a:r>
              <a:rPr lang="zh-CN" altLang="en-US" b="1" cap="none" dirty="0" smtClean="0"/>
              <a:t> </a:t>
            </a:r>
            <a:r>
              <a:rPr lang="en-US" altLang="zh-CN" b="1" cap="none" dirty="0" smtClean="0"/>
              <a:t>side</a:t>
            </a:r>
            <a:r>
              <a:rPr lang="zh-CN" altLang="en-US" b="1" cap="none" dirty="0" smtClean="0"/>
              <a:t> </a:t>
            </a:r>
            <a:r>
              <a:rPr lang="en-US" altLang="zh-CN" b="1" cap="none" dirty="0" smtClean="0"/>
              <a:t>length</a:t>
            </a:r>
            <a:r>
              <a:rPr lang="zh-CN" altLang="en-US" b="1" cap="none" dirty="0" smtClean="0"/>
              <a:t> </a:t>
            </a:r>
            <a:r>
              <a:rPr lang="en-US" altLang="zh-CN" b="1" cap="none" dirty="0" smtClean="0"/>
              <a:t>is</a:t>
            </a:r>
            <a:r>
              <a:rPr lang="zh-CN" altLang="en-US" b="1" cap="none" dirty="0" smtClean="0"/>
              <a:t> </a:t>
            </a:r>
            <a:r>
              <a:rPr lang="en-US" altLang="zh-CN" b="1" cap="none" dirty="0" smtClean="0"/>
              <a:t>6.25</a:t>
            </a:r>
            <a:r>
              <a:rPr lang="zh-CN" altLang="en-US" b="1" cap="none" dirty="0" smtClean="0"/>
              <a:t> </a:t>
            </a:r>
            <a:r>
              <a:rPr lang="en-US" altLang="zh-CN" b="1" cap="none" dirty="0" smtClean="0"/>
              <a:t>cm</a:t>
            </a:r>
            <a:endParaRPr lang="zh-CN" altLang="en-US" b="1" cap="none" dirty="0" smtClean="0"/>
          </a:p>
          <a:p>
            <a:r>
              <a:rPr lang="en-US" altLang="zh-CN" b="1" cap="none" dirty="0"/>
              <a:t>M</a:t>
            </a:r>
            <a:r>
              <a:rPr lang="en-US" b="1" cap="none" dirty="0" smtClean="0"/>
              <a:t>odules </a:t>
            </a:r>
            <a:r>
              <a:rPr lang="en-US" b="1" cap="none" dirty="0"/>
              <a:t>from PVDIS FAEC will be split and </a:t>
            </a:r>
            <a:r>
              <a:rPr lang="en-US" b="1" cap="none" dirty="0" smtClean="0"/>
              <a:t>rearranged</a:t>
            </a:r>
            <a:r>
              <a:rPr lang="zh-CN" altLang="en-US" b="1" cap="none" dirty="0" smtClean="0"/>
              <a:t> </a:t>
            </a:r>
            <a:r>
              <a:rPr lang="en-US" b="1" cap="none" dirty="0" smtClean="0"/>
              <a:t>into </a:t>
            </a:r>
            <a:r>
              <a:rPr lang="en-US" b="1" cap="none" dirty="0"/>
              <a:t>SIDIS FAEC and </a:t>
            </a:r>
            <a:r>
              <a:rPr lang="en-US" b="1" cap="none" dirty="0" smtClean="0"/>
              <a:t>LAEC</a:t>
            </a:r>
            <a:endParaRPr lang="zh-CN" altLang="en-US" b="1" cap="none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939" y="2042557"/>
            <a:ext cx="5385472" cy="403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35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56062"/>
          </a:xfrm>
        </p:spPr>
        <p:txBody>
          <a:bodyPr/>
          <a:lstStyle/>
          <a:p>
            <a:r>
              <a:rPr lang="en-US" altLang="zh-CN" b="1" cap="none" dirty="0" err="1" smtClean="0">
                <a:solidFill>
                  <a:srgbClr val="FFC000"/>
                </a:solidFill>
              </a:rPr>
              <a:t>Stucture</a:t>
            </a:r>
            <a:r>
              <a:rPr lang="zh-CN" altLang="en-US" b="1" cap="none" dirty="0" smtClean="0">
                <a:solidFill>
                  <a:srgbClr val="FFC000"/>
                </a:solidFill>
              </a:rPr>
              <a:t> </a:t>
            </a:r>
            <a:r>
              <a:rPr lang="en-US" altLang="zh-CN" b="1" cap="none" dirty="0" smtClean="0">
                <a:solidFill>
                  <a:srgbClr val="FFC000"/>
                </a:solidFill>
              </a:rPr>
              <a:t>Of</a:t>
            </a:r>
            <a:r>
              <a:rPr lang="zh-CN" altLang="en-US" b="1" cap="none" dirty="0" smtClean="0">
                <a:solidFill>
                  <a:srgbClr val="FFC000"/>
                </a:solidFill>
              </a:rPr>
              <a:t> </a:t>
            </a:r>
            <a:r>
              <a:rPr lang="en-US" altLang="zh-CN" b="1" cap="none" dirty="0" smtClean="0">
                <a:solidFill>
                  <a:srgbClr val="FFC000"/>
                </a:solidFill>
              </a:rPr>
              <a:t>EC</a:t>
            </a:r>
            <a:endParaRPr lang="en-US" b="1" cap="none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467593"/>
                <a:ext cx="10104519" cy="151311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CN" b="1" cap="none" dirty="0" smtClean="0"/>
                  <a:t>Preshower:</a:t>
                </a:r>
                <a:r>
                  <a:rPr lang="zh-CN" altLang="en-US" b="1" cap="none" dirty="0" smtClean="0"/>
                  <a:t> </a:t>
                </a:r>
                <a:r>
                  <a:rPr lang="en-US" altLang="zh-CN" b="1" cap="none" dirty="0" smtClean="0"/>
                  <a:t>2</a:t>
                </a:r>
                <a:r>
                  <a:rPr lang="zh-CN" altLang="en-US" b="1" cap="none" dirty="0" smtClean="0"/>
                  <a:t> </a:t>
                </a:r>
                <a:r>
                  <a:rPr lang="en-US" altLang="zh-CN" b="1" cap="none" dirty="0" smtClean="0"/>
                  <a:t>X</a:t>
                </a:r>
                <a:r>
                  <a:rPr lang="en-US" altLang="zh-CN" b="1" cap="none" baseline="-25000" dirty="0" smtClean="0"/>
                  <a:t>0</a:t>
                </a:r>
                <a:r>
                  <a:rPr lang="zh-CN" altLang="en-US" b="1" cap="none" dirty="0" smtClean="0"/>
                  <a:t> </a:t>
                </a:r>
                <a:r>
                  <a:rPr lang="en-US" altLang="zh-CN" b="1" cap="none" dirty="0" smtClean="0"/>
                  <a:t>lead</a:t>
                </a:r>
                <a:r>
                  <a:rPr lang="zh-CN" altLang="en-US" b="1" cap="none" dirty="0" smtClean="0"/>
                  <a:t> </a:t>
                </a:r>
                <a:r>
                  <a:rPr lang="en-US" altLang="zh-CN" b="1" cap="none" dirty="0" smtClean="0"/>
                  <a:t>+</a:t>
                </a:r>
                <a:r>
                  <a:rPr lang="zh-CN" altLang="en-US" b="1" cap="none" dirty="0" smtClean="0"/>
                  <a:t> </a:t>
                </a:r>
                <a:r>
                  <a:rPr lang="en-US" altLang="zh-CN" b="1" cap="none" dirty="0" smtClean="0"/>
                  <a:t>20</a:t>
                </a:r>
                <a:r>
                  <a:rPr lang="zh-CN" altLang="en-US" b="1" cap="none" dirty="0" smtClean="0"/>
                  <a:t> </a:t>
                </a:r>
                <a:r>
                  <a:rPr lang="en-US" altLang="zh-CN" b="1" cap="none" dirty="0" smtClean="0"/>
                  <a:t>mm</a:t>
                </a:r>
                <a:r>
                  <a:rPr lang="zh-CN" altLang="en-US" b="1" cap="none" dirty="0" smtClean="0"/>
                  <a:t> </a:t>
                </a:r>
                <a:r>
                  <a:rPr lang="en-US" altLang="zh-CN" b="1" cap="none" dirty="0" smtClean="0"/>
                  <a:t>plastic</a:t>
                </a:r>
                <a:r>
                  <a:rPr lang="zh-CN" altLang="en-US" b="1" cap="none" dirty="0" smtClean="0"/>
                  <a:t> </a:t>
                </a:r>
                <a:r>
                  <a:rPr lang="en-US" altLang="zh-CN" b="1" cap="none" dirty="0" smtClean="0"/>
                  <a:t>scintillator,</a:t>
                </a:r>
                <a:r>
                  <a:rPr lang="zh-CN" altLang="en-US" b="1" cap="none" dirty="0" smtClean="0"/>
                  <a:t> </a:t>
                </a:r>
                <a:r>
                  <a:rPr lang="en-US" b="1" cap="none" dirty="0"/>
                  <a:t>WLS fiber </a:t>
                </a:r>
                <a:r>
                  <a:rPr lang="en-US" b="1" cap="none" dirty="0" smtClean="0"/>
                  <a:t>embedded</a:t>
                </a:r>
                <a:r>
                  <a:rPr lang="zh-CN" altLang="en-US" b="1" cap="none" dirty="0" smtClean="0"/>
                  <a:t> </a:t>
                </a:r>
                <a:r>
                  <a:rPr lang="en-US" altLang="zh-CN" b="1" cap="none" dirty="0" smtClean="0"/>
                  <a:t>in</a:t>
                </a:r>
                <a:r>
                  <a:rPr lang="zh-CN" altLang="en-US" b="1" cap="none" dirty="0" smtClean="0"/>
                  <a:t> </a:t>
                </a:r>
                <a:r>
                  <a:rPr lang="en-US" altLang="zh-CN" b="1" cap="none" dirty="0" smtClean="0"/>
                  <a:t>scintillator</a:t>
                </a:r>
                <a:endParaRPr lang="zh-CN" altLang="en-US" b="1" cap="none" dirty="0" smtClean="0"/>
              </a:p>
              <a:p>
                <a:r>
                  <a:rPr lang="en-US" altLang="zh-CN" b="1" cap="none" dirty="0" smtClean="0"/>
                  <a:t>Shower:</a:t>
                </a:r>
                <a:r>
                  <a:rPr lang="zh-CN" altLang="en-US" b="1" cap="none" dirty="0" smtClean="0"/>
                  <a:t> </a:t>
                </a:r>
                <a:r>
                  <a:rPr lang="en-US" altLang="zh-CN" b="1" cap="none" dirty="0" err="1" smtClean="0"/>
                  <a:t>shashlyk</a:t>
                </a:r>
                <a:r>
                  <a:rPr lang="zh-CN" altLang="en-US" b="1" cap="none" dirty="0" smtClean="0"/>
                  <a:t> </a:t>
                </a:r>
                <a:r>
                  <a:rPr lang="en-US" altLang="zh-CN" b="1" cap="none" dirty="0" smtClean="0"/>
                  <a:t>module</a:t>
                </a:r>
                <a:r>
                  <a:rPr lang="zh-CN" altLang="en-US" b="1" cap="none" dirty="0" smtClean="0"/>
                  <a:t> </a:t>
                </a:r>
                <a:r>
                  <a:rPr lang="en-US" altLang="zh-CN" b="1" cap="none" dirty="0" smtClean="0"/>
                  <a:t>(0.5</a:t>
                </a:r>
                <a:r>
                  <a:rPr lang="zh-CN" altLang="en-US" b="1" cap="none" dirty="0" smtClean="0"/>
                  <a:t> </a:t>
                </a:r>
                <a:r>
                  <a:rPr lang="en-US" altLang="zh-CN" b="1" cap="none" dirty="0" smtClean="0"/>
                  <a:t>mm</a:t>
                </a:r>
                <a:r>
                  <a:rPr lang="zh-CN" altLang="en-US" b="1" cap="none" dirty="0" smtClean="0"/>
                  <a:t> </a:t>
                </a:r>
                <a:r>
                  <a:rPr lang="en-US" altLang="zh-CN" b="1" cap="none" dirty="0" smtClean="0"/>
                  <a:t>lead</a:t>
                </a:r>
                <a:r>
                  <a:rPr lang="zh-CN" altLang="en-US" b="1" cap="none" dirty="0" smtClean="0"/>
                  <a:t> </a:t>
                </a:r>
                <a:r>
                  <a:rPr lang="en-US" altLang="zh-CN" b="1" cap="none" dirty="0" smtClean="0"/>
                  <a:t>+</a:t>
                </a:r>
                <a:r>
                  <a:rPr lang="zh-CN" altLang="en-US" b="1" cap="none" dirty="0" smtClean="0"/>
                  <a:t> </a:t>
                </a:r>
                <a:r>
                  <a:rPr lang="en-US" altLang="zh-CN" b="1" cap="none" dirty="0" smtClean="0"/>
                  <a:t>1.5</a:t>
                </a:r>
                <a:r>
                  <a:rPr lang="zh-CN" altLang="en-US" b="1" cap="none" dirty="0" smtClean="0"/>
                  <a:t> </a:t>
                </a:r>
                <a:r>
                  <a:rPr lang="en-US" altLang="zh-CN" b="1" cap="none" dirty="0" smtClean="0"/>
                  <a:t>mm</a:t>
                </a:r>
                <a:r>
                  <a:rPr lang="zh-CN" altLang="en-US" b="1" cap="none" dirty="0" smtClean="0"/>
                  <a:t> </a:t>
                </a:r>
                <a:r>
                  <a:rPr lang="en-US" altLang="zh-CN" b="1" cap="none" dirty="0" smtClean="0"/>
                  <a:t>scintillator</a:t>
                </a:r>
                <a:r>
                  <a:rPr lang="zh-CN" altLang="en-US" b="1" cap="none" dirty="0" smtClean="0"/>
                  <a:t> </a:t>
                </a:r>
                <a:r>
                  <a:rPr lang="en-US" altLang="zh-CN" b="1" cap="none" dirty="0" smtClean="0"/>
                  <a:t>+</a:t>
                </a:r>
                <a:r>
                  <a:rPr lang="zh-CN" altLang="en-US" b="1" cap="none" dirty="0" smtClean="0"/>
                  <a:t> </a:t>
                </a:r>
                <a:r>
                  <a:rPr lang="en-US" altLang="zh-CN" b="1" cap="none" dirty="0" smtClean="0"/>
                  <a:t>0.1</a:t>
                </a:r>
                <a:r>
                  <a:rPr lang="zh-CN" altLang="en-US" b="1" cap="none" dirty="0" smtClean="0"/>
                  <a:t> </a:t>
                </a:r>
                <a:r>
                  <a:rPr lang="en-US" altLang="zh-CN" b="1" cap="none" dirty="0" smtClean="0"/>
                  <a:t>mm</a:t>
                </a:r>
                <a:r>
                  <a:rPr lang="zh-CN" altLang="en-US" b="1" cap="none" dirty="0" smtClean="0"/>
                  <a:t> </a:t>
                </a:r>
                <a:r>
                  <a:rPr lang="en-US" altLang="zh-CN" b="1" cap="none" dirty="0" smtClean="0"/>
                  <a:t>paper</a:t>
                </a:r>
                <a:r>
                  <a:rPr lang="zh-CN" altLang="en-US" b="1" cap="none" dirty="0" smtClean="0"/>
                  <a:t> </a:t>
                </a:r>
                <a:r>
                  <a:rPr lang="en-US" altLang="zh-CN" b="1" cap="none" dirty="0" smtClean="0"/>
                  <a:t>sheet</a:t>
                </a:r>
                <a:r>
                  <a:rPr lang="zh-CN" altLang="en-US" b="1" cap="none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1" i="1" cap="none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altLang="zh-CN" b="1" cap="none" dirty="0" smtClean="0"/>
                  <a:t>2)</a:t>
                </a:r>
                <a:r>
                  <a:rPr lang="zh-CN" altLang="en-US" b="1" cap="none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1" i="1" cap="none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altLang="zh-CN" b="1" cap="none" dirty="0" smtClean="0"/>
                  <a:t>194,</a:t>
                </a:r>
                <a:r>
                  <a:rPr lang="zh-CN" altLang="en-US" b="1" cap="none" dirty="0" smtClean="0"/>
                  <a:t> </a:t>
                </a:r>
                <a:r>
                  <a:rPr lang="en-US" b="1" cap="none" dirty="0" smtClean="0"/>
                  <a:t>WLS fiber</a:t>
                </a:r>
                <a:r>
                  <a:rPr lang="zh-CN" altLang="en-US" b="1" cap="none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1" i="1" cap="none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r>
                      <a:rPr lang="en-US" altLang="zh-CN" b="1" i="1" cap="none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𝟗𝟔</m:t>
                    </m:r>
                  </m:oMath>
                </a14:m>
                <a:r>
                  <a:rPr lang="en-US" b="1" cap="none" dirty="0" smtClean="0"/>
                  <a:t> </a:t>
                </a:r>
                <a:r>
                  <a:rPr lang="en-US" b="1" cap="none" dirty="0"/>
                  <a:t>penetrating layers </a:t>
                </a:r>
                <a:r>
                  <a:rPr lang="en-US" b="1" cap="none" dirty="0" smtClean="0"/>
                  <a:t>longitudinally</a:t>
                </a:r>
                <a:endParaRPr lang="zh-CN" altLang="en-US" b="1" cap="none" dirty="0" smtClean="0"/>
              </a:p>
              <a:p>
                <a:r>
                  <a:rPr lang="en-US" altLang="zh-CN" b="1" cap="none" dirty="0" smtClean="0"/>
                  <a:t>Overall:</a:t>
                </a:r>
                <a:r>
                  <a:rPr lang="zh-CN" altLang="en-US" b="1" cap="none" dirty="0" smtClean="0"/>
                  <a:t> </a:t>
                </a:r>
                <a:r>
                  <a:rPr lang="en-US" altLang="zh-CN" b="1" cap="none" dirty="0" smtClean="0"/>
                  <a:t>20</a:t>
                </a:r>
                <a:r>
                  <a:rPr lang="zh-CN" altLang="en-US" b="1" cap="none" dirty="0" smtClean="0"/>
                  <a:t> </a:t>
                </a:r>
                <a:r>
                  <a:rPr lang="en-US" altLang="zh-CN" b="1" cap="none" dirty="0" smtClean="0"/>
                  <a:t>X</a:t>
                </a:r>
                <a:r>
                  <a:rPr lang="en-US" altLang="zh-CN" b="1" cap="none" baseline="-25000" dirty="0" smtClean="0"/>
                  <a:t>0,</a:t>
                </a:r>
                <a:r>
                  <a:rPr lang="zh-CN" altLang="en-US" b="1" cap="none" dirty="0" smtClean="0"/>
                  <a:t> </a:t>
                </a:r>
                <a:r>
                  <a:rPr lang="en-US" altLang="zh-CN" b="1" cap="none" dirty="0" smtClean="0"/>
                  <a:t>energy</a:t>
                </a:r>
                <a:r>
                  <a:rPr lang="zh-CN" altLang="en-US" b="1" cap="none" dirty="0" smtClean="0"/>
                  <a:t> </a:t>
                </a:r>
                <a:r>
                  <a:rPr lang="en-US" altLang="zh-CN" b="1" cap="none" dirty="0" smtClean="0"/>
                  <a:t>leakage</a:t>
                </a:r>
                <a:r>
                  <a:rPr lang="zh-CN" altLang="en-US" b="1" cap="none" dirty="0" smtClean="0"/>
                  <a:t> </a:t>
                </a:r>
                <a:r>
                  <a:rPr lang="en-US" altLang="zh-CN" b="1" cap="none" dirty="0" smtClean="0"/>
                  <a:t>is</a:t>
                </a:r>
                <a:r>
                  <a:rPr lang="zh-CN" altLang="en-US" b="1" cap="none" dirty="0" smtClean="0"/>
                  <a:t> </a:t>
                </a:r>
                <a:r>
                  <a:rPr lang="en-US" altLang="zh-CN" b="1" cap="none" dirty="0" smtClean="0"/>
                  <a:t>less</a:t>
                </a:r>
                <a:r>
                  <a:rPr lang="zh-CN" altLang="en-US" b="1" cap="none" dirty="0" smtClean="0"/>
                  <a:t> </a:t>
                </a:r>
                <a:r>
                  <a:rPr lang="en-US" altLang="zh-CN" b="1" cap="none" dirty="0" smtClean="0"/>
                  <a:t>than</a:t>
                </a:r>
                <a:r>
                  <a:rPr lang="zh-CN" altLang="en-US" b="1" cap="none" dirty="0" smtClean="0"/>
                  <a:t> </a:t>
                </a:r>
                <a:r>
                  <a:rPr lang="en-US" altLang="zh-CN" b="1" cap="none" dirty="0" smtClean="0"/>
                  <a:t>2%</a:t>
                </a:r>
                <a:endParaRPr lang="zh-CN" altLang="en-US" b="1" cap="none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467593"/>
                <a:ext cx="10104519" cy="1513113"/>
              </a:xfrm>
              <a:blipFill rotWithShape="0">
                <a:blip r:embed="rId2"/>
                <a:stretch>
                  <a:fillRect l="-844" t="-3226" r="-724" b="-5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568" y="2980706"/>
            <a:ext cx="8491687" cy="345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10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914" y="1987137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progress</a:t>
            </a:r>
            <a:endParaRPr lang="en-U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76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56062"/>
          </a:xfrm>
        </p:spPr>
        <p:txBody>
          <a:bodyPr/>
          <a:lstStyle/>
          <a:p>
            <a:r>
              <a:rPr lang="en-US" altLang="zh-CN" b="1" cap="none" dirty="0" smtClean="0">
                <a:solidFill>
                  <a:srgbClr val="FFC000"/>
                </a:solidFill>
              </a:rPr>
              <a:t>Members</a:t>
            </a:r>
            <a:r>
              <a:rPr lang="zh-CN" altLang="en-US" b="1" cap="none" dirty="0" smtClean="0">
                <a:solidFill>
                  <a:srgbClr val="FFC000"/>
                </a:solidFill>
              </a:rPr>
              <a:t> </a:t>
            </a:r>
            <a:r>
              <a:rPr lang="en-US" altLang="zh-CN" b="1" cap="none" dirty="0" smtClean="0">
                <a:solidFill>
                  <a:srgbClr val="FFC000"/>
                </a:solidFill>
              </a:rPr>
              <a:t>From</a:t>
            </a:r>
            <a:r>
              <a:rPr lang="zh-CN" altLang="en-US" b="1" cap="none" dirty="0" smtClean="0">
                <a:solidFill>
                  <a:srgbClr val="FFC000"/>
                </a:solidFill>
              </a:rPr>
              <a:t> </a:t>
            </a:r>
            <a:r>
              <a:rPr lang="en-US" altLang="zh-CN" b="1" cap="none" dirty="0" smtClean="0">
                <a:solidFill>
                  <a:srgbClr val="FFC000"/>
                </a:solidFill>
              </a:rPr>
              <a:t>SDU</a:t>
            </a:r>
            <a:r>
              <a:rPr lang="zh-CN" altLang="en-US" b="1" cap="none" dirty="0" smtClean="0">
                <a:solidFill>
                  <a:srgbClr val="FFC000"/>
                </a:solidFill>
              </a:rPr>
              <a:t> </a:t>
            </a:r>
            <a:r>
              <a:rPr lang="en-US" altLang="zh-CN" b="1" cap="none" dirty="0" smtClean="0">
                <a:solidFill>
                  <a:srgbClr val="FFC000"/>
                </a:solidFill>
              </a:rPr>
              <a:t>&amp;</a:t>
            </a:r>
            <a:r>
              <a:rPr lang="zh-CN" altLang="en-US" b="1" cap="none" dirty="0" smtClean="0">
                <a:solidFill>
                  <a:srgbClr val="FFC000"/>
                </a:solidFill>
              </a:rPr>
              <a:t> </a:t>
            </a:r>
            <a:r>
              <a:rPr lang="en-US" altLang="zh-CN" b="1" cap="none" dirty="0" smtClean="0">
                <a:solidFill>
                  <a:srgbClr val="FFC000"/>
                </a:solidFill>
              </a:rPr>
              <a:t>THU</a:t>
            </a:r>
            <a:endParaRPr lang="zh-CN" altLang="en-US" b="1" cap="none" dirty="0">
              <a:solidFill>
                <a:srgbClr val="FFC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141412" y="1467593"/>
            <a:ext cx="9882061" cy="4304558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zh-CN" sz="2200" b="1" cap="none" dirty="0" smtClean="0"/>
              <a:t>More</a:t>
            </a:r>
            <a:r>
              <a:rPr lang="zh-CN" altLang="en-US" sz="2200" b="1" cap="none" dirty="0" smtClean="0"/>
              <a:t> </a:t>
            </a:r>
            <a:r>
              <a:rPr lang="en-US" altLang="zh-CN" sz="2200" b="1" cap="none" dirty="0" smtClean="0"/>
              <a:t>members</a:t>
            </a:r>
            <a:r>
              <a:rPr lang="zh-CN" altLang="en-US" sz="2200" b="1" cap="none" dirty="0"/>
              <a:t> </a:t>
            </a:r>
            <a:r>
              <a:rPr lang="en-US" altLang="zh-CN" sz="2200" b="1" cap="none" dirty="0" smtClean="0"/>
              <a:t>from</a:t>
            </a:r>
            <a:r>
              <a:rPr lang="en-US" altLang="en-US" sz="2200" b="1" cap="none" dirty="0" smtClean="0"/>
              <a:t> </a:t>
            </a:r>
            <a:r>
              <a:rPr lang="en-US" altLang="en-US" sz="2200" b="1" cap="none" dirty="0"/>
              <a:t>SDU and THU groups </a:t>
            </a:r>
            <a:r>
              <a:rPr lang="en-US" altLang="zh-CN" sz="2200" b="1" cap="none" dirty="0" smtClean="0"/>
              <a:t>contribute</a:t>
            </a:r>
            <a:r>
              <a:rPr lang="zh-CN" altLang="en-US" sz="2200" b="1" cap="none" dirty="0" smtClean="0"/>
              <a:t> </a:t>
            </a:r>
            <a:r>
              <a:rPr lang="en-US" altLang="zh-CN" sz="2200" b="1" cap="none" dirty="0" smtClean="0"/>
              <a:t>to</a:t>
            </a:r>
            <a:r>
              <a:rPr lang="zh-CN" altLang="en-US" sz="2200" b="1" cap="none" dirty="0" smtClean="0"/>
              <a:t> </a:t>
            </a:r>
            <a:r>
              <a:rPr lang="en-US" altLang="zh-CN" sz="2200" b="1" cap="none" dirty="0" smtClean="0"/>
              <a:t>the</a:t>
            </a:r>
            <a:r>
              <a:rPr lang="zh-CN" altLang="en-US" sz="2200" b="1" cap="none" dirty="0" smtClean="0"/>
              <a:t> </a:t>
            </a:r>
            <a:r>
              <a:rPr lang="en-US" altLang="zh-CN" sz="2200" b="1" cap="none" dirty="0" smtClean="0"/>
              <a:t>EC</a:t>
            </a:r>
            <a:r>
              <a:rPr lang="zh-CN" altLang="en-US" sz="2200" b="1" cap="none" dirty="0" smtClean="0"/>
              <a:t> </a:t>
            </a:r>
            <a:r>
              <a:rPr lang="en-US" altLang="zh-CN" sz="2200" b="1" cap="none" dirty="0" smtClean="0"/>
              <a:t>research</a:t>
            </a:r>
            <a:r>
              <a:rPr lang="en-US" altLang="en-US" sz="2200" b="1" cap="none" dirty="0" smtClean="0"/>
              <a:t>.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zh-CN" sz="2000" b="1" cap="none" dirty="0" smtClean="0">
                <a:sym typeface="Arial" charset="0"/>
              </a:rPr>
              <a:t>SDU group:</a:t>
            </a:r>
            <a:r>
              <a:rPr lang="zh-CN" altLang="en-US" sz="2000" b="1" cap="none" dirty="0" smtClean="0">
                <a:sym typeface="Arial" charset="0"/>
              </a:rPr>
              <a:t> </a:t>
            </a:r>
            <a:r>
              <a:rPr lang="en-US" altLang="zh-CN" sz="2000" b="1" cap="none" dirty="0" smtClean="0">
                <a:sym typeface="Arial" charset="0"/>
              </a:rPr>
              <a:t>involved</a:t>
            </a:r>
            <a:r>
              <a:rPr lang="zh-CN" altLang="en-US" sz="2000" b="1" cap="none" dirty="0" smtClean="0">
                <a:sym typeface="Arial" charset="0"/>
              </a:rPr>
              <a:t> </a:t>
            </a:r>
            <a:r>
              <a:rPr lang="en-US" altLang="zh-CN" sz="2000" b="1" cap="none" dirty="0" smtClean="0">
                <a:sym typeface="Arial" charset="0"/>
              </a:rPr>
              <a:t>in</a:t>
            </a:r>
            <a:r>
              <a:rPr lang="zh-CN" altLang="en-US" sz="2000" b="1" cap="none" dirty="0" smtClean="0">
                <a:sym typeface="Arial" charset="0"/>
              </a:rPr>
              <a:t> </a:t>
            </a:r>
            <a:r>
              <a:rPr lang="en-US" altLang="zh-CN" sz="2000" b="1" cap="none" dirty="0" err="1" smtClean="0">
                <a:sym typeface="Arial" charset="0"/>
              </a:rPr>
              <a:t>SoLID</a:t>
            </a:r>
            <a:r>
              <a:rPr lang="zh-CN" altLang="en-US" sz="2000" b="1" cap="none" dirty="0" smtClean="0">
                <a:sym typeface="Arial" charset="0"/>
              </a:rPr>
              <a:t> </a:t>
            </a:r>
            <a:r>
              <a:rPr lang="en-US" altLang="zh-CN" sz="2000" b="1" cap="none" dirty="0" smtClean="0">
                <a:sym typeface="Arial" charset="0"/>
              </a:rPr>
              <a:t>EC</a:t>
            </a:r>
            <a:r>
              <a:rPr lang="zh-CN" altLang="en-US" sz="2000" b="1" cap="none" dirty="0" smtClean="0">
                <a:sym typeface="Arial" charset="0"/>
              </a:rPr>
              <a:t> </a:t>
            </a:r>
            <a:r>
              <a:rPr lang="en-US" altLang="zh-CN" sz="2000" b="1" cap="none" dirty="0" smtClean="0">
                <a:sym typeface="Arial" charset="0"/>
              </a:rPr>
              <a:t>since</a:t>
            </a:r>
            <a:r>
              <a:rPr lang="zh-CN" altLang="en-US" sz="2000" b="1" cap="none" dirty="0" smtClean="0">
                <a:sym typeface="Arial" charset="0"/>
              </a:rPr>
              <a:t> </a:t>
            </a:r>
            <a:r>
              <a:rPr lang="en-US" altLang="zh-CN" sz="2000" b="1" cap="none" dirty="0" smtClean="0">
                <a:sym typeface="Arial" charset="0"/>
              </a:rPr>
              <a:t>2014</a:t>
            </a:r>
            <a:endParaRPr lang="zh-CN" altLang="en-US" sz="2000" b="1" cap="none" dirty="0" smtClean="0">
              <a:sym typeface="Arial" charset="0"/>
            </a:endParaRPr>
          </a:p>
          <a:p>
            <a:pPr marL="457200" lvl="1" indent="0">
              <a:spcBef>
                <a:spcPct val="0"/>
              </a:spcBef>
              <a:buNone/>
            </a:pPr>
            <a:r>
              <a:rPr lang="zh-CN" altLang="en-US" sz="2000" b="1" cap="none" dirty="0">
                <a:sym typeface="Arial" charset="0"/>
              </a:rPr>
              <a:t> </a:t>
            </a:r>
            <a:r>
              <a:rPr lang="zh-CN" altLang="en-US" sz="2000" b="1" cap="none" dirty="0" smtClean="0">
                <a:sym typeface="Arial" charset="0"/>
              </a:rPr>
              <a:t>    </a:t>
            </a:r>
            <a:r>
              <a:rPr lang="en-US" altLang="zh-CN" sz="2000" b="1" cap="none" dirty="0">
                <a:sym typeface="Arial" charset="0"/>
              </a:rPr>
              <a:t>M</a:t>
            </a:r>
            <a:r>
              <a:rPr lang="en-US" altLang="zh-CN" sz="2000" b="1" cap="none" dirty="0" smtClean="0">
                <a:sym typeface="Arial" charset="0"/>
              </a:rPr>
              <a:t>embers: </a:t>
            </a:r>
            <a:r>
              <a:rPr lang="en-US" altLang="zh-CN" sz="2000" b="1" cap="none" dirty="0" err="1" smtClean="0">
                <a:sym typeface="Arial" charset="0"/>
              </a:rPr>
              <a:t>Cunfeng</a:t>
            </a:r>
            <a:r>
              <a:rPr lang="en-US" altLang="zh-CN" sz="2000" b="1" cap="none" dirty="0" smtClean="0">
                <a:sym typeface="Arial" charset="0"/>
              </a:rPr>
              <a:t> Feng (Prof.), </a:t>
            </a:r>
            <a:endParaRPr lang="zh-CN" altLang="en-US" sz="2000" b="1" cap="none" dirty="0" smtClean="0">
              <a:sym typeface="Arial" charset="0"/>
            </a:endParaRPr>
          </a:p>
          <a:p>
            <a:pPr marL="457200" lvl="1" indent="0">
              <a:spcBef>
                <a:spcPct val="0"/>
              </a:spcBef>
              <a:buNone/>
            </a:pPr>
            <a:r>
              <a:rPr lang="zh-CN" altLang="en-US" sz="2000" b="1" cap="none" dirty="0">
                <a:sym typeface="Arial" charset="0"/>
              </a:rPr>
              <a:t>	</a:t>
            </a:r>
            <a:r>
              <a:rPr lang="zh-CN" altLang="en-US" sz="2000" b="1" cap="none" dirty="0" smtClean="0">
                <a:sym typeface="Arial" charset="0"/>
              </a:rPr>
              <a:t>		    </a:t>
            </a:r>
            <a:r>
              <a:rPr lang="en-US" altLang="zh-CN" sz="2000" b="1" cap="none" dirty="0" smtClean="0">
                <a:sym typeface="Arial" charset="0"/>
              </a:rPr>
              <a:t>Jianbin Jiao (Assoc.</a:t>
            </a:r>
            <a:r>
              <a:rPr lang="zh-CN" altLang="en-US" sz="2000" b="1" cap="none" dirty="0" smtClean="0">
                <a:sym typeface="Arial" charset="0"/>
              </a:rPr>
              <a:t> </a:t>
            </a:r>
            <a:r>
              <a:rPr lang="en-US" altLang="zh-CN" sz="2000" b="1" cap="none" dirty="0" smtClean="0">
                <a:sym typeface="Arial" charset="0"/>
              </a:rPr>
              <a:t>Prof.),</a:t>
            </a:r>
            <a:r>
              <a:rPr lang="zh-CN" altLang="en-US" sz="2000" b="1" cap="none" dirty="0" smtClean="0">
                <a:sym typeface="Arial" charset="0"/>
              </a:rPr>
              <a:t> 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zh-CN" altLang="en-US" sz="2000" b="1" cap="none" dirty="0">
                <a:sym typeface="Arial" charset="0"/>
              </a:rPr>
              <a:t>	</a:t>
            </a:r>
            <a:r>
              <a:rPr lang="zh-CN" altLang="en-US" sz="2000" b="1" cap="none" dirty="0" smtClean="0">
                <a:sym typeface="Arial" charset="0"/>
              </a:rPr>
              <a:t>		    </a:t>
            </a:r>
            <a:r>
              <a:rPr lang="en-US" altLang="zh-CN" sz="2000" b="1" cap="none" dirty="0" smtClean="0">
                <a:sym typeface="Arial" charset="0"/>
              </a:rPr>
              <a:t>Ye</a:t>
            </a:r>
            <a:r>
              <a:rPr lang="zh-CN" altLang="en-US" sz="2000" b="1" cap="none" dirty="0" smtClean="0">
                <a:sym typeface="Arial" charset="0"/>
              </a:rPr>
              <a:t> </a:t>
            </a:r>
            <a:r>
              <a:rPr lang="en-US" altLang="zh-CN" sz="2000" b="1" cap="none" dirty="0" smtClean="0">
                <a:sym typeface="Arial" charset="0"/>
              </a:rPr>
              <a:t>Tian</a:t>
            </a:r>
            <a:r>
              <a:rPr lang="zh-CN" altLang="en-US" sz="2000" b="1" cap="none" dirty="0" smtClean="0">
                <a:sym typeface="Arial" charset="0"/>
              </a:rPr>
              <a:t> </a:t>
            </a:r>
            <a:r>
              <a:rPr lang="en-US" altLang="zh-CN" sz="2000" b="1" cap="none" dirty="0" smtClean="0">
                <a:sym typeface="Arial" charset="0"/>
              </a:rPr>
              <a:t>(Grad.)</a:t>
            </a:r>
            <a:endParaRPr lang="zh-CN" altLang="en-US" sz="2000" b="1" cap="none" dirty="0" smtClean="0">
              <a:sym typeface="Arial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zh-CN" sz="2000" b="1" cap="none" dirty="0" smtClean="0">
                <a:sym typeface="Arial" charset="0"/>
              </a:rPr>
              <a:t>THU</a:t>
            </a:r>
            <a:r>
              <a:rPr lang="zh-CN" altLang="en-US" sz="2000" b="1" cap="none" dirty="0" smtClean="0">
                <a:sym typeface="Arial" charset="0"/>
              </a:rPr>
              <a:t> </a:t>
            </a:r>
            <a:r>
              <a:rPr lang="en-US" altLang="zh-CN" sz="2000" b="1" cap="none" dirty="0" smtClean="0">
                <a:sym typeface="Arial" charset="0"/>
              </a:rPr>
              <a:t>group:</a:t>
            </a:r>
            <a:r>
              <a:rPr lang="zh-CN" altLang="en-US" sz="2000" b="1" cap="none" dirty="0" smtClean="0">
                <a:sym typeface="Arial" charset="0"/>
              </a:rPr>
              <a:t> </a:t>
            </a:r>
            <a:r>
              <a:rPr lang="en-US" altLang="zh-CN" sz="2000" b="1" cap="none" dirty="0" smtClean="0">
                <a:sym typeface="Arial" charset="0"/>
              </a:rPr>
              <a:t>involved</a:t>
            </a:r>
            <a:r>
              <a:rPr lang="zh-CN" altLang="en-US" sz="2000" b="1" cap="none" dirty="0" smtClean="0">
                <a:sym typeface="Arial" charset="0"/>
              </a:rPr>
              <a:t> </a:t>
            </a:r>
            <a:r>
              <a:rPr lang="en-US" altLang="zh-CN" sz="2000" b="1" cap="none" dirty="0" smtClean="0">
                <a:sym typeface="Arial" charset="0"/>
              </a:rPr>
              <a:t>in</a:t>
            </a:r>
            <a:r>
              <a:rPr lang="zh-CN" altLang="en-US" sz="2000" b="1" cap="none" dirty="0" smtClean="0">
                <a:sym typeface="Arial" charset="0"/>
              </a:rPr>
              <a:t> </a:t>
            </a:r>
            <a:r>
              <a:rPr lang="en-US" altLang="zh-CN" sz="2000" b="1" cap="none" dirty="0" err="1" smtClean="0">
                <a:sym typeface="Arial" charset="0"/>
              </a:rPr>
              <a:t>SoLID</a:t>
            </a:r>
            <a:r>
              <a:rPr lang="zh-CN" altLang="en-US" sz="2000" b="1" cap="none" dirty="0" smtClean="0">
                <a:sym typeface="Arial" charset="0"/>
              </a:rPr>
              <a:t> </a:t>
            </a:r>
            <a:r>
              <a:rPr lang="en-US" altLang="zh-CN" sz="2000" b="1" cap="none" dirty="0" smtClean="0">
                <a:sym typeface="Arial" charset="0"/>
              </a:rPr>
              <a:t>EC</a:t>
            </a:r>
            <a:r>
              <a:rPr lang="zh-CN" altLang="en-US" sz="2000" b="1" cap="none" dirty="0" smtClean="0">
                <a:sym typeface="Arial" charset="0"/>
              </a:rPr>
              <a:t> </a:t>
            </a:r>
            <a:r>
              <a:rPr lang="en-US" altLang="zh-CN" sz="2000" b="1" cap="none" dirty="0" smtClean="0">
                <a:sym typeface="Arial" charset="0"/>
              </a:rPr>
              <a:t>since</a:t>
            </a:r>
            <a:r>
              <a:rPr lang="zh-CN" altLang="en-US" sz="2000" b="1" cap="none" dirty="0" smtClean="0">
                <a:sym typeface="Arial" charset="0"/>
              </a:rPr>
              <a:t> </a:t>
            </a:r>
            <a:r>
              <a:rPr lang="en-US" altLang="zh-CN" sz="2000" b="1" cap="none" dirty="0" smtClean="0">
                <a:sym typeface="Arial" charset="0"/>
              </a:rPr>
              <a:t>2015</a:t>
            </a:r>
            <a:endParaRPr lang="zh-CN" altLang="en-US" sz="2000" b="1" cap="none" dirty="0" smtClean="0">
              <a:sym typeface="Arial" charset="0"/>
            </a:endParaRPr>
          </a:p>
          <a:p>
            <a:pPr marL="457200" lvl="1" indent="0">
              <a:spcBef>
                <a:spcPct val="0"/>
              </a:spcBef>
              <a:buNone/>
            </a:pPr>
            <a:r>
              <a:rPr lang="zh-CN" altLang="en-US" sz="2000" b="1" cap="none" dirty="0">
                <a:sym typeface="Arial" charset="0"/>
              </a:rPr>
              <a:t> </a:t>
            </a:r>
            <a:r>
              <a:rPr lang="zh-CN" altLang="en-US" sz="2000" b="1" cap="none" dirty="0" smtClean="0">
                <a:sym typeface="Arial" charset="0"/>
              </a:rPr>
              <a:t>   </a:t>
            </a:r>
            <a:r>
              <a:rPr lang="en-US" altLang="zh-CN" sz="2000" b="1" cap="none" dirty="0">
                <a:sym typeface="Arial" charset="0"/>
              </a:rPr>
              <a:t>M</a:t>
            </a:r>
            <a:r>
              <a:rPr lang="en-US" altLang="zh-CN" sz="2000" b="1" cap="none" dirty="0" smtClean="0">
                <a:sym typeface="Arial" charset="0"/>
              </a:rPr>
              <a:t>embers:</a:t>
            </a:r>
            <a:r>
              <a:rPr lang="zh-CN" altLang="en-US" sz="2000" b="1" cap="none" dirty="0" smtClean="0">
                <a:sym typeface="Arial" charset="0"/>
              </a:rPr>
              <a:t> </a:t>
            </a:r>
            <a:r>
              <a:rPr lang="en-US" altLang="zh-CN" sz="2000" b="1" cap="none" dirty="0" smtClean="0">
                <a:sym typeface="Arial" charset="0"/>
              </a:rPr>
              <a:t>Yi</a:t>
            </a:r>
            <a:r>
              <a:rPr lang="zh-CN" altLang="en-US" sz="2000" b="1" cap="none" dirty="0" smtClean="0">
                <a:sym typeface="Arial" charset="0"/>
              </a:rPr>
              <a:t> </a:t>
            </a:r>
            <a:r>
              <a:rPr lang="en-US" altLang="zh-CN" sz="2000" b="1" cap="none" dirty="0" smtClean="0">
                <a:sym typeface="Arial" charset="0"/>
              </a:rPr>
              <a:t>Wang</a:t>
            </a:r>
            <a:r>
              <a:rPr lang="zh-CN" altLang="en-US" sz="2000" b="1" cap="none" dirty="0" smtClean="0">
                <a:sym typeface="Arial" charset="0"/>
              </a:rPr>
              <a:t> </a:t>
            </a:r>
            <a:r>
              <a:rPr lang="en-US" altLang="zh-CN" sz="2000" b="1" cap="none" dirty="0" smtClean="0">
                <a:sym typeface="Arial" charset="0"/>
              </a:rPr>
              <a:t>(Prof.),</a:t>
            </a:r>
            <a:r>
              <a:rPr lang="zh-CN" altLang="en-US" sz="2000" b="1" cap="none" dirty="0" smtClean="0">
                <a:sym typeface="Arial" charset="0"/>
              </a:rPr>
              <a:t> 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zh-CN" altLang="en-US" sz="2000" b="1" cap="none" dirty="0">
                <a:sym typeface="Arial" charset="0"/>
              </a:rPr>
              <a:t>	</a:t>
            </a:r>
            <a:r>
              <a:rPr lang="zh-CN" altLang="en-US" sz="2000" b="1" cap="none" dirty="0" smtClean="0">
                <a:sym typeface="Arial" charset="0"/>
              </a:rPr>
              <a:t>		   </a:t>
            </a:r>
            <a:r>
              <a:rPr lang="en-US" altLang="zh-CN" sz="2000" b="1" cap="none" dirty="0" err="1" smtClean="0">
                <a:sym typeface="Arial" charset="0"/>
              </a:rPr>
              <a:t>Chendi</a:t>
            </a:r>
            <a:r>
              <a:rPr lang="zh-CN" altLang="en-US" sz="2000" b="1" cap="none" dirty="0" smtClean="0">
                <a:sym typeface="Arial" charset="0"/>
              </a:rPr>
              <a:t> </a:t>
            </a:r>
            <a:r>
              <a:rPr lang="en-US" altLang="zh-CN" sz="2000" b="1" cap="none" dirty="0" smtClean="0">
                <a:sym typeface="Arial" charset="0"/>
              </a:rPr>
              <a:t>Shen</a:t>
            </a:r>
            <a:r>
              <a:rPr lang="zh-CN" altLang="en-US" sz="2000" b="1" cap="none" dirty="0" smtClean="0">
                <a:sym typeface="Arial" charset="0"/>
              </a:rPr>
              <a:t> </a:t>
            </a:r>
            <a:r>
              <a:rPr lang="en-US" altLang="zh-CN" sz="2000" b="1" cap="none" dirty="0" smtClean="0">
                <a:sym typeface="Arial" charset="0"/>
              </a:rPr>
              <a:t>(Grad.),</a:t>
            </a:r>
            <a:r>
              <a:rPr lang="zh-CN" altLang="en-US" sz="2000" b="1" cap="none" dirty="0" smtClean="0">
                <a:sym typeface="Arial" charset="0"/>
              </a:rPr>
              <a:t> 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zh-CN" altLang="en-US" sz="2000" b="1" cap="none" dirty="0">
                <a:sym typeface="Arial" charset="0"/>
              </a:rPr>
              <a:t>	</a:t>
            </a:r>
            <a:r>
              <a:rPr lang="zh-CN" altLang="en-US" sz="2000" b="1" cap="none" dirty="0" smtClean="0">
                <a:sym typeface="Arial" charset="0"/>
              </a:rPr>
              <a:t>		   </a:t>
            </a:r>
            <a:r>
              <a:rPr lang="en-US" altLang="zh-CN" sz="2000" b="1" cap="none" dirty="0" err="1" smtClean="0">
                <a:sym typeface="Arial" charset="0"/>
              </a:rPr>
              <a:t>Xiwei</a:t>
            </a:r>
            <a:r>
              <a:rPr lang="zh-CN" altLang="en-US" sz="2000" b="1" cap="none" dirty="0" smtClean="0">
                <a:sym typeface="Arial" charset="0"/>
              </a:rPr>
              <a:t> </a:t>
            </a:r>
            <a:r>
              <a:rPr lang="en-US" altLang="zh-CN" sz="2000" b="1" cap="none" dirty="0" smtClean="0">
                <a:sym typeface="Arial" charset="0"/>
              </a:rPr>
              <a:t>Wang</a:t>
            </a:r>
            <a:r>
              <a:rPr lang="zh-CN" altLang="en-US" sz="2000" b="1" cap="none" dirty="0" smtClean="0">
                <a:sym typeface="Arial" charset="0"/>
              </a:rPr>
              <a:t> </a:t>
            </a:r>
            <a:r>
              <a:rPr lang="en-US" altLang="zh-CN" sz="2000" b="1" cap="none" dirty="0" smtClean="0">
                <a:sym typeface="Arial" charset="0"/>
              </a:rPr>
              <a:t>(Grad.)</a:t>
            </a:r>
            <a:endParaRPr lang="zh-CN" altLang="en-US" sz="2000" b="1" cap="none" dirty="0" smtClean="0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2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56062"/>
          </a:xfrm>
        </p:spPr>
        <p:txBody>
          <a:bodyPr/>
          <a:lstStyle/>
          <a:p>
            <a:r>
              <a:rPr lang="en-US" altLang="zh-CN" b="1" cap="none" dirty="0" smtClean="0">
                <a:solidFill>
                  <a:srgbClr val="FFC000"/>
                </a:solidFill>
              </a:rPr>
              <a:t>Progress Of Universities</a:t>
            </a:r>
            <a:endParaRPr lang="zh-CN" altLang="en-US" b="1" cap="none" dirty="0">
              <a:solidFill>
                <a:srgbClr val="FFC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141413" y="1274000"/>
            <a:ext cx="9882061" cy="5293056"/>
          </a:xfrm>
        </p:spPr>
        <p:txBody>
          <a:bodyPr>
            <a:noAutofit/>
          </a:bodyPr>
          <a:lstStyle/>
          <a:p>
            <a:pPr marL="0" indent="0">
              <a:lnSpc>
                <a:spcPts val="2000"/>
              </a:lnSpc>
              <a:spcBef>
                <a:spcPts val="1438"/>
              </a:spcBef>
              <a:spcAft>
                <a:spcPts val="363"/>
              </a:spcAft>
              <a:buNone/>
            </a:pPr>
            <a:r>
              <a:rPr lang="en-US" altLang="en-US" b="1" cap="none" dirty="0"/>
              <a:t>Both SDU and THU groups made great progress in prototyping </a:t>
            </a:r>
            <a:r>
              <a:rPr lang="en-US" altLang="en-US" b="1" cap="none" dirty="0" err="1" smtClean="0"/>
              <a:t>Shashly</a:t>
            </a:r>
            <a:r>
              <a:rPr lang="en-US" altLang="zh-CN" b="1" cap="none" dirty="0" err="1" smtClean="0"/>
              <a:t>k</a:t>
            </a:r>
            <a:r>
              <a:rPr lang="en-US" altLang="en-US" b="1" cap="none" dirty="0" smtClean="0"/>
              <a:t> </a:t>
            </a:r>
            <a:r>
              <a:rPr lang="en-US" altLang="en-US" b="1" cap="none" dirty="0"/>
              <a:t>modules. Currently plan is to build 4 modules each.</a:t>
            </a:r>
          </a:p>
          <a:p>
            <a:pPr lvl="1">
              <a:lnSpc>
                <a:spcPts val="1600"/>
              </a:lnSpc>
              <a:spcBef>
                <a:spcPts val="725"/>
              </a:spcBef>
              <a:spcAft>
                <a:spcPts val="150"/>
              </a:spcAft>
              <a:buFont typeface="Arial" charset="0"/>
              <a:buChar char="•"/>
            </a:pPr>
            <a:r>
              <a:rPr lang="en-US" altLang="zh-CN" b="1" cap="none" dirty="0"/>
              <a:t>O</a:t>
            </a:r>
            <a:r>
              <a:rPr lang="en-US" altLang="en-US" b="1" cap="none" dirty="0" smtClean="0"/>
              <a:t>rdered </a:t>
            </a:r>
            <a:r>
              <a:rPr lang="en-US" altLang="en-US" b="1" cap="none" dirty="0"/>
              <a:t>lead and scintillator plates</a:t>
            </a:r>
          </a:p>
          <a:p>
            <a:pPr lvl="1">
              <a:lnSpc>
                <a:spcPts val="1600"/>
              </a:lnSpc>
              <a:spcBef>
                <a:spcPts val="725"/>
              </a:spcBef>
              <a:spcAft>
                <a:spcPts val="150"/>
              </a:spcAft>
              <a:buFont typeface="Arial" charset="0"/>
              <a:buChar char="•"/>
            </a:pPr>
            <a:r>
              <a:rPr lang="en-US" altLang="zh-CN" b="1" cap="none" dirty="0"/>
              <a:t>M</a:t>
            </a:r>
            <a:r>
              <a:rPr lang="en-US" altLang="en-US" b="1" cap="none" dirty="0" smtClean="0"/>
              <a:t>easured </a:t>
            </a:r>
            <a:r>
              <a:rPr lang="en-US" altLang="en-US" b="1" cap="none" dirty="0"/>
              <a:t>hole positions using optical grating</a:t>
            </a:r>
          </a:p>
          <a:p>
            <a:pPr lvl="1">
              <a:lnSpc>
                <a:spcPts val="1600"/>
              </a:lnSpc>
              <a:spcBef>
                <a:spcPts val="725"/>
              </a:spcBef>
              <a:spcAft>
                <a:spcPts val="150"/>
              </a:spcAft>
              <a:buFont typeface="Arial" charset="0"/>
              <a:buChar char="•"/>
            </a:pPr>
            <a:r>
              <a:rPr lang="en-US" altLang="en-US" b="1" cap="none" dirty="0"/>
              <a:t>SDU assembly tested using regular plastic + lead; compression up to </a:t>
            </a:r>
            <a:r>
              <a:rPr lang="en-US" altLang="zh-CN" b="1" cap="none" dirty="0" smtClean="0"/>
              <a:t>5</a:t>
            </a:r>
            <a:r>
              <a:rPr lang="en-US" altLang="en-US" b="1" cap="none" dirty="0" smtClean="0"/>
              <a:t>00k</a:t>
            </a:r>
            <a:r>
              <a:rPr lang="en-US" altLang="zh-CN" b="1" cap="none" dirty="0" smtClean="0"/>
              <a:t>g</a:t>
            </a:r>
            <a:endParaRPr lang="en-US" altLang="en-US" b="1" cap="none" dirty="0"/>
          </a:p>
          <a:p>
            <a:pPr lvl="1">
              <a:lnSpc>
                <a:spcPts val="1600"/>
              </a:lnSpc>
              <a:spcBef>
                <a:spcPts val="725"/>
              </a:spcBef>
              <a:spcAft>
                <a:spcPts val="150"/>
              </a:spcAft>
              <a:buFont typeface="Arial" charset="0"/>
              <a:buChar char="•"/>
            </a:pPr>
            <a:r>
              <a:rPr lang="en-US" altLang="en-US" b="1" cap="none" dirty="0"/>
              <a:t>In close contact with </a:t>
            </a:r>
            <a:r>
              <a:rPr lang="en-US" altLang="en-US" b="1" cap="none" dirty="0" err="1"/>
              <a:t>Huazhong</a:t>
            </a:r>
            <a:r>
              <a:rPr lang="en-US" altLang="en-US" b="1" cap="none" dirty="0"/>
              <a:t> Normal Univ. (ALICE) group on learning their assembling experience. </a:t>
            </a:r>
            <a:endParaRPr lang="zh-CN" altLang="en-US" b="1" cap="none" dirty="0" smtClean="0"/>
          </a:p>
          <a:p>
            <a:pPr marL="0" indent="0">
              <a:lnSpc>
                <a:spcPts val="2000"/>
              </a:lnSpc>
              <a:spcBef>
                <a:spcPct val="0"/>
              </a:spcBef>
              <a:buNone/>
            </a:pPr>
            <a:r>
              <a:rPr lang="en-US" altLang="zh-CN" b="1" cap="none" dirty="0" smtClean="0"/>
              <a:t>Work</a:t>
            </a:r>
            <a:r>
              <a:rPr lang="zh-CN" altLang="en-US" b="1" cap="none" dirty="0" smtClean="0"/>
              <a:t> </a:t>
            </a:r>
            <a:r>
              <a:rPr lang="en-US" altLang="zh-CN" b="1" cap="none" dirty="0" smtClean="0"/>
              <a:t>in</a:t>
            </a:r>
            <a:r>
              <a:rPr lang="zh-CN" altLang="en-US" b="1" cap="none" dirty="0" smtClean="0"/>
              <a:t> </a:t>
            </a:r>
            <a:r>
              <a:rPr lang="en-US" altLang="zh-CN" b="1" cap="none" dirty="0" err="1" smtClean="0"/>
              <a:t>UVa</a:t>
            </a:r>
            <a:r>
              <a:rPr lang="en-US" altLang="zh-CN" b="1" cap="none" dirty="0" smtClean="0"/>
              <a:t>.:</a:t>
            </a:r>
            <a:endParaRPr lang="zh-CN" altLang="en-US" b="1" cap="none" dirty="0" smtClean="0"/>
          </a:p>
          <a:p>
            <a:pPr lvl="1">
              <a:lnSpc>
                <a:spcPts val="1300"/>
              </a:lnSpc>
              <a:spcBef>
                <a:spcPts val="725"/>
              </a:spcBef>
              <a:spcAft>
                <a:spcPts val="150"/>
              </a:spcAft>
              <a:buFont typeface="Arial" charset="0"/>
              <a:buChar char="•"/>
            </a:pPr>
            <a:r>
              <a:rPr lang="en-US" altLang="zh-CN" b="1" cap="none" dirty="0" smtClean="0"/>
              <a:t>FMPMT</a:t>
            </a:r>
            <a:r>
              <a:rPr lang="en-US" altLang="en-US" b="1" cap="none" dirty="0" smtClean="0"/>
              <a:t> </a:t>
            </a:r>
            <a:r>
              <a:rPr lang="en-US" altLang="en-US" b="1" cap="none" dirty="0"/>
              <a:t>high field test using FROST magnet (July) </a:t>
            </a:r>
            <a:r>
              <a:rPr lang="en-US" altLang="en-US" b="1" cap="none" dirty="0">
                <a:solidFill>
                  <a:srgbClr val="EAFB19"/>
                </a:solidFill>
              </a:rPr>
              <a:t>– done, paper </a:t>
            </a:r>
            <a:r>
              <a:rPr lang="en-US" altLang="en-US" b="1" cap="none" dirty="0" smtClean="0">
                <a:solidFill>
                  <a:srgbClr val="EAFB19"/>
                </a:solidFill>
              </a:rPr>
              <a:t>submitted</a:t>
            </a:r>
            <a:endParaRPr lang="zh-CN" altLang="en-US" b="1" cap="none" dirty="0" smtClean="0">
              <a:solidFill>
                <a:srgbClr val="EAFB19"/>
              </a:solidFill>
            </a:endParaRPr>
          </a:p>
          <a:p>
            <a:pPr lvl="1">
              <a:lnSpc>
                <a:spcPts val="1300"/>
              </a:lnSpc>
              <a:spcBef>
                <a:spcPts val="725"/>
              </a:spcBef>
              <a:spcAft>
                <a:spcPts val="150"/>
              </a:spcAft>
              <a:buFont typeface="Arial" charset="0"/>
              <a:buChar char="•"/>
            </a:pPr>
            <a:r>
              <a:rPr lang="en-US" altLang="zh-CN" b="1" cap="none" dirty="0" smtClean="0"/>
              <a:t>Tests</a:t>
            </a:r>
            <a:r>
              <a:rPr lang="zh-CN" altLang="en-US" b="1" cap="none" dirty="0" smtClean="0"/>
              <a:t> </a:t>
            </a:r>
            <a:r>
              <a:rPr lang="en-US" altLang="en-US" b="1" cap="none" dirty="0" smtClean="0"/>
              <a:t>requiring </a:t>
            </a:r>
            <a:r>
              <a:rPr lang="en-US" altLang="en-US" b="1" cap="none" dirty="0"/>
              <a:t>beam → </a:t>
            </a:r>
            <a:r>
              <a:rPr lang="en-US" altLang="en-US" b="1" cap="none" dirty="0">
                <a:solidFill>
                  <a:srgbClr val="FFFF00"/>
                </a:solidFill>
              </a:rPr>
              <a:t>spring </a:t>
            </a:r>
            <a:r>
              <a:rPr lang="en-US" altLang="en-US" b="1" cap="none" dirty="0" smtClean="0">
                <a:solidFill>
                  <a:srgbClr val="FFFF00"/>
                </a:solidFill>
              </a:rPr>
              <a:t>2016</a:t>
            </a:r>
            <a:endParaRPr lang="zh-CN" altLang="en-US" b="1" cap="none" dirty="0" smtClean="0">
              <a:solidFill>
                <a:srgbClr val="FFFF00"/>
              </a:solidFill>
            </a:endParaRPr>
          </a:p>
          <a:p>
            <a:pPr lvl="2">
              <a:lnSpc>
                <a:spcPts val="1300"/>
              </a:lnSpc>
              <a:spcBef>
                <a:spcPts val="725"/>
              </a:spcBef>
              <a:spcAft>
                <a:spcPts val="150"/>
              </a:spcAft>
              <a:buSzPct val="45000"/>
              <a:buBlip>
                <a:blip r:embed="rId2"/>
              </a:buBlip>
            </a:pPr>
            <a:r>
              <a:rPr lang="en-US" altLang="en-US" b="1" cap="none" dirty="0"/>
              <a:t>FASPD uniformity test  </a:t>
            </a:r>
            <a:r>
              <a:rPr lang="en-US" altLang="en-US" b="1" cap="none" dirty="0">
                <a:solidFill>
                  <a:srgbClr val="EAFB19"/>
                </a:solidFill>
              </a:rPr>
              <a:t>–</a:t>
            </a:r>
            <a:r>
              <a:rPr lang="en-US" altLang="en-US" b="1" cap="none" dirty="0">
                <a:solidFill>
                  <a:srgbClr val="000080"/>
                </a:solidFill>
              </a:rPr>
              <a:t> </a:t>
            </a:r>
            <a:r>
              <a:rPr lang="en-US" altLang="en-US" b="1" cap="none" dirty="0">
                <a:solidFill>
                  <a:srgbClr val="EAFB19"/>
                </a:solidFill>
              </a:rPr>
              <a:t>awaiting GEM </a:t>
            </a:r>
          </a:p>
          <a:p>
            <a:pPr lvl="2">
              <a:lnSpc>
                <a:spcPts val="1300"/>
              </a:lnSpc>
              <a:spcBef>
                <a:spcPts val="725"/>
              </a:spcBef>
              <a:spcAft>
                <a:spcPts val="150"/>
              </a:spcAft>
              <a:buSzPct val="45000"/>
              <a:buBlip>
                <a:blip r:embed="rId2"/>
              </a:buBlip>
            </a:pPr>
            <a:r>
              <a:rPr lang="en-US" altLang="en-US" b="1" cap="none" dirty="0"/>
              <a:t>LASPD timing test </a:t>
            </a:r>
          </a:p>
          <a:p>
            <a:pPr lvl="2">
              <a:lnSpc>
                <a:spcPts val="1500"/>
              </a:lnSpc>
              <a:spcBef>
                <a:spcPts val="725"/>
              </a:spcBef>
              <a:spcAft>
                <a:spcPts val="150"/>
              </a:spcAft>
              <a:buSzPct val="45000"/>
              <a:buBlip>
                <a:blip r:embed="rId2"/>
              </a:buBlip>
            </a:pPr>
            <a:r>
              <a:rPr lang="en-US" altLang="zh-CN" b="1" cap="none" dirty="0" err="1"/>
              <a:t>P</a:t>
            </a:r>
            <a:r>
              <a:rPr lang="en-US" altLang="en-US" b="1" cap="none" dirty="0" err="1" smtClean="0"/>
              <a:t>reshower</a:t>
            </a:r>
            <a:r>
              <a:rPr lang="en-US" altLang="en-US" b="1" cap="none" dirty="0" smtClean="0"/>
              <a:t> </a:t>
            </a:r>
            <a:r>
              <a:rPr lang="en-US" altLang="en-US" b="1" cap="none" dirty="0"/>
              <a:t>prototype radiation </a:t>
            </a:r>
            <a:r>
              <a:rPr lang="en-US" altLang="en-US" b="1" cap="none" dirty="0" smtClean="0"/>
              <a:t>resistance</a:t>
            </a:r>
            <a:endParaRPr lang="zh-CN" altLang="en-US" b="1" cap="none" dirty="0"/>
          </a:p>
          <a:p>
            <a:pPr lvl="1">
              <a:lnSpc>
                <a:spcPts val="2000"/>
              </a:lnSpc>
              <a:spcBef>
                <a:spcPts val="725"/>
              </a:spcBef>
              <a:spcAft>
                <a:spcPts val="150"/>
              </a:spcAft>
              <a:buFont typeface="Arial" charset="0"/>
              <a:buChar char="•"/>
            </a:pPr>
            <a:r>
              <a:rPr lang="en-US" altLang="en-US" b="1" cap="none" dirty="0" smtClean="0"/>
              <a:t>We </a:t>
            </a:r>
            <a:r>
              <a:rPr lang="en-US" altLang="en-US" b="1" cap="none" dirty="0"/>
              <a:t>do have the complete drawing of the ALICE modules from Wayne State University but dissecting it and design our own requires serious engineering effort. </a:t>
            </a:r>
            <a:endParaRPr lang="en-US" altLang="en-US" b="1" cap="none" dirty="0" smtClean="0"/>
          </a:p>
          <a:p>
            <a:pPr lvl="1">
              <a:lnSpc>
                <a:spcPts val="2000"/>
              </a:lnSpc>
              <a:spcBef>
                <a:spcPct val="0"/>
              </a:spcBef>
              <a:buFontTx/>
              <a:buChar char="•"/>
            </a:pPr>
            <a:r>
              <a:rPr lang="en-US" altLang="en-US" b="1" cap="none" dirty="0" smtClean="0"/>
              <a:t>Continue </a:t>
            </a:r>
            <a:r>
              <a:rPr lang="en-US" altLang="en-US" b="1" cap="none" dirty="0"/>
              <a:t>working on the Module design/drawings (added side-plates)</a:t>
            </a:r>
          </a:p>
          <a:p>
            <a:pPr lvl="1">
              <a:lnSpc>
                <a:spcPts val="2000"/>
              </a:lnSpc>
              <a:spcBef>
                <a:spcPct val="0"/>
              </a:spcBef>
              <a:buFontTx/>
              <a:buChar char="•"/>
            </a:pPr>
            <a:r>
              <a:rPr lang="en-US" altLang="en-US" b="1" cap="none" dirty="0"/>
              <a:t>Resumed working with ANL/Chicago engineer on the </a:t>
            </a:r>
            <a:r>
              <a:rPr lang="en-US" altLang="en-US" b="1" cap="none" dirty="0" err="1"/>
              <a:t>Ecal</a:t>
            </a:r>
            <a:r>
              <a:rPr lang="en-US" altLang="en-US" b="1" cap="none" dirty="0"/>
              <a:t> </a:t>
            </a:r>
            <a:r>
              <a:rPr lang="en-US" altLang="en-US" b="1" cap="none" dirty="0" smtClean="0"/>
              <a:t>support</a:t>
            </a:r>
            <a:endParaRPr lang="en-US" altLang="en-US" b="1" cap="none" dirty="0"/>
          </a:p>
        </p:txBody>
      </p:sp>
    </p:spTree>
    <p:extLst>
      <p:ext uri="{BB962C8B-B14F-4D97-AF65-F5344CB8AC3E}">
        <p14:creationId xmlns:p14="http://schemas.microsoft.com/office/powerpoint/2010/main" val="2033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1808</TotalTime>
  <Words>1321</Words>
  <Application>Microsoft Macintosh PowerPoint</Application>
  <PresentationFormat>Widescreen</PresentationFormat>
  <Paragraphs>467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Adobe Caslon Pro</vt:lpstr>
      <vt:lpstr>Adobe Garamond Pro</vt:lpstr>
      <vt:lpstr>Brush Script Std</vt:lpstr>
      <vt:lpstr>Calibri</vt:lpstr>
      <vt:lpstr>Cambria Math</vt:lpstr>
      <vt:lpstr>Century Gothic</vt:lpstr>
      <vt:lpstr>Times New Roman</vt:lpstr>
      <vt:lpstr>Wingdings</vt:lpstr>
      <vt:lpstr>宋体</vt:lpstr>
      <vt:lpstr>Arial</vt:lpstr>
      <vt:lpstr>Mesh</vt:lpstr>
      <vt:lpstr>Ec and spd UpdatEs</vt:lpstr>
      <vt:lpstr>Outline</vt:lpstr>
      <vt:lpstr>Introduction</vt:lpstr>
      <vt:lpstr>SoLID Coverage</vt:lpstr>
      <vt:lpstr>Layout Of EC Modules</vt:lpstr>
      <vt:lpstr>Stucture Of EC</vt:lpstr>
      <vt:lpstr>progress</vt:lpstr>
      <vt:lpstr>Members From SDU &amp; THU</vt:lpstr>
      <vt:lpstr>Progress Of Universities</vt:lpstr>
      <vt:lpstr>Measurement &amp; assembly</vt:lpstr>
      <vt:lpstr>Measurement Tools</vt:lpstr>
      <vt:lpstr>Lead Plate</vt:lpstr>
      <vt:lpstr>Measurement Results Of Sampling</vt:lpstr>
      <vt:lpstr>Scintillator Tile</vt:lpstr>
      <vt:lpstr>Measurement Results Of Sampling</vt:lpstr>
      <vt:lpstr>Paper Sheet</vt:lpstr>
      <vt:lpstr>WLS Fiber</vt:lpstr>
      <vt:lpstr>Assembly Tools</vt:lpstr>
      <vt:lpstr>Assembly Tools</vt:lpstr>
      <vt:lpstr>Assembly Tools</vt:lpstr>
      <vt:lpstr>First Pre-Prototype</vt:lpstr>
      <vt:lpstr>First Pre-prototype Module at SDU</vt:lpstr>
      <vt:lpstr>Hanging Test</vt:lpstr>
      <vt:lpstr>Outlook</vt:lpstr>
      <vt:lpstr>PowerPoint Presentation</vt:lpstr>
      <vt:lpstr>What To Do Next 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136</cp:revision>
  <cp:lastPrinted>2016-01-12T18:42:20Z</cp:lastPrinted>
  <dcterms:created xsi:type="dcterms:W3CDTF">2016-01-09T15:18:40Z</dcterms:created>
  <dcterms:modified xsi:type="dcterms:W3CDTF">2016-01-12T19:13:59Z</dcterms:modified>
</cp:coreProperties>
</file>