
<file path=[Content_Types].xml><?xml version="1.0" encoding="utf-8"?>
<Types xmlns="http://schemas.openxmlformats.org/package/2006/content-types">
  <Override PartName="/_rels/.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20.png" ContentType="image/png"/>
  <Override PartName="/ppt/media/image19.png" ContentType="image/png"/>
  <Override PartName="/ppt/media/image18.png" ContentType="image/png"/>
  <Override PartName="/ppt/media/image17.png" ContentType="image/png"/>
  <Override PartName="/ppt/media/image16.png" ContentType="image/png"/>
  <Override PartName="/ppt/media/image15.png" ContentType="image/png"/>
  <Override PartName="/ppt/media/image14.png" ContentType="image/png"/>
  <Override PartName="/ppt/media/image13.png" ContentType="image/png"/>
  <Override PartName="/ppt/media/image12.png" ContentType="image/png"/>
  <Override PartName="/ppt/media/image11.png" ContentType="image/png"/>
  <Override PartName="/ppt/media/image4.png" ContentType="image/png"/>
  <Override PartName="/ppt/media/image3.png" ContentType="image/png"/>
  <Override PartName="/ppt/media/image2.png" ContentType="image/png"/>
  <Override PartName="/ppt/media/image1.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9.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503640" y="1326240"/>
            <a:ext cx="907128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503640" y="3043800"/>
            <a:ext cx="907128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50364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515196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5151960" y="304380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503640" y="304380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503640" y="1326240"/>
            <a:ext cx="907128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503640" y="1326240"/>
            <a:ext cx="907128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2979000" y="1325880"/>
            <a:ext cx="4120560" cy="3287880"/>
          </a:xfrm>
          <a:prstGeom prst="rect">
            <a:avLst/>
          </a:prstGeom>
          <a:ln>
            <a:noFill/>
          </a:ln>
        </p:spPr>
      </p:pic>
      <p:pic>
        <p:nvPicPr>
          <p:cNvPr id="35" name="" descr=""/>
          <p:cNvPicPr/>
          <p:nvPr/>
        </p:nvPicPr>
        <p:blipFill>
          <a:blip r:embed="rId3"/>
          <a:stretch/>
        </p:blipFill>
        <p:spPr>
          <a:xfrm>
            <a:off x="2979000" y="1325880"/>
            <a:ext cx="4120560" cy="32878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9" name="PlaceHolder 2"/>
          <p:cNvSpPr>
            <a:spLocks noGrp="1"/>
          </p:cNvSpPr>
          <p:nvPr>
            <p:ph type="subTitle"/>
          </p:nvPr>
        </p:nvSpPr>
        <p:spPr>
          <a:xfrm>
            <a:off x="503640" y="1326240"/>
            <a:ext cx="9071280" cy="32878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1" name="PlaceHolder 2"/>
          <p:cNvSpPr>
            <a:spLocks noGrp="1"/>
          </p:cNvSpPr>
          <p:nvPr>
            <p:ph type="body"/>
          </p:nvPr>
        </p:nvSpPr>
        <p:spPr>
          <a:xfrm>
            <a:off x="503640" y="1326240"/>
            <a:ext cx="907128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503640" y="1326240"/>
            <a:ext cx="442656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44" name="PlaceHolder 3"/>
          <p:cNvSpPr>
            <a:spLocks noGrp="1"/>
          </p:cNvSpPr>
          <p:nvPr>
            <p:ph type="body"/>
          </p:nvPr>
        </p:nvSpPr>
        <p:spPr>
          <a:xfrm>
            <a:off x="5151960" y="1326240"/>
            <a:ext cx="442656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1259640" y="927720"/>
            <a:ext cx="7559280" cy="914940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8" name="PlaceHolder 2"/>
          <p:cNvSpPr>
            <a:spLocks noGrp="1"/>
          </p:cNvSpPr>
          <p:nvPr>
            <p:ph type="body"/>
          </p:nvPr>
        </p:nvSpPr>
        <p:spPr>
          <a:xfrm>
            <a:off x="50364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49" name="PlaceHolder 3"/>
          <p:cNvSpPr>
            <a:spLocks noGrp="1"/>
          </p:cNvSpPr>
          <p:nvPr>
            <p:ph type="body"/>
          </p:nvPr>
        </p:nvSpPr>
        <p:spPr>
          <a:xfrm>
            <a:off x="503640" y="304380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0" name="PlaceHolder 4"/>
          <p:cNvSpPr>
            <a:spLocks noGrp="1"/>
          </p:cNvSpPr>
          <p:nvPr>
            <p:ph type="body"/>
          </p:nvPr>
        </p:nvSpPr>
        <p:spPr>
          <a:xfrm>
            <a:off x="5151960" y="1326240"/>
            <a:ext cx="442656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503640" y="1326240"/>
            <a:ext cx="9071280" cy="32878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503640" y="1326240"/>
            <a:ext cx="442656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515196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5151960" y="304380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50364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515196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503640" y="3043800"/>
            <a:ext cx="907128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503640" y="1326240"/>
            <a:ext cx="907128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503640" y="3043800"/>
            <a:ext cx="907128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50364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515196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5151960" y="304380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6" name="PlaceHolder 5"/>
          <p:cNvSpPr>
            <a:spLocks noGrp="1"/>
          </p:cNvSpPr>
          <p:nvPr>
            <p:ph type="body"/>
          </p:nvPr>
        </p:nvSpPr>
        <p:spPr>
          <a:xfrm>
            <a:off x="503640" y="304380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503640" y="1326240"/>
            <a:ext cx="907128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503640" y="1326240"/>
            <a:ext cx="907128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pic>
        <p:nvPicPr>
          <p:cNvPr id="70" name="" descr=""/>
          <p:cNvPicPr/>
          <p:nvPr/>
        </p:nvPicPr>
        <p:blipFill>
          <a:blip r:embed="rId2"/>
          <a:stretch/>
        </p:blipFill>
        <p:spPr>
          <a:xfrm>
            <a:off x="2979000" y="1325880"/>
            <a:ext cx="4120560" cy="3287880"/>
          </a:xfrm>
          <a:prstGeom prst="rect">
            <a:avLst/>
          </a:prstGeom>
          <a:ln>
            <a:noFill/>
          </a:ln>
        </p:spPr>
      </p:pic>
      <p:pic>
        <p:nvPicPr>
          <p:cNvPr id="71" name="" descr=""/>
          <p:cNvPicPr/>
          <p:nvPr/>
        </p:nvPicPr>
        <p:blipFill>
          <a:blip r:embed="rId3"/>
          <a:stretch/>
        </p:blipFill>
        <p:spPr>
          <a:xfrm>
            <a:off x="2979000" y="1325880"/>
            <a:ext cx="4120560" cy="32878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503640" y="1326240"/>
            <a:ext cx="907128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503640" y="1326240"/>
            <a:ext cx="442656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5151960" y="1326240"/>
            <a:ext cx="442656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1259640" y="927720"/>
            <a:ext cx="7559280" cy="914940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50364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503640" y="304380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5151960" y="1326240"/>
            <a:ext cx="442656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503640" y="1326240"/>
            <a:ext cx="4426560" cy="328788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515196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5151960" y="304380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50364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5151960" y="1326240"/>
            <a:ext cx="442656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503640" y="3043800"/>
            <a:ext cx="9071280" cy="1568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1259640" y="927720"/>
            <a:ext cx="7559280" cy="19735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7" name="PlaceHolder 2"/>
          <p:cNvSpPr>
            <a:spLocks noGrp="1"/>
          </p:cNvSpPr>
          <p:nvPr>
            <p:ph type="body"/>
          </p:nvPr>
        </p:nvSpPr>
        <p:spPr>
          <a:xfrm>
            <a:off x="503640" y="1326240"/>
            <a:ext cx="9071280" cy="3287880"/>
          </a:xfrm>
          <a:prstGeom prst="rect">
            <a:avLst/>
          </a:prstGeom>
        </p:spPr>
        <p:txBody>
          <a:bodyPr lIns="0" rIns="0" tIns="0" bIns="0"/>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Fifth Outline Level</a:t>
            </a:r>
            <a:endParaRPr b="0" lang="en-US"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Sixth Outline Level</a:t>
            </a:r>
            <a:endParaRPr b="0" lang="en-US"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Seventh Outline Level</a:t>
            </a:r>
            <a:endParaRPr b="0"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image" Target="../media/image18.png"/><Relationship Id="rId3"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image" Target="../media/image20.png"/><Relationship Id="rId3"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png"/><Relationship Id="rId3"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image" Target="../media/image16.png"/><Relationship Id="rId3"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2" name="CustomShape 1"/>
          <p:cNvSpPr/>
          <p:nvPr/>
        </p:nvSpPr>
        <p:spPr>
          <a:xfrm>
            <a:off x="822960" y="1005840"/>
            <a:ext cx="7995960" cy="1895400"/>
          </a:xfrm>
          <a:prstGeom prst="rect">
            <a:avLst/>
          </a:prstGeom>
          <a:noFill/>
          <a:ln>
            <a:noFill/>
          </a:ln>
        </p:spPr>
        <p:style>
          <a:lnRef idx="0"/>
          <a:fillRef idx="0"/>
          <a:effectRef idx="0"/>
          <a:fontRef idx="minor"/>
        </p:style>
        <p:txBody>
          <a:bodyPr lIns="90000" rIns="90000" tIns="45000" bIns="45000" anchor="b"/>
          <a:p>
            <a:pPr algn="ctr">
              <a:lnSpc>
                <a:spcPct val="100000"/>
              </a:lnSpc>
            </a:pPr>
            <a:r>
              <a:rPr b="0" lang="en-US" sz="4800" spc="-1" strike="noStrike">
                <a:solidFill>
                  <a:srgbClr val="000000"/>
                </a:solidFill>
                <a:uFill>
                  <a:solidFill>
                    <a:srgbClr val="ffffff"/>
                  </a:solidFill>
                </a:uFill>
                <a:latin typeface="Calibri Light"/>
              </a:rPr>
              <a:t>Beam test status update</a:t>
            </a:r>
            <a:endParaRPr b="0" lang="en-US" sz="1800" spc="-1" strike="noStrike">
              <a:solidFill>
                <a:srgbClr val="000000"/>
              </a:solidFill>
              <a:uFill>
                <a:solidFill>
                  <a:srgbClr val="ffffff"/>
                </a:solidFill>
              </a:uFill>
              <a:latin typeface="Arial"/>
            </a:endParaRPr>
          </a:p>
        </p:txBody>
      </p:sp>
      <p:sp>
        <p:nvSpPr>
          <p:cNvPr id="73" name="CustomShape 2"/>
          <p:cNvSpPr/>
          <p:nvPr/>
        </p:nvSpPr>
        <p:spPr>
          <a:xfrm>
            <a:off x="1259640" y="2977920"/>
            <a:ext cx="7559280" cy="1368360"/>
          </a:xfrm>
          <a:prstGeom prst="rect">
            <a:avLst/>
          </a:prstGeom>
          <a:noFill/>
          <a:ln>
            <a:noFill/>
          </a:ln>
        </p:spPr>
        <p:style>
          <a:lnRef idx="0"/>
          <a:fillRef idx="0"/>
          <a:effectRef idx="0"/>
          <a:fontRef idx="minor"/>
        </p:style>
        <p:txBody>
          <a:bodyPr lIns="90000" rIns="90000" tIns="45000" bIns="45000"/>
          <a:p>
            <a:pPr algn="ctr">
              <a:lnSpc>
                <a:spcPct val="100000"/>
              </a:lnSpc>
            </a:pPr>
            <a:r>
              <a:rPr b="0" lang="en-US" sz="2400" spc="-1" strike="noStrike">
                <a:solidFill>
                  <a:srgbClr val="000000"/>
                </a:solidFill>
                <a:uFill>
                  <a:solidFill>
                    <a:srgbClr val="ffffff"/>
                  </a:solidFill>
                </a:uFill>
                <a:latin typeface="Calibri"/>
              </a:rPr>
              <a:t>11/17/2016</a:t>
            </a:r>
            <a:endParaRPr b="0" lang="en-US" sz="1800" spc="-1" strike="noStrike">
              <a:solidFill>
                <a:srgbClr val="000000"/>
              </a:solidFill>
              <a:uFill>
                <a:solidFill>
                  <a:srgbClr val="ffffff"/>
                </a:solidFill>
              </a:uFill>
              <a:latin typeface="Arial"/>
            </a:endParaRPr>
          </a:p>
          <a:p>
            <a:pPr algn="ctr">
              <a:lnSpc>
                <a:spcPct val="100000"/>
              </a:lnSpc>
            </a:pPr>
            <a:r>
              <a:rPr b="0" lang="en-US" sz="2400" spc="-1" strike="noStrike">
                <a:solidFill>
                  <a:srgbClr val="000000"/>
                </a:solidFill>
                <a:uFill>
                  <a:solidFill>
                    <a:srgbClr val="ffffff"/>
                  </a:solidFill>
                </a:uFill>
                <a:latin typeface="Calibri"/>
              </a:rPr>
              <a:t>Ye Tian, SDU </a:t>
            </a:r>
            <a:endParaRPr b="0" lang="en-US" sz="1800" spc="-1" strike="noStrike">
              <a:solidFill>
                <a:srgbClr val="000000"/>
              </a:solidFill>
              <a:uFill>
                <a:solidFill>
                  <a:srgbClr val="ffffff"/>
                </a:solidFill>
              </a:uFill>
              <a:latin typeface="Arial"/>
            </a:endParaRPr>
          </a:p>
          <a:p>
            <a:pPr algn="ctr">
              <a:lnSpc>
                <a:spcPct val="100000"/>
              </a:lnSpc>
            </a:pPr>
            <a:r>
              <a:rPr b="0" lang="en-US" sz="2400" spc="-1" strike="noStrike">
                <a:solidFill>
                  <a:srgbClr val="000000"/>
                </a:solidFill>
                <a:uFill>
                  <a:solidFill>
                    <a:srgbClr val="ffffff"/>
                  </a:solidFill>
                </a:uFill>
                <a:latin typeface="Calibri"/>
              </a:rPr>
              <a:t>Vincent Sulkosky, UVA</a:t>
            </a:r>
            <a:endParaRPr b="0" lang="en-US" sz="1800" spc="-1" strike="noStrike">
              <a:solidFill>
                <a:srgbClr val="000000"/>
              </a:solidFill>
              <a:uFill>
                <a:solidFill>
                  <a:srgbClr val="ffffff"/>
                </a:solidFill>
              </a:uFill>
              <a:latin typeface="Arial"/>
            </a:endParaRPr>
          </a:p>
          <a:p>
            <a:pPr algn="ctr">
              <a:lnSpc>
                <a:spcPct val="100000"/>
              </a:lnSpc>
            </a:pPr>
            <a:endParaRPr b="0" lang="en-US" sz="1800" spc="-1" strike="noStrike">
              <a:solidFill>
                <a:srgbClr val="000000"/>
              </a:solidFill>
              <a:uFill>
                <a:solidFill>
                  <a:srgbClr val="ffffff"/>
                </a:solidFill>
              </a:uFill>
              <a:latin typeface="Arial"/>
            </a:endParaRPr>
          </a:p>
        </p:txBody>
      </p:sp>
      <p:sp>
        <p:nvSpPr>
          <p:cNvPr id="74" name="TextShape 3"/>
          <p:cNvSpPr txBox="1"/>
          <p:nvPr/>
        </p:nvSpPr>
        <p:spPr>
          <a:xfrm>
            <a:off x="2468880" y="4218840"/>
            <a:ext cx="4663440" cy="444600"/>
          </a:xfrm>
          <a:prstGeom prst="rect">
            <a:avLst/>
          </a:prstGeom>
          <a:noFill/>
          <a:ln>
            <a:noFill/>
          </a:ln>
        </p:spPr>
        <p:txBody>
          <a:bodyPr lIns="90000" rIns="90000" tIns="45000" bIns="45000"/>
          <a:p>
            <a:pPr>
              <a:lnSpc>
                <a:spcPct val="100000"/>
              </a:lnSpc>
            </a:pPr>
            <a:r>
              <a:rPr b="0" lang="en-US" sz="1800" spc="-1" strike="noStrike">
                <a:solidFill>
                  <a:srgbClr val="3333ff"/>
                </a:solidFill>
                <a:uFill>
                  <a:solidFill>
                    <a:srgbClr val="ffffff"/>
                  </a:solidFill>
                </a:uFill>
                <a:latin typeface="Comic Sans MS"/>
              </a:rPr>
              <a:t>with in-meeting edit from Xiaochao</a:t>
            </a:r>
            <a:endParaRPr b="0" lang="en-US" sz="1800" spc="-1" strike="noStrike">
              <a:solidFill>
                <a:srgbClr val="3333ff"/>
              </a:solidFill>
              <a:uFill>
                <a:solidFill>
                  <a:srgbClr val="ffffff"/>
                </a:solidFill>
              </a:uFill>
              <a:latin typeface="Comic Sans MS"/>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9" name="" descr=""/>
          <p:cNvPicPr/>
          <p:nvPr/>
        </p:nvPicPr>
        <p:blipFill>
          <a:blip r:embed="rId1"/>
          <a:stretch/>
        </p:blipFill>
        <p:spPr>
          <a:xfrm>
            <a:off x="182880" y="1213200"/>
            <a:ext cx="4924440" cy="2834640"/>
          </a:xfrm>
          <a:prstGeom prst="rect">
            <a:avLst/>
          </a:prstGeom>
          <a:ln>
            <a:noFill/>
          </a:ln>
        </p:spPr>
      </p:pic>
      <p:pic>
        <p:nvPicPr>
          <p:cNvPr id="110" name="" descr=""/>
          <p:cNvPicPr/>
          <p:nvPr/>
        </p:nvPicPr>
        <p:blipFill>
          <a:blip r:embed="rId2"/>
          <a:stretch/>
        </p:blipFill>
        <p:spPr>
          <a:xfrm>
            <a:off x="5068080" y="1213200"/>
            <a:ext cx="4885560" cy="2834640"/>
          </a:xfrm>
          <a:prstGeom prst="rect">
            <a:avLst/>
          </a:prstGeom>
          <a:ln>
            <a:noFill/>
          </a:ln>
        </p:spPr>
      </p:pic>
      <p:sp>
        <p:nvSpPr>
          <p:cNvPr id="111" name="TextShape 1"/>
          <p:cNvSpPr txBox="1"/>
          <p:nvPr/>
        </p:nvSpPr>
        <p:spPr>
          <a:xfrm>
            <a:off x="261000" y="756000"/>
            <a:ext cx="2377440" cy="37368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SDU#1 Preshower</a:t>
            </a:r>
            <a:endParaRPr b="0" lang="en-US" sz="1600" spc="-1" strike="noStrike">
              <a:solidFill>
                <a:srgbClr val="3333ff"/>
              </a:solidFill>
              <a:uFill>
                <a:solidFill>
                  <a:srgbClr val="ffffff"/>
                </a:solidFill>
              </a:uFill>
              <a:latin typeface="Comic Sans MS"/>
            </a:endParaRPr>
          </a:p>
        </p:txBody>
      </p:sp>
      <p:sp>
        <p:nvSpPr>
          <p:cNvPr id="112" name="TextShape 2"/>
          <p:cNvSpPr txBox="1"/>
          <p:nvPr/>
        </p:nvSpPr>
        <p:spPr>
          <a:xfrm>
            <a:off x="6021720" y="731520"/>
            <a:ext cx="2377440" cy="37368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SDU#1 Shashlyk</a:t>
            </a:r>
            <a:endParaRPr b="0" lang="en-US" sz="1600" spc="-1" strike="noStrike">
              <a:solidFill>
                <a:srgbClr val="3333ff"/>
              </a:solidFill>
              <a:uFill>
                <a:solidFill>
                  <a:srgbClr val="ffffff"/>
                </a:solidFill>
              </a:uFill>
              <a:latin typeface="Comic Sans MS"/>
            </a:endParaRPr>
          </a:p>
        </p:txBody>
      </p:sp>
      <p:sp>
        <p:nvSpPr>
          <p:cNvPr id="113" name="CustomShape 3"/>
          <p:cNvSpPr/>
          <p:nvPr/>
        </p:nvSpPr>
        <p:spPr>
          <a:xfrm>
            <a:off x="172080" y="91440"/>
            <a:ext cx="7559280" cy="457200"/>
          </a:xfrm>
          <a:prstGeom prst="rect">
            <a:avLst/>
          </a:prstGeom>
          <a:noFill/>
          <a:ln>
            <a:noFill/>
          </a:ln>
        </p:spPr>
        <p:style>
          <a:lnRef idx="0"/>
          <a:fillRef idx="0"/>
          <a:effectRef idx="0"/>
          <a:fontRef idx="minor"/>
        </p:style>
        <p:txBody>
          <a:bodyPr lIns="0" rIns="0" tIns="0" bIns="0" anchor="ctr"/>
          <a:p>
            <a:r>
              <a:rPr b="0" lang="en-US" sz="2800" spc="-1" strike="noStrike">
                <a:solidFill>
                  <a:srgbClr val="000000"/>
                </a:solidFill>
                <a:uFill>
                  <a:solidFill>
                    <a:srgbClr val="ffffff"/>
                  </a:solidFill>
                </a:uFill>
                <a:latin typeface="Calibri"/>
              </a:rPr>
              <a:t>Lastest Cosmic Test Data</a:t>
            </a:r>
            <a:endParaRPr b="0" lang="en-US" sz="1800" spc="-1" strike="noStrike">
              <a:solidFill>
                <a:srgbClr val="000000"/>
              </a:solidFill>
              <a:uFill>
                <a:solidFill>
                  <a:srgbClr val="ffffff"/>
                </a:solidFill>
              </a:uFill>
              <a:latin typeface="Arial"/>
            </a:endParaRPr>
          </a:p>
        </p:txBody>
      </p:sp>
      <p:sp>
        <p:nvSpPr>
          <p:cNvPr id="114" name="TextShape 4"/>
          <p:cNvSpPr txBox="1"/>
          <p:nvPr/>
        </p:nvSpPr>
        <p:spPr>
          <a:xfrm>
            <a:off x="274320" y="4663800"/>
            <a:ext cx="9692640" cy="65700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quick observation: Preshower looks much better, Shashlyk has less saturation, may be due to /4 </a:t>
            </a:r>
            <a:r>
              <a:rPr b="0" lang="en-US" sz="1600" spc="-1" strike="noStrike">
                <a:solidFill>
                  <a:srgbClr val="3333ff"/>
                </a:solidFill>
                <a:uFill>
                  <a:solidFill>
                    <a:srgbClr val="ffffff"/>
                  </a:solidFill>
                </a:uFill>
                <a:latin typeface="Comic Sans MS"/>
              </a:rPr>
              <a:t>gain, but still need to reduce gain or to understand overflowing.</a:t>
            </a:r>
            <a:endParaRPr b="0" lang="en-US" sz="1600" spc="-1" strike="noStrike">
              <a:solidFill>
                <a:srgbClr val="3333ff"/>
              </a:solidFill>
              <a:uFill>
                <a:solidFill>
                  <a:srgbClr val="ffffff"/>
                </a:solidFill>
              </a:uFill>
              <a:latin typeface="Comic Sans MS"/>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5" name="" descr=""/>
          <p:cNvPicPr/>
          <p:nvPr/>
        </p:nvPicPr>
        <p:blipFill>
          <a:blip r:embed="rId1"/>
          <a:stretch/>
        </p:blipFill>
        <p:spPr>
          <a:xfrm>
            <a:off x="91440" y="1352520"/>
            <a:ext cx="4822560" cy="2834280"/>
          </a:xfrm>
          <a:prstGeom prst="rect">
            <a:avLst/>
          </a:prstGeom>
          <a:ln>
            <a:noFill/>
          </a:ln>
        </p:spPr>
      </p:pic>
      <p:pic>
        <p:nvPicPr>
          <p:cNvPr id="116" name="" descr=""/>
          <p:cNvPicPr/>
          <p:nvPr/>
        </p:nvPicPr>
        <p:blipFill>
          <a:blip r:embed="rId2"/>
          <a:stretch/>
        </p:blipFill>
        <p:spPr>
          <a:xfrm>
            <a:off x="4966560" y="1316160"/>
            <a:ext cx="4944960" cy="2969280"/>
          </a:xfrm>
          <a:prstGeom prst="rect">
            <a:avLst/>
          </a:prstGeom>
          <a:ln>
            <a:noFill/>
          </a:ln>
        </p:spPr>
      </p:pic>
      <p:sp>
        <p:nvSpPr>
          <p:cNvPr id="117" name="CustomShape 1"/>
          <p:cNvSpPr/>
          <p:nvPr/>
        </p:nvSpPr>
        <p:spPr>
          <a:xfrm>
            <a:off x="172080" y="91440"/>
            <a:ext cx="7559280" cy="457200"/>
          </a:xfrm>
          <a:prstGeom prst="rect">
            <a:avLst/>
          </a:prstGeom>
          <a:noFill/>
          <a:ln>
            <a:noFill/>
          </a:ln>
        </p:spPr>
        <p:style>
          <a:lnRef idx="0"/>
          <a:fillRef idx="0"/>
          <a:effectRef idx="0"/>
          <a:fontRef idx="minor"/>
        </p:style>
        <p:txBody>
          <a:bodyPr lIns="0" rIns="0" tIns="0" bIns="0" anchor="ctr"/>
          <a:p>
            <a:r>
              <a:rPr b="0" lang="en-US" sz="2800" spc="-1" strike="noStrike">
                <a:solidFill>
                  <a:srgbClr val="000000"/>
                </a:solidFill>
                <a:uFill>
                  <a:solidFill>
                    <a:srgbClr val="ffffff"/>
                  </a:solidFill>
                </a:uFill>
                <a:latin typeface="Calibri"/>
              </a:rPr>
              <a:t>Lastest Cosmic Test Data</a:t>
            </a:r>
            <a:endParaRPr b="0" lang="en-US" sz="1800" spc="-1" strike="noStrike">
              <a:solidFill>
                <a:srgbClr val="000000"/>
              </a:solidFill>
              <a:uFill>
                <a:solidFill>
                  <a:srgbClr val="ffffff"/>
                </a:solidFill>
              </a:uFill>
              <a:latin typeface="Arial"/>
            </a:endParaRPr>
          </a:p>
        </p:txBody>
      </p:sp>
      <p:sp>
        <p:nvSpPr>
          <p:cNvPr id="118" name="TextShape 2"/>
          <p:cNvSpPr txBox="1"/>
          <p:nvPr/>
        </p:nvSpPr>
        <p:spPr>
          <a:xfrm>
            <a:off x="274320" y="790560"/>
            <a:ext cx="2377440" cy="37368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SDU#2 Preshower</a:t>
            </a:r>
            <a:endParaRPr b="0" lang="en-US" sz="1600" spc="-1" strike="noStrike">
              <a:solidFill>
                <a:srgbClr val="3333ff"/>
              </a:solidFill>
              <a:uFill>
                <a:solidFill>
                  <a:srgbClr val="ffffff"/>
                </a:solidFill>
              </a:uFill>
              <a:latin typeface="Comic Sans MS"/>
            </a:endParaRPr>
          </a:p>
        </p:txBody>
      </p:sp>
      <p:sp>
        <p:nvSpPr>
          <p:cNvPr id="119" name="TextShape 3"/>
          <p:cNvSpPr txBox="1"/>
          <p:nvPr/>
        </p:nvSpPr>
        <p:spPr>
          <a:xfrm>
            <a:off x="6035040" y="766080"/>
            <a:ext cx="2377440" cy="37368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SDU#2 Shashlyk</a:t>
            </a:r>
            <a:endParaRPr b="0" lang="en-US" sz="1600" spc="-1" strike="noStrike">
              <a:solidFill>
                <a:srgbClr val="3333ff"/>
              </a:solidFill>
              <a:uFill>
                <a:solidFill>
                  <a:srgbClr val="ffffff"/>
                </a:solidFill>
              </a:uFill>
              <a:latin typeface="Comic Sans MS"/>
            </a:endParaRPr>
          </a:p>
        </p:txBody>
      </p:sp>
      <p:sp>
        <p:nvSpPr>
          <p:cNvPr id="120" name="TextShape 4"/>
          <p:cNvSpPr txBox="1"/>
          <p:nvPr/>
        </p:nvSpPr>
        <p:spPr>
          <a:xfrm>
            <a:off x="274320" y="4663800"/>
            <a:ext cx="9692640" cy="65700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quick observation: Preshower looks much better, Shashlyk has less saturation, may be due to /4 gain, but still need to reduce gain or to understand overflowing.</a:t>
            </a:r>
            <a:endParaRPr b="0" lang="en-US" sz="1600" spc="-1" strike="noStrike">
              <a:solidFill>
                <a:srgbClr val="3333ff"/>
              </a:solidFill>
              <a:uFill>
                <a:solidFill>
                  <a:srgbClr val="ffffff"/>
                </a:solidFill>
              </a:uFill>
              <a:latin typeface="Comic Sans MS"/>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TextShape 1"/>
          <p:cNvSpPr txBox="1"/>
          <p:nvPr/>
        </p:nvSpPr>
        <p:spPr>
          <a:xfrm>
            <a:off x="274320" y="548640"/>
            <a:ext cx="9692640" cy="109728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Need FASPD and LASPD latest data, but the trigger for cosmic is the OR of the scintillators and the calorimeters, so not sure if there can even be signals in the SPDs.</a:t>
            </a:r>
            <a:endParaRPr b="0" lang="en-US" sz="1600" spc="-1" strike="noStrike">
              <a:solidFill>
                <a:srgbClr val="3333ff"/>
              </a:solidFill>
              <a:uFill>
                <a:solidFill>
                  <a:srgbClr val="ffffff"/>
                </a:solidFill>
              </a:uFill>
              <a:latin typeface="Comic Sans MS"/>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Shape 1"/>
          <p:cNvSpPr txBox="1"/>
          <p:nvPr/>
        </p:nvSpPr>
        <p:spPr>
          <a:xfrm>
            <a:off x="182880" y="640080"/>
            <a:ext cx="9692640" cy="4704840"/>
          </a:xfrm>
          <a:prstGeom prst="rect">
            <a:avLst/>
          </a:prstGeom>
          <a:noFill/>
          <a:ln>
            <a:noFill/>
          </a:ln>
        </p:spPr>
        <p:txBody>
          <a:bodyPr lIns="90000" rIns="90000" tIns="45000" bIns="45000"/>
          <a:p>
            <a:pPr>
              <a:lnSpc>
                <a:spcPct val="100000"/>
              </a:lnSpc>
            </a:pPr>
            <a:r>
              <a:rPr b="0" lang="en-US" sz="2000" spc="-1" strike="noStrike">
                <a:solidFill>
                  <a:srgbClr val="3333ff"/>
                </a:solidFill>
                <a:uFill>
                  <a:solidFill>
                    <a:srgbClr val="ffffff"/>
                  </a:solidFill>
                </a:uFill>
                <a:latin typeface="Comic Sans MS"/>
              </a:rPr>
              <a:t>To do for preparing the new beam test:</a:t>
            </a:r>
            <a:endParaRPr b="0" lang="en-US" sz="2000" spc="-1" strike="noStrike">
              <a:solidFill>
                <a:srgbClr val="3333ff"/>
              </a:solidFill>
              <a:uFill>
                <a:solidFill>
                  <a:srgbClr val="ffffff"/>
                </a:solidFill>
              </a:uFill>
              <a:latin typeface="Comic Sans MS"/>
            </a:endParaRPr>
          </a:p>
          <a:p>
            <a:pPr>
              <a:lnSpc>
                <a:spcPct val="100000"/>
              </a:lnSpc>
            </a:pPr>
            <a:endParaRPr b="0" lang="en-US" sz="2000" spc="-1" strike="noStrike">
              <a:solidFill>
                <a:srgbClr val="3333ff"/>
              </a:solidFill>
              <a:uFill>
                <a:solidFill>
                  <a:srgbClr val="ffffff"/>
                </a:solidFill>
              </a:uFill>
              <a:latin typeface="Comic Sans MS"/>
            </a:endParaRPr>
          </a:p>
          <a:p>
            <a:pPr>
              <a:lnSpc>
                <a:spcPct val="100000"/>
              </a:lnSpc>
            </a:pPr>
            <a:r>
              <a:rPr b="0" lang="en-US" sz="2000" spc="-1" strike="noStrike">
                <a:solidFill>
                  <a:srgbClr val="3333ff"/>
                </a:solidFill>
                <a:uFill>
                  <a:solidFill>
                    <a:srgbClr val="ffffff"/>
                  </a:solidFill>
                </a:uFill>
                <a:latin typeface="Comic Sans MS"/>
              </a:rPr>
              <a:t>1) Determine HV for all detectors, especially the preshower (due to fixing the light leak) and the shashlyk (due to adding fan in/out and moving the summing module);</a:t>
            </a:r>
            <a:endParaRPr b="0" lang="en-US" sz="2000" spc="-1" strike="noStrike">
              <a:solidFill>
                <a:srgbClr val="3333ff"/>
              </a:solidFill>
              <a:uFill>
                <a:solidFill>
                  <a:srgbClr val="ffffff"/>
                </a:solidFill>
              </a:uFill>
              <a:latin typeface="Comic Sans MS"/>
            </a:endParaRPr>
          </a:p>
          <a:p>
            <a:pPr>
              <a:lnSpc>
                <a:spcPct val="100000"/>
              </a:lnSpc>
            </a:pPr>
            <a:endParaRPr b="0" lang="en-US" sz="2000" spc="-1" strike="noStrike">
              <a:solidFill>
                <a:srgbClr val="3333ff"/>
              </a:solidFill>
              <a:uFill>
                <a:solidFill>
                  <a:srgbClr val="ffffff"/>
                </a:solidFill>
              </a:uFill>
              <a:latin typeface="Comic Sans MS"/>
            </a:endParaRPr>
          </a:p>
          <a:p>
            <a:pPr>
              <a:lnSpc>
                <a:spcPct val="100000"/>
              </a:lnSpc>
            </a:pPr>
            <a:r>
              <a:rPr b="0" lang="en-US" sz="2000" spc="-1" strike="noStrike">
                <a:solidFill>
                  <a:srgbClr val="3333ff"/>
                </a:solidFill>
                <a:uFill>
                  <a:solidFill>
                    <a:srgbClr val="ffffff"/>
                  </a:solidFill>
                </a:uFill>
                <a:latin typeface="Comic Sans MS"/>
              </a:rPr>
              <a:t>2) Check FADCs quickly for all channels to make sure the saturation/overflowing is gone. If not, lower the HV. If that does not improve the spectra, need to understand the problem urgently;</a:t>
            </a:r>
            <a:endParaRPr b="0" lang="en-US" sz="2000" spc="-1" strike="noStrike">
              <a:solidFill>
                <a:srgbClr val="3333ff"/>
              </a:solidFill>
              <a:uFill>
                <a:solidFill>
                  <a:srgbClr val="ffffff"/>
                </a:solidFill>
              </a:uFill>
              <a:latin typeface="Comic Sans MS"/>
            </a:endParaRPr>
          </a:p>
          <a:p>
            <a:pPr>
              <a:lnSpc>
                <a:spcPct val="100000"/>
              </a:lnSpc>
            </a:pPr>
            <a:endParaRPr b="0" lang="en-US" sz="2000" spc="-1" strike="noStrike">
              <a:solidFill>
                <a:srgbClr val="3333ff"/>
              </a:solidFill>
              <a:uFill>
                <a:solidFill>
                  <a:srgbClr val="ffffff"/>
                </a:solidFill>
              </a:uFill>
              <a:latin typeface="Comic Sans MS"/>
            </a:endParaRPr>
          </a:p>
          <a:p>
            <a:pPr>
              <a:lnSpc>
                <a:spcPct val="100000"/>
              </a:lnSpc>
            </a:pPr>
            <a:r>
              <a:rPr b="0" lang="en-US" sz="2000" spc="-1" strike="noStrike">
                <a:solidFill>
                  <a:srgbClr val="3333ff"/>
                </a:solidFill>
                <a:uFill>
                  <a:solidFill>
                    <a:srgbClr val="ffffff"/>
                  </a:solidFill>
                </a:uFill>
                <a:latin typeface="Comic Sans MS"/>
              </a:rPr>
              <a:t>3) Check trigger rates. The three preshowers and the three shashlyk modules should show similar rates under beam conditions (except for the difference due to positioning).</a:t>
            </a:r>
            <a:endParaRPr b="0" lang="en-US" sz="2000" spc="-1" strike="noStrike">
              <a:solidFill>
                <a:srgbClr val="3333ff"/>
              </a:solidFill>
              <a:uFill>
                <a:solidFill>
                  <a:srgbClr val="ffffff"/>
                </a:solidFill>
              </a:uFill>
              <a:latin typeface="Comic Sans MS"/>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1"/>
          <p:cNvSpPr/>
          <p:nvPr/>
        </p:nvSpPr>
        <p:spPr>
          <a:xfrm>
            <a:off x="619560" y="640080"/>
            <a:ext cx="7061040" cy="398160"/>
          </a:xfrm>
          <a:prstGeom prst="rect">
            <a:avLst/>
          </a:prstGeom>
          <a:noFill/>
          <a:ln>
            <a:noFill/>
          </a:ln>
        </p:spPr>
        <p:style>
          <a:lnRef idx="0"/>
          <a:fillRef idx="0"/>
          <a:effectRef idx="0"/>
          <a:fontRef idx="minor"/>
        </p:style>
        <p:txBody>
          <a:bodyPr lIns="0" rIns="0" tIns="0" bIns="0" anchor="ctr"/>
          <a:p>
            <a:r>
              <a:rPr b="0" lang="en-US" sz="2600" spc="-1" strike="noStrike">
                <a:solidFill>
                  <a:srgbClr val="000000"/>
                </a:solidFill>
                <a:uFill>
                  <a:solidFill>
                    <a:srgbClr val="ffffff"/>
                  </a:solidFill>
                </a:uFill>
                <a:latin typeface="Calibri"/>
              </a:rPr>
              <a:t>General Update </a:t>
            </a:r>
            <a:endParaRPr b="0" lang="en-US" sz="1800" spc="-1" strike="noStrike">
              <a:solidFill>
                <a:srgbClr val="000000"/>
              </a:solidFill>
              <a:uFill>
                <a:solidFill>
                  <a:srgbClr val="ffffff"/>
                </a:solidFill>
              </a:uFill>
              <a:latin typeface="Arial"/>
            </a:endParaRPr>
          </a:p>
        </p:txBody>
      </p:sp>
      <p:sp>
        <p:nvSpPr>
          <p:cNvPr id="76" name="CustomShape 2"/>
          <p:cNvSpPr/>
          <p:nvPr/>
        </p:nvSpPr>
        <p:spPr>
          <a:xfrm>
            <a:off x="503640" y="1326240"/>
            <a:ext cx="9071280" cy="3702600"/>
          </a:xfrm>
          <a:prstGeom prst="rect">
            <a:avLst/>
          </a:prstGeom>
          <a:noFill/>
          <a:ln>
            <a:noFill/>
          </a:ln>
        </p:spPr>
        <p:style>
          <a:lnRef idx="0"/>
          <a:fillRef idx="0"/>
          <a:effectRef idx="0"/>
          <a:fontRef idx="minor"/>
        </p:style>
        <p:txBody>
          <a:bodyPr lIns="0" rIns="0" tIns="0" bIns="0"/>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We don't have beam since last EC meeting. Beam will be delivered on Friday.</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The hall changed to controlled access yesterday afternoon, which is one day early than expected. Mark wanted to move all detectors to a smaller angle yesterday, since the schedule changed, wait for next chance.</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For SoLID detector, only three shashlyk modules used as trigger.(not include cosmic test) </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Added all SoLID modules to scaler.</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Changed a NIM crate to solve baseline not stable problem.</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Need to check why the cosmic events with signal get less.</a:t>
            </a:r>
            <a:endParaRPr b="0" lang="en-US"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TextShape 1"/>
          <p:cNvSpPr txBox="1"/>
          <p:nvPr/>
        </p:nvSpPr>
        <p:spPr>
          <a:xfrm>
            <a:off x="91440" y="548640"/>
            <a:ext cx="9875520" cy="2639160"/>
          </a:xfrm>
          <a:prstGeom prst="rect">
            <a:avLst/>
          </a:prstGeom>
          <a:noFill/>
          <a:ln>
            <a:noFill/>
          </a:ln>
        </p:spPr>
        <p:txBody>
          <a:bodyPr lIns="90000" rIns="90000" tIns="45000" bIns="45000"/>
          <a:p>
            <a:pPr>
              <a:lnSpc>
                <a:spcPct val="100000"/>
              </a:lnSpc>
            </a:pPr>
            <a:r>
              <a:rPr b="0" lang="en-US" sz="1800" spc="-1" strike="noStrike">
                <a:solidFill>
                  <a:srgbClr val="3333ff"/>
                </a:solidFill>
                <a:uFill>
                  <a:solidFill>
                    <a:srgbClr val="ffffff"/>
                  </a:solidFill>
                </a:uFill>
                <a:latin typeface="Comic Sans MS"/>
              </a:rPr>
              <a:t>Summary of changes since last week:</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1) THU shashlyk module HV is lowered by 200V</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2) From Vince: The summing module has been moved from before FADC to after FADC, due to adding the individual shashlyk modules to the scalers. The summing modules has a x4 gain, which means the FADC signals should all be smaller by factor 4 for the shashlyk modules. For triggering, Mark did lower the threshold from -300mV to -90mV which compensate partially the gain change, and the trigger rate should be similar as before.</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3) We could increase the PMT HV now if needed.</a:t>
            </a:r>
            <a:endParaRPr b="0" lang="en-US" sz="1800" spc="-1" strike="noStrike">
              <a:solidFill>
                <a:srgbClr val="3333ff"/>
              </a:solidFill>
              <a:uFill>
                <a:solidFill>
                  <a:srgbClr val="ffffff"/>
                </a:solidFill>
              </a:uFill>
              <a:latin typeface="Comic Sans MS"/>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CustomShape 1"/>
          <p:cNvSpPr/>
          <p:nvPr/>
        </p:nvSpPr>
        <p:spPr>
          <a:xfrm>
            <a:off x="731520" y="274320"/>
            <a:ext cx="8869320" cy="1096920"/>
          </a:xfrm>
          <a:prstGeom prst="rect">
            <a:avLst/>
          </a:prstGeom>
          <a:noFill/>
          <a:ln>
            <a:noFill/>
          </a:ln>
        </p:spPr>
        <p:style>
          <a:lnRef idx="0"/>
          <a:fillRef idx="0"/>
          <a:effectRef idx="0"/>
          <a:fontRef idx="minor"/>
        </p:style>
        <p:txBody>
          <a:bodyPr lIns="0" rIns="0" tIns="0" bIns="0" anchor="ctr"/>
          <a:p>
            <a:r>
              <a:rPr b="0" lang="en-US" sz="2600" spc="-1" strike="noStrike">
                <a:solidFill>
                  <a:srgbClr val="000000"/>
                </a:solidFill>
                <a:uFill>
                  <a:solidFill>
                    <a:srgbClr val="ffffff"/>
                  </a:solidFill>
                </a:uFill>
                <a:latin typeface="Calibri"/>
              </a:rPr>
              <a:t>The pedestal difference after replacing to a new NIM crate (Problem solved)</a:t>
            </a:r>
            <a:endParaRPr b="0" lang="en-US" sz="1800" spc="-1" strike="noStrike">
              <a:solidFill>
                <a:srgbClr val="000000"/>
              </a:solidFill>
              <a:uFill>
                <a:solidFill>
                  <a:srgbClr val="ffffff"/>
                </a:solidFill>
              </a:uFill>
              <a:latin typeface="Arial"/>
            </a:endParaRPr>
          </a:p>
        </p:txBody>
      </p:sp>
      <p:sp>
        <p:nvSpPr>
          <p:cNvPr id="79" name="CustomShape 2"/>
          <p:cNvSpPr/>
          <p:nvPr/>
        </p:nvSpPr>
        <p:spPr>
          <a:xfrm>
            <a:off x="365760" y="1280160"/>
            <a:ext cx="9071280" cy="3287880"/>
          </a:xfrm>
          <a:prstGeom prst="rect">
            <a:avLst/>
          </a:prstGeom>
          <a:noFill/>
          <a:ln>
            <a:noFill/>
          </a:ln>
        </p:spPr>
        <p:style>
          <a:lnRef idx="0"/>
          <a:fillRef idx="0"/>
          <a:effectRef idx="0"/>
          <a:fontRef idx="minor"/>
        </p:style>
      </p:sp>
      <p:pic>
        <p:nvPicPr>
          <p:cNvPr id="80" name="" descr=""/>
          <p:cNvPicPr/>
          <p:nvPr/>
        </p:nvPicPr>
        <p:blipFill>
          <a:blip r:embed="rId1"/>
          <a:stretch/>
        </p:blipFill>
        <p:spPr>
          <a:xfrm>
            <a:off x="5394960" y="1737360"/>
            <a:ext cx="4177080" cy="2876760"/>
          </a:xfrm>
          <a:prstGeom prst="rect">
            <a:avLst/>
          </a:prstGeom>
          <a:ln>
            <a:noFill/>
          </a:ln>
        </p:spPr>
      </p:pic>
      <p:pic>
        <p:nvPicPr>
          <p:cNvPr id="81" name="" descr=""/>
          <p:cNvPicPr/>
          <p:nvPr/>
        </p:nvPicPr>
        <p:blipFill>
          <a:blip r:embed="rId2"/>
          <a:stretch/>
        </p:blipFill>
        <p:spPr>
          <a:xfrm>
            <a:off x="548640" y="1737360"/>
            <a:ext cx="4205880" cy="2913840"/>
          </a:xfrm>
          <a:prstGeom prst="rect">
            <a:avLst/>
          </a:prstGeom>
          <a:ln>
            <a:noFill/>
          </a:ln>
        </p:spPr>
      </p:pic>
      <p:pic>
        <p:nvPicPr>
          <p:cNvPr id="82" name="" descr=""/>
          <p:cNvPicPr/>
          <p:nvPr/>
        </p:nvPicPr>
        <p:blipFill>
          <a:blip r:embed="rId3"/>
          <a:stretch/>
        </p:blipFill>
        <p:spPr>
          <a:xfrm>
            <a:off x="4114800" y="3017520"/>
            <a:ext cx="1284480" cy="495360"/>
          </a:xfrm>
          <a:prstGeom prst="rect">
            <a:avLst/>
          </a:prstGeom>
          <a:ln>
            <a:no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142200" y="48960"/>
            <a:ext cx="5344200" cy="774000"/>
          </a:xfrm>
          <a:prstGeom prst="rect">
            <a:avLst/>
          </a:prstGeom>
          <a:noFill/>
          <a:ln>
            <a:noFill/>
          </a:ln>
        </p:spPr>
        <p:style>
          <a:lnRef idx="0"/>
          <a:fillRef idx="0"/>
          <a:effectRef idx="0"/>
          <a:fontRef idx="minor"/>
        </p:style>
        <p:txBody>
          <a:bodyPr lIns="0" rIns="0" tIns="0" bIns="0" anchor="ctr"/>
          <a:p>
            <a:r>
              <a:rPr b="0" lang="en-US" sz="2600" spc="-1" strike="noStrike">
                <a:solidFill>
                  <a:srgbClr val="000000"/>
                </a:solidFill>
                <a:uFill>
                  <a:solidFill>
                    <a:srgbClr val="ffffff"/>
                  </a:solidFill>
                </a:uFill>
                <a:latin typeface="Calibri"/>
              </a:rPr>
              <a:t>Low signal events after adding </a:t>
            </a:r>
            <a:r>
              <a:rPr b="0" lang="en-US" sz="2600" spc="-1" strike="noStrike">
                <a:solidFill>
                  <a:srgbClr val="000000"/>
                </a:solidFill>
                <a:uFill>
                  <a:solidFill>
                    <a:srgbClr val="ffffff"/>
                  </a:solidFill>
                </a:uFill>
                <a:latin typeface="Calibri"/>
              </a:rPr>
              <a:t>FAN-IN/OUT (problem?)</a:t>
            </a:r>
            <a:endParaRPr b="0" lang="en-US" sz="1800" spc="-1" strike="noStrike">
              <a:solidFill>
                <a:srgbClr val="000000"/>
              </a:solidFill>
              <a:uFill>
                <a:solidFill>
                  <a:srgbClr val="ffffff"/>
                </a:solidFill>
              </a:uFill>
              <a:latin typeface="Arial"/>
            </a:endParaRPr>
          </a:p>
        </p:txBody>
      </p:sp>
      <p:sp>
        <p:nvSpPr>
          <p:cNvPr id="84" name="CustomShape 2"/>
          <p:cNvSpPr/>
          <p:nvPr/>
        </p:nvSpPr>
        <p:spPr>
          <a:xfrm>
            <a:off x="365760" y="1649520"/>
            <a:ext cx="9071280" cy="3287880"/>
          </a:xfrm>
          <a:prstGeom prst="rect">
            <a:avLst/>
          </a:prstGeom>
          <a:noFill/>
          <a:ln>
            <a:noFill/>
          </a:ln>
        </p:spPr>
        <p:style>
          <a:lnRef idx="0"/>
          <a:fillRef idx="0"/>
          <a:effectRef idx="0"/>
          <a:fontRef idx="minor"/>
        </p:style>
      </p:sp>
      <p:pic>
        <p:nvPicPr>
          <p:cNvPr id="85" name="" descr=""/>
          <p:cNvPicPr/>
          <p:nvPr/>
        </p:nvPicPr>
        <p:blipFill>
          <a:blip r:embed="rId1"/>
          <a:stretch/>
        </p:blipFill>
        <p:spPr>
          <a:xfrm>
            <a:off x="5501880" y="2625480"/>
            <a:ext cx="4007520" cy="2860560"/>
          </a:xfrm>
          <a:prstGeom prst="rect">
            <a:avLst/>
          </a:prstGeom>
          <a:ln>
            <a:noFill/>
          </a:ln>
        </p:spPr>
      </p:pic>
      <p:pic>
        <p:nvPicPr>
          <p:cNvPr id="86" name="" descr=""/>
          <p:cNvPicPr/>
          <p:nvPr/>
        </p:nvPicPr>
        <p:blipFill>
          <a:blip r:embed="rId2"/>
          <a:stretch/>
        </p:blipFill>
        <p:spPr>
          <a:xfrm>
            <a:off x="640080" y="2559600"/>
            <a:ext cx="4388760" cy="2926440"/>
          </a:xfrm>
          <a:prstGeom prst="rect">
            <a:avLst/>
          </a:prstGeom>
          <a:ln>
            <a:noFill/>
          </a:ln>
        </p:spPr>
      </p:pic>
      <p:pic>
        <p:nvPicPr>
          <p:cNvPr id="87" name="" descr=""/>
          <p:cNvPicPr/>
          <p:nvPr/>
        </p:nvPicPr>
        <p:blipFill>
          <a:blip r:embed="rId3"/>
          <a:stretch/>
        </p:blipFill>
        <p:spPr>
          <a:xfrm>
            <a:off x="4206240" y="3801960"/>
            <a:ext cx="1284480" cy="495360"/>
          </a:xfrm>
          <a:prstGeom prst="rect">
            <a:avLst/>
          </a:prstGeom>
          <a:ln>
            <a:noFill/>
          </a:ln>
        </p:spPr>
      </p:pic>
      <p:sp>
        <p:nvSpPr>
          <p:cNvPr id="88" name="TextShape 3"/>
          <p:cNvSpPr txBox="1"/>
          <p:nvPr/>
        </p:nvSpPr>
        <p:spPr>
          <a:xfrm>
            <a:off x="91440" y="914400"/>
            <a:ext cx="9875520" cy="179028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1) this is SDU#2</a:t>
            </a:r>
            <a:endParaRPr b="0" lang="en-US" sz="1600" spc="-1" strike="noStrike">
              <a:solidFill>
                <a:srgbClr val="3333ff"/>
              </a:solidFill>
              <a:uFill>
                <a:solidFill>
                  <a:srgbClr val="ffffff"/>
                </a:solidFill>
              </a:uFill>
              <a:latin typeface="Comic Sans MS"/>
            </a:endParaRPr>
          </a:p>
          <a:p>
            <a:pPr>
              <a:lnSpc>
                <a:spcPct val="100000"/>
              </a:lnSpc>
            </a:pPr>
            <a:r>
              <a:rPr b="0" lang="en-US" sz="1600" spc="-1" strike="noStrike">
                <a:solidFill>
                  <a:srgbClr val="3333ff"/>
                </a:solidFill>
                <a:uFill>
                  <a:solidFill>
                    <a:srgbClr val="ffffff"/>
                  </a:solidFill>
                </a:uFill>
                <a:latin typeface="Comic Sans MS"/>
              </a:rPr>
              <a:t>2) followup from Vince: The summing module has been moved from before FADC to after FADC, due to adding the individual shashlyk modules to the scalers. The summing modules has a x4 gain, which explains the smaller amplitude now. (Mark did lower the threshold from -300mV to -90mV which compensate for some of the gain change in the trigger.) We could increase the PMT HV now if needed.</a:t>
            </a:r>
            <a:endParaRPr b="0" lang="en-US" sz="1600" spc="-1" strike="noStrike">
              <a:solidFill>
                <a:srgbClr val="3333ff"/>
              </a:solidFill>
              <a:uFill>
                <a:solidFill>
                  <a:srgbClr val="ffffff"/>
                </a:solidFill>
              </a:uFill>
              <a:latin typeface="Comic Sans MS"/>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274320" y="48960"/>
            <a:ext cx="9692640" cy="774000"/>
          </a:xfrm>
          <a:prstGeom prst="rect">
            <a:avLst/>
          </a:prstGeom>
          <a:noFill/>
          <a:ln>
            <a:noFill/>
          </a:ln>
        </p:spPr>
        <p:style>
          <a:lnRef idx="0"/>
          <a:fillRef idx="0"/>
          <a:effectRef idx="0"/>
          <a:fontRef idx="minor"/>
        </p:style>
        <p:txBody>
          <a:bodyPr lIns="0" rIns="0" tIns="0" bIns="0" anchor="ctr"/>
          <a:p>
            <a:r>
              <a:rPr b="0" lang="en-US" sz="2600" spc="-1" strike="noStrike">
                <a:solidFill>
                  <a:srgbClr val="000000"/>
                </a:solidFill>
                <a:uFill>
                  <a:solidFill>
                    <a:srgbClr val="ffffff"/>
                  </a:solidFill>
                </a:uFill>
                <a:latin typeface="Calibri"/>
              </a:rPr>
              <a:t>Less events show up in TDC after adding fan-in/out (problem)</a:t>
            </a:r>
            <a:endParaRPr b="0" lang="en-US" sz="1800" spc="-1" strike="noStrike">
              <a:solidFill>
                <a:srgbClr val="000000"/>
              </a:solidFill>
              <a:uFill>
                <a:solidFill>
                  <a:srgbClr val="ffffff"/>
                </a:solidFill>
              </a:uFill>
              <a:latin typeface="Arial"/>
            </a:endParaRPr>
          </a:p>
        </p:txBody>
      </p:sp>
      <p:sp>
        <p:nvSpPr>
          <p:cNvPr id="90" name="CustomShape 2"/>
          <p:cNvSpPr/>
          <p:nvPr/>
        </p:nvSpPr>
        <p:spPr>
          <a:xfrm>
            <a:off x="365760" y="1649520"/>
            <a:ext cx="9071280" cy="3287880"/>
          </a:xfrm>
          <a:prstGeom prst="rect">
            <a:avLst/>
          </a:prstGeom>
          <a:noFill/>
          <a:ln>
            <a:noFill/>
          </a:ln>
        </p:spPr>
        <p:style>
          <a:lnRef idx="0"/>
          <a:fillRef idx="0"/>
          <a:effectRef idx="0"/>
          <a:fontRef idx="minor"/>
        </p:style>
      </p:sp>
      <p:pic>
        <p:nvPicPr>
          <p:cNvPr id="91" name="" descr=""/>
          <p:cNvPicPr/>
          <p:nvPr/>
        </p:nvPicPr>
        <p:blipFill>
          <a:blip r:embed="rId1"/>
          <a:stretch/>
        </p:blipFill>
        <p:spPr>
          <a:xfrm>
            <a:off x="5372280" y="2435400"/>
            <a:ext cx="4686120" cy="2868120"/>
          </a:xfrm>
          <a:prstGeom prst="rect">
            <a:avLst/>
          </a:prstGeom>
          <a:ln>
            <a:noFill/>
          </a:ln>
        </p:spPr>
      </p:pic>
      <p:sp>
        <p:nvSpPr>
          <p:cNvPr id="92" name="TextShape 3"/>
          <p:cNvSpPr txBox="1"/>
          <p:nvPr/>
        </p:nvSpPr>
        <p:spPr>
          <a:xfrm>
            <a:off x="91440" y="970920"/>
            <a:ext cx="9144000" cy="122364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Before adding fan-in/out, about 50% of events show up in TDC (shashlyk sum)</a:t>
            </a:r>
            <a:endParaRPr b="0" lang="en-US" sz="1600" spc="-1" strike="noStrike">
              <a:solidFill>
                <a:srgbClr val="3333ff"/>
              </a:solidFill>
              <a:uFill>
                <a:solidFill>
                  <a:srgbClr val="ffffff"/>
                </a:solidFill>
              </a:uFill>
              <a:latin typeface="Comic Sans MS"/>
            </a:endParaRPr>
          </a:p>
          <a:p>
            <a:pPr>
              <a:lnSpc>
                <a:spcPct val="100000"/>
              </a:lnSpc>
            </a:pPr>
            <a:r>
              <a:rPr b="0" lang="en-US" sz="1600" spc="-1" strike="noStrike">
                <a:solidFill>
                  <a:srgbClr val="3333ff"/>
                </a:solidFill>
                <a:uFill>
                  <a:solidFill>
                    <a:srgbClr val="ffffff"/>
                  </a:solidFill>
                </a:uFill>
                <a:latin typeface="Comic Sans MS"/>
              </a:rPr>
              <a:t>After adding, now only a very small fraction (913/150k events) shows up.</a:t>
            </a:r>
            <a:endParaRPr b="0" lang="en-US" sz="1600" spc="-1" strike="noStrike">
              <a:solidFill>
                <a:srgbClr val="3333ff"/>
              </a:solidFill>
              <a:uFill>
                <a:solidFill>
                  <a:srgbClr val="ffffff"/>
                </a:solidFill>
              </a:uFill>
              <a:latin typeface="Comic Sans MS"/>
            </a:endParaRPr>
          </a:p>
          <a:p>
            <a:pPr>
              <a:lnSpc>
                <a:spcPct val="100000"/>
              </a:lnSpc>
            </a:pPr>
            <a:r>
              <a:rPr b="0" lang="en-US" sz="1600" spc="-1" strike="noStrike">
                <a:solidFill>
                  <a:srgbClr val="3333ff"/>
                </a:solidFill>
                <a:uFill>
                  <a:solidFill>
                    <a:srgbClr val="ffffff"/>
                  </a:solidFill>
                </a:uFill>
                <a:latin typeface="Comic Sans MS"/>
              </a:rPr>
              <a:t>→ </a:t>
            </a:r>
            <a:r>
              <a:rPr b="0" lang="en-US" sz="1600" spc="-1" strike="noStrike">
                <a:solidFill>
                  <a:srgbClr val="3333ff"/>
                </a:solidFill>
                <a:uFill>
                  <a:solidFill>
                    <a:srgbClr val="ffffff"/>
                  </a:solidFill>
                </a:uFill>
                <a:latin typeface="Comic Sans MS"/>
              </a:rPr>
              <a:t>suspect shashlyk not in the trigger?</a:t>
            </a:r>
            <a:endParaRPr b="0" lang="en-US" sz="1600" spc="-1" strike="noStrike">
              <a:solidFill>
                <a:srgbClr val="3333ff"/>
              </a:solidFill>
              <a:uFill>
                <a:solidFill>
                  <a:srgbClr val="ffffff"/>
                </a:solidFill>
              </a:uFill>
              <a:latin typeface="Comic Sans MS"/>
            </a:endParaRPr>
          </a:p>
          <a:p>
            <a:pPr>
              <a:lnSpc>
                <a:spcPct val="100000"/>
              </a:lnSpc>
            </a:pPr>
            <a:r>
              <a:rPr b="0" lang="en-US" sz="1600" spc="-1" strike="noStrike">
                <a:solidFill>
                  <a:srgbClr val="3333ff"/>
                </a:solidFill>
                <a:uFill>
                  <a:solidFill>
                    <a:srgbClr val="ffffff"/>
                  </a:solidFill>
                </a:uFill>
                <a:latin typeface="Comic Sans MS"/>
              </a:rPr>
              <a:t>but THU HV lowered by 200V, perhaps that caused the problem???</a:t>
            </a:r>
            <a:endParaRPr b="0" lang="en-US" sz="1600" spc="-1" strike="noStrike">
              <a:solidFill>
                <a:srgbClr val="3333ff"/>
              </a:solidFill>
              <a:uFill>
                <a:solidFill>
                  <a:srgbClr val="ffffff"/>
                </a:solidFill>
              </a:uFill>
              <a:latin typeface="Comic Sans MS"/>
            </a:endParaRPr>
          </a:p>
        </p:txBody>
      </p:sp>
      <p:sp>
        <p:nvSpPr>
          <p:cNvPr id="93" name="TextShape 4"/>
          <p:cNvSpPr txBox="1"/>
          <p:nvPr/>
        </p:nvSpPr>
        <p:spPr>
          <a:xfrm>
            <a:off x="5943600" y="2882520"/>
            <a:ext cx="1097280" cy="1683360"/>
          </a:xfrm>
          <a:prstGeom prst="rect">
            <a:avLst/>
          </a:prstGeom>
          <a:noFill/>
          <a:ln>
            <a:noFill/>
          </a:ln>
        </p:spPr>
        <p:txBody>
          <a:bodyPr lIns="90000" rIns="90000" tIns="45000" bIns="45000"/>
          <a:p>
            <a:pPr>
              <a:lnSpc>
                <a:spcPct val="100000"/>
              </a:lnSpc>
            </a:pPr>
            <a:r>
              <a:rPr b="0" lang="en-US" sz="1800" spc="-1" strike="noStrike">
                <a:solidFill>
                  <a:srgbClr val="3333ff"/>
                </a:solidFill>
                <a:uFill>
                  <a:solidFill>
                    <a:srgbClr val="ffffff"/>
                  </a:solidFill>
                </a:uFill>
                <a:latin typeface="Comic Sans MS"/>
              </a:rPr>
              <a:t>TDC</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SDU#2</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after</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(total ~150k)</a:t>
            </a:r>
            <a:endParaRPr b="0" lang="en-US" sz="1800" spc="-1" strike="noStrike">
              <a:solidFill>
                <a:srgbClr val="3333ff"/>
              </a:solidFill>
              <a:uFill>
                <a:solidFill>
                  <a:srgbClr val="ffffff"/>
                </a:solidFill>
              </a:uFill>
              <a:latin typeface="Comic Sans MS"/>
            </a:endParaRPr>
          </a:p>
        </p:txBody>
      </p:sp>
      <p:pic>
        <p:nvPicPr>
          <p:cNvPr id="94" name="" descr=""/>
          <p:cNvPicPr/>
          <p:nvPr/>
        </p:nvPicPr>
        <p:blipFill>
          <a:blip r:embed="rId2"/>
          <a:stretch/>
        </p:blipFill>
        <p:spPr>
          <a:xfrm>
            <a:off x="421200" y="2504880"/>
            <a:ext cx="4685040" cy="2881080"/>
          </a:xfrm>
          <a:prstGeom prst="rect">
            <a:avLst/>
          </a:prstGeom>
          <a:ln>
            <a:noFill/>
          </a:ln>
        </p:spPr>
      </p:pic>
      <p:sp>
        <p:nvSpPr>
          <p:cNvPr id="95" name="TextShape 5"/>
          <p:cNvSpPr txBox="1"/>
          <p:nvPr/>
        </p:nvSpPr>
        <p:spPr>
          <a:xfrm>
            <a:off x="914400" y="2888640"/>
            <a:ext cx="1097280" cy="1683360"/>
          </a:xfrm>
          <a:prstGeom prst="rect">
            <a:avLst/>
          </a:prstGeom>
          <a:noFill/>
          <a:ln>
            <a:noFill/>
          </a:ln>
        </p:spPr>
        <p:txBody>
          <a:bodyPr lIns="90000" rIns="90000" tIns="45000" bIns="45000"/>
          <a:p>
            <a:pPr>
              <a:lnSpc>
                <a:spcPct val="100000"/>
              </a:lnSpc>
            </a:pPr>
            <a:r>
              <a:rPr b="0" lang="en-US" sz="1800" spc="-1" strike="noStrike">
                <a:solidFill>
                  <a:srgbClr val="3333ff"/>
                </a:solidFill>
                <a:uFill>
                  <a:solidFill>
                    <a:srgbClr val="ffffff"/>
                  </a:solidFill>
                </a:uFill>
                <a:latin typeface="Comic Sans MS"/>
              </a:rPr>
              <a:t>TDC</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SDU#2</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before</a:t>
            </a:r>
            <a:endParaRPr b="0" lang="en-US" sz="1800" spc="-1" strike="noStrike">
              <a:solidFill>
                <a:srgbClr val="3333ff"/>
              </a:solidFill>
              <a:uFill>
                <a:solidFill>
                  <a:srgbClr val="ffffff"/>
                </a:solidFill>
              </a:uFill>
              <a:latin typeface="Comic Sans MS"/>
            </a:endParaRPr>
          </a:p>
          <a:p>
            <a:pPr>
              <a:lnSpc>
                <a:spcPct val="100000"/>
              </a:lnSpc>
            </a:pPr>
            <a:r>
              <a:rPr b="0" lang="en-US" sz="1800" spc="-1" strike="noStrike">
                <a:solidFill>
                  <a:srgbClr val="3333ff"/>
                </a:solidFill>
                <a:uFill>
                  <a:solidFill>
                    <a:srgbClr val="ffffff"/>
                  </a:solidFill>
                </a:uFill>
                <a:latin typeface="Comic Sans MS"/>
              </a:rPr>
              <a:t>(total ~100k)</a:t>
            </a:r>
            <a:endParaRPr b="0" lang="en-US" sz="1800" spc="-1" strike="noStrike">
              <a:solidFill>
                <a:srgbClr val="3333ff"/>
              </a:solidFill>
              <a:uFill>
                <a:solidFill>
                  <a:srgbClr val="ffffff"/>
                </a:solidFill>
              </a:uFill>
              <a:latin typeface="Comic Sans MS"/>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365760" y="274320"/>
            <a:ext cx="7559280" cy="398160"/>
          </a:xfrm>
          <a:prstGeom prst="rect">
            <a:avLst/>
          </a:prstGeom>
          <a:noFill/>
          <a:ln>
            <a:noFill/>
          </a:ln>
        </p:spPr>
        <p:style>
          <a:lnRef idx="0"/>
          <a:fillRef idx="0"/>
          <a:effectRef idx="0"/>
          <a:fontRef idx="minor"/>
        </p:style>
        <p:txBody>
          <a:bodyPr lIns="0" rIns="0" tIns="0" bIns="0" anchor="ctr"/>
          <a:p>
            <a:r>
              <a:rPr b="0" lang="en-US" sz="2600" spc="-1" strike="noStrike">
                <a:solidFill>
                  <a:srgbClr val="000000"/>
                </a:solidFill>
                <a:uFill>
                  <a:solidFill>
                    <a:srgbClr val="ffffff"/>
                  </a:solidFill>
                </a:uFill>
                <a:latin typeface="Calibri"/>
              </a:rPr>
              <a:t>PMT current problem</a:t>
            </a:r>
            <a:endParaRPr b="0" lang="en-US" sz="1800" spc="-1" strike="noStrike">
              <a:solidFill>
                <a:srgbClr val="000000"/>
              </a:solidFill>
              <a:uFill>
                <a:solidFill>
                  <a:srgbClr val="ffffff"/>
                </a:solidFill>
              </a:uFill>
              <a:latin typeface="Arial"/>
            </a:endParaRPr>
          </a:p>
        </p:txBody>
      </p:sp>
      <p:sp>
        <p:nvSpPr>
          <p:cNvPr id="97" name="CustomShape 2"/>
          <p:cNvSpPr/>
          <p:nvPr/>
        </p:nvSpPr>
        <p:spPr>
          <a:xfrm>
            <a:off x="347040" y="914400"/>
            <a:ext cx="9071280" cy="3702600"/>
          </a:xfrm>
          <a:prstGeom prst="rect">
            <a:avLst/>
          </a:prstGeom>
          <a:noFill/>
          <a:ln>
            <a:noFill/>
          </a:ln>
        </p:spPr>
        <p:style>
          <a:lnRef idx="0"/>
          <a:fillRef idx="0"/>
          <a:effectRef idx="0"/>
          <a:fontRef idx="minor"/>
        </p:style>
        <p:txBody>
          <a:bodyPr lIns="0" rIns="0" tIns="0" bIns="0"/>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After I rewrap the preshower detector, the current of two modules get normal, but not the other one. There is still one module' current is positive 7.9 uA checked by picoammeter, comparing previous value 4.9uA(maybe positive). </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Even if I use black cloth to cover everywhere, the value never changes, and I also think normal value should be negative. I can't find any unusual noise viewed by oscilloscope.</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SzPct val="45000"/>
              <a:buFont typeface="Wingdings"/>
              <a:buChar char="l"/>
            </a:pPr>
            <a:r>
              <a:rPr b="0" lang="en-US" sz="2320" spc="-1" strike="noStrike">
                <a:solidFill>
                  <a:srgbClr val="000000"/>
                </a:solidFill>
                <a:uFill>
                  <a:solidFill>
                    <a:srgbClr val="ffffff"/>
                  </a:solidFill>
                </a:uFill>
                <a:latin typeface="Calibri"/>
              </a:rPr>
              <a:t>Vince told me to check it again, I don't have time yesterday  and I'm not sure if it's a real problem since the previous result seems OK.</a:t>
            </a:r>
            <a:endParaRPr b="0" lang="en-US"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182880" y="91440"/>
            <a:ext cx="7559280" cy="457200"/>
          </a:xfrm>
          <a:prstGeom prst="rect">
            <a:avLst/>
          </a:prstGeom>
          <a:noFill/>
          <a:ln>
            <a:noFill/>
          </a:ln>
        </p:spPr>
        <p:style>
          <a:lnRef idx="0"/>
          <a:fillRef idx="0"/>
          <a:effectRef idx="0"/>
          <a:fontRef idx="minor"/>
        </p:style>
        <p:txBody>
          <a:bodyPr lIns="0" rIns="0" tIns="0" bIns="0" anchor="ctr"/>
          <a:p>
            <a:r>
              <a:rPr b="0" lang="en-US" sz="2800" spc="-1" strike="noStrike">
                <a:solidFill>
                  <a:srgbClr val="000000"/>
                </a:solidFill>
                <a:uFill>
                  <a:solidFill>
                    <a:srgbClr val="ffffff"/>
                  </a:solidFill>
                </a:uFill>
                <a:latin typeface="Calibri"/>
              </a:rPr>
              <a:t>FADC Saturation points</a:t>
            </a:r>
            <a:endParaRPr b="0" lang="en-US" sz="1800" spc="-1" strike="noStrike">
              <a:solidFill>
                <a:srgbClr val="000000"/>
              </a:solidFill>
              <a:uFill>
                <a:solidFill>
                  <a:srgbClr val="ffffff"/>
                </a:solidFill>
              </a:uFill>
              <a:latin typeface="Arial"/>
            </a:endParaRPr>
          </a:p>
        </p:txBody>
      </p:sp>
      <p:sp>
        <p:nvSpPr>
          <p:cNvPr id="99" name="CustomShape 2"/>
          <p:cNvSpPr/>
          <p:nvPr/>
        </p:nvSpPr>
        <p:spPr>
          <a:xfrm>
            <a:off x="503640" y="1326240"/>
            <a:ext cx="9071280" cy="3287880"/>
          </a:xfrm>
          <a:prstGeom prst="rect">
            <a:avLst/>
          </a:prstGeom>
          <a:noFill/>
          <a:ln>
            <a:noFill/>
          </a:ln>
        </p:spPr>
        <p:style>
          <a:lnRef idx="0"/>
          <a:fillRef idx="0"/>
          <a:effectRef idx="0"/>
          <a:fontRef idx="minor"/>
        </p:style>
      </p:sp>
      <p:pic>
        <p:nvPicPr>
          <p:cNvPr id="100" name="" descr=""/>
          <p:cNvPicPr/>
          <p:nvPr/>
        </p:nvPicPr>
        <p:blipFill>
          <a:blip r:embed="rId1"/>
          <a:stretch/>
        </p:blipFill>
        <p:spPr>
          <a:xfrm>
            <a:off x="531360" y="2651760"/>
            <a:ext cx="4342320" cy="2925720"/>
          </a:xfrm>
          <a:prstGeom prst="rect">
            <a:avLst/>
          </a:prstGeom>
          <a:ln>
            <a:noFill/>
          </a:ln>
        </p:spPr>
      </p:pic>
      <p:pic>
        <p:nvPicPr>
          <p:cNvPr id="101" name="" descr=""/>
          <p:cNvPicPr/>
          <p:nvPr/>
        </p:nvPicPr>
        <p:blipFill>
          <a:blip r:embed="rId2"/>
          <a:stretch/>
        </p:blipFill>
        <p:spPr>
          <a:xfrm>
            <a:off x="5635080" y="2743200"/>
            <a:ext cx="3783240" cy="2883960"/>
          </a:xfrm>
          <a:prstGeom prst="rect">
            <a:avLst/>
          </a:prstGeom>
          <a:ln>
            <a:noFill/>
          </a:ln>
        </p:spPr>
      </p:pic>
      <p:sp>
        <p:nvSpPr>
          <p:cNvPr id="102" name="TextShape 3"/>
          <p:cNvSpPr txBox="1"/>
          <p:nvPr/>
        </p:nvSpPr>
        <p:spPr>
          <a:xfrm>
            <a:off x="182880" y="640080"/>
            <a:ext cx="9692640" cy="264024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Definition of # </a:t>
            </a:r>
            <a:r>
              <a:rPr b="0" lang="en-US" sz="1600" spc="-1" strike="noStrike">
                <a:solidFill>
                  <a:srgbClr val="3333ff"/>
                </a:solidFill>
                <a:uFill>
                  <a:solidFill>
                    <a:srgbClr val="ffffff"/>
                  </a:solidFill>
                </a:uFill>
                <a:latin typeface="Comic Sans MS"/>
              </a:rPr>
              <a:t>saturation: =0 if no </a:t>
            </a:r>
            <a:r>
              <a:rPr b="0" lang="en-US" sz="1600" spc="-1" strike="noStrike">
                <a:solidFill>
                  <a:srgbClr val="3333ff"/>
                </a:solidFill>
                <a:uFill>
                  <a:solidFill>
                    <a:srgbClr val="ffffff"/>
                  </a:solidFill>
                </a:uFill>
                <a:latin typeface="Comic Sans MS"/>
              </a:rPr>
              <a:t>signal; =1 if there is a </a:t>
            </a:r>
            <a:r>
              <a:rPr b="0" lang="en-US" sz="1600" spc="-1" strike="noStrike">
                <a:solidFill>
                  <a:srgbClr val="3333ff"/>
                </a:solidFill>
                <a:uFill>
                  <a:solidFill>
                    <a:srgbClr val="ffffff"/>
                  </a:solidFill>
                </a:uFill>
                <a:latin typeface="Comic Sans MS"/>
              </a:rPr>
              <a:t>signal but no </a:t>
            </a:r>
            <a:r>
              <a:rPr b="0" lang="en-US" sz="1600" spc="-1" strike="noStrike">
                <a:solidFill>
                  <a:srgbClr val="3333ff"/>
                </a:solidFill>
                <a:uFill>
                  <a:solidFill>
                    <a:srgbClr val="ffffff"/>
                  </a:solidFill>
                </a:uFill>
                <a:latin typeface="Comic Sans MS"/>
              </a:rPr>
              <a:t>saturation, &gt;=2 if there </a:t>
            </a:r>
            <a:r>
              <a:rPr b="0" lang="en-US" sz="1600" spc="-1" strike="noStrike">
                <a:solidFill>
                  <a:srgbClr val="3333ff"/>
                </a:solidFill>
                <a:uFill>
                  <a:solidFill>
                    <a:srgbClr val="ffffff"/>
                  </a:solidFill>
                </a:uFill>
                <a:latin typeface="Comic Sans MS"/>
              </a:rPr>
              <a:t>are saturation point at </a:t>
            </a:r>
            <a:r>
              <a:rPr b="0" lang="en-US" sz="1600" spc="-1" strike="noStrike">
                <a:solidFill>
                  <a:srgbClr val="3333ff"/>
                </a:solidFill>
                <a:uFill>
                  <a:solidFill>
                    <a:srgbClr val="ffffff"/>
                  </a:solidFill>
                </a:uFill>
                <a:latin typeface="Comic Sans MS"/>
              </a:rPr>
              <a:t>4096.</a:t>
            </a:r>
            <a:endParaRPr b="0" lang="en-US" sz="1600" spc="-1" strike="noStrike">
              <a:solidFill>
                <a:srgbClr val="3333ff"/>
              </a:solidFill>
              <a:uFill>
                <a:solidFill>
                  <a:srgbClr val="ffffff"/>
                </a:solidFill>
              </a:uFill>
              <a:latin typeface="Comic Sans MS"/>
            </a:endParaRPr>
          </a:p>
          <a:p>
            <a:pPr>
              <a:lnSpc>
                <a:spcPct val="100000"/>
              </a:lnSpc>
            </a:pPr>
            <a:r>
              <a:rPr b="0" lang="en-US" sz="1600" spc="-1" strike="noStrike">
                <a:solidFill>
                  <a:srgbClr val="3333ff"/>
                </a:solidFill>
                <a:uFill>
                  <a:solidFill>
                    <a:srgbClr val="ffffff"/>
                  </a:solidFill>
                </a:uFill>
                <a:latin typeface="Comic Sans MS"/>
              </a:rPr>
              <a:t>So what we are seeing </a:t>
            </a:r>
            <a:r>
              <a:rPr b="0" lang="en-US" sz="1600" spc="-1" strike="noStrike">
                <a:solidFill>
                  <a:srgbClr val="3333ff"/>
                </a:solidFill>
                <a:uFill>
                  <a:solidFill>
                    <a:srgbClr val="ffffff"/>
                  </a:solidFill>
                </a:uFill>
                <a:latin typeface="Comic Sans MS"/>
              </a:rPr>
              <a:t>here is the same as </a:t>
            </a:r>
            <a:r>
              <a:rPr b="0" lang="en-US" sz="1600" spc="-1" strike="noStrike">
                <a:solidFill>
                  <a:srgbClr val="3333ff"/>
                </a:solidFill>
                <a:uFill>
                  <a:solidFill>
                    <a:srgbClr val="ffffff"/>
                  </a:solidFill>
                </a:uFill>
                <a:latin typeface="Comic Sans MS"/>
              </a:rPr>
              <a:t>last week, there are </a:t>
            </a:r>
            <a:r>
              <a:rPr b="0" lang="en-US" sz="1600" spc="-1" strike="noStrike">
                <a:solidFill>
                  <a:srgbClr val="3333ff"/>
                </a:solidFill>
                <a:uFill>
                  <a:solidFill>
                    <a:srgbClr val="ffffff"/>
                  </a:solidFill>
                </a:uFill>
                <a:latin typeface="Comic Sans MS"/>
              </a:rPr>
              <a:t>many cosmic events </a:t>
            </a:r>
            <a:r>
              <a:rPr b="0" lang="en-US" sz="1600" spc="-1" strike="noStrike">
                <a:solidFill>
                  <a:srgbClr val="3333ff"/>
                </a:solidFill>
                <a:uFill>
                  <a:solidFill>
                    <a:srgbClr val="ffffff"/>
                  </a:solidFill>
                </a:uFill>
                <a:latin typeface="Comic Sans MS"/>
              </a:rPr>
              <a:t>with “flatlined” </a:t>
            </a:r>
            <a:r>
              <a:rPr b="0" lang="en-US" sz="1600" spc="-1" strike="noStrike">
                <a:solidFill>
                  <a:srgbClr val="3333ff"/>
                </a:solidFill>
                <a:uFill>
                  <a:solidFill>
                    <a:srgbClr val="ffffff"/>
                  </a:solidFill>
                </a:uFill>
                <a:latin typeface="Comic Sans MS"/>
              </a:rPr>
              <a:t>spectra. – Actually </a:t>
            </a:r>
            <a:r>
              <a:rPr b="0" lang="en-US" sz="1600" spc="-1" strike="noStrike">
                <a:solidFill>
                  <a:srgbClr val="3333ff"/>
                </a:solidFill>
                <a:uFill>
                  <a:solidFill>
                    <a:srgbClr val="ffffff"/>
                  </a:solidFill>
                </a:uFill>
                <a:latin typeface="Comic Sans MS"/>
              </a:rPr>
              <a:t>these are the same </a:t>
            </a:r>
            <a:r>
              <a:rPr b="0" lang="en-US" sz="1600" spc="-1" strike="noStrike">
                <a:solidFill>
                  <a:srgbClr val="3333ff"/>
                </a:solidFill>
                <a:uFill>
                  <a:solidFill>
                    <a:srgbClr val="ffffff"/>
                  </a:solidFill>
                </a:uFill>
                <a:latin typeface="Comic Sans MS"/>
              </a:rPr>
              <a:t>runs as reported last </a:t>
            </a:r>
            <a:r>
              <a:rPr b="0" lang="en-US" sz="1600" spc="-1" strike="noStrike">
                <a:solidFill>
                  <a:srgbClr val="3333ff"/>
                </a:solidFill>
                <a:uFill>
                  <a:solidFill>
                    <a:srgbClr val="ffffff"/>
                  </a:solidFill>
                </a:uFill>
                <a:latin typeface="Comic Sans MS"/>
              </a:rPr>
              <a:t>week. </a:t>
            </a:r>
            <a:endParaRPr b="0" lang="en-US" sz="1600" spc="-1" strike="noStrike">
              <a:solidFill>
                <a:srgbClr val="3333ff"/>
              </a:solidFill>
              <a:uFill>
                <a:solidFill>
                  <a:srgbClr val="ffffff"/>
                </a:solidFill>
              </a:uFill>
              <a:latin typeface="Comic Sans MS"/>
            </a:endParaRPr>
          </a:p>
          <a:p>
            <a:pPr>
              <a:lnSpc>
                <a:spcPct val="100000"/>
              </a:lnSpc>
            </a:pPr>
            <a:r>
              <a:rPr b="0" lang="en-US" sz="1600" spc="-1" strike="noStrike">
                <a:solidFill>
                  <a:srgbClr val="3333ff"/>
                </a:solidFill>
                <a:uFill>
                  <a:solidFill>
                    <a:srgbClr val="ffffff"/>
                  </a:solidFill>
                </a:uFill>
                <a:latin typeface="Comic Sans MS"/>
              </a:rPr>
              <a:t>The modules used are </a:t>
            </a:r>
            <a:r>
              <a:rPr b="0" lang="en-US" sz="1600" spc="-1" strike="noStrike">
                <a:solidFill>
                  <a:srgbClr val="3333ff"/>
                </a:solidFill>
                <a:uFill>
                  <a:solidFill>
                    <a:srgbClr val="ffffff"/>
                  </a:solidFill>
                </a:uFill>
                <a:latin typeface="Comic Sans MS"/>
              </a:rPr>
              <a:t>JLab 250, there are </a:t>
            </a:r>
            <a:r>
              <a:rPr b="0" lang="en-US" sz="1600" spc="-1" strike="noStrike">
                <a:solidFill>
                  <a:srgbClr val="3333ff"/>
                </a:solidFill>
                <a:uFill>
                  <a:solidFill>
                    <a:srgbClr val="ffffff"/>
                  </a:solidFill>
                </a:uFill>
                <a:latin typeface="Comic Sans MS"/>
              </a:rPr>
              <a:t>two, one used for SBS </a:t>
            </a:r>
            <a:r>
              <a:rPr b="0" lang="en-US" sz="1600" spc="-1" strike="noStrike">
                <a:solidFill>
                  <a:srgbClr val="3333ff"/>
                </a:solidFill>
                <a:uFill>
                  <a:solidFill>
                    <a:srgbClr val="ffffff"/>
                  </a:solidFill>
                </a:uFill>
                <a:latin typeface="Comic Sans MS"/>
              </a:rPr>
              <a:t>and one for mostly </a:t>
            </a:r>
            <a:r>
              <a:rPr b="0" lang="en-US" sz="1600" spc="-1" strike="noStrike">
                <a:solidFill>
                  <a:srgbClr val="3333ff"/>
                </a:solidFill>
                <a:uFill>
                  <a:solidFill>
                    <a:srgbClr val="ffffff"/>
                  </a:solidFill>
                </a:uFill>
                <a:latin typeface="Comic Sans MS"/>
              </a:rPr>
              <a:t>SoLID. Looks like many </a:t>
            </a:r>
            <a:r>
              <a:rPr b="0" lang="en-US" sz="1600" spc="-1" strike="noStrike">
                <a:solidFill>
                  <a:srgbClr val="3333ff"/>
                </a:solidFill>
                <a:uFill>
                  <a:solidFill>
                    <a:srgbClr val="ffffff"/>
                  </a:solidFill>
                </a:uFill>
                <a:latin typeface="Comic Sans MS"/>
              </a:rPr>
              <a:t>channels of the SoLID </a:t>
            </a:r>
            <a:r>
              <a:rPr b="0" lang="en-US" sz="1600" spc="-1" strike="noStrike">
                <a:solidFill>
                  <a:srgbClr val="3333ff"/>
                </a:solidFill>
                <a:uFill>
                  <a:solidFill>
                    <a:srgbClr val="ffffff"/>
                  </a:solidFill>
                </a:uFill>
                <a:latin typeface="Comic Sans MS"/>
              </a:rPr>
              <a:t>FADC (slot#18) have </a:t>
            </a:r>
            <a:r>
              <a:rPr b="0" lang="en-US" sz="1600" spc="-1" strike="noStrike">
                <a:solidFill>
                  <a:srgbClr val="3333ff"/>
                </a:solidFill>
                <a:uFill>
                  <a:solidFill>
                    <a:srgbClr val="ffffff"/>
                  </a:solidFill>
                </a:uFill>
                <a:latin typeface="Comic Sans MS"/>
              </a:rPr>
              <a:t>the saturation problem </a:t>
            </a:r>
            <a:r>
              <a:rPr b="0" lang="en-US" sz="1600" spc="-1" strike="noStrike">
                <a:solidFill>
                  <a:srgbClr val="3333ff"/>
                </a:solidFill>
                <a:uFill>
                  <a:solidFill>
                    <a:srgbClr val="ffffff"/>
                  </a:solidFill>
                </a:uFill>
                <a:latin typeface="Comic Sans MS"/>
              </a:rPr>
              <a:t>but none of the SBS </a:t>
            </a:r>
            <a:r>
              <a:rPr b="0" lang="en-US" sz="1600" spc="-1" strike="noStrike">
                <a:solidFill>
                  <a:srgbClr val="3333ff"/>
                </a:solidFill>
                <a:uFill>
                  <a:solidFill>
                    <a:srgbClr val="ffffff"/>
                  </a:solidFill>
                </a:uFill>
                <a:latin typeface="Comic Sans MS"/>
              </a:rPr>
              <a:t>channel (slot#17) has </a:t>
            </a:r>
            <a:r>
              <a:rPr b="0" lang="en-US" sz="1600" spc="-1" strike="noStrike">
                <a:solidFill>
                  <a:srgbClr val="3333ff"/>
                </a:solidFill>
                <a:uFill>
                  <a:solidFill>
                    <a:srgbClr val="ffffff"/>
                  </a:solidFill>
                </a:uFill>
                <a:latin typeface="Comic Sans MS"/>
              </a:rPr>
              <a:t>this problem. How can </a:t>
            </a:r>
            <a:r>
              <a:rPr b="0" lang="en-US" sz="1600" spc="-1" strike="noStrike">
                <a:solidFill>
                  <a:srgbClr val="3333ff"/>
                </a:solidFill>
                <a:uFill>
                  <a:solidFill>
                    <a:srgbClr val="ffffff"/>
                  </a:solidFill>
                </a:uFill>
                <a:latin typeface="Comic Sans MS"/>
              </a:rPr>
              <a:t>that be? </a:t>
            </a:r>
            <a:endParaRPr b="0" lang="en-US" sz="1600" spc="-1" strike="noStrike">
              <a:solidFill>
                <a:srgbClr val="3333ff"/>
              </a:solidFill>
              <a:uFill>
                <a:solidFill>
                  <a:srgbClr val="ffffff"/>
                </a:solidFill>
              </a:uFill>
              <a:latin typeface="Comic Sans MS"/>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3" name="" descr=""/>
          <p:cNvPicPr/>
          <p:nvPr/>
        </p:nvPicPr>
        <p:blipFill>
          <a:blip r:embed="rId1"/>
          <a:stretch/>
        </p:blipFill>
        <p:spPr>
          <a:xfrm>
            <a:off x="4994280" y="1371600"/>
            <a:ext cx="5009040" cy="2926080"/>
          </a:xfrm>
          <a:prstGeom prst="rect">
            <a:avLst/>
          </a:prstGeom>
          <a:ln>
            <a:noFill/>
          </a:ln>
        </p:spPr>
      </p:pic>
      <p:pic>
        <p:nvPicPr>
          <p:cNvPr id="104" name="" descr=""/>
          <p:cNvPicPr/>
          <p:nvPr/>
        </p:nvPicPr>
        <p:blipFill>
          <a:blip r:embed="rId2"/>
          <a:stretch/>
        </p:blipFill>
        <p:spPr>
          <a:xfrm>
            <a:off x="91440" y="1377720"/>
            <a:ext cx="4933080" cy="2919960"/>
          </a:xfrm>
          <a:prstGeom prst="rect">
            <a:avLst/>
          </a:prstGeom>
          <a:ln>
            <a:noFill/>
          </a:ln>
        </p:spPr>
      </p:pic>
      <p:sp>
        <p:nvSpPr>
          <p:cNvPr id="105" name="TextShape 1"/>
          <p:cNvSpPr txBox="1"/>
          <p:nvPr/>
        </p:nvSpPr>
        <p:spPr>
          <a:xfrm>
            <a:off x="182880" y="830880"/>
            <a:ext cx="2377440" cy="37368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THU Preshower</a:t>
            </a:r>
            <a:endParaRPr b="0" lang="en-US" sz="1600" spc="-1" strike="noStrike">
              <a:solidFill>
                <a:srgbClr val="3333ff"/>
              </a:solidFill>
              <a:uFill>
                <a:solidFill>
                  <a:srgbClr val="ffffff"/>
                </a:solidFill>
              </a:uFill>
              <a:latin typeface="Comic Sans MS"/>
            </a:endParaRPr>
          </a:p>
        </p:txBody>
      </p:sp>
      <p:sp>
        <p:nvSpPr>
          <p:cNvPr id="106" name="TextShape 2"/>
          <p:cNvSpPr txBox="1"/>
          <p:nvPr/>
        </p:nvSpPr>
        <p:spPr>
          <a:xfrm>
            <a:off x="5394960" y="822960"/>
            <a:ext cx="2377440" cy="37368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THU Shashlyk</a:t>
            </a:r>
            <a:endParaRPr b="0" lang="en-US" sz="1600" spc="-1" strike="noStrike">
              <a:solidFill>
                <a:srgbClr val="3333ff"/>
              </a:solidFill>
              <a:uFill>
                <a:solidFill>
                  <a:srgbClr val="ffffff"/>
                </a:solidFill>
              </a:uFill>
              <a:latin typeface="Comic Sans MS"/>
            </a:endParaRPr>
          </a:p>
        </p:txBody>
      </p:sp>
      <p:sp>
        <p:nvSpPr>
          <p:cNvPr id="107" name="CustomShape 3"/>
          <p:cNvSpPr/>
          <p:nvPr/>
        </p:nvSpPr>
        <p:spPr>
          <a:xfrm>
            <a:off x="177480" y="91440"/>
            <a:ext cx="7559280" cy="457200"/>
          </a:xfrm>
          <a:prstGeom prst="rect">
            <a:avLst/>
          </a:prstGeom>
          <a:noFill/>
          <a:ln>
            <a:noFill/>
          </a:ln>
        </p:spPr>
        <p:style>
          <a:lnRef idx="0"/>
          <a:fillRef idx="0"/>
          <a:effectRef idx="0"/>
          <a:fontRef idx="minor"/>
        </p:style>
        <p:txBody>
          <a:bodyPr lIns="0" rIns="0" tIns="0" bIns="0" anchor="ctr"/>
          <a:p>
            <a:r>
              <a:rPr b="0" lang="en-US" sz="2800" spc="-1" strike="noStrike">
                <a:solidFill>
                  <a:srgbClr val="000000"/>
                </a:solidFill>
                <a:uFill>
                  <a:solidFill>
                    <a:srgbClr val="ffffff"/>
                  </a:solidFill>
                </a:uFill>
                <a:latin typeface="Calibri"/>
              </a:rPr>
              <a:t>Lastest Cosmic Test Data</a:t>
            </a:r>
            <a:endParaRPr b="0" lang="en-US" sz="1800" spc="-1" strike="noStrike">
              <a:solidFill>
                <a:srgbClr val="000000"/>
              </a:solidFill>
              <a:uFill>
                <a:solidFill>
                  <a:srgbClr val="ffffff"/>
                </a:solidFill>
              </a:uFill>
              <a:latin typeface="Arial"/>
            </a:endParaRPr>
          </a:p>
        </p:txBody>
      </p:sp>
      <p:sp>
        <p:nvSpPr>
          <p:cNvPr id="108" name="TextShape 4"/>
          <p:cNvSpPr txBox="1"/>
          <p:nvPr/>
        </p:nvSpPr>
        <p:spPr>
          <a:xfrm>
            <a:off x="274320" y="4663440"/>
            <a:ext cx="9692640" cy="657000"/>
          </a:xfrm>
          <a:prstGeom prst="rect">
            <a:avLst/>
          </a:prstGeom>
          <a:noFill/>
          <a:ln>
            <a:noFill/>
          </a:ln>
        </p:spPr>
        <p:txBody>
          <a:bodyPr lIns="90000" rIns="90000" tIns="45000" bIns="45000"/>
          <a:p>
            <a:pPr>
              <a:lnSpc>
                <a:spcPct val="100000"/>
              </a:lnSpc>
            </a:pPr>
            <a:r>
              <a:rPr b="0" lang="en-US" sz="1600" spc="-1" strike="noStrike">
                <a:solidFill>
                  <a:srgbClr val="3333ff"/>
                </a:solidFill>
                <a:uFill>
                  <a:solidFill>
                    <a:srgbClr val="ffffff"/>
                  </a:solidFill>
                </a:uFill>
                <a:latin typeface="Comic Sans MS"/>
              </a:rPr>
              <a:t>quick observation: Preshower looks much better, Shashlyk has less saturation, may be due to /4 gain, but still need to reduce gain or to understand overflowing.</a:t>
            </a:r>
            <a:endParaRPr b="0" lang="en-US" sz="1600" spc="-1" strike="noStrike">
              <a:solidFill>
                <a:srgbClr val="3333ff"/>
              </a:solidFill>
              <a:uFill>
                <a:solidFill>
                  <a:srgbClr val="ffffff"/>
                </a:solidFill>
              </a:uFill>
              <a:latin typeface="Comic Sans MS"/>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TotalTime>
  <Application>LibreOffice/5.1.4.2$Linux_X86_64 LibreOffice_project/10m0$Build-2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en-US</dc:language>
  <cp:lastModifiedBy/>
  <dcterms:modified xsi:type="dcterms:W3CDTF">2016-11-17T10:19:24Z</dcterms:modified>
  <cp:revision>5</cp:revision>
  <dc:subject/>
  <dc:title/>
</cp:coreProperties>
</file>