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2" r:id="rId6"/>
    <p:sldId id="263" r:id="rId7"/>
    <p:sldId id="264" r:id="rId8"/>
    <p:sldId id="265" r:id="rId9"/>
    <p:sldId id="266" r:id="rId10"/>
    <p:sldId id="267" r:id="rId11"/>
    <p:sldId id="271" r:id="rId12"/>
    <p:sldId id="272" r:id="rId13"/>
    <p:sldId id="274" r:id="rId14"/>
    <p:sldId id="273" r:id="rId15"/>
    <p:sldId id="269" r:id="rId16"/>
    <p:sldId id="270" r:id="rId17"/>
    <p:sldId id="275"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日期占位符 3"/>
          <p:cNvSpPr>
            <a:spLocks noGrp="1"/>
          </p:cNvSpPr>
          <p:nvPr>
            <p:ph type="dt" sz="half" idx="10"/>
          </p:nvPr>
        </p:nvSpPr>
        <p:spPr/>
        <p:txBody>
          <a:bodyPr/>
          <a:lstStyle/>
          <a:p>
            <a:fld id="{92C0E40F-C30B-46D3-BFDC-D78EFDA53E59}" type="datetimeFigureOut">
              <a:rPr lang="en-US" smtClean="0"/>
              <a:t>12/1/2016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121192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92C0E40F-C30B-46D3-BFDC-D78EFDA53E59}" type="datetimeFigureOut">
              <a:rPr lang="en-US" smtClean="0"/>
              <a:t>12/1/2016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1252717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92C0E40F-C30B-46D3-BFDC-D78EFDA53E59}" type="datetimeFigureOut">
              <a:rPr lang="en-US" smtClean="0"/>
              <a:t>12/1/2016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1736795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92C0E40F-C30B-46D3-BFDC-D78EFDA53E59}" type="datetimeFigureOut">
              <a:rPr lang="en-US" smtClean="0"/>
              <a:t>12/1/2016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261717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2C0E40F-C30B-46D3-BFDC-D78EFDA53E59}" type="datetimeFigureOut">
              <a:rPr lang="en-US" smtClean="0"/>
              <a:t>12/1/2016</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4094430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p>
            <a:fld id="{92C0E40F-C30B-46D3-BFDC-D78EFDA53E59}" type="datetimeFigureOut">
              <a:rPr lang="en-US" smtClean="0"/>
              <a:t>12/1/2016</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1536147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p>
            <a:fld id="{92C0E40F-C30B-46D3-BFDC-D78EFDA53E59}" type="datetimeFigureOut">
              <a:rPr lang="en-US" smtClean="0"/>
              <a:t>12/1/2016</a:t>
            </a:fld>
            <a:endParaRPr lang="en-US"/>
          </a:p>
        </p:txBody>
      </p:sp>
      <p:sp>
        <p:nvSpPr>
          <p:cNvPr id="8" name="页脚占位符 7"/>
          <p:cNvSpPr>
            <a:spLocks noGrp="1"/>
          </p:cNvSpPr>
          <p:nvPr>
            <p:ph type="ftr" sz="quarter" idx="11"/>
          </p:nvPr>
        </p:nvSpPr>
        <p:spPr/>
        <p:txBody>
          <a:bodyPr/>
          <a:lstStyle/>
          <a:p>
            <a:endParaRPr lang="en-US"/>
          </a:p>
        </p:txBody>
      </p:sp>
      <p:sp>
        <p:nvSpPr>
          <p:cNvPr id="9" name="灯片编号占位符 8"/>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1899813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p>
            <a:fld id="{92C0E40F-C30B-46D3-BFDC-D78EFDA53E59}" type="datetimeFigureOut">
              <a:rPr lang="en-US" smtClean="0"/>
              <a:t>12/1/2016</a:t>
            </a:fld>
            <a:endParaRPr lang="en-US"/>
          </a:p>
        </p:txBody>
      </p:sp>
      <p:sp>
        <p:nvSpPr>
          <p:cNvPr id="4" name="页脚占位符 3"/>
          <p:cNvSpPr>
            <a:spLocks noGrp="1"/>
          </p:cNvSpPr>
          <p:nvPr>
            <p:ph type="ftr" sz="quarter" idx="11"/>
          </p:nvPr>
        </p:nvSpPr>
        <p:spPr/>
        <p:txBody>
          <a:bodyPr/>
          <a:lstStyle/>
          <a:p>
            <a:endParaRPr lang="en-US"/>
          </a:p>
        </p:txBody>
      </p:sp>
      <p:sp>
        <p:nvSpPr>
          <p:cNvPr id="5" name="灯片编号占位符 4"/>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1905977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2C0E40F-C30B-46D3-BFDC-D78EFDA53E59}" type="datetimeFigureOut">
              <a:rPr lang="en-US" smtClean="0"/>
              <a:t>12/1/2016</a:t>
            </a:fld>
            <a:endParaRPr lang="en-US"/>
          </a:p>
        </p:txBody>
      </p:sp>
      <p:sp>
        <p:nvSpPr>
          <p:cNvPr id="3" name="页脚占位符 2"/>
          <p:cNvSpPr>
            <a:spLocks noGrp="1"/>
          </p:cNvSpPr>
          <p:nvPr>
            <p:ph type="ftr" sz="quarter" idx="11"/>
          </p:nvPr>
        </p:nvSpPr>
        <p:spPr/>
        <p:txBody>
          <a:bodyPr/>
          <a:lstStyle/>
          <a:p>
            <a:endParaRPr lang="en-US"/>
          </a:p>
        </p:txBody>
      </p:sp>
      <p:sp>
        <p:nvSpPr>
          <p:cNvPr id="4" name="灯片编号占位符 3"/>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2488896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2C0E40F-C30B-46D3-BFDC-D78EFDA53E59}" type="datetimeFigureOut">
              <a:rPr lang="en-US" smtClean="0"/>
              <a:t>12/1/2016</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2236214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2C0E40F-C30B-46D3-BFDC-D78EFDA53E59}" type="datetimeFigureOut">
              <a:rPr lang="en-US" smtClean="0"/>
              <a:t>12/1/2016</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F8BEF68F-D380-4E19-A863-5DBF17CE2786}" type="slidenum">
              <a:rPr lang="en-US" smtClean="0"/>
              <a:t>‹#›</a:t>
            </a:fld>
            <a:endParaRPr lang="en-US"/>
          </a:p>
        </p:txBody>
      </p:sp>
    </p:spTree>
    <p:extLst>
      <p:ext uri="{BB962C8B-B14F-4D97-AF65-F5344CB8AC3E}">
        <p14:creationId xmlns:p14="http://schemas.microsoft.com/office/powerpoint/2010/main" val="279021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C0E40F-C30B-46D3-BFDC-D78EFDA53E59}" type="datetimeFigureOut">
              <a:rPr lang="en-US" smtClean="0"/>
              <a:t>12/1/2016</a:t>
            </a:fld>
            <a:endParaRPr 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EF68F-D380-4E19-A863-5DBF17CE2786}" type="slidenum">
              <a:rPr lang="en-US" smtClean="0"/>
              <a:t>‹#›</a:t>
            </a:fld>
            <a:endParaRPr lang="en-US"/>
          </a:p>
        </p:txBody>
      </p:sp>
    </p:spTree>
    <p:extLst>
      <p:ext uri="{BB962C8B-B14F-4D97-AF65-F5344CB8AC3E}">
        <p14:creationId xmlns:p14="http://schemas.microsoft.com/office/powerpoint/2010/main" val="1583703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dirty="0" smtClean="0"/>
              <a:t>Beam test status update</a:t>
            </a:r>
            <a:endParaRPr lang="en-US" dirty="0"/>
          </a:p>
        </p:txBody>
      </p:sp>
      <p:sp>
        <p:nvSpPr>
          <p:cNvPr id="3" name="副标题 2"/>
          <p:cNvSpPr>
            <a:spLocks noGrp="1"/>
          </p:cNvSpPr>
          <p:nvPr>
            <p:ph type="subTitle" idx="1"/>
          </p:nvPr>
        </p:nvSpPr>
        <p:spPr/>
        <p:txBody>
          <a:bodyPr/>
          <a:lstStyle/>
          <a:p>
            <a:r>
              <a:rPr lang="en-US" dirty="0" smtClean="0"/>
              <a:t>12/01</a:t>
            </a:r>
            <a:r>
              <a:rPr lang="en-US" altLang="zh-CN" dirty="0" smtClean="0"/>
              <a:t>/2016</a:t>
            </a:r>
          </a:p>
          <a:p>
            <a:r>
              <a:rPr lang="en-US" dirty="0" smtClean="0"/>
              <a:t>Ye </a:t>
            </a:r>
            <a:r>
              <a:rPr lang="en-US" dirty="0" smtClean="0"/>
              <a:t>Tian</a:t>
            </a:r>
            <a:r>
              <a:rPr lang="en-US" dirty="0"/>
              <a:t>,</a:t>
            </a:r>
            <a:r>
              <a:rPr lang="en-US" dirty="0" smtClean="0"/>
              <a:t>   </a:t>
            </a:r>
            <a:r>
              <a:rPr lang="en-US" altLang="zh-CN" dirty="0" smtClean="0"/>
              <a:t>SDU</a:t>
            </a:r>
            <a:endParaRPr lang="en-US" dirty="0" smtClean="0"/>
          </a:p>
          <a:p>
            <a:r>
              <a:rPr lang="en-US" dirty="0" smtClean="0"/>
              <a:t>Vincent </a:t>
            </a:r>
            <a:r>
              <a:rPr lang="en-US" dirty="0" err="1" smtClean="0"/>
              <a:t>Sulkosky</a:t>
            </a:r>
            <a:r>
              <a:rPr lang="en-US" smtClean="0"/>
              <a:t>,  UVA</a:t>
            </a:r>
            <a:endParaRPr lang="en-US" dirty="0" smtClean="0"/>
          </a:p>
          <a:p>
            <a:endParaRPr lang="en-US" dirty="0"/>
          </a:p>
        </p:txBody>
      </p:sp>
    </p:spTree>
    <p:extLst>
      <p:ext uri="{BB962C8B-B14F-4D97-AF65-F5344CB8AC3E}">
        <p14:creationId xmlns:p14="http://schemas.microsoft.com/office/powerpoint/2010/main" val="3124431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err="1" smtClean="0"/>
              <a:t>Preshower</a:t>
            </a:r>
            <a:r>
              <a:rPr lang="en-US" dirty="0" smtClean="0"/>
              <a:t> in front of SDU #2</a:t>
            </a:r>
            <a:endParaRPr lang="en-US" dirty="0"/>
          </a:p>
        </p:txBody>
      </p:sp>
      <p:sp>
        <p:nvSpPr>
          <p:cNvPr id="3" name="内容占位符 2"/>
          <p:cNvSpPr>
            <a:spLocks noGrp="1"/>
          </p:cNvSpPr>
          <p:nvPr>
            <p:ph idx="1"/>
          </p:nvPr>
        </p:nvSpPr>
        <p:spPr/>
        <p:txBody>
          <a:bodyPr/>
          <a:lstStyle/>
          <a:p>
            <a:endParaRPr lang="en-US" dirty="0"/>
          </a:p>
        </p:txBody>
      </p:sp>
      <p:pic>
        <p:nvPicPr>
          <p:cNvPr id="4" name="图片 3"/>
          <p:cNvPicPr>
            <a:picLocks noChangeAspect="1"/>
          </p:cNvPicPr>
          <p:nvPr/>
        </p:nvPicPr>
        <p:blipFill>
          <a:blip r:embed="rId2"/>
          <a:stretch>
            <a:fillRect/>
          </a:stretch>
        </p:blipFill>
        <p:spPr>
          <a:xfrm>
            <a:off x="1052512" y="2206625"/>
            <a:ext cx="6276975" cy="4105275"/>
          </a:xfrm>
          <a:prstGeom prst="rect">
            <a:avLst/>
          </a:prstGeom>
        </p:spPr>
      </p:pic>
      <p:pic>
        <p:nvPicPr>
          <p:cNvPr id="5" name="图片 4"/>
          <p:cNvPicPr>
            <a:picLocks noChangeAspect="1"/>
          </p:cNvPicPr>
          <p:nvPr/>
        </p:nvPicPr>
        <p:blipFill>
          <a:blip r:embed="rId3"/>
          <a:stretch>
            <a:fillRect/>
          </a:stretch>
        </p:blipFill>
        <p:spPr>
          <a:xfrm>
            <a:off x="4444037" y="3416300"/>
            <a:ext cx="3534738" cy="2351087"/>
          </a:xfrm>
          <a:prstGeom prst="rect">
            <a:avLst/>
          </a:prstGeom>
        </p:spPr>
      </p:pic>
    </p:spTree>
    <p:extLst>
      <p:ext uri="{BB962C8B-B14F-4D97-AF65-F5344CB8AC3E}">
        <p14:creationId xmlns:p14="http://schemas.microsoft.com/office/powerpoint/2010/main" val="2029218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en-US" sz="4000" dirty="0" smtClean="0"/>
              <a:t>Only SDU #2 and S2(front middle paddle) HV on</a:t>
            </a:r>
            <a:br>
              <a:rPr lang="en-US" sz="4000" dirty="0" smtClean="0"/>
            </a:br>
            <a:r>
              <a:rPr lang="en-US" sz="4000" dirty="0" smtClean="0"/>
              <a:t>(no difference in time distribution)</a:t>
            </a:r>
            <a:endParaRPr lang="en-US" sz="4000" dirty="0"/>
          </a:p>
        </p:txBody>
      </p:sp>
      <p:pic>
        <p:nvPicPr>
          <p:cNvPr id="4" name="内容占位符 3"/>
          <p:cNvPicPr>
            <a:picLocks noGrp="1" noChangeAspect="1"/>
          </p:cNvPicPr>
          <p:nvPr>
            <p:ph idx="1"/>
          </p:nvPr>
        </p:nvPicPr>
        <p:blipFill>
          <a:blip r:embed="rId2"/>
          <a:stretch>
            <a:fillRect/>
          </a:stretch>
        </p:blipFill>
        <p:spPr>
          <a:xfrm>
            <a:off x="1751285" y="2244725"/>
            <a:ext cx="7902029" cy="4351338"/>
          </a:xfrm>
          <a:prstGeom prst="rect">
            <a:avLst/>
          </a:prstGeom>
        </p:spPr>
      </p:pic>
    </p:spTree>
    <p:extLst>
      <p:ext uri="{BB962C8B-B14F-4D97-AF65-F5344CB8AC3E}">
        <p14:creationId xmlns:p14="http://schemas.microsoft.com/office/powerpoint/2010/main" val="3523486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en-US"/>
          </a:p>
        </p:txBody>
      </p:sp>
      <p:sp>
        <p:nvSpPr>
          <p:cNvPr id="3" name="内容占位符 2"/>
          <p:cNvSpPr>
            <a:spLocks noGrp="1"/>
          </p:cNvSpPr>
          <p:nvPr>
            <p:ph idx="1"/>
          </p:nvPr>
        </p:nvSpPr>
        <p:spPr/>
        <p:txBody>
          <a:bodyPr/>
          <a:lstStyle/>
          <a:p>
            <a:endParaRPr lang="en-US"/>
          </a:p>
        </p:txBody>
      </p:sp>
      <p:pic>
        <p:nvPicPr>
          <p:cNvPr id="4" name="图片 3"/>
          <p:cNvPicPr>
            <a:picLocks noChangeAspect="1"/>
          </p:cNvPicPr>
          <p:nvPr/>
        </p:nvPicPr>
        <p:blipFill>
          <a:blip r:embed="rId2"/>
          <a:stretch>
            <a:fillRect/>
          </a:stretch>
        </p:blipFill>
        <p:spPr>
          <a:xfrm>
            <a:off x="1" y="0"/>
            <a:ext cx="12192000" cy="6724650"/>
          </a:xfrm>
          <a:prstGeom prst="rect">
            <a:avLst/>
          </a:prstGeom>
        </p:spPr>
      </p:pic>
      <p:sp>
        <p:nvSpPr>
          <p:cNvPr id="5" name="文本框 4"/>
          <p:cNvSpPr txBox="1"/>
          <p:nvPr/>
        </p:nvSpPr>
        <p:spPr>
          <a:xfrm>
            <a:off x="1130300" y="365125"/>
            <a:ext cx="2781300" cy="523220"/>
          </a:xfrm>
          <a:prstGeom prst="rect">
            <a:avLst/>
          </a:prstGeom>
          <a:noFill/>
        </p:spPr>
        <p:txBody>
          <a:bodyPr wrap="square" rtlCol="0">
            <a:spAutoFit/>
          </a:bodyPr>
          <a:lstStyle/>
          <a:p>
            <a:r>
              <a:rPr lang="en-US" sz="2800" b="1" dirty="0" smtClean="0"/>
              <a:t>Single spectrum</a:t>
            </a:r>
            <a:endParaRPr lang="en-US" sz="2800" b="1" dirty="0"/>
          </a:p>
        </p:txBody>
      </p:sp>
    </p:spTree>
    <p:extLst>
      <p:ext uri="{BB962C8B-B14F-4D97-AF65-F5344CB8AC3E}">
        <p14:creationId xmlns:p14="http://schemas.microsoft.com/office/powerpoint/2010/main" val="1731565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Peak information(only SDU #2 and S2 HV on)</a:t>
            </a:r>
            <a:endParaRPr lang="en-US" dirty="0"/>
          </a:p>
        </p:txBody>
      </p:sp>
      <p:pic>
        <p:nvPicPr>
          <p:cNvPr id="4" name="内容占位符 3"/>
          <p:cNvPicPr>
            <a:picLocks noGrp="1" noChangeAspect="1"/>
          </p:cNvPicPr>
          <p:nvPr>
            <p:ph idx="1"/>
          </p:nvPr>
        </p:nvPicPr>
        <p:blipFill>
          <a:blip r:embed="rId2"/>
          <a:stretch>
            <a:fillRect/>
          </a:stretch>
        </p:blipFill>
        <p:spPr>
          <a:xfrm>
            <a:off x="567023" y="3073399"/>
            <a:ext cx="5554377" cy="3649663"/>
          </a:xfrm>
          <a:prstGeom prst="rect">
            <a:avLst/>
          </a:prstGeom>
        </p:spPr>
      </p:pic>
      <p:pic>
        <p:nvPicPr>
          <p:cNvPr id="5" name="图片 4"/>
          <p:cNvPicPr>
            <a:picLocks noChangeAspect="1"/>
          </p:cNvPicPr>
          <p:nvPr/>
        </p:nvPicPr>
        <p:blipFill>
          <a:blip r:embed="rId3"/>
          <a:stretch>
            <a:fillRect/>
          </a:stretch>
        </p:blipFill>
        <p:spPr>
          <a:xfrm>
            <a:off x="6311900" y="3073399"/>
            <a:ext cx="5362857" cy="3649664"/>
          </a:xfrm>
          <a:prstGeom prst="rect">
            <a:avLst/>
          </a:prstGeom>
        </p:spPr>
      </p:pic>
      <p:sp>
        <p:nvSpPr>
          <p:cNvPr id="3" name="文本框 2"/>
          <p:cNvSpPr txBox="1"/>
          <p:nvPr/>
        </p:nvSpPr>
        <p:spPr>
          <a:xfrm>
            <a:off x="8229600" y="2489200"/>
            <a:ext cx="2527300" cy="369332"/>
          </a:xfrm>
          <a:prstGeom prst="rect">
            <a:avLst/>
          </a:prstGeom>
          <a:noFill/>
        </p:spPr>
        <p:txBody>
          <a:bodyPr wrap="square" rtlCol="0">
            <a:spAutoFit/>
          </a:bodyPr>
          <a:lstStyle/>
          <a:p>
            <a:r>
              <a:rPr lang="en-US" b="1" dirty="0" smtClean="0"/>
              <a:t>Peak ADC bin</a:t>
            </a:r>
            <a:endParaRPr lang="en-US" b="1" dirty="0"/>
          </a:p>
        </p:txBody>
      </p:sp>
      <p:sp>
        <p:nvSpPr>
          <p:cNvPr id="6" name="文本框 5"/>
          <p:cNvSpPr txBox="1"/>
          <p:nvPr/>
        </p:nvSpPr>
        <p:spPr>
          <a:xfrm>
            <a:off x="2921000" y="2489200"/>
            <a:ext cx="2501900" cy="369332"/>
          </a:xfrm>
          <a:prstGeom prst="rect">
            <a:avLst/>
          </a:prstGeom>
          <a:noFill/>
        </p:spPr>
        <p:txBody>
          <a:bodyPr wrap="square" rtlCol="0">
            <a:spAutoFit/>
          </a:bodyPr>
          <a:lstStyle/>
          <a:p>
            <a:r>
              <a:rPr lang="en-US" b="1" dirty="0" smtClean="0"/>
              <a:t>Peak time</a:t>
            </a:r>
            <a:endParaRPr lang="en-US" b="1" dirty="0"/>
          </a:p>
        </p:txBody>
      </p:sp>
    </p:spTree>
    <p:extLst>
      <p:ext uri="{BB962C8B-B14F-4D97-AF65-F5344CB8AC3E}">
        <p14:creationId xmlns:p14="http://schemas.microsoft.com/office/powerpoint/2010/main" val="3032005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S2 time information</a:t>
            </a:r>
            <a:endParaRPr lang="en-US" dirty="0"/>
          </a:p>
        </p:txBody>
      </p:sp>
      <p:pic>
        <p:nvPicPr>
          <p:cNvPr id="5" name="内容占位符 4"/>
          <p:cNvPicPr>
            <a:picLocks noGrp="1" noChangeAspect="1"/>
          </p:cNvPicPr>
          <p:nvPr>
            <p:ph idx="1"/>
          </p:nvPr>
        </p:nvPicPr>
        <p:blipFill>
          <a:blip r:embed="rId2"/>
          <a:stretch>
            <a:fillRect/>
          </a:stretch>
        </p:blipFill>
        <p:spPr>
          <a:xfrm>
            <a:off x="6522745" y="2995425"/>
            <a:ext cx="5300955" cy="3516497"/>
          </a:xfrm>
          <a:prstGeom prst="rect">
            <a:avLst/>
          </a:prstGeom>
        </p:spPr>
      </p:pic>
      <p:pic>
        <p:nvPicPr>
          <p:cNvPr id="4" name="图片 3"/>
          <p:cNvPicPr>
            <a:picLocks noChangeAspect="1"/>
          </p:cNvPicPr>
          <p:nvPr/>
        </p:nvPicPr>
        <p:blipFill>
          <a:blip r:embed="rId3"/>
          <a:stretch>
            <a:fillRect/>
          </a:stretch>
        </p:blipFill>
        <p:spPr>
          <a:xfrm>
            <a:off x="327026" y="2891393"/>
            <a:ext cx="5768974" cy="3620529"/>
          </a:xfrm>
          <a:prstGeom prst="rect">
            <a:avLst/>
          </a:prstGeom>
        </p:spPr>
      </p:pic>
      <p:sp>
        <p:nvSpPr>
          <p:cNvPr id="6" name="文本框 5"/>
          <p:cNvSpPr txBox="1"/>
          <p:nvPr/>
        </p:nvSpPr>
        <p:spPr>
          <a:xfrm>
            <a:off x="525755" y="1690688"/>
            <a:ext cx="5570245" cy="1200329"/>
          </a:xfrm>
          <a:prstGeom prst="rect">
            <a:avLst/>
          </a:prstGeom>
          <a:noFill/>
        </p:spPr>
        <p:txBody>
          <a:bodyPr wrap="square" rtlCol="0">
            <a:spAutoFit/>
          </a:bodyPr>
          <a:lstStyle/>
          <a:p>
            <a:r>
              <a:rPr lang="en-US" dirty="0" smtClean="0"/>
              <a:t>   Considering the problem of TDC stop, which only miss less than 5% events in this run, there is still other time data missed.</a:t>
            </a:r>
          </a:p>
          <a:p>
            <a:r>
              <a:rPr lang="en-US" dirty="0" smtClean="0"/>
              <a:t>   Same problem use other trigger.</a:t>
            </a:r>
            <a:endParaRPr lang="en-US" dirty="0"/>
          </a:p>
        </p:txBody>
      </p:sp>
      <p:pic>
        <p:nvPicPr>
          <p:cNvPr id="7" name="图片 6"/>
          <p:cNvPicPr>
            <a:picLocks noChangeAspect="1"/>
          </p:cNvPicPr>
          <p:nvPr/>
        </p:nvPicPr>
        <p:blipFill>
          <a:blip r:embed="rId4"/>
          <a:stretch>
            <a:fillRect/>
          </a:stretch>
        </p:blipFill>
        <p:spPr>
          <a:xfrm>
            <a:off x="6638515" y="1530440"/>
            <a:ext cx="5069413" cy="760412"/>
          </a:xfrm>
          <a:prstGeom prst="rect">
            <a:avLst/>
          </a:prstGeom>
        </p:spPr>
      </p:pic>
    </p:spTree>
    <p:extLst>
      <p:ext uri="{BB962C8B-B14F-4D97-AF65-F5344CB8AC3E}">
        <p14:creationId xmlns:p14="http://schemas.microsoft.com/office/powerpoint/2010/main" val="1873287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EJEN SPD HV(restricted by noise)</a:t>
            </a:r>
            <a:endParaRPr lang="en-US" dirty="0"/>
          </a:p>
        </p:txBody>
      </p:sp>
      <p:pic>
        <p:nvPicPr>
          <p:cNvPr id="4" name="图片 3"/>
          <p:cNvPicPr>
            <a:picLocks noChangeAspect="1"/>
          </p:cNvPicPr>
          <p:nvPr/>
        </p:nvPicPr>
        <p:blipFill>
          <a:blip r:embed="rId2"/>
          <a:stretch>
            <a:fillRect/>
          </a:stretch>
        </p:blipFill>
        <p:spPr>
          <a:xfrm>
            <a:off x="5913436" y="2802309"/>
            <a:ext cx="5719763" cy="3842966"/>
          </a:xfrm>
          <a:prstGeom prst="rect">
            <a:avLst/>
          </a:prstGeom>
        </p:spPr>
      </p:pic>
      <p:sp>
        <p:nvSpPr>
          <p:cNvPr id="5" name="文本框 4"/>
          <p:cNvSpPr txBox="1"/>
          <p:nvPr/>
        </p:nvSpPr>
        <p:spPr>
          <a:xfrm>
            <a:off x="8271667" y="2198340"/>
            <a:ext cx="1714500" cy="461665"/>
          </a:xfrm>
          <a:prstGeom prst="rect">
            <a:avLst/>
          </a:prstGeom>
          <a:noFill/>
        </p:spPr>
        <p:txBody>
          <a:bodyPr wrap="square" rtlCol="0">
            <a:spAutoFit/>
          </a:bodyPr>
          <a:lstStyle/>
          <a:p>
            <a:r>
              <a:rPr lang="en-US" sz="2400" b="1" dirty="0" smtClean="0"/>
              <a:t>HV 2000V</a:t>
            </a:r>
            <a:endParaRPr lang="en-US" sz="2400" b="1" dirty="0"/>
          </a:p>
        </p:txBody>
      </p:sp>
      <p:pic>
        <p:nvPicPr>
          <p:cNvPr id="6" name="图片 5"/>
          <p:cNvPicPr>
            <a:picLocks noChangeAspect="1"/>
          </p:cNvPicPr>
          <p:nvPr/>
        </p:nvPicPr>
        <p:blipFill>
          <a:blip r:embed="rId3"/>
          <a:stretch>
            <a:fillRect/>
          </a:stretch>
        </p:blipFill>
        <p:spPr>
          <a:xfrm>
            <a:off x="347663" y="2823369"/>
            <a:ext cx="5075237" cy="3727450"/>
          </a:xfrm>
          <a:prstGeom prst="rect">
            <a:avLst/>
          </a:prstGeom>
        </p:spPr>
      </p:pic>
      <p:sp>
        <p:nvSpPr>
          <p:cNvPr id="7" name="文本框 6"/>
          <p:cNvSpPr txBox="1"/>
          <p:nvPr/>
        </p:nvSpPr>
        <p:spPr>
          <a:xfrm>
            <a:off x="1907381" y="2130871"/>
            <a:ext cx="1701800" cy="461665"/>
          </a:xfrm>
          <a:prstGeom prst="rect">
            <a:avLst/>
          </a:prstGeom>
          <a:noFill/>
        </p:spPr>
        <p:txBody>
          <a:bodyPr wrap="square" rtlCol="0">
            <a:spAutoFit/>
          </a:bodyPr>
          <a:lstStyle/>
          <a:p>
            <a:r>
              <a:rPr lang="en-US" sz="2400" b="1" dirty="0" smtClean="0"/>
              <a:t>HV 1850V</a:t>
            </a:r>
            <a:endParaRPr lang="en-US" sz="2400" b="1" dirty="0"/>
          </a:p>
        </p:txBody>
      </p:sp>
      <p:sp>
        <p:nvSpPr>
          <p:cNvPr id="8" name="右箭头 7"/>
          <p:cNvSpPr/>
          <p:nvPr/>
        </p:nvSpPr>
        <p:spPr>
          <a:xfrm>
            <a:off x="4679950" y="2160737"/>
            <a:ext cx="2171700"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0837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Large angle SPD</a:t>
            </a:r>
            <a:endParaRPr lang="en-US" dirty="0"/>
          </a:p>
        </p:txBody>
      </p:sp>
      <p:sp>
        <p:nvSpPr>
          <p:cNvPr id="5" name="内容占位符 4"/>
          <p:cNvSpPr>
            <a:spLocks noGrp="1"/>
          </p:cNvSpPr>
          <p:nvPr>
            <p:ph idx="1"/>
          </p:nvPr>
        </p:nvSpPr>
        <p:spPr/>
        <p:txBody>
          <a:bodyPr/>
          <a:lstStyle/>
          <a:p>
            <a:endParaRPr lang="en-US" dirty="0"/>
          </a:p>
        </p:txBody>
      </p:sp>
      <p:pic>
        <p:nvPicPr>
          <p:cNvPr id="6" name="图片 5"/>
          <p:cNvPicPr>
            <a:picLocks noChangeAspect="1"/>
          </p:cNvPicPr>
          <p:nvPr/>
        </p:nvPicPr>
        <p:blipFill>
          <a:blip r:embed="rId2"/>
          <a:stretch>
            <a:fillRect/>
          </a:stretch>
        </p:blipFill>
        <p:spPr>
          <a:xfrm>
            <a:off x="6248400" y="2650247"/>
            <a:ext cx="5760856" cy="3430723"/>
          </a:xfrm>
          <a:prstGeom prst="rect">
            <a:avLst/>
          </a:prstGeom>
        </p:spPr>
      </p:pic>
      <p:pic>
        <p:nvPicPr>
          <p:cNvPr id="7" name="图片 6"/>
          <p:cNvPicPr>
            <a:picLocks noChangeAspect="1"/>
          </p:cNvPicPr>
          <p:nvPr/>
        </p:nvPicPr>
        <p:blipFill>
          <a:blip r:embed="rId3"/>
          <a:stretch>
            <a:fillRect/>
          </a:stretch>
        </p:blipFill>
        <p:spPr>
          <a:xfrm>
            <a:off x="182744" y="2675484"/>
            <a:ext cx="6065656" cy="3501478"/>
          </a:xfrm>
          <a:prstGeom prst="rect">
            <a:avLst/>
          </a:prstGeom>
        </p:spPr>
      </p:pic>
    </p:spTree>
    <p:extLst>
      <p:ext uri="{BB962C8B-B14F-4D97-AF65-F5344CB8AC3E}">
        <p14:creationId xmlns:p14="http://schemas.microsoft.com/office/powerpoint/2010/main" val="3384191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Problems need to solve</a:t>
            </a:r>
            <a:endParaRPr lang="en-US" dirty="0"/>
          </a:p>
        </p:txBody>
      </p:sp>
      <p:sp>
        <p:nvSpPr>
          <p:cNvPr id="3" name="内容占位符 2"/>
          <p:cNvSpPr>
            <a:spLocks noGrp="1"/>
          </p:cNvSpPr>
          <p:nvPr>
            <p:ph idx="1"/>
          </p:nvPr>
        </p:nvSpPr>
        <p:spPr>
          <a:xfrm>
            <a:off x="838200" y="1690688"/>
            <a:ext cx="10515600" cy="1979612"/>
          </a:xfrm>
        </p:spPr>
        <p:txBody>
          <a:bodyPr>
            <a:normAutofit lnSpcReduction="10000"/>
          </a:bodyPr>
          <a:lstStyle/>
          <a:p>
            <a:r>
              <a:rPr lang="en-US" dirty="0" smtClean="0"/>
              <a:t>Missed TDC events</a:t>
            </a:r>
          </a:p>
          <a:p>
            <a:r>
              <a:rPr lang="en-US" dirty="0" smtClean="0"/>
              <a:t>THU module PMT high noise</a:t>
            </a:r>
          </a:p>
          <a:p>
            <a:r>
              <a:rPr lang="en-US" dirty="0" smtClean="0"/>
              <a:t>High noise rate for other detector</a:t>
            </a:r>
          </a:p>
          <a:p>
            <a:r>
              <a:rPr lang="en-US" dirty="0" smtClean="0"/>
              <a:t>Replace a new </a:t>
            </a:r>
            <a:r>
              <a:rPr lang="en-US" dirty="0" err="1" smtClean="0"/>
              <a:t>pulser</a:t>
            </a:r>
            <a:endParaRPr lang="en-US" dirty="0"/>
          </a:p>
        </p:txBody>
      </p:sp>
      <p:sp>
        <p:nvSpPr>
          <p:cNvPr id="4" name="文本框 3"/>
          <p:cNvSpPr txBox="1"/>
          <p:nvPr/>
        </p:nvSpPr>
        <p:spPr>
          <a:xfrm>
            <a:off x="838200" y="3886200"/>
            <a:ext cx="9486900" cy="1785104"/>
          </a:xfrm>
          <a:prstGeom prst="rect">
            <a:avLst/>
          </a:prstGeom>
          <a:noFill/>
        </p:spPr>
        <p:txBody>
          <a:bodyPr wrap="square" rtlCol="0">
            <a:spAutoFit/>
          </a:bodyPr>
          <a:lstStyle/>
          <a:p>
            <a:r>
              <a:rPr lang="en-US" sz="3600" dirty="0" smtClean="0"/>
              <a:t>To Do List</a:t>
            </a:r>
          </a:p>
          <a:p>
            <a:endParaRPr lang="en-US" dirty="0" smtClean="0"/>
          </a:p>
          <a:p>
            <a:pPr marL="457200" indent="-457200">
              <a:buFont typeface="Arial" panose="020B0604020202020204" pitchFamily="34" charset="0"/>
              <a:buChar char="•"/>
            </a:pPr>
            <a:r>
              <a:rPr lang="en-US" sz="2800" dirty="0" smtClean="0"/>
              <a:t>Make sure the configuration, and start to take useful data for analysis.</a:t>
            </a:r>
            <a:endParaRPr lang="en-US" sz="2800" dirty="0"/>
          </a:p>
        </p:txBody>
      </p:sp>
    </p:spTree>
    <p:extLst>
      <p:ext uri="{BB962C8B-B14F-4D97-AF65-F5344CB8AC3E}">
        <p14:creationId xmlns:p14="http://schemas.microsoft.com/office/powerpoint/2010/main" val="3215062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500" y="649548"/>
            <a:ext cx="5611019" cy="1325563"/>
          </a:xfrm>
        </p:spPr>
        <p:txBody>
          <a:bodyPr>
            <a:normAutofit fontScale="90000"/>
          </a:bodyPr>
          <a:lstStyle/>
          <a:p>
            <a:r>
              <a:rPr lang="en-US" dirty="0" smtClean="0"/>
              <a:t>No pedestal point between 30 and 40?</a:t>
            </a:r>
            <a:br>
              <a:rPr lang="en-US" dirty="0" smtClean="0"/>
            </a:br>
            <a:r>
              <a:rPr lang="en-US" dirty="0" smtClean="0"/>
              <a:t>Triggered around time?</a:t>
            </a:r>
            <a:endParaRPr lang="en-US" dirty="0"/>
          </a:p>
        </p:txBody>
      </p:sp>
      <p:pic>
        <p:nvPicPr>
          <p:cNvPr id="6" name="内容占位符 5"/>
          <p:cNvPicPr>
            <a:picLocks noGrp="1" noChangeAspect="1"/>
          </p:cNvPicPr>
          <p:nvPr>
            <p:ph idx="1"/>
          </p:nvPr>
        </p:nvPicPr>
        <p:blipFill>
          <a:blip r:embed="rId2"/>
          <a:stretch>
            <a:fillRect/>
          </a:stretch>
        </p:blipFill>
        <p:spPr>
          <a:xfrm>
            <a:off x="6449219" y="3197715"/>
            <a:ext cx="5004616" cy="3271348"/>
          </a:xfrm>
          <a:prstGeom prst="rect">
            <a:avLst/>
          </a:prstGeom>
        </p:spPr>
      </p:pic>
      <p:pic>
        <p:nvPicPr>
          <p:cNvPr id="4" name="图片 3"/>
          <p:cNvPicPr>
            <a:picLocks noChangeAspect="1"/>
          </p:cNvPicPr>
          <p:nvPr/>
        </p:nvPicPr>
        <p:blipFill>
          <a:blip r:embed="rId3"/>
          <a:stretch>
            <a:fillRect/>
          </a:stretch>
        </p:blipFill>
        <p:spPr>
          <a:xfrm>
            <a:off x="444500" y="3197715"/>
            <a:ext cx="5270500" cy="3434800"/>
          </a:xfrm>
          <a:prstGeom prst="rect">
            <a:avLst/>
          </a:prstGeom>
        </p:spPr>
      </p:pic>
      <p:sp>
        <p:nvSpPr>
          <p:cNvPr id="5" name="文本框 4"/>
          <p:cNvSpPr txBox="1"/>
          <p:nvPr/>
        </p:nvSpPr>
        <p:spPr>
          <a:xfrm>
            <a:off x="838200" y="3537466"/>
            <a:ext cx="1460500" cy="369332"/>
          </a:xfrm>
          <a:prstGeom prst="rect">
            <a:avLst/>
          </a:prstGeom>
          <a:noFill/>
        </p:spPr>
        <p:txBody>
          <a:bodyPr wrap="square" rtlCol="0">
            <a:spAutoFit/>
          </a:bodyPr>
          <a:lstStyle/>
          <a:p>
            <a:r>
              <a:rPr lang="en-US" dirty="0" smtClean="0"/>
              <a:t>SDU #2</a:t>
            </a:r>
            <a:endParaRPr lang="en-US" dirty="0"/>
          </a:p>
        </p:txBody>
      </p:sp>
      <p:sp>
        <p:nvSpPr>
          <p:cNvPr id="7" name="文本框 6"/>
          <p:cNvSpPr txBox="1"/>
          <p:nvPr/>
        </p:nvSpPr>
        <p:spPr>
          <a:xfrm>
            <a:off x="6883400" y="3352800"/>
            <a:ext cx="1943100" cy="369332"/>
          </a:xfrm>
          <a:prstGeom prst="rect">
            <a:avLst/>
          </a:prstGeom>
          <a:noFill/>
        </p:spPr>
        <p:txBody>
          <a:bodyPr wrap="square" rtlCol="0">
            <a:spAutoFit/>
          </a:bodyPr>
          <a:lstStyle/>
          <a:p>
            <a:r>
              <a:rPr lang="en-US" dirty="0" err="1" smtClean="0"/>
              <a:t>Preshower</a:t>
            </a:r>
            <a:r>
              <a:rPr lang="en-US" dirty="0" smtClean="0"/>
              <a:t> SDU #2</a:t>
            </a:r>
            <a:endParaRPr lang="en-US" dirty="0"/>
          </a:p>
        </p:txBody>
      </p:sp>
      <p:pic>
        <p:nvPicPr>
          <p:cNvPr id="8" name="图片 7"/>
          <p:cNvPicPr>
            <a:picLocks noChangeAspect="1"/>
          </p:cNvPicPr>
          <p:nvPr/>
        </p:nvPicPr>
        <p:blipFill>
          <a:blip r:embed="rId4"/>
          <a:stretch>
            <a:fillRect/>
          </a:stretch>
        </p:blipFill>
        <p:spPr>
          <a:xfrm>
            <a:off x="6601619" y="187874"/>
            <a:ext cx="4228566" cy="2726227"/>
          </a:xfrm>
          <a:prstGeom prst="rect">
            <a:avLst/>
          </a:prstGeom>
        </p:spPr>
      </p:pic>
      <p:sp>
        <p:nvSpPr>
          <p:cNvPr id="9" name="文本框 8"/>
          <p:cNvSpPr txBox="1"/>
          <p:nvPr/>
        </p:nvSpPr>
        <p:spPr>
          <a:xfrm>
            <a:off x="6883400" y="577294"/>
            <a:ext cx="1346200" cy="369332"/>
          </a:xfrm>
          <a:prstGeom prst="rect">
            <a:avLst/>
          </a:prstGeom>
          <a:noFill/>
        </p:spPr>
        <p:txBody>
          <a:bodyPr wrap="square" rtlCol="0">
            <a:spAutoFit/>
          </a:bodyPr>
          <a:lstStyle/>
          <a:p>
            <a:r>
              <a:rPr lang="en-US" dirty="0" smtClean="0"/>
              <a:t>SDU #1</a:t>
            </a:r>
            <a:endParaRPr lang="en-US" dirty="0"/>
          </a:p>
        </p:txBody>
      </p:sp>
      <p:sp>
        <p:nvSpPr>
          <p:cNvPr id="10" name="文本框 9"/>
          <p:cNvSpPr txBox="1"/>
          <p:nvPr/>
        </p:nvSpPr>
        <p:spPr>
          <a:xfrm>
            <a:off x="838200" y="2259535"/>
            <a:ext cx="4660900" cy="369332"/>
          </a:xfrm>
          <a:prstGeom prst="rect">
            <a:avLst/>
          </a:prstGeom>
          <a:noFill/>
        </p:spPr>
        <p:txBody>
          <a:bodyPr wrap="square" rtlCol="0">
            <a:spAutoFit/>
          </a:bodyPr>
          <a:lstStyle/>
          <a:p>
            <a:r>
              <a:rPr lang="en-US" dirty="0" smtClean="0"/>
              <a:t>The peak of SBS calorimeter is around point 40.</a:t>
            </a:r>
            <a:endParaRPr lang="en-US" dirty="0"/>
          </a:p>
        </p:txBody>
      </p:sp>
    </p:spTree>
    <p:extLst>
      <p:ext uri="{BB962C8B-B14F-4D97-AF65-F5344CB8AC3E}">
        <p14:creationId xmlns:p14="http://schemas.microsoft.com/office/powerpoint/2010/main" val="346436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Status</a:t>
            </a:r>
            <a:r>
              <a:rPr lang="en-US" altLang="zh-CN" dirty="0"/>
              <a:t>:</a:t>
            </a:r>
            <a:endParaRPr lang="en-US" dirty="0"/>
          </a:p>
        </p:txBody>
      </p:sp>
      <p:sp>
        <p:nvSpPr>
          <p:cNvPr id="3" name="内容占位符 2"/>
          <p:cNvSpPr>
            <a:spLocks noGrp="1"/>
          </p:cNvSpPr>
          <p:nvPr>
            <p:ph idx="1"/>
          </p:nvPr>
        </p:nvSpPr>
        <p:spPr/>
        <p:txBody>
          <a:bodyPr/>
          <a:lstStyle/>
          <a:p>
            <a:r>
              <a:rPr lang="en-US" dirty="0" smtClean="0"/>
              <a:t>New beam data after added </a:t>
            </a:r>
            <a:r>
              <a:rPr lang="en-US" dirty="0" err="1" smtClean="0"/>
              <a:t>preshower</a:t>
            </a:r>
            <a:r>
              <a:rPr lang="en-US" dirty="0" smtClean="0"/>
              <a:t> and shashlik to Fan-in/out, use higher HV to make up the low signal without 4× amplifier.</a:t>
            </a:r>
          </a:p>
          <a:p>
            <a:endParaRPr lang="en-US" dirty="0"/>
          </a:p>
          <a:p>
            <a:r>
              <a:rPr lang="en-US" dirty="0" smtClean="0"/>
              <a:t>Beam got back since last Wednesday, now the beam energy is 10.6GeV, and current is 20uA.</a:t>
            </a:r>
          </a:p>
          <a:p>
            <a:r>
              <a:rPr lang="en-US" dirty="0" smtClean="0"/>
              <a:t>The beam is only delivered to </a:t>
            </a:r>
            <a:r>
              <a:rPr lang="en-US" dirty="0" err="1" smtClean="0"/>
              <a:t>HallA</a:t>
            </a:r>
            <a:r>
              <a:rPr lang="en-US" dirty="0" smtClean="0"/>
              <a:t> or </a:t>
            </a:r>
            <a:r>
              <a:rPr lang="en-US" dirty="0" err="1" smtClean="0"/>
              <a:t>HallD</a:t>
            </a:r>
            <a:r>
              <a:rPr lang="en-US" dirty="0" smtClean="0"/>
              <a:t>, because of the problem on separator. The beam will be delivered to </a:t>
            </a:r>
            <a:r>
              <a:rPr lang="en-US" dirty="0" err="1" smtClean="0"/>
              <a:t>HallD</a:t>
            </a:r>
            <a:r>
              <a:rPr lang="en-US" dirty="0" smtClean="0"/>
              <a:t> before Christmas Day for a few days, and if the problem isn’t be solved then, I’m afraid </a:t>
            </a:r>
            <a:r>
              <a:rPr lang="en-US" dirty="0" err="1" smtClean="0"/>
              <a:t>HallA</a:t>
            </a:r>
            <a:r>
              <a:rPr lang="en-US" dirty="0" smtClean="0"/>
              <a:t> will not get beam. </a:t>
            </a:r>
            <a:endParaRPr lang="en-US" dirty="0"/>
          </a:p>
        </p:txBody>
      </p:sp>
    </p:spTree>
    <p:extLst>
      <p:ext uri="{BB962C8B-B14F-4D97-AF65-F5344CB8AC3E}">
        <p14:creationId xmlns:p14="http://schemas.microsoft.com/office/powerpoint/2010/main" val="4145840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High </a:t>
            </a:r>
            <a:r>
              <a:rPr lang="en-US" altLang="zh-CN" dirty="0" smtClean="0"/>
              <a:t>voltage changing</a:t>
            </a:r>
            <a:endParaRPr 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3650171774"/>
              </p:ext>
            </p:extLst>
          </p:nvPr>
        </p:nvGraphicFramePr>
        <p:xfrm>
          <a:off x="838200" y="1825625"/>
          <a:ext cx="10515600" cy="296672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r>
                        <a:rPr lang="en-US" dirty="0" smtClean="0"/>
                        <a:t>Detector</a:t>
                      </a:r>
                      <a:endParaRPr lang="en-US" dirty="0"/>
                    </a:p>
                  </a:txBody>
                  <a:tcPr/>
                </a:tc>
                <a:tc>
                  <a:txBody>
                    <a:bodyPr/>
                    <a:lstStyle/>
                    <a:p>
                      <a:r>
                        <a:rPr lang="en-US" dirty="0" smtClean="0"/>
                        <a:t>Previous HV (V)</a:t>
                      </a:r>
                      <a:endParaRPr lang="en-US" dirty="0"/>
                    </a:p>
                  </a:txBody>
                  <a:tcPr/>
                </a:tc>
                <a:tc>
                  <a:txBody>
                    <a:bodyPr/>
                    <a:lstStyle/>
                    <a:p>
                      <a:r>
                        <a:rPr lang="en-US" dirty="0" smtClean="0"/>
                        <a:t>New</a:t>
                      </a:r>
                      <a:r>
                        <a:rPr lang="en-US" baseline="0" dirty="0" smtClean="0"/>
                        <a:t> HV (V)</a:t>
                      </a:r>
                      <a:endParaRPr lang="en-US" dirty="0"/>
                    </a:p>
                  </a:txBody>
                  <a:tcPr/>
                </a:tc>
              </a:tr>
              <a:tr h="370840">
                <a:tc>
                  <a:txBody>
                    <a:bodyPr/>
                    <a:lstStyle/>
                    <a:p>
                      <a:r>
                        <a:rPr lang="en-US" dirty="0" smtClean="0"/>
                        <a:t>EJEN SPD </a:t>
                      </a:r>
                      <a:endParaRPr lang="en-US" dirty="0"/>
                    </a:p>
                  </a:txBody>
                  <a:tcPr/>
                </a:tc>
                <a:tc>
                  <a:txBody>
                    <a:bodyPr/>
                    <a:lstStyle/>
                    <a:p>
                      <a:r>
                        <a:rPr lang="en-US" dirty="0" smtClean="0"/>
                        <a:t>1675</a:t>
                      </a:r>
                      <a:endParaRPr lang="en-US" dirty="0"/>
                    </a:p>
                  </a:txBody>
                  <a:tcPr/>
                </a:tc>
                <a:tc>
                  <a:txBody>
                    <a:bodyPr/>
                    <a:lstStyle/>
                    <a:p>
                      <a:r>
                        <a:rPr lang="en-US" dirty="0" smtClean="0"/>
                        <a:t>2000</a:t>
                      </a:r>
                      <a:endParaRPr lang="en-US" dirty="0"/>
                    </a:p>
                  </a:txBody>
                  <a:tcPr/>
                </a:tc>
              </a:tr>
              <a:tr h="370840">
                <a:tc>
                  <a:txBody>
                    <a:bodyPr/>
                    <a:lstStyle/>
                    <a:p>
                      <a:r>
                        <a:rPr lang="en-US" dirty="0" smtClean="0"/>
                        <a:t>THU</a:t>
                      </a:r>
                      <a:endParaRPr lang="en-US" dirty="0"/>
                    </a:p>
                  </a:txBody>
                  <a:tcPr/>
                </a:tc>
                <a:tc>
                  <a:txBody>
                    <a:bodyPr/>
                    <a:lstStyle/>
                    <a:p>
                      <a:r>
                        <a:rPr lang="en-US" dirty="0" smtClean="0"/>
                        <a:t>2000</a:t>
                      </a:r>
                      <a:endParaRPr lang="en-US" dirty="0"/>
                    </a:p>
                  </a:txBody>
                  <a:tcPr/>
                </a:tc>
                <a:tc>
                  <a:txBody>
                    <a:bodyPr/>
                    <a:lstStyle/>
                    <a:p>
                      <a:r>
                        <a:rPr lang="en-US" dirty="0" smtClean="0"/>
                        <a:t>2500</a:t>
                      </a:r>
                      <a:endParaRPr lang="en-US" dirty="0"/>
                    </a:p>
                  </a:txBody>
                  <a:tcPr/>
                </a:tc>
              </a:tr>
              <a:tr h="370840">
                <a:tc>
                  <a:txBody>
                    <a:bodyPr/>
                    <a:lstStyle/>
                    <a:p>
                      <a:r>
                        <a:rPr lang="en-US" dirty="0" smtClean="0"/>
                        <a:t>THU </a:t>
                      </a:r>
                      <a:r>
                        <a:rPr lang="en-US" dirty="0" err="1" smtClean="0"/>
                        <a:t>preshower</a:t>
                      </a:r>
                      <a:r>
                        <a:rPr lang="en-US" dirty="0" smtClean="0"/>
                        <a:t>(NCS5)</a:t>
                      </a:r>
                      <a:endParaRPr lang="en-US" dirty="0"/>
                    </a:p>
                  </a:txBody>
                  <a:tcPr/>
                </a:tc>
                <a:tc>
                  <a:txBody>
                    <a:bodyPr/>
                    <a:lstStyle/>
                    <a:p>
                      <a:r>
                        <a:rPr lang="en-US" dirty="0" smtClean="0"/>
                        <a:t>1800</a:t>
                      </a:r>
                      <a:endParaRPr lang="en-US" dirty="0"/>
                    </a:p>
                  </a:txBody>
                  <a:tcPr/>
                </a:tc>
                <a:tc>
                  <a:txBody>
                    <a:bodyPr/>
                    <a:lstStyle/>
                    <a:p>
                      <a:r>
                        <a:rPr lang="en-US" dirty="0" smtClean="0"/>
                        <a:t>2150</a:t>
                      </a:r>
                      <a:endParaRPr lang="en-US" dirty="0"/>
                    </a:p>
                  </a:txBody>
                  <a:tcPr/>
                </a:tc>
              </a:tr>
              <a:tr h="370840">
                <a:tc>
                  <a:txBody>
                    <a:bodyPr/>
                    <a:lstStyle/>
                    <a:p>
                      <a:r>
                        <a:rPr lang="en-US" dirty="0" smtClean="0"/>
                        <a:t>SDU #1</a:t>
                      </a:r>
                      <a:endParaRPr lang="en-US" dirty="0"/>
                    </a:p>
                  </a:txBody>
                  <a:tcPr/>
                </a:tc>
                <a:tc>
                  <a:txBody>
                    <a:bodyPr/>
                    <a:lstStyle/>
                    <a:p>
                      <a:r>
                        <a:rPr lang="en-US" dirty="0" smtClean="0"/>
                        <a:t>1177</a:t>
                      </a:r>
                      <a:endParaRPr lang="en-US" dirty="0"/>
                    </a:p>
                  </a:txBody>
                  <a:tcPr/>
                </a:tc>
                <a:tc>
                  <a:txBody>
                    <a:bodyPr/>
                    <a:lstStyle/>
                    <a:p>
                      <a:r>
                        <a:rPr lang="en-US" dirty="0" smtClean="0"/>
                        <a:t>1294</a:t>
                      </a:r>
                      <a:endParaRPr lang="en-US"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SDU #1</a:t>
                      </a:r>
                      <a:r>
                        <a:rPr lang="en-US" baseline="0" dirty="0" smtClean="0"/>
                        <a:t> </a:t>
                      </a:r>
                      <a:r>
                        <a:rPr lang="en-US" baseline="0" dirty="0" err="1" smtClean="0"/>
                        <a:t>preshower</a:t>
                      </a:r>
                      <a:r>
                        <a:rPr lang="en-US" baseline="0" dirty="0" smtClean="0"/>
                        <a:t>(NCS6)</a:t>
                      </a:r>
                      <a:endParaRPr lang="en-US" dirty="0" smtClean="0"/>
                    </a:p>
                  </a:txBody>
                  <a:tcPr/>
                </a:tc>
                <a:tc>
                  <a:txBody>
                    <a:bodyPr/>
                    <a:lstStyle/>
                    <a:p>
                      <a:r>
                        <a:rPr lang="en-US" dirty="0" smtClean="0"/>
                        <a:t>1500</a:t>
                      </a:r>
                      <a:endParaRPr lang="en-US" dirty="0"/>
                    </a:p>
                  </a:txBody>
                  <a:tcPr/>
                </a:tc>
                <a:tc>
                  <a:txBody>
                    <a:bodyPr/>
                    <a:lstStyle/>
                    <a:p>
                      <a:r>
                        <a:rPr lang="en-US" dirty="0" smtClean="0"/>
                        <a:t>1700</a:t>
                      </a:r>
                      <a:endParaRPr lang="en-US" dirty="0"/>
                    </a:p>
                  </a:txBody>
                  <a:tcPr/>
                </a:tc>
              </a:tr>
              <a:tr h="370840">
                <a:tc>
                  <a:txBody>
                    <a:bodyPr/>
                    <a:lstStyle/>
                    <a:p>
                      <a:r>
                        <a:rPr lang="en-US" dirty="0" smtClean="0"/>
                        <a:t>SDU #2</a:t>
                      </a:r>
                      <a:endParaRPr lang="en-US" dirty="0"/>
                    </a:p>
                  </a:txBody>
                  <a:tcPr/>
                </a:tc>
                <a:tc>
                  <a:txBody>
                    <a:bodyPr/>
                    <a:lstStyle/>
                    <a:p>
                      <a:r>
                        <a:rPr lang="en-US" dirty="0" smtClean="0"/>
                        <a:t>1200</a:t>
                      </a:r>
                      <a:endParaRPr lang="en-US" dirty="0"/>
                    </a:p>
                  </a:txBody>
                  <a:tcPr/>
                </a:tc>
                <a:tc>
                  <a:txBody>
                    <a:bodyPr/>
                    <a:lstStyle/>
                    <a:p>
                      <a:r>
                        <a:rPr lang="en-US" dirty="0" smtClean="0"/>
                        <a:t>1453</a:t>
                      </a:r>
                      <a:endParaRPr lang="en-US" dirty="0"/>
                    </a:p>
                  </a:txBody>
                  <a:tcPr/>
                </a:tc>
              </a:tr>
              <a:tr h="370840">
                <a:tc>
                  <a:txBody>
                    <a:bodyPr/>
                    <a:lstStyle/>
                    <a:p>
                      <a:r>
                        <a:rPr lang="en-US" dirty="0" smtClean="0"/>
                        <a:t>SDU #2 </a:t>
                      </a:r>
                      <a:r>
                        <a:rPr lang="en-US" dirty="0" err="1" smtClean="0"/>
                        <a:t>preshower</a:t>
                      </a:r>
                      <a:r>
                        <a:rPr lang="en-US" dirty="0" smtClean="0"/>
                        <a:t>(KEDI6)</a:t>
                      </a:r>
                      <a:endParaRPr lang="en-US" dirty="0"/>
                    </a:p>
                  </a:txBody>
                  <a:tcPr/>
                </a:tc>
                <a:tc>
                  <a:txBody>
                    <a:bodyPr/>
                    <a:lstStyle/>
                    <a:p>
                      <a:r>
                        <a:rPr lang="en-US" dirty="0" smtClean="0"/>
                        <a:t>1650</a:t>
                      </a:r>
                      <a:endParaRPr lang="en-US" dirty="0"/>
                    </a:p>
                  </a:txBody>
                  <a:tcPr/>
                </a:tc>
                <a:tc>
                  <a:txBody>
                    <a:bodyPr/>
                    <a:lstStyle/>
                    <a:p>
                      <a:r>
                        <a:rPr lang="en-US" dirty="0" smtClean="0"/>
                        <a:t>1850</a:t>
                      </a:r>
                      <a:endParaRPr lang="en-US" dirty="0"/>
                    </a:p>
                  </a:txBody>
                  <a:tcPr/>
                </a:tc>
              </a:tr>
            </a:tbl>
          </a:graphicData>
        </a:graphic>
      </p:graphicFrame>
      <p:sp>
        <p:nvSpPr>
          <p:cNvPr id="3" name="文本框 2"/>
          <p:cNvSpPr txBox="1"/>
          <p:nvPr/>
        </p:nvSpPr>
        <p:spPr>
          <a:xfrm>
            <a:off x="838200" y="5359400"/>
            <a:ext cx="10502900" cy="923330"/>
          </a:xfrm>
          <a:prstGeom prst="rect">
            <a:avLst/>
          </a:prstGeom>
          <a:noFill/>
        </p:spPr>
        <p:txBody>
          <a:bodyPr wrap="square" rtlCol="0">
            <a:spAutoFit/>
          </a:bodyPr>
          <a:lstStyle/>
          <a:p>
            <a:r>
              <a:rPr lang="en-US" dirty="0" smtClean="0"/>
              <a:t>After using Fan-in/out and new SUM module, even if the HV get higher, the saturation events get obviously less, only the signal out of range.  Maybe there is something problem with previous SUM module(why is their signal normal?).</a:t>
            </a:r>
            <a:endParaRPr lang="en-US" dirty="0"/>
          </a:p>
        </p:txBody>
      </p:sp>
    </p:spTree>
    <p:extLst>
      <p:ext uri="{BB962C8B-B14F-4D97-AF65-F5344CB8AC3E}">
        <p14:creationId xmlns:p14="http://schemas.microsoft.com/office/powerpoint/2010/main" val="9185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1800" y="365125"/>
            <a:ext cx="10515600" cy="1325563"/>
          </a:xfrm>
        </p:spPr>
        <p:txBody>
          <a:bodyPr>
            <a:normAutofit/>
          </a:bodyPr>
          <a:lstStyle/>
          <a:p>
            <a:r>
              <a:rPr lang="en-US" sz="4000" dirty="0" smtClean="0"/>
              <a:t>Scaler rate after raising HV</a:t>
            </a:r>
            <a:br>
              <a:rPr lang="en-US" sz="4000" dirty="0" smtClean="0"/>
            </a:br>
            <a:r>
              <a:rPr lang="en-US" sz="4000" dirty="0" smtClean="0"/>
              <a:t>(high rate)</a:t>
            </a:r>
            <a:endParaRPr lang="en-US" sz="4000" dirty="0"/>
          </a:p>
        </p:txBody>
      </p:sp>
      <p:sp>
        <p:nvSpPr>
          <p:cNvPr id="3" name="内容占位符 2"/>
          <p:cNvSpPr>
            <a:spLocks noGrp="1"/>
          </p:cNvSpPr>
          <p:nvPr>
            <p:ph idx="1"/>
          </p:nvPr>
        </p:nvSpPr>
        <p:spPr>
          <a:xfrm>
            <a:off x="609600" y="1825624"/>
            <a:ext cx="5219700" cy="4689475"/>
          </a:xfrm>
        </p:spPr>
        <p:txBody>
          <a:bodyPr>
            <a:normAutofit fontScale="92500" lnSpcReduction="20000"/>
          </a:bodyPr>
          <a:lstStyle/>
          <a:p>
            <a:r>
              <a:rPr lang="en-US" dirty="0" smtClean="0"/>
              <a:t>The threshold for </a:t>
            </a:r>
            <a:r>
              <a:rPr lang="en-US" dirty="0" err="1" smtClean="0"/>
              <a:t>SoLID</a:t>
            </a:r>
            <a:r>
              <a:rPr lang="en-US" dirty="0" smtClean="0"/>
              <a:t> single detector is -70mV, but for trigger is -300mV.</a:t>
            </a:r>
          </a:p>
          <a:p>
            <a:r>
              <a:rPr lang="en-US" dirty="0" smtClean="0"/>
              <a:t>The 10k </a:t>
            </a:r>
            <a:r>
              <a:rPr lang="en-US" dirty="0" err="1" smtClean="0"/>
              <a:t>pulser</a:t>
            </a:r>
            <a:r>
              <a:rPr lang="en-US" dirty="0" smtClean="0"/>
              <a:t> doesn’t work now, even </a:t>
            </a:r>
            <a:r>
              <a:rPr lang="en-US" dirty="0" err="1" smtClean="0"/>
              <a:t>repalce</a:t>
            </a:r>
            <a:r>
              <a:rPr lang="en-US" dirty="0" smtClean="0"/>
              <a:t> a new battery last night, need to replace </a:t>
            </a:r>
            <a:r>
              <a:rPr lang="en-US" dirty="0" err="1" smtClean="0"/>
              <a:t>pulser</a:t>
            </a:r>
            <a:r>
              <a:rPr lang="en-US" dirty="0" smtClean="0"/>
              <a:t>.</a:t>
            </a:r>
          </a:p>
          <a:p>
            <a:r>
              <a:rPr lang="en-US" dirty="0" smtClean="0"/>
              <a:t>Counting time is about 60 seconds.</a:t>
            </a:r>
          </a:p>
          <a:p>
            <a:r>
              <a:rPr lang="en-US" dirty="0" smtClean="0"/>
              <a:t>There is problem with TDC common stop, which should be the same value as TI busy.</a:t>
            </a:r>
          </a:p>
          <a:p>
            <a:r>
              <a:rPr lang="en-US" dirty="0" smtClean="0"/>
              <a:t>Now the HV of EJEN SPD is raised from 1850 to 2000, and rate increased to 50M/60s.</a:t>
            </a:r>
          </a:p>
          <a:p>
            <a:endParaRPr lang="en-US" dirty="0"/>
          </a:p>
        </p:txBody>
      </p:sp>
      <p:sp>
        <p:nvSpPr>
          <p:cNvPr id="4" name="文本框 3"/>
          <p:cNvSpPr txBox="1"/>
          <p:nvPr/>
        </p:nvSpPr>
        <p:spPr>
          <a:xfrm>
            <a:off x="6337300" y="365125"/>
            <a:ext cx="6375400" cy="6463308"/>
          </a:xfrm>
          <a:prstGeom prst="rect">
            <a:avLst/>
          </a:prstGeom>
          <a:noFill/>
        </p:spPr>
        <p:txBody>
          <a:bodyPr wrap="square" rtlCol="0">
            <a:spAutoFit/>
          </a:bodyPr>
          <a:lstStyle/>
          <a:p>
            <a:r>
              <a:rPr lang="en-US" sz="1600" dirty="0" smtClean="0"/>
              <a:t>Type                            Counts     Rate (Hz)    Rate (KHz)</a:t>
            </a:r>
          </a:p>
          <a:p>
            <a:r>
              <a:rPr lang="en-US" sz="1600" dirty="0" smtClean="0"/>
              <a:t>10 KHz </a:t>
            </a:r>
            <a:r>
              <a:rPr lang="en-US" sz="1600" dirty="0" err="1" smtClean="0"/>
              <a:t>pulser</a:t>
            </a:r>
            <a:r>
              <a:rPr lang="en-US" sz="1600" dirty="0" smtClean="0"/>
              <a:t>             0      nan       </a:t>
            </a:r>
            <a:r>
              <a:rPr lang="en-US" sz="1600" dirty="0" err="1" smtClean="0"/>
              <a:t>nan</a:t>
            </a:r>
            <a:endParaRPr lang="en-US" sz="1600" dirty="0" smtClean="0"/>
          </a:p>
          <a:p>
            <a:r>
              <a:rPr lang="en-US" sz="1600" dirty="0" smtClean="0"/>
              <a:t>Front Top </a:t>
            </a:r>
            <a:r>
              <a:rPr lang="en-US" sz="1600" dirty="0" err="1" smtClean="0"/>
              <a:t>scint</a:t>
            </a:r>
            <a:r>
              <a:rPr lang="en-US" sz="1600" dirty="0" smtClean="0"/>
              <a:t>           10856131      </a:t>
            </a:r>
            <a:r>
              <a:rPr lang="en-US" sz="1600" dirty="0" err="1" smtClean="0"/>
              <a:t>inf</a:t>
            </a:r>
            <a:r>
              <a:rPr lang="en-US" sz="1600" dirty="0" smtClean="0"/>
              <a:t>       </a:t>
            </a:r>
            <a:r>
              <a:rPr lang="en-US" sz="1600" dirty="0" err="1" smtClean="0"/>
              <a:t>inf</a:t>
            </a:r>
            <a:endParaRPr lang="en-US" sz="1600" dirty="0" smtClean="0"/>
          </a:p>
          <a:p>
            <a:r>
              <a:rPr lang="en-US" sz="1600" dirty="0" smtClean="0"/>
              <a:t>Front Mid </a:t>
            </a:r>
            <a:r>
              <a:rPr lang="en-US" sz="1600" dirty="0" err="1" smtClean="0"/>
              <a:t>scint</a:t>
            </a:r>
            <a:r>
              <a:rPr lang="en-US" sz="1600" dirty="0" smtClean="0"/>
              <a:t>          10198193      </a:t>
            </a:r>
            <a:r>
              <a:rPr lang="en-US" sz="1600" dirty="0" err="1" smtClean="0"/>
              <a:t>inf</a:t>
            </a:r>
            <a:r>
              <a:rPr lang="en-US" sz="1600" dirty="0" smtClean="0"/>
              <a:t>       </a:t>
            </a:r>
            <a:r>
              <a:rPr lang="en-US" sz="1600" dirty="0" err="1" smtClean="0"/>
              <a:t>inf</a:t>
            </a:r>
            <a:endParaRPr lang="en-US" sz="1600" dirty="0" smtClean="0"/>
          </a:p>
          <a:p>
            <a:r>
              <a:rPr lang="en-US" sz="1600" dirty="0" smtClean="0"/>
              <a:t>Front Bot </a:t>
            </a:r>
            <a:r>
              <a:rPr lang="en-US" sz="1600" dirty="0" err="1" smtClean="0"/>
              <a:t>scint</a:t>
            </a:r>
            <a:r>
              <a:rPr lang="en-US" sz="1600" dirty="0" smtClean="0"/>
              <a:t>           17558670      </a:t>
            </a:r>
            <a:r>
              <a:rPr lang="en-US" sz="1600" dirty="0" err="1" smtClean="0"/>
              <a:t>inf</a:t>
            </a:r>
            <a:r>
              <a:rPr lang="en-US" sz="1600" dirty="0" smtClean="0"/>
              <a:t>       </a:t>
            </a:r>
            <a:r>
              <a:rPr lang="en-US" sz="1600" dirty="0" err="1" smtClean="0"/>
              <a:t>inf</a:t>
            </a:r>
            <a:endParaRPr lang="en-US" sz="1600" dirty="0" smtClean="0"/>
          </a:p>
          <a:p>
            <a:r>
              <a:rPr lang="en-US" sz="1600" dirty="0" smtClean="0"/>
              <a:t>OR of Front </a:t>
            </a:r>
            <a:r>
              <a:rPr lang="en-US" sz="1600" dirty="0" err="1" smtClean="0"/>
              <a:t>scint</a:t>
            </a:r>
            <a:r>
              <a:rPr lang="en-US" sz="1600" dirty="0" smtClean="0"/>
              <a:t>       37933068      </a:t>
            </a:r>
            <a:r>
              <a:rPr lang="en-US" sz="1600" dirty="0" err="1" smtClean="0"/>
              <a:t>inf</a:t>
            </a:r>
            <a:r>
              <a:rPr lang="en-US" sz="1600" dirty="0" smtClean="0"/>
              <a:t>       </a:t>
            </a:r>
            <a:r>
              <a:rPr lang="en-US" sz="1600" dirty="0" err="1" smtClean="0"/>
              <a:t>inf</a:t>
            </a:r>
            <a:endParaRPr lang="en-US" sz="1600" dirty="0" smtClean="0"/>
          </a:p>
          <a:p>
            <a:r>
              <a:rPr lang="en-US" sz="1600" dirty="0" smtClean="0"/>
              <a:t>Calorimeter Trigger   1654405      </a:t>
            </a:r>
            <a:r>
              <a:rPr lang="en-US" sz="1600" dirty="0" err="1" smtClean="0"/>
              <a:t>inf</a:t>
            </a:r>
            <a:r>
              <a:rPr lang="en-US" sz="1600" dirty="0" smtClean="0"/>
              <a:t>       </a:t>
            </a:r>
            <a:r>
              <a:rPr lang="en-US" sz="1600" dirty="0" err="1" smtClean="0"/>
              <a:t>inf</a:t>
            </a:r>
            <a:endParaRPr lang="en-US" sz="1600" dirty="0" smtClean="0"/>
          </a:p>
          <a:p>
            <a:r>
              <a:rPr lang="en-US" sz="1600" dirty="0" smtClean="0"/>
              <a:t>L1A                               14398      </a:t>
            </a:r>
            <a:r>
              <a:rPr lang="en-US" sz="1600" dirty="0" err="1" smtClean="0"/>
              <a:t>inf</a:t>
            </a:r>
            <a:r>
              <a:rPr lang="en-US" sz="1600" dirty="0" smtClean="0"/>
              <a:t>       </a:t>
            </a:r>
            <a:r>
              <a:rPr lang="en-US" sz="1600" dirty="0" err="1" smtClean="0"/>
              <a:t>inf</a:t>
            </a:r>
            <a:endParaRPr lang="en-US" sz="1600" dirty="0" smtClean="0"/>
          </a:p>
          <a:p>
            <a:r>
              <a:rPr lang="en-US" sz="1600" dirty="0" smtClean="0"/>
              <a:t>TDC Common Stop    12105      </a:t>
            </a:r>
            <a:r>
              <a:rPr lang="en-US" sz="1600" dirty="0" err="1" smtClean="0"/>
              <a:t>inf</a:t>
            </a:r>
            <a:r>
              <a:rPr lang="en-US" sz="1600" dirty="0" smtClean="0"/>
              <a:t>       </a:t>
            </a:r>
            <a:r>
              <a:rPr lang="en-US" sz="1600" dirty="0" err="1" smtClean="0"/>
              <a:t>inf</a:t>
            </a:r>
            <a:endParaRPr lang="en-US" sz="1600" dirty="0" smtClean="0"/>
          </a:p>
          <a:p>
            <a:r>
              <a:rPr lang="en-US" sz="1600" dirty="0" smtClean="0"/>
              <a:t>TI Busy                         14398      </a:t>
            </a:r>
            <a:r>
              <a:rPr lang="en-US" sz="1600" dirty="0" err="1" smtClean="0"/>
              <a:t>inf</a:t>
            </a:r>
            <a:r>
              <a:rPr lang="en-US" sz="1600" dirty="0" smtClean="0"/>
              <a:t>       </a:t>
            </a:r>
            <a:r>
              <a:rPr lang="en-US" sz="1600" dirty="0" err="1" smtClean="0"/>
              <a:t>inf</a:t>
            </a:r>
            <a:endParaRPr lang="en-US" sz="1600" dirty="0" smtClean="0"/>
          </a:p>
          <a:p>
            <a:r>
              <a:rPr lang="en-US" sz="1600" dirty="0" smtClean="0"/>
              <a:t>Trigger                          87293      </a:t>
            </a:r>
            <a:r>
              <a:rPr lang="en-US" sz="1600" dirty="0" err="1" smtClean="0"/>
              <a:t>inf</a:t>
            </a:r>
            <a:r>
              <a:rPr lang="en-US" sz="1600" dirty="0" smtClean="0"/>
              <a:t>       </a:t>
            </a:r>
            <a:r>
              <a:rPr lang="en-US" sz="1600" dirty="0" err="1" smtClean="0"/>
              <a:t>inf</a:t>
            </a:r>
            <a:endParaRPr lang="en-US" sz="1600" dirty="0" smtClean="0"/>
          </a:p>
          <a:p>
            <a:r>
              <a:rPr lang="en-US" sz="1600" dirty="0" smtClean="0"/>
              <a:t>S4                                  609915      </a:t>
            </a:r>
            <a:r>
              <a:rPr lang="en-US" sz="1600" dirty="0" err="1" smtClean="0"/>
              <a:t>inf</a:t>
            </a:r>
            <a:r>
              <a:rPr lang="en-US" sz="1600" dirty="0" smtClean="0"/>
              <a:t>       </a:t>
            </a:r>
            <a:r>
              <a:rPr lang="en-US" sz="1600" dirty="0" err="1" smtClean="0"/>
              <a:t>inf</a:t>
            </a:r>
            <a:endParaRPr lang="en-US" sz="1600" dirty="0" smtClean="0"/>
          </a:p>
          <a:p>
            <a:r>
              <a:rPr lang="en-US" sz="1600" dirty="0" smtClean="0"/>
              <a:t>S5                                 4266891      </a:t>
            </a:r>
            <a:r>
              <a:rPr lang="en-US" sz="1600" dirty="0" err="1" smtClean="0"/>
              <a:t>inf</a:t>
            </a:r>
            <a:r>
              <a:rPr lang="en-US" sz="1600" dirty="0" smtClean="0"/>
              <a:t>       </a:t>
            </a:r>
            <a:r>
              <a:rPr lang="en-US" sz="1600" dirty="0" err="1" smtClean="0"/>
              <a:t>inf</a:t>
            </a:r>
            <a:endParaRPr lang="en-US" sz="1600" dirty="0" smtClean="0"/>
          </a:p>
          <a:p>
            <a:r>
              <a:rPr lang="en-US" sz="1600" dirty="0" smtClean="0"/>
              <a:t>Solid </a:t>
            </a:r>
            <a:r>
              <a:rPr lang="en-US" sz="1600" dirty="0" err="1" smtClean="0"/>
              <a:t>calo</a:t>
            </a:r>
            <a:r>
              <a:rPr lang="en-US" sz="1600" dirty="0" smtClean="0"/>
              <a:t>                     1653684      </a:t>
            </a:r>
            <a:r>
              <a:rPr lang="en-US" sz="1600" dirty="0" err="1" smtClean="0"/>
              <a:t>inf</a:t>
            </a:r>
            <a:r>
              <a:rPr lang="en-US" sz="1600" dirty="0" smtClean="0"/>
              <a:t>       </a:t>
            </a:r>
            <a:r>
              <a:rPr lang="en-US" sz="1600" dirty="0" err="1" smtClean="0"/>
              <a:t>inf</a:t>
            </a:r>
            <a:endParaRPr lang="en-US" sz="1600" dirty="0" smtClean="0"/>
          </a:p>
          <a:p>
            <a:r>
              <a:rPr lang="en-US" sz="1600" dirty="0" err="1" smtClean="0"/>
              <a:t>Calo</a:t>
            </a:r>
            <a:r>
              <a:rPr lang="en-US" sz="1600" dirty="0" smtClean="0"/>
              <a:t> row 1                   0      nan       </a:t>
            </a:r>
            <a:r>
              <a:rPr lang="en-US" sz="1600" dirty="0" err="1" smtClean="0"/>
              <a:t>nan</a:t>
            </a:r>
            <a:endParaRPr lang="en-US" sz="1600" dirty="0" smtClean="0"/>
          </a:p>
          <a:p>
            <a:r>
              <a:rPr lang="en-US" sz="1600" dirty="0" err="1" smtClean="0"/>
              <a:t>Calo</a:t>
            </a:r>
            <a:r>
              <a:rPr lang="en-US" sz="1600" dirty="0" smtClean="0"/>
              <a:t> row 2                  0      nan       </a:t>
            </a:r>
            <a:r>
              <a:rPr lang="en-US" sz="1600" dirty="0" err="1" smtClean="0"/>
              <a:t>nan</a:t>
            </a:r>
            <a:endParaRPr lang="en-US" sz="1600" dirty="0" smtClean="0"/>
          </a:p>
          <a:p>
            <a:r>
              <a:rPr lang="en-US" sz="1600" dirty="0" err="1" smtClean="0"/>
              <a:t>calo</a:t>
            </a:r>
            <a:r>
              <a:rPr lang="en-US" sz="1600" dirty="0" smtClean="0"/>
              <a:t> row 3                   0      nan       </a:t>
            </a:r>
            <a:r>
              <a:rPr lang="en-US" sz="1600" dirty="0" err="1" smtClean="0"/>
              <a:t>nan</a:t>
            </a:r>
            <a:endParaRPr lang="en-US" sz="1600" dirty="0" smtClean="0"/>
          </a:p>
          <a:p>
            <a:r>
              <a:rPr lang="en-US" sz="1600" dirty="0" smtClean="0"/>
              <a:t>//////////////////////////////////////////////</a:t>
            </a:r>
          </a:p>
          <a:p>
            <a:r>
              <a:rPr lang="en-US" sz="1600" dirty="0" smtClean="0"/>
              <a:t>EJEN </a:t>
            </a:r>
            <a:r>
              <a:rPr lang="en-US" sz="1600" dirty="0" err="1" smtClean="0"/>
              <a:t>spd</a:t>
            </a:r>
            <a:r>
              <a:rPr lang="en-US" sz="1600" dirty="0" smtClean="0"/>
              <a:t>                     26405463      </a:t>
            </a:r>
            <a:r>
              <a:rPr lang="en-US" sz="1600" dirty="0" err="1" smtClean="0"/>
              <a:t>inf</a:t>
            </a:r>
            <a:r>
              <a:rPr lang="en-US" sz="1600" dirty="0" smtClean="0"/>
              <a:t>       </a:t>
            </a:r>
            <a:r>
              <a:rPr lang="en-US" sz="1600" dirty="0" err="1" smtClean="0"/>
              <a:t>inf</a:t>
            </a:r>
            <a:endParaRPr lang="en-US" sz="1600" dirty="0" smtClean="0"/>
          </a:p>
          <a:p>
            <a:r>
              <a:rPr lang="en-US" sz="1600" dirty="0" smtClean="0"/>
              <a:t>SDU mod 1 shower   1880340      </a:t>
            </a:r>
            <a:r>
              <a:rPr lang="en-US" sz="1600" dirty="0" err="1" smtClean="0"/>
              <a:t>inf</a:t>
            </a:r>
            <a:r>
              <a:rPr lang="en-US" sz="1600" dirty="0" smtClean="0"/>
              <a:t>       </a:t>
            </a:r>
            <a:r>
              <a:rPr lang="en-US" sz="1600" dirty="0" err="1" smtClean="0"/>
              <a:t>inf</a:t>
            </a:r>
            <a:endParaRPr lang="en-US" sz="1600" dirty="0" smtClean="0"/>
          </a:p>
          <a:p>
            <a:r>
              <a:rPr lang="en-US" sz="1600" dirty="0" smtClean="0"/>
              <a:t>NCS6 </a:t>
            </a:r>
            <a:r>
              <a:rPr lang="en-US" sz="1600" dirty="0" err="1" smtClean="0"/>
              <a:t>preshower</a:t>
            </a:r>
            <a:r>
              <a:rPr lang="en-US" sz="1600" dirty="0" smtClean="0"/>
              <a:t>        6206741      </a:t>
            </a:r>
            <a:r>
              <a:rPr lang="en-US" sz="1600" dirty="0" err="1" smtClean="0"/>
              <a:t>inf</a:t>
            </a:r>
            <a:r>
              <a:rPr lang="en-US" sz="1600" dirty="0" smtClean="0"/>
              <a:t>       </a:t>
            </a:r>
            <a:r>
              <a:rPr lang="en-US" sz="1600" dirty="0" err="1" smtClean="0"/>
              <a:t>inf</a:t>
            </a:r>
            <a:endParaRPr lang="en-US" sz="1600" dirty="0" smtClean="0"/>
          </a:p>
          <a:p>
            <a:r>
              <a:rPr lang="en-US" sz="1600" dirty="0" smtClean="0"/>
              <a:t>SDU mod 2 shower   4033845      </a:t>
            </a:r>
            <a:r>
              <a:rPr lang="en-US" sz="1600" dirty="0" err="1" smtClean="0"/>
              <a:t>inf</a:t>
            </a:r>
            <a:r>
              <a:rPr lang="en-US" sz="1600" dirty="0" smtClean="0"/>
              <a:t>       </a:t>
            </a:r>
            <a:r>
              <a:rPr lang="en-US" sz="1600" dirty="0" err="1" smtClean="0"/>
              <a:t>inf</a:t>
            </a:r>
            <a:endParaRPr lang="en-US" sz="1600" dirty="0" smtClean="0"/>
          </a:p>
          <a:p>
            <a:r>
              <a:rPr lang="en-US" sz="1600" dirty="0" smtClean="0"/>
              <a:t>KEDI6 </a:t>
            </a:r>
            <a:r>
              <a:rPr lang="en-US" sz="1600" dirty="0" err="1" smtClean="0"/>
              <a:t>preshower</a:t>
            </a:r>
            <a:r>
              <a:rPr lang="en-US" sz="1600" dirty="0" smtClean="0"/>
              <a:t>       3919748      </a:t>
            </a:r>
            <a:r>
              <a:rPr lang="en-US" sz="1600" dirty="0" err="1" smtClean="0"/>
              <a:t>inf</a:t>
            </a:r>
            <a:r>
              <a:rPr lang="en-US" sz="1600" dirty="0" smtClean="0"/>
              <a:t>       </a:t>
            </a:r>
            <a:r>
              <a:rPr lang="en-US" sz="1600" dirty="0" err="1" smtClean="0"/>
              <a:t>inf</a:t>
            </a:r>
            <a:endParaRPr lang="en-US" sz="1600" dirty="0" smtClean="0"/>
          </a:p>
          <a:p>
            <a:r>
              <a:rPr lang="en-US" sz="1600" dirty="0" smtClean="0"/>
              <a:t>THU mod 1 shower   11377015      </a:t>
            </a:r>
            <a:r>
              <a:rPr lang="en-US" sz="1600" dirty="0" err="1" smtClean="0"/>
              <a:t>inf</a:t>
            </a:r>
            <a:r>
              <a:rPr lang="en-US" sz="1600" dirty="0" smtClean="0"/>
              <a:t>       </a:t>
            </a:r>
            <a:r>
              <a:rPr lang="en-US" sz="1600" dirty="0" err="1" smtClean="0"/>
              <a:t>inf</a:t>
            </a:r>
            <a:endParaRPr lang="en-US" sz="1600" dirty="0" smtClean="0"/>
          </a:p>
          <a:p>
            <a:r>
              <a:rPr lang="en-US" sz="1600" dirty="0" smtClean="0"/>
              <a:t>NCS5 </a:t>
            </a:r>
            <a:r>
              <a:rPr lang="en-US" sz="1600" dirty="0" err="1" smtClean="0"/>
              <a:t>preshower</a:t>
            </a:r>
            <a:r>
              <a:rPr lang="en-US" sz="1600" dirty="0" smtClean="0"/>
              <a:t>        6978330      </a:t>
            </a:r>
            <a:r>
              <a:rPr lang="en-US" sz="1600" dirty="0" err="1" smtClean="0"/>
              <a:t>inf</a:t>
            </a:r>
            <a:r>
              <a:rPr lang="en-US" sz="1600" dirty="0" smtClean="0"/>
              <a:t>       </a:t>
            </a:r>
            <a:r>
              <a:rPr lang="en-US" sz="1600" dirty="0" err="1" smtClean="0"/>
              <a:t>inf</a:t>
            </a:r>
            <a:endParaRPr lang="en-US" sz="1600" dirty="0" smtClean="0"/>
          </a:p>
          <a:p>
            <a:r>
              <a:rPr lang="en-US" sz="1600" dirty="0" err="1" smtClean="0"/>
              <a:t>hac_bcm_average</a:t>
            </a:r>
            <a:r>
              <a:rPr lang="en-US" sz="1600" dirty="0" smtClean="0"/>
              <a:t>               18.8152</a:t>
            </a:r>
          </a:p>
        </p:txBody>
      </p:sp>
    </p:spTree>
    <p:extLst>
      <p:ext uri="{BB962C8B-B14F-4D97-AF65-F5344CB8AC3E}">
        <p14:creationId xmlns:p14="http://schemas.microsoft.com/office/powerpoint/2010/main" val="348846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49300" y="2883390"/>
            <a:ext cx="10515600" cy="1325563"/>
          </a:xfrm>
        </p:spPr>
        <p:txBody>
          <a:bodyPr/>
          <a:lstStyle/>
          <a:p>
            <a:r>
              <a:rPr lang="en-US" dirty="0" smtClean="0"/>
              <a:t>THU module</a:t>
            </a:r>
            <a:endParaRPr lang="en-US" dirty="0"/>
          </a:p>
        </p:txBody>
      </p:sp>
      <p:pic>
        <p:nvPicPr>
          <p:cNvPr id="4" name="内容占位符 3"/>
          <p:cNvPicPr>
            <a:picLocks noGrp="1" noChangeAspect="1"/>
          </p:cNvPicPr>
          <p:nvPr>
            <p:ph idx="1"/>
          </p:nvPr>
        </p:nvPicPr>
        <p:blipFill>
          <a:blip r:embed="rId2"/>
          <a:stretch>
            <a:fillRect/>
          </a:stretch>
        </p:blipFill>
        <p:spPr>
          <a:xfrm>
            <a:off x="5753100" y="530226"/>
            <a:ext cx="4910012" cy="2904360"/>
          </a:xfrm>
          <a:prstGeom prst="rect">
            <a:avLst/>
          </a:prstGeom>
        </p:spPr>
      </p:pic>
      <p:pic>
        <p:nvPicPr>
          <p:cNvPr id="5" name="图片 4"/>
          <p:cNvPicPr>
            <a:picLocks noChangeAspect="1"/>
          </p:cNvPicPr>
          <p:nvPr/>
        </p:nvPicPr>
        <p:blipFill>
          <a:blip r:embed="rId3"/>
          <a:stretch>
            <a:fillRect/>
          </a:stretch>
        </p:blipFill>
        <p:spPr>
          <a:xfrm>
            <a:off x="5631983" y="3873500"/>
            <a:ext cx="5086577" cy="2763837"/>
          </a:xfrm>
          <a:prstGeom prst="rect">
            <a:avLst/>
          </a:prstGeom>
        </p:spPr>
      </p:pic>
      <p:sp>
        <p:nvSpPr>
          <p:cNvPr id="6" name="文本框 5"/>
          <p:cNvSpPr txBox="1"/>
          <p:nvPr/>
        </p:nvSpPr>
        <p:spPr>
          <a:xfrm>
            <a:off x="889000" y="4038105"/>
            <a:ext cx="3365500" cy="1015663"/>
          </a:xfrm>
          <a:prstGeom prst="rect">
            <a:avLst/>
          </a:prstGeom>
          <a:noFill/>
        </p:spPr>
        <p:txBody>
          <a:bodyPr wrap="square" rtlCol="0">
            <a:spAutoFit/>
          </a:bodyPr>
          <a:lstStyle/>
          <a:p>
            <a:r>
              <a:rPr lang="en-US" sz="2000" dirty="0" smtClean="0"/>
              <a:t>Pedestal is about 19000</a:t>
            </a:r>
          </a:p>
          <a:p>
            <a:endParaRPr lang="en-US" sz="2000" dirty="0"/>
          </a:p>
          <a:p>
            <a:r>
              <a:rPr lang="en-US" sz="2000" dirty="0" smtClean="0"/>
              <a:t>Counting rate 300* 2(</a:t>
            </a:r>
            <a:r>
              <a:rPr lang="en-US" sz="2000" dirty="0" err="1" smtClean="0"/>
              <a:t>prescale</a:t>
            </a:r>
            <a:r>
              <a:rPr lang="en-US" sz="2000" dirty="0" smtClean="0"/>
              <a:t>) </a:t>
            </a:r>
            <a:endParaRPr lang="en-US" sz="2000" dirty="0"/>
          </a:p>
        </p:txBody>
      </p:sp>
      <p:sp>
        <p:nvSpPr>
          <p:cNvPr id="7" name="文本框 6"/>
          <p:cNvSpPr txBox="1"/>
          <p:nvPr/>
        </p:nvSpPr>
        <p:spPr>
          <a:xfrm>
            <a:off x="660400" y="315336"/>
            <a:ext cx="4572000" cy="1877437"/>
          </a:xfrm>
          <a:prstGeom prst="rect">
            <a:avLst/>
          </a:prstGeom>
          <a:noFill/>
        </p:spPr>
        <p:txBody>
          <a:bodyPr wrap="square" rtlCol="0">
            <a:spAutoFit/>
          </a:bodyPr>
          <a:lstStyle/>
          <a:p>
            <a:r>
              <a:rPr lang="en-US" sz="4400" b="1" dirty="0" smtClean="0"/>
              <a:t>Single trigger test</a:t>
            </a:r>
          </a:p>
          <a:p>
            <a:r>
              <a:rPr lang="en-US" sz="2400" dirty="0" smtClean="0"/>
              <a:t>Only use one shashlik module as trigger, turn off other calorimeter’s HV.</a:t>
            </a:r>
            <a:endParaRPr lang="en-US" sz="2400" dirty="0"/>
          </a:p>
        </p:txBody>
      </p:sp>
    </p:spTree>
    <p:extLst>
      <p:ext uri="{BB962C8B-B14F-4D97-AF65-F5344CB8AC3E}">
        <p14:creationId xmlns:p14="http://schemas.microsoft.com/office/powerpoint/2010/main" val="1052402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8800" y="285081"/>
            <a:ext cx="10515600" cy="1325563"/>
          </a:xfrm>
        </p:spPr>
        <p:txBody>
          <a:bodyPr/>
          <a:lstStyle/>
          <a:p>
            <a:r>
              <a:rPr lang="en-US" altLang="zh-CN" dirty="0" err="1" smtClean="0"/>
              <a:t>Preshower</a:t>
            </a:r>
            <a:r>
              <a:rPr lang="en-US" altLang="zh-CN" dirty="0" smtClean="0"/>
              <a:t> in front of THU</a:t>
            </a:r>
            <a:endParaRPr lang="en-US" dirty="0"/>
          </a:p>
        </p:txBody>
      </p:sp>
      <p:pic>
        <p:nvPicPr>
          <p:cNvPr id="5" name="内容占位符 4"/>
          <p:cNvPicPr>
            <a:picLocks noGrp="1" noChangeAspect="1"/>
          </p:cNvPicPr>
          <p:nvPr>
            <p:ph idx="1"/>
          </p:nvPr>
        </p:nvPicPr>
        <p:blipFill>
          <a:blip r:embed="rId2"/>
          <a:stretch>
            <a:fillRect/>
          </a:stretch>
        </p:blipFill>
        <p:spPr>
          <a:xfrm>
            <a:off x="376238" y="2255497"/>
            <a:ext cx="5719762" cy="3622222"/>
          </a:xfrm>
          <a:prstGeom prst="rect">
            <a:avLst/>
          </a:prstGeom>
        </p:spPr>
      </p:pic>
      <p:pic>
        <p:nvPicPr>
          <p:cNvPr id="4" name="图片 3"/>
          <p:cNvPicPr>
            <a:picLocks noChangeAspect="1"/>
          </p:cNvPicPr>
          <p:nvPr/>
        </p:nvPicPr>
        <p:blipFill>
          <a:blip r:embed="rId3"/>
          <a:stretch>
            <a:fillRect/>
          </a:stretch>
        </p:blipFill>
        <p:spPr>
          <a:xfrm>
            <a:off x="6470172" y="1760419"/>
            <a:ext cx="5308600" cy="4117300"/>
          </a:xfrm>
          <a:prstGeom prst="rect">
            <a:avLst/>
          </a:prstGeom>
        </p:spPr>
      </p:pic>
      <p:pic>
        <p:nvPicPr>
          <p:cNvPr id="6" name="图片 5"/>
          <p:cNvPicPr>
            <a:picLocks noChangeAspect="1"/>
          </p:cNvPicPr>
          <p:nvPr/>
        </p:nvPicPr>
        <p:blipFill>
          <a:blip r:embed="rId4"/>
          <a:stretch>
            <a:fillRect/>
          </a:stretch>
        </p:blipFill>
        <p:spPr>
          <a:xfrm>
            <a:off x="9124472" y="2890382"/>
            <a:ext cx="2889728" cy="1857374"/>
          </a:xfrm>
          <a:prstGeom prst="rect">
            <a:avLst/>
          </a:prstGeom>
        </p:spPr>
      </p:pic>
    </p:spTree>
    <p:extLst>
      <p:ext uri="{BB962C8B-B14F-4D97-AF65-F5344CB8AC3E}">
        <p14:creationId xmlns:p14="http://schemas.microsoft.com/office/powerpoint/2010/main" val="3047349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SDU #1</a:t>
            </a:r>
            <a:endParaRPr lang="en-US" dirty="0"/>
          </a:p>
        </p:txBody>
      </p:sp>
      <p:sp>
        <p:nvSpPr>
          <p:cNvPr id="3" name="内容占位符 2"/>
          <p:cNvSpPr>
            <a:spLocks noGrp="1"/>
          </p:cNvSpPr>
          <p:nvPr>
            <p:ph idx="1"/>
          </p:nvPr>
        </p:nvSpPr>
        <p:spPr/>
        <p:txBody>
          <a:bodyPr/>
          <a:lstStyle/>
          <a:p>
            <a:r>
              <a:rPr lang="en-US" dirty="0" smtClean="0"/>
              <a:t>Pedestal 15800</a:t>
            </a:r>
          </a:p>
          <a:p>
            <a:r>
              <a:rPr lang="en-US" dirty="0" smtClean="0"/>
              <a:t>Counting rate 50* 2(</a:t>
            </a:r>
            <a:r>
              <a:rPr lang="en-US" dirty="0" err="1" smtClean="0"/>
              <a:t>prescale</a:t>
            </a:r>
            <a:r>
              <a:rPr lang="en-US" dirty="0" smtClean="0"/>
              <a:t>)</a:t>
            </a:r>
            <a:endParaRPr lang="en-US" dirty="0"/>
          </a:p>
        </p:txBody>
      </p:sp>
      <p:pic>
        <p:nvPicPr>
          <p:cNvPr id="4" name="图片 3"/>
          <p:cNvPicPr>
            <a:picLocks noChangeAspect="1"/>
          </p:cNvPicPr>
          <p:nvPr/>
        </p:nvPicPr>
        <p:blipFill>
          <a:blip r:embed="rId2"/>
          <a:stretch>
            <a:fillRect/>
          </a:stretch>
        </p:blipFill>
        <p:spPr>
          <a:xfrm>
            <a:off x="6337300" y="365125"/>
            <a:ext cx="5232399" cy="3461678"/>
          </a:xfrm>
          <a:prstGeom prst="rect">
            <a:avLst/>
          </a:prstGeom>
        </p:spPr>
      </p:pic>
      <p:pic>
        <p:nvPicPr>
          <p:cNvPr id="5" name="图片 4"/>
          <p:cNvPicPr>
            <a:picLocks noChangeAspect="1"/>
          </p:cNvPicPr>
          <p:nvPr/>
        </p:nvPicPr>
        <p:blipFill>
          <a:blip r:embed="rId3"/>
          <a:stretch>
            <a:fillRect/>
          </a:stretch>
        </p:blipFill>
        <p:spPr>
          <a:xfrm>
            <a:off x="6337300" y="3826803"/>
            <a:ext cx="4745037" cy="2970176"/>
          </a:xfrm>
          <a:prstGeom prst="rect">
            <a:avLst/>
          </a:prstGeom>
        </p:spPr>
      </p:pic>
    </p:spTree>
    <p:extLst>
      <p:ext uri="{BB962C8B-B14F-4D97-AF65-F5344CB8AC3E}">
        <p14:creationId xmlns:p14="http://schemas.microsoft.com/office/powerpoint/2010/main" val="1257889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err="1" smtClean="0"/>
              <a:t>Preshower</a:t>
            </a:r>
            <a:r>
              <a:rPr lang="en-US" dirty="0" smtClean="0"/>
              <a:t> in front of SDU #1</a:t>
            </a:r>
            <a:endParaRPr lang="en-US" dirty="0"/>
          </a:p>
        </p:txBody>
      </p:sp>
      <p:pic>
        <p:nvPicPr>
          <p:cNvPr id="5" name="图片 4"/>
          <p:cNvPicPr>
            <a:picLocks noChangeAspect="1"/>
          </p:cNvPicPr>
          <p:nvPr/>
        </p:nvPicPr>
        <p:blipFill>
          <a:blip r:embed="rId2"/>
          <a:stretch>
            <a:fillRect/>
          </a:stretch>
        </p:blipFill>
        <p:spPr>
          <a:xfrm>
            <a:off x="838200" y="1506537"/>
            <a:ext cx="6590625" cy="4602163"/>
          </a:xfrm>
          <a:prstGeom prst="rect">
            <a:avLst/>
          </a:prstGeom>
        </p:spPr>
      </p:pic>
      <p:pic>
        <p:nvPicPr>
          <p:cNvPr id="4" name="内容占位符 3"/>
          <p:cNvPicPr>
            <a:picLocks noGrp="1" noChangeAspect="1"/>
          </p:cNvPicPr>
          <p:nvPr>
            <p:ph idx="1"/>
          </p:nvPr>
        </p:nvPicPr>
        <p:blipFill>
          <a:blip r:embed="rId3"/>
          <a:stretch>
            <a:fillRect/>
          </a:stretch>
        </p:blipFill>
        <p:spPr>
          <a:xfrm>
            <a:off x="4264611" y="2997200"/>
            <a:ext cx="3164214" cy="2019300"/>
          </a:xfrm>
          <a:prstGeom prst="rect">
            <a:avLst/>
          </a:prstGeom>
        </p:spPr>
      </p:pic>
    </p:spTree>
    <p:extLst>
      <p:ext uri="{BB962C8B-B14F-4D97-AF65-F5344CB8AC3E}">
        <p14:creationId xmlns:p14="http://schemas.microsoft.com/office/powerpoint/2010/main" val="122186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SDU #2</a:t>
            </a:r>
            <a:endParaRPr lang="en-US" dirty="0"/>
          </a:p>
        </p:txBody>
      </p:sp>
      <p:sp>
        <p:nvSpPr>
          <p:cNvPr id="3" name="内容占位符 2"/>
          <p:cNvSpPr>
            <a:spLocks noGrp="1"/>
          </p:cNvSpPr>
          <p:nvPr>
            <p:ph idx="1"/>
          </p:nvPr>
        </p:nvSpPr>
        <p:spPr/>
        <p:txBody>
          <a:bodyPr/>
          <a:lstStyle/>
          <a:p>
            <a:r>
              <a:rPr lang="en-US" dirty="0" smtClean="0"/>
              <a:t>Pedestal 15800</a:t>
            </a:r>
          </a:p>
          <a:p>
            <a:r>
              <a:rPr lang="en-US" dirty="0" smtClean="0"/>
              <a:t>Counting rate 170* 2(</a:t>
            </a:r>
            <a:r>
              <a:rPr lang="en-US" dirty="0" err="1" smtClean="0"/>
              <a:t>prescale</a:t>
            </a:r>
            <a:r>
              <a:rPr lang="en-US" dirty="0" smtClean="0"/>
              <a:t>)</a:t>
            </a:r>
            <a:endParaRPr lang="en-US" dirty="0"/>
          </a:p>
        </p:txBody>
      </p:sp>
      <p:pic>
        <p:nvPicPr>
          <p:cNvPr id="4" name="图片 3"/>
          <p:cNvPicPr>
            <a:picLocks noChangeAspect="1"/>
          </p:cNvPicPr>
          <p:nvPr/>
        </p:nvPicPr>
        <p:blipFill>
          <a:blip r:embed="rId2"/>
          <a:stretch>
            <a:fillRect/>
          </a:stretch>
        </p:blipFill>
        <p:spPr>
          <a:xfrm>
            <a:off x="5754687" y="157903"/>
            <a:ext cx="4976813" cy="3335444"/>
          </a:xfrm>
          <a:prstGeom prst="rect">
            <a:avLst/>
          </a:prstGeom>
        </p:spPr>
      </p:pic>
      <p:pic>
        <p:nvPicPr>
          <p:cNvPr id="5" name="图片 4"/>
          <p:cNvPicPr>
            <a:picLocks noChangeAspect="1"/>
          </p:cNvPicPr>
          <p:nvPr/>
        </p:nvPicPr>
        <p:blipFill>
          <a:blip r:embed="rId3"/>
          <a:stretch>
            <a:fillRect/>
          </a:stretch>
        </p:blipFill>
        <p:spPr>
          <a:xfrm>
            <a:off x="5552641" y="3493347"/>
            <a:ext cx="5178859" cy="3417887"/>
          </a:xfrm>
          <a:prstGeom prst="rect">
            <a:avLst/>
          </a:prstGeom>
        </p:spPr>
      </p:pic>
    </p:spTree>
    <p:extLst>
      <p:ext uri="{BB962C8B-B14F-4D97-AF65-F5344CB8AC3E}">
        <p14:creationId xmlns:p14="http://schemas.microsoft.com/office/powerpoint/2010/main" val="324804564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643</Words>
  <Application>Microsoft Office PowerPoint</Application>
  <PresentationFormat>宽屏</PresentationFormat>
  <Paragraphs>107</Paragraphs>
  <Slides>18</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18</vt:i4>
      </vt:variant>
    </vt:vector>
  </HeadingPairs>
  <TitlesOfParts>
    <vt:vector size="23" baseType="lpstr">
      <vt:lpstr>宋体</vt:lpstr>
      <vt:lpstr>Arial</vt:lpstr>
      <vt:lpstr>Calibri</vt:lpstr>
      <vt:lpstr>Calibri Light</vt:lpstr>
      <vt:lpstr>Office 主题</vt:lpstr>
      <vt:lpstr>Beam test status update</vt:lpstr>
      <vt:lpstr>Status:</vt:lpstr>
      <vt:lpstr>High voltage changing</vt:lpstr>
      <vt:lpstr>Scaler rate after raising HV (high rate)</vt:lpstr>
      <vt:lpstr>THU module</vt:lpstr>
      <vt:lpstr>Preshower in front of THU</vt:lpstr>
      <vt:lpstr>SDU #1</vt:lpstr>
      <vt:lpstr>Preshower in front of SDU #1</vt:lpstr>
      <vt:lpstr>SDU #2</vt:lpstr>
      <vt:lpstr>Preshower in front of SDU #2</vt:lpstr>
      <vt:lpstr>Only SDU #2 and S2(front middle paddle) HV on (no difference in time distribution)</vt:lpstr>
      <vt:lpstr>PowerPoint 演示文稿</vt:lpstr>
      <vt:lpstr>Peak information(only SDU #2 and S2 HV on)</vt:lpstr>
      <vt:lpstr>S2 time information</vt:lpstr>
      <vt:lpstr>EJEN SPD HV(restricted by noise)</vt:lpstr>
      <vt:lpstr>Large angle SPD</vt:lpstr>
      <vt:lpstr>Problems need to solve</vt:lpstr>
      <vt:lpstr>No pedestal point between 30 and 40? Triggered around time?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User</dc:creator>
  <cp:lastModifiedBy>Windows User</cp:lastModifiedBy>
  <cp:revision>26</cp:revision>
  <dcterms:created xsi:type="dcterms:W3CDTF">2016-12-01T00:44:28Z</dcterms:created>
  <dcterms:modified xsi:type="dcterms:W3CDTF">2016-12-01T13:56:14Z</dcterms:modified>
</cp:coreProperties>
</file>