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ADADE0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ts val="67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10"/>
              <a:t>/4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ADADE0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ts val="67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10"/>
              <a:t>/4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ADADE0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ts val="67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10"/>
              <a:t>/4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ADADE0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ts val="67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10"/>
              <a:t>/4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845029" y="3352253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765412" y="3348291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2943214" y="3348291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104031" y="336237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114523" y="335210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3124683" y="3341940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10160"/>
                </a:moveTo>
                <a:lnTo>
                  <a:pt x="0" y="0"/>
                </a:lnTo>
                <a:lnTo>
                  <a:pt x="43181" y="0"/>
                </a:lnTo>
                <a:lnTo>
                  <a:pt x="43181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3040862" y="3348291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3405226" y="33546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3316325" y="3348291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3392526" y="334194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3405226" y="33673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3392526" y="33800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3405226" y="33927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3667976" y="334194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3680676" y="33546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3680676" y="33673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3591776" y="3348291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3667976" y="33800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3680676" y="33927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3943439" y="334194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3956139" y="33546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3956139" y="33673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3943439" y="33800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3956139" y="33927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4249370" y="3372421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4222306" y="3345926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4142689" y="3341940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4127449" y="3359721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bk object 45"/>
          <p:cNvSpPr/>
          <p:nvPr/>
        </p:nvSpPr>
        <p:spPr>
          <a:xfrm>
            <a:off x="4295091" y="3341940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399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399" y="0"/>
                </a:lnTo>
                <a:lnTo>
                  <a:pt x="35262" y="2004"/>
                </a:lnTo>
                <a:lnTo>
                  <a:pt x="43338" y="7461"/>
                </a:lnTo>
                <a:lnTo>
                  <a:pt x="48795" y="15537"/>
                </a:lnTo>
                <a:lnTo>
                  <a:pt x="50799" y="2540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bk object 46"/>
          <p:cNvSpPr/>
          <p:nvPr/>
        </p:nvSpPr>
        <p:spPr>
          <a:xfrm>
            <a:off x="4330651" y="3359721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79" y="0"/>
                </a:moveTo>
                <a:lnTo>
                  <a:pt x="15239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bk object 47"/>
          <p:cNvSpPr/>
          <p:nvPr/>
        </p:nvSpPr>
        <p:spPr>
          <a:xfrm>
            <a:off x="0" y="0"/>
            <a:ext cx="4608004" cy="2361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ADADE0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ts val="67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10"/>
              <a:t>/4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845029" y="3352253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765412" y="3348291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943214" y="3348291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104031" y="3362375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114523" y="335210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124683" y="3341940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10160"/>
                </a:moveTo>
                <a:lnTo>
                  <a:pt x="0" y="0"/>
                </a:lnTo>
                <a:lnTo>
                  <a:pt x="43181" y="0"/>
                </a:lnTo>
                <a:lnTo>
                  <a:pt x="43181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3040862" y="3348291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3405226" y="33546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3316325" y="3348291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3392526" y="334194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3405226" y="33673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3392526" y="33800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3405226" y="33927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3667976" y="334194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3680676" y="33546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3680676" y="33673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3591776" y="3348291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3667976" y="33800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3680676" y="33927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3943439" y="3341940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3956139" y="33546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3956139" y="33673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3943439" y="33800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3956139" y="3392741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4249370" y="3372421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4222306" y="3345926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4142689" y="3341940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4127449" y="3359721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4295091" y="3341940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399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399" y="0"/>
                </a:lnTo>
                <a:lnTo>
                  <a:pt x="35262" y="2004"/>
                </a:lnTo>
                <a:lnTo>
                  <a:pt x="43338" y="7461"/>
                </a:lnTo>
                <a:lnTo>
                  <a:pt x="48795" y="15537"/>
                </a:lnTo>
                <a:lnTo>
                  <a:pt x="50799" y="2540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bk object 45"/>
          <p:cNvSpPr/>
          <p:nvPr/>
        </p:nvSpPr>
        <p:spPr>
          <a:xfrm>
            <a:off x="4330651" y="3359721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79" y="0"/>
                </a:moveTo>
                <a:lnTo>
                  <a:pt x="15239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bk object 46"/>
          <p:cNvSpPr/>
          <p:nvPr/>
        </p:nvSpPr>
        <p:spPr>
          <a:xfrm>
            <a:off x="0" y="0"/>
            <a:ext cx="4608004" cy="2361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217805"/>
            <a:ext cx="4610100" cy="263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7294" y="1186180"/>
            <a:ext cx="3915511" cy="1374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425606" y="3341872"/>
            <a:ext cx="159385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ADADE0"/>
                </a:solidFill>
                <a:latin typeface="Verdana"/>
                <a:cs typeface="Verdana"/>
              </a:defRPr>
            </a:lvl1pPr>
          </a:lstStyle>
          <a:p>
            <a:pPr marL="25400">
              <a:lnSpc>
                <a:spcPts val="67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-10"/>
              <a:t>/4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2" Type="http://schemas.openxmlformats.org/officeDocument/2006/relationships/image" Target="../media/image14.png"/><Relationship Id="rId13" Type="http://schemas.openxmlformats.org/officeDocument/2006/relationships/image" Target="../media/image15.png"/><Relationship Id="rId14" Type="http://schemas.openxmlformats.org/officeDocument/2006/relationships/image" Target="../media/image16.png"/><Relationship Id="rId15" Type="http://schemas.openxmlformats.org/officeDocument/2006/relationships/image" Target="../media/image17.png"/><Relationship Id="rId16" Type="http://schemas.openxmlformats.org/officeDocument/2006/relationships/image" Target="../media/image18.png"/><Relationship Id="rId17" Type="http://schemas.openxmlformats.org/officeDocument/2006/relationships/image" Target="../media/image19.png"/><Relationship Id="rId18" Type="http://schemas.openxmlformats.org/officeDocument/2006/relationships/image" Target="../media/image20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image" Target="../media/image27.png"/><Relationship Id="rId9" Type="http://schemas.openxmlformats.org/officeDocument/2006/relationships/image" Target="../media/image28.png"/><Relationship Id="rId10" Type="http://schemas.openxmlformats.org/officeDocument/2006/relationships/image" Target="../media/image29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8" Type="http://schemas.openxmlformats.org/officeDocument/2006/relationships/image" Target="../media/image36.png"/><Relationship Id="rId9" Type="http://schemas.openxmlformats.org/officeDocument/2006/relationships/image" Target="../media/image37.png"/><Relationship Id="rId10" Type="http://schemas.openxmlformats.org/officeDocument/2006/relationships/image" Target="../media/image38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Relationship Id="rId6" Type="http://schemas.openxmlformats.org/officeDocument/2006/relationships/image" Target="../media/image43.png"/><Relationship Id="rId7" Type="http://schemas.openxmlformats.org/officeDocument/2006/relationships/image" Target="../media/image44.png"/><Relationship Id="rId8" Type="http://schemas.openxmlformats.org/officeDocument/2006/relationships/image" Target="../media/image45.png"/><Relationship Id="rId9" Type="http://schemas.openxmlformats.org/officeDocument/2006/relationships/image" Target="../media/image46.png"/><Relationship Id="rId10" Type="http://schemas.openxmlformats.org/officeDocument/2006/relationships/image" Target="../media/image47.png"/><Relationship Id="rId11" Type="http://schemas.openxmlformats.org/officeDocument/2006/relationships/image" Target="../media/image48.png"/><Relationship Id="rId12" Type="http://schemas.openxmlformats.org/officeDocument/2006/relationships/image" Target="../media/image49.png"/><Relationship Id="rId13" Type="http://schemas.openxmlformats.org/officeDocument/2006/relationships/image" Target="../media/image50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0"/>
            <a:ext cx="2170430" cy="107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5B5B72"/>
                </a:solidFill>
                <a:latin typeface="Verdana"/>
                <a:cs typeface="Verdana"/>
              </a:rPr>
              <a:t>Situation </a:t>
            </a:r>
            <a:r>
              <a:rPr dirty="0" sz="600" spc="-50">
                <a:solidFill>
                  <a:srgbClr val="5B5B72"/>
                </a:solidFill>
                <a:latin typeface="Verdana"/>
                <a:cs typeface="Verdana"/>
              </a:rPr>
              <a:t>from </a:t>
            </a:r>
            <a:r>
              <a:rPr dirty="0" sz="600" spc="-45">
                <a:solidFill>
                  <a:srgbClr val="5B5B72"/>
                </a:solidFill>
                <a:latin typeface="Verdana"/>
                <a:cs typeface="Verdana"/>
              </a:rPr>
              <a:t>current </a:t>
            </a:r>
            <a:r>
              <a:rPr dirty="0" sz="600" spc="-40">
                <a:solidFill>
                  <a:srgbClr val="5B5B72"/>
                </a:solidFill>
                <a:latin typeface="Verdana"/>
                <a:cs typeface="Verdana"/>
              </a:rPr>
              <a:t>simulation</a:t>
            </a:r>
            <a:r>
              <a:rPr dirty="0" sz="600" spc="-40">
                <a:solidFill>
                  <a:srgbClr val="5B5B72"/>
                </a:solidFill>
                <a:latin typeface="Verdana"/>
                <a:cs typeface="Verdana"/>
              </a:rPr>
              <a:t>What </a:t>
            </a:r>
            <a:r>
              <a:rPr dirty="0" sz="600" spc="-30">
                <a:solidFill>
                  <a:srgbClr val="5B5B72"/>
                </a:solidFill>
                <a:latin typeface="Verdana"/>
                <a:cs typeface="Verdana"/>
              </a:rPr>
              <a:t>to </a:t>
            </a:r>
            <a:r>
              <a:rPr dirty="0" sz="600" spc="-50">
                <a:solidFill>
                  <a:srgbClr val="5B5B72"/>
                </a:solidFill>
                <a:latin typeface="Verdana"/>
                <a:cs typeface="Verdana"/>
              </a:rPr>
              <a:t>do </a:t>
            </a:r>
            <a:r>
              <a:rPr dirty="0" sz="600" spc="-30">
                <a:solidFill>
                  <a:srgbClr val="5B5B72"/>
                </a:solidFill>
                <a:latin typeface="Verdana"/>
                <a:cs typeface="Verdana"/>
              </a:rPr>
              <a:t>to </a:t>
            </a:r>
            <a:r>
              <a:rPr dirty="0" sz="600" spc="-55">
                <a:solidFill>
                  <a:srgbClr val="5B5B72"/>
                </a:solidFill>
                <a:latin typeface="Verdana"/>
                <a:cs typeface="Verdana"/>
              </a:rPr>
              <a:t>improve  </a:t>
            </a:r>
            <a:r>
              <a:rPr dirty="0" sz="600">
                <a:solidFill>
                  <a:srgbClr val="5B5B72"/>
                </a:solidFill>
                <a:latin typeface="Verdana"/>
                <a:cs typeface="Verdana"/>
              </a:rPr>
              <a:t> </a:t>
            </a:r>
            <a:r>
              <a:rPr dirty="0" sz="600" spc="-50">
                <a:solidFill>
                  <a:srgbClr val="5B5B72"/>
                </a:solidFill>
                <a:latin typeface="Verdana"/>
                <a:cs typeface="Verdana"/>
              </a:rPr>
              <a:t>results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481568" y="626706"/>
            <a:ext cx="2802255" cy="82550"/>
          </a:xfrm>
          <a:custGeom>
            <a:avLst/>
            <a:gdLst/>
            <a:ahLst/>
            <a:cxnLst/>
            <a:rect l="l" t="t" r="r" b="b"/>
            <a:pathLst>
              <a:path w="2802254" h="82550">
                <a:moveTo>
                  <a:pt x="2750833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2801633" y="82384"/>
                </a:lnTo>
                <a:lnTo>
                  <a:pt x="2801633" y="50800"/>
                </a:lnTo>
                <a:lnTo>
                  <a:pt x="2797624" y="31075"/>
                </a:lnTo>
                <a:lnTo>
                  <a:pt x="2786710" y="14922"/>
                </a:lnTo>
                <a:lnTo>
                  <a:pt x="2770558" y="4008"/>
                </a:lnTo>
                <a:lnTo>
                  <a:pt x="2750833" y="0"/>
                </a:lnTo>
                <a:close/>
              </a:path>
            </a:pathLst>
          </a:custGeom>
          <a:solidFill>
            <a:srgbClr val="E9E9F2">
              <a:alpha val="64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2369" y="1129284"/>
            <a:ext cx="101599" cy="10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219702" y="1116583"/>
            <a:ext cx="114261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83169" y="1167384"/>
            <a:ext cx="2649232" cy="634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283202" y="677265"/>
            <a:ext cx="50761" cy="101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283202" y="728060"/>
            <a:ext cx="50761" cy="4012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481568" y="671122"/>
            <a:ext cx="2802255" cy="509270"/>
          </a:xfrm>
          <a:custGeom>
            <a:avLst/>
            <a:gdLst/>
            <a:ahLst/>
            <a:cxnLst/>
            <a:rect l="l" t="t" r="r" b="b"/>
            <a:pathLst>
              <a:path w="2802254" h="509269">
                <a:moveTo>
                  <a:pt x="2801633" y="0"/>
                </a:moveTo>
                <a:lnTo>
                  <a:pt x="0" y="0"/>
                </a:lnTo>
                <a:lnTo>
                  <a:pt x="0" y="458161"/>
                </a:lnTo>
                <a:lnTo>
                  <a:pt x="4008" y="477886"/>
                </a:lnTo>
                <a:lnTo>
                  <a:pt x="14922" y="494039"/>
                </a:lnTo>
                <a:lnTo>
                  <a:pt x="31075" y="504953"/>
                </a:lnTo>
                <a:lnTo>
                  <a:pt x="50800" y="508961"/>
                </a:lnTo>
                <a:lnTo>
                  <a:pt x="2750833" y="508961"/>
                </a:lnTo>
                <a:lnTo>
                  <a:pt x="2770558" y="504953"/>
                </a:lnTo>
                <a:lnTo>
                  <a:pt x="2786710" y="494039"/>
                </a:lnTo>
                <a:lnTo>
                  <a:pt x="2797624" y="477886"/>
                </a:lnTo>
                <a:lnTo>
                  <a:pt x="2801633" y="458161"/>
                </a:lnTo>
                <a:lnTo>
                  <a:pt x="2801633" y="0"/>
                </a:lnTo>
                <a:close/>
              </a:path>
            </a:pathLst>
          </a:custGeom>
          <a:solidFill>
            <a:srgbClr val="E9E9F2">
              <a:alpha val="64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283202" y="715360"/>
            <a:ext cx="0" cy="433070"/>
          </a:xfrm>
          <a:custGeom>
            <a:avLst/>
            <a:gdLst/>
            <a:ahLst/>
            <a:cxnLst/>
            <a:rect l="l" t="t" r="r" b="b"/>
            <a:pathLst>
              <a:path w="0" h="433069">
                <a:moveTo>
                  <a:pt x="0" y="43297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283202" y="7026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83202" y="68996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283202" y="6772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1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283202" y="65820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929764" y="720582"/>
            <a:ext cx="1905635" cy="362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11480" marR="5080" indent="-399415">
              <a:lnSpc>
                <a:spcPct val="102600"/>
              </a:lnSpc>
            </a:pPr>
            <a:r>
              <a:rPr dirty="0" sz="1050" spc="-15" b="1">
                <a:latin typeface="Trebuchet MS"/>
                <a:cs typeface="Trebuchet MS"/>
              </a:rPr>
              <a:t>Radiation </a:t>
            </a:r>
            <a:r>
              <a:rPr dirty="0" sz="1050" spc="25" b="1">
                <a:latin typeface="Trebuchet MS"/>
                <a:cs typeface="Trebuchet MS"/>
              </a:rPr>
              <a:t>On </a:t>
            </a:r>
            <a:r>
              <a:rPr dirty="0" sz="1050" spc="-35" b="1">
                <a:latin typeface="Trebuchet MS"/>
                <a:cs typeface="Trebuchet MS"/>
              </a:rPr>
              <a:t>the Calorimeter  </a:t>
            </a:r>
            <a:r>
              <a:rPr dirty="0" sz="1050" spc="-50" b="1">
                <a:latin typeface="Trebuchet MS"/>
                <a:cs typeface="Trebuchet MS"/>
              </a:rPr>
              <a:t>preliminary</a:t>
            </a:r>
            <a:r>
              <a:rPr dirty="0" sz="1050" spc="20" b="1">
                <a:latin typeface="Trebuchet MS"/>
                <a:cs typeface="Trebuchet MS"/>
              </a:rPr>
              <a:t> </a:t>
            </a:r>
            <a:r>
              <a:rPr dirty="0" sz="1050" spc="-25" b="1">
                <a:latin typeface="Trebuchet MS"/>
                <a:cs typeface="Trebuchet MS"/>
              </a:rPr>
              <a:t>study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85114" y="1538274"/>
            <a:ext cx="1722120" cy="82550"/>
          </a:xfrm>
          <a:custGeom>
            <a:avLst/>
            <a:gdLst/>
            <a:ahLst/>
            <a:cxnLst/>
            <a:rect l="l" t="t" r="r" b="b"/>
            <a:pathLst>
              <a:path w="1722120" h="82550">
                <a:moveTo>
                  <a:pt x="1670825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1721625" y="82384"/>
                </a:lnTo>
                <a:lnTo>
                  <a:pt x="1721625" y="50800"/>
                </a:lnTo>
                <a:lnTo>
                  <a:pt x="1717616" y="31075"/>
                </a:lnTo>
                <a:lnTo>
                  <a:pt x="1706702" y="14922"/>
                </a:lnTo>
                <a:lnTo>
                  <a:pt x="1690550" y="4008"/>
                </a:lnTo>
                <a:lnTo>
                  <a:pt x="1670825" y="0"/>
                </a:lnTo>
                <a:close/>
              </a:path>
            </a:pathLst>
          </a:custGeom>
          <a:solidFill>
            <a:srgbClr val="E9E9F2">
              <a:alpha val="64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35914" y="2523451"/>
            <a:ext cx="101600" cy="101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43239" y="2510751"/>
            <a:ext cx="114274" cy="1143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86715" y="2561552"/>
            <a:ext cx="1569224" cy="634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06739" y="1588833"/>
            <a:ext cx="50774" cy="1016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106739" y="1639623"/>
            <a:ext cx="50774" cy="88382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85114" y="1582685"/>
            <a:ext cx="1722120" cy="991869"/>
          </a:xfrm>
          <a:custGeom>
            <a:avLst/>
            <a:gdLst/>
            <a:ahLst/>
            <a:cxnLst/>
            <a:rect l="l" t="t" r="r" b="b"/>
            <a:pathLst>
              <a:path w="1722120" h="991869">
                <a:moveTo>
                  <a:pt x="1721625" y="0"/>
                </a:moveTo>
                <a:lnTo>
                  <a:pt x="0" y="0"/>
                </a:lnTo>
                <a:lnTo>
                  <a:pt x="0" y="940766"/>
                </a:lnTo>
                <a:lnTo>
                  <a:pt x="4008" y="960491"/>
                </a:lnTo>
                <a:lnTo>
                  <a:pt x="14922" y="976644"/>
                </a:lnTo>
                <a:lnTo>
                  <a:pt x="31075" y="987558"/>
                </a:lnTo>
                <a:lnTo>
                  <a:pt x="50800" y="991566"/>
                </a:lnTo>
                <a:lnTo>
                  <a:pt x="1670825" y="991566"/>
                </a:lnTo>
                <a:lnTo>
                  <a:pt x="1690550" y="987558"/>
                </a:lnTo>
                <a:lnTo>
                  <a:pt x="1706702" y="976644"/>
                </a:lnTo>
                <a:lnTo>
                  <a:pt x="1717616" y="960491"/>
                </a:lnTo>
                <a:lnTo>
                  <a:pt x="1721625" y="940766"/>
                </a:lnTo>
                <a:lnTo>
                  <a:pt x="1721625" y="0"/>
                </a:lnTo>
                <a:close/>
              </a:path>
            </a:pathLst>
          </a:custGeom>
          <a:solidFill>
            <a:srgbClr val="E9E9F2">
              <a:alpha val="64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06739" y="1626923"/>
            <a:ext cx="0" cy="915669"/>
          </a:xfrm>
          <a:custGeom>
            <a:avLst/>
            <a:gdLst/>
            <a:ahLst/>
            <a:cxnLst/>
            <a:rect l="l" t="t" r="r" b="b"/>
            <a:pathLst>
              <a:path w="0" h="915669">
                <a:moveTo>
                  <a:pt x="0" y="91557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106739" y="1614222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1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106739" y="160152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8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106739" y="158882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106739" y="156977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86651" y="1873199"/>
            <a:ext cx="160096" cy="1600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27113" y="1884857"/>
            <a:ext cx="7937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solidFill>
                  <a:srgbClr val="EAEAF7"/>
                </a:solidFill>
                <a:latin typeface="Verdana"/>
                <a:cs typeface="Verdana"/>
              </a:rPr>
              <a:t>1</a:t>
            </a:r>
            <a:endParaRPr sz="800">
              <a:latin typeface="Verdana"/>
              <a:cs typeface="Verdan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86651" y="2162606"/>
            <a:ext cx="160096" cy="1600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427113" y="1636522"/>
            <a:ext cx="1527810" cy="868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86740">
              <a:lnSpc>
                <a:spcPct val="100000"/>
              </a:lnSpc>
            </a:pPr>
            <a:r>
              <a:rPr dirty="0" sz="1050" spc="-25" b="1">
                <a:latin typeface="Trebuchet MS"/>
                <a:cs typeface="Trebuchet MS"/>
              </a:rPr>
              <a:t>Outline</a:t>
            </a:r>
            <a:endParaRPr sz="1050">
              <a:latin typeface="Trebuchet MS"/>
              <a:cs typeface="Trebuchet MS"/>
            </a:endParaRPr>
          </a:p>
          <a:p>
            <a:pPr marL="177800" marR="46990">
              <a:lnSpc>
                <a:spcPct val="102600"/>
              </a:lnSpc>
              <a:spcBef>
                <a:spcPts val="375"/>
              </a:spcBef>
            </a:pPr>
            <a:r>
              <a:rPr dirty="0" sz="1050" spc="-20">
                <a:solidFill>
                  <a:srgbClr val="3333B2"/>
                </a:solidFill>
                <a:latin typeface="Tahoma"/>
                <a:cs typeface="Tahoma"/>
              </a:rPr>
              <a:t>Situation </a:t>
            </a:r>
            <a:r>
              <a:rPr dirty="0" sz="1050" spc="-40">
                <a:solidFill>
                  <a:srgbClr val="3333B2"/>
                </a:solidFill>
                <a:latin typeface="Tahoma"/>
                <a:cs typeface="Tahoma"/>
              </a:rPr>
              <a:t>from </a:t>
            </a:r>
            <a:r>
              <a:rPr dirty="0" sz="1050" spc="-35">
                <a:solidFill>
                  <a:srgbClr val="3333B2"/>
                </a:solidFill>
                <a:latin typeface="Tahoma"/>
                <a:cs typeface="Tahoma"/>
              </a:rPr>
              <a:t>current </a:t>
            </a:r>
            <a:r>
              <a:rPr dirty="0" sz="1050" spc="-3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050" spc="-30">
                <a:solidFill>
                  <a:srgbClr val="3333B2"/>
                </a:solidFill>
                <a:latin typeface="Tahoma"/>
                <a:cs typeface="Tahoma"/>
              </a:rPr>
              <a:t>simulation</a:t>
            </a:r>
            <a:endParaRPr sz="1050">
              <a:latin typeface="Tahoma"/>
              <a:cs typeface="Tahoma"/>
            </a:endParaRPr>
          </a:p>
          <a:p>
            <a:pPr marL="12700">
              <a:lnSpc>
                <a:spcPts val="925"/>
              </a:lnSpc>
            </a:pPr>
            <a:r>
              <a:rPr dirty="0" baseline="6944" sz="1200" spc="-135">
                <a:solidFill>
                  <a:srgbClr val="EAEAF7"/>
                </a:solidFill>
                <a:latin typeface="Verdana"/>
                <a:cs typeface="Verdana"/>
              </a:rPr>
              <a:t>2    </a:t>
            </a:r>
            <a:r>
              <a:rPr dirty="0" sz="1050" spc="-10">
                <a:solidFill>
                  <a:srgbClr val="3333B2"/>
                </a:solidFill>
                <a:latin typeface="Tahoma"/>
                <a:cs typeface="Tahoma"/>
              </a:rPr>
              <a:t>What </a:t>
            </a:r>
            <a:r>
              <a:rPr dirty="0" sz="1050" spc="-15">
                <a:solidFill>
                  <a:srgbClr val="3333B2"/>
                </a:solidFill>
                <a:latin typeface="Tahoma"/>
                <a:cs typeface="Tahoma"/>
              </a:rPr>
              <a:t>to </a:t>
            </a:r>
            <a:r>
              <a:rPr dirty="0" sz="1050" spc="-50">
                <a:solidFill>
                  <a:srgbClr val="3333B2"/>
                </a:solidFill>
                <a:latin typeface="Tahoma"/>
                <a:cs typeface="Tahoma"/>
              </a:rPr>
              <a:t>do </a:t>
            </a:r>
            <a:r>
              <a:rPr dirty="0" sz="1050" spc="-15">
                <a:solidFill>
                  <a:srgbClr val="3333B2"/>
                </a:solidFill>
                <a:latin typeface="Tahoma"/>
                <a:cs typeface="Tahoma"/>
              </a:rPr>
              <a:t>to</a:t>
            </a:r>
            <a:r>
              <a:rPr dirty="0" sz="1050" spc="27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050" spc="-50">
                <a:solidFill>
                  <a:srgbClr val="3333B2"/>
                </a:solidFill>
                <a:latin typeface="Tahoma"/>
                <a:cs typeface="Tahoma"/>
              </a:rPr>
              <a:t>improve</a:t>
            </a:r>
            <a:endParaRPr sz="1050">
              <a:latin typeface="Tahoma"/>
              <a:cs typeface="Tahoma"/>
            </a:endParaRPr>
          </a:p>
          <a:p>
            <a:pPr marL="177800">
              <a:lnSpc>
                <a:spcPct val="100000"/>
              </a:lnSpc>
              <a:spcBef>
                <a:spcPts val="35"/>
              </a:spcBef>
            </a:pPr>
            <a:r>
              <a:rPr dirty="0" sz="1050" spc="-40">
                <a:solidFill>
                  <a:srgbClr val="3333B2"/>
                </a:solidFill>
                <a:latin typeface="Tahoma"/>
                <a:cs typeface="Tahoma"/>
              </a:rPr>
              <a:t>results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300947" y="1690865"/>
            <a:ext cx="1901825" cy="82550"/>
          </a:xfrm>
          <a:custGeom>
            <a:avLst/>
            <a:gdLst/>
            <a:ahLst/>
            <a:cxnLst/>
            <a:rect l="l" t="t" r="r" b="b"/>
            <a:pathLst>
              <a:path w="1901825" h="82550">
                <a:moveTo>
                  <a:pt x="1850822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1901622" y="82384"/>
                </a:lnTo>
                <a:lnTo>
                  <a:pt x="1901622" y="50800"/>
                </a:lnTo>
                <a:lnTo>
                  <a:pt x="1897613" y="31075"/>
                </a:lnTo>
                <a:lnTo>
                  <a:pt x="1886699" y="14922"/>
                </a:lnTo>
                <a:lnTo>
                  <a:pt x="1870547" y="4008"/>
                </a:lnTo>
                <a:lnTo>
                  <a:pt x="1850822" y="0"/>
                </a:lnTo>
                <a:close/>
              </a:path>
            </a:pathLst>
          </a:custGeom>
          <a:solidFill>
            <a:srgbClr val="E9E9F2">
              <a:alpha val="64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351747" y="2383523"/>
            <a:ext cx="101600" cy="1016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39069" y="2370823"/>
            <a:ext cx="114274" cy="1143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402548" y="2421623"/>
            <a:ext cx="1749221" cy="6349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202569" y="1741424"/>
            <a:ext cx="50774" cy="1016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202569" y="1792221"/>
            <a:ext cx="50774" cy="59130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300947" y="1735283"/>
            <a:ext cx="1901825" cy="699135"/>
          </a:xfrm>
          <a:custGeom>
            <a:avLst/>
            <a:gdLst/>
            <a:ahLst/>
            <a:cxnLst/>
            <a:rect l="l" t="t" r="r" b="b"/>
            <a:pathLst>
              <a:path w="1901825" h="699135">
                <a:moveTo>
                  <a:pt x="1901622" y="0"/>
                </a:moveTo>
                <a:lnTo>
                  <a:pt x="0" y="0"/>
                </a:lnTo>
                <a:lnTo>
                  <a:pt x="0" y="648239"/>
                </a:lnTo>
                <a:lnTo>
                  <a:pt x="4008" y="667964"/>
                </a:lnTo>
                <a:lnTo>
                  <a:pt x="14922" y="684117"/>
                </a:lnTo>
                <a:lnTo>
                  <a:pt x="31075" y="695031"/>
                </a:lnTo>
                <a:lnTo>
                  <a:pt x="50800" y="699040"/>
                </a:lnTo>
                <a:lnTo>
                  <a:pt x="1850822" y="699040"/>
                </a:lnTo>
                <a:lnTo>
                  <a:pt x="1870547" y="695031"/>
                </a:lnTo>
                <a:lnTo>
                  <a:pt x="1886699" y="684117"/>
                </a:lnTo>
                <a:lnTo>
                  <a:pt x="1897613" y="667964"/>
                </a:lnTo>
                <a:lnTo>
                  <a:pt x="1901622" y="648239"/>
                </a:lnTo>
                <a:lnTo>
                  <a:pt x="1901622" y="0"/>
                </a:lnTo>
                <a:close/>
              </a:path>
            </a:pathLst>
          </a:custGeom>
          <a:solidFill>
            <a:srgbClr val="E9E9F2">
              <a:alpha val="64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202569" y="1779521"/>
            <a:ext cx="0" cy="623570"/>
          </a:xfrm>
          <a:custGeom>
            <a:avLst/>
            <a:gdLst/>
            <a:ahLst/>
            <a:cxnLst/>
            <a:rect l="l" t="t" r="r" b="b"/>
            <a:pathLst>
              <a:path w="0" h="623569">
                <a:moveTo>
                  <a:pt x="0" y="62305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202569" y="176682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202569" y="175412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202569" y="1741421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202569" y="172237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1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420569" y="1789112"/>
            <a:ext cx="1662430" cy="549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50" spc="-40">
                <a:latin typeface="Tahoma"/>
                <a:cs typeface="Tahoma"/>
              </a:rPr>
              <a:t>Lorenzo</a:t>
            </a:r>
            <a:r>
              <a:rPr dirty="0" sz="1050" spc="-45">
                <a:latin typeface="Tahoma"/>
                <a:cs typeface="Tahoma"/>
              </a:rPr>
              <a:t> </a:t>
            </a:r>
            <a:r>
              <a:rPr dirty="0" sz="1050" spc="-30">
                <a:latin typeface="Tahoma"/>
                <a:cs typeface="Tahoma"/>
              </a:rPr>
              <a:t>Zana</a:t>
            </a:r>
            <a:endParaRPr sz="105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050" spc="-20" i="1">
                <a:latin typeface="Trebuchet MS"/>
                <a:cs typeface="Trebuchet MS"/>
              </a:rPr>
              <a:t>The </a:t>
            </a:r>
            <a:r>
              <a:rPr dirty="0" sz="1050" spc="-55" i="1">
                <a:latin typeface="Trebuchet MS"/>
                <a:cs typeface="Trebuchet MS"/>
              </a:rPr>
              <a:t>University </a:t>
            </a:r>
            <a:r>
              <a:rPr dirty="0" sz="1050" spc="-75" i="1">
                <a:latin typeface="Trebuchet MS"/>
                <a:cs typeface="Trebuchet MS"/>
              </a:rPr>
              <a:t>of </a:t>
            </a:r>
            <a:r>
              <a:rPr dirty="0" sz="1050" spc="-70" i="1">
                <a:latin typeface="Trebuchet MS"/>
                <a:cs typeface="Trebuchet MS"/>
              </a:rPr>
              <a:t> </a:t>
            </a:r>
            <a:r>
              <a:rPr dirty="0" sz="1050" spc="-40" i="1">
                <a:latin typeface="Trebuchet MS"/>
                <a:cs typeface="Trebuchet MS"/>
              </a:rPr>
              <a:t>Edinburgh</a:t>
            </a:r>
            <a:endParaRPr sz="105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dirty="0" sz="1050" spc="-35">
                <a:latin typeface="Tahoma"/>
                <a:cs typeface="Tahoma"/>
              </a:rPr>
              <a:t>January </a:t>
            </a:r>
            <a:r>
              <a:rPr dirty="0" sz="1050" spc="-45">
                <a:latin typeface="Tahoma"/>
                <a:cs typeface="Tahoma"/>
              </a:rPr>
              <a:t>26,</a:t>
            </a:r>
            <a:r>
              <a:rPr dirty="0" sz="1050" spc="15">
                <a:latin typeface="Tahoma"/>
                <a:cs typeface="Tahoma"/>
              </a:rPr>
              <a:t> </a:t>
            </a:r>
            <a:r>
              <a:rPr dirty="0" sz="1050" spc="-55">
                <a:latin typeface="Tahoma"/>
                <a:cs typeface="Tahoma"/>
              </a:rPr>
              <a:t>2017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670"/>
              </a:lnSpc>
            </a:pPr>
            <a:fld id="{81D60167-4931-47E6-BA6A-407CBD079E47}" type="slidenum">
              <a:rPr dirty="0" spc="-65"/>
              <a:t>1</a:t>
            </a:fld>
            <a:r>
              <a:rPr dirty="0" spc="-10"/>
              <a:t>/4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0"/>
            <a:ext cx="2170430" cy="107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latin typeface="Verdana"/>
                <a:cs typeface="Verdana"/>
              </a:rPr>
              <a:t>Situation </a:t>
            </a:r>
            <a:r>
              <a:rPr dirty="0" sz="600" spc="-50">
                <a:latin typeface="Verdana"/>
                <a:cs typeface="Verdana"/>
              </a:rPr>
              <a:t>from </a:t>
            </a:r>
            <a:r>
              <a:rPr dirty="0" sz="600" spc="-45">
                <a:latin typeface="Verdana"/>
                <a:cs typeface="Verdana"/>
              </a:rPr>
              <a:t>current </a:t>
            </a:r>
            <a:r>
              <a:rPr dirty="0" sz="600" spc="-40">
                <a:latin typeface="Verdana"/>
                <a:cs typeface="Verdana"/>
              </a:rPr>
              <a:t>simulation</a:t>
            </a:r>
            <a:r>
              <a:rPr dirty="0" sz="600" spc="-40">
                <a:solidFill>
                  <a:srgbClr val="5B5B72"/>
                </a:solidFill>
                <a:latin typeface="Verdana"/>
                <a:cs typeface="Verdana"/>
              </a:rPr>
              <a:t>What </a:t>
            </a:r>
            <a:r>
              <a:rPr dirty="0" sz="600" spc="-30">
                <a:solidFill>
                  <a:srgbClr val="5B5B72"/>
                </a:solidFill>
                <a:latin typeface="Verdana"/>
                <a:cs typeface="Verdana"/>
              </a:rPr>
              <a:t>to </a:t>
            </a:r>
            <a:r>
              <a:rPr dirty="0" sz="600" spc="-50">
                <a:solidFill>
                  <a:srgbClr val="5B5B72"/>
                </a:solidFill>
                <a:latin typeface="Verdana"/>
                <a:cs typeface="Verdana"/>
              </a:rPr>
              <a:t>do </a:t>
            </a:r>
            <a:r>
              <a:rPr dirty="0" sz="600" spc="-30">
                <a:solidFill>
                  <a:srgbClr val="5B5B72"/>
                </a:solidFill>
                <a:latin typeface="Verdana"/>
                <a:cs typeface="Verdana"/>
              </a:rPr>
              <a:t>to </a:t>
            </a:r>
            <a:r>
              <a:rPr dirty="0" sz="600" spc="-55">
                <a:solidFill>
                  <a:srgbClr val="5B5B72"/>
                </a:solidFill>
                <a:latin typeface="Verdana"/>
                <a:cs typeface="Verdana"/>
              </a:rPr>
              <a:t>improve  </a:t>
            </a:r>
            <a:r>
              <a:rPr dirty="0" sz="600">
                <a:solidFill>
                  <a:srgbClr val="5B5B72"/>
                </a:solidFill>
                <a:latin typeface="Verdana"/>
                <a:cs typeface="Verdana"/>
              </a:rPr>
              <a:t> </a:t>
            </a:r>
            <a:r>
              <a:rPr dirty="0" sz="600" spc="-50">
                <a:solidFill>
                  <a:srgbClr val="5B5B72"/>
                </a:solidFill>
                <a:latin typeface="Verdana"/>
                <a:cs typeface="Verdana"/>
              </a:rPr>
              <a:t>results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85572"/>
            <a:ext cx="4608004" cy="67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23618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14"/>
                </a:moveTo>
                <a:lnTo>
                  <a:pt x="4608004" y="244614"/>
                </a:lnTo>
                <a:lnTo>
                  <a:pt x="4608004" y="0"/>
                </a:lnTo>
                <a:lnTo>
                  <a:pt x="0" y="0"/>
                </a:lnTo>
                <a:lnTo>
                  <a:pt x="0" y="244614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07950">
              <a:lnSpc>
                <a:spcPct val="100000"/>
              </a:lnSpc>
            </a:pPr>
            <a:r>
              <a:rPr dirty="0" spc="15"/>
              <a:t>Situation </a:t>
            </a:r>
            <a:r>
              <a:rPr dirty="0" spc="-15"/>
              <a:t>from  </a:t>
            </a:r>
            <a:r>
              <a:rPr dirty="0" spc="-10"/>
              <a:t>current</a:t>
            </a:r>
            <a:r>
              <a:rPr dirty="0" spc="114"/>
              <a:t> </a:t>
            </a:r>
            <a:r>
              <a:rPr dirty="0" spc="-5"/>
              <a:t>simulation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463918"/>
            <a:ext cx="4608004" cy="33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9193" y="972464"/>
            <a:ext cx="3989704" cy="313055"/>
          </a:xfrm>
          <a:custGeom>
            <a:avLst/>
            <a:gdLst/>
            <a:ahLst/>
            <a:cxnLst/>
            <a:rect l="l" t="t" r="r" b="b"/>
            <a:pathLst>
              <a:path w="3989704" h="313055">
                <a:moveTo>
                  <a:pt x="3938854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312792"/>
                </a:lnTo>
                <a:lnTo>
                  <a:pt x="3989654" y="312792"/>
                </a:lnTo>
                <a:lnTo>
                  <a:pt x="3989654" y="50800"/>
                </a:lnTo>
                <a:lnTo>
                  <a:pt x="3985646" y="31075"/>
                </a:lnTo>
                <a:lnTo>
                  <a:pt x="3974732" y="14922"/>
                </a:lnTo>
                <a:lnTo>
                  <a:pt x="3958579" y="4008"/>
                </a:lnTo>
                <a:lnTo>
                  <a:pt x="3938854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9194" y="1272590"/>
            <a:ext cx="3989653" cy="506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9994" y="1458963"/>
            <a:ext cx="101600" cy="101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235348" y="1446263"/>
            <a:ext cx="114249" cy="1143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0794" y="1497063"/>
            <a:ext cx="3837254" cy="634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98848" y="1016698"/>
            <a:ext cx="50749" cy="1016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298848" y="1067490"/>
            <a:ext cx="50749" cy="3914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9193" y="1316878"/>
            <a:ext cx="3989704" cy="193040"/>
          </a:xfrm>
          <a:custGeom>
            <a:avLst/>
            <a:gdLst/>
            <a:ahLst/>
            <a:cxnLst/>
            <a:rect l="l" t="t" r="r" b="b"/>
            <a:pathLst>
              <a:path w="3989704" h="193040">
                <a:moveTo>
                  <a:pt x="3989654" y="0"/>
                </a:moveTo>
                <a:lnTo>
                  <a:pt x="0" y="0"/>
                </a:lnTo>
                <a:lnTo>
                  <a:pt x="0" y="142085"/>
                </a:lnTo>
                <a:lnTo>
                  <a:pt x="4008" y="161809"/>
                </a:lnTo>
                <a:lnTo>
                  <a:pt x="14922" y="177962"/>
                </a:lnTo>
                <a:lnTo>
                  <a:pt x="31075" y="188876"/>
                </a:lnTo>
                <a:lnTo>
                  <a:pt x="50800" y="192885"/>
                </a:lnTo>
                <a:lnTo>
                  <a:pt x="3938854" y="192885"/>
                </a:lnTo>
                <a:lnTo>
                  <a:pt x="3958579" y="188876"/>
                </a:lnTo>
                <a:lnTo>
                  <a:pt x="3974732" y="177962"/>
                </a:lnTo>
                <a:lnTo>
                  <a:pt x="3985646" y="161809"/>
                </a:lnTo>
                <a:lnTo>
                  <a:pt x="3989654" y="142085"/>
                </a:lnTo>
                <a:lnTo>
                  <a:pt x="3989654" y="0"/>
                </a:lnTo>
                <a:close/>
              </a:path>
            </a:pathLst>
          </a:custGeom>
          <a:solidFill>
            <a:srgbClr val="E9E9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298848" y="1054790"/>
            <a:ext cx="0" cy="423545"/>
          </a:xfrm>
          <a:custGeom>
            <a:avLst/>
            <a:gdLst/>
            <a:ahLst/>
            <a:cxnLst/>
            <a:rect l="l" t="t" r="r" b="b"/>
            <a:pathLst>
              <a:path w="0" h="423544">
                <a:moveTo>
                  <a:pt x="0" y="42322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298848" y="10420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298848" y="10293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298848" y="10166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47294" y="972477"/>
            <a:ext cx="3691254" cy="513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5"/>
              </a:lnSpc>
            </a:pPr>
            <a:r>
              <a:rPr dirty="0" baseline="39682" sz="1575" spc="494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baseline="39682" sz="1575" spc="-30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6944" sz="1200" spc="-30" u="sng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dirty="0" baseline="6944" sz="1200" spc="-30" i="1" u="sng">
                <a:solidFill>
                  <a:srgbClr val="FFFFFF"/>
                </a:solidFill>
                <a:latin typeface="Arial"/>
                <a:cs typeface="Arial"/>
              </a:rPr>
              <a:t>MeV</a:t>
            </a:r>
            <a:r>
              <a:rPr dirty="0" sz="600" spc="-20" i="1" u="sng">
                <a:solidFill>
                  <a:srgbClr val="FFFFFF"/>
                </a:solidFill>
                <a:latin typeface="Arial"/>
                <a:cs typeface="Arial"/>
              </a:rPr>
              <a:t>eq</a:t>
            </a:r>
            <a:r>
              <a:rPr dirty="0" sz="600" spc="-114" i="1" u="sng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6944" sz="1200" i="1" u="sng">
                <a:solidFill>
                  <a:srgbClr val="FFFFFF"/>
                </a:solidFill>
                <a:latin typeface="Arial"/>
                <a:cs typeface="Arial"/>
              </a:rPr>
              <a:t>Neutron</a:t>
            </a:r>
            <a:r>
              <a:rPr dirty="0" baseline="6944" sz="1200" spc="-179" i="1" u="sng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39682" sz="1575" spc="494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baseline="39682" sz="1575">
              <a:latin typeface="Arial"/>
              <a:cs typeface="Arial"/>
            </a:endParaRPr>
          </a:p>
          <a:p>
            <a:pPr algn="ctr" marR="2748280">
              <a:lnSpc>
                <a:spcPts val="885"/>
              </a:lnSpc>
            </a:pPr>
            <a:r>
              <a:rPr dirty="0" sz="800" spc="-25" i="1">
                <a:solidFill>
                  <a:srgbClr val="FFFFFF"/>
                </a:solidFill>
                <a:latin typeface="Arial"/>
                <a:cs typeface="Arial"/>
              </a:rPr>
              <a:t>cm</a:t>
            </a:r>
            <a:r>
              <a:rPr dirty="0" baseline="23148" sz="900" spc="-37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baseline="23148" sz="9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 sz="1050" spc="15">
                <a:latin typeface="Tahoma"/>
                <a:cs typeface="Tahoma"/>
              </a:rPr>
              <a:t>PVDIS </a:t>
            </a:r>
            <a:r>
              <a:rPr dirty="0" sz="1050" spc="-40">
                <a:latin typeface="Tahoma"/>
                <a:cs typeface="Tahoma"/>
              </a:rPr>
              <a:t>configuarion </a:t>
            </a:r>
            <a:r>
              <a:rPr dirty="0" sz="1050" spc="-25">
                <a:latin typeface="Tahoma"/>
                <a:cs typeface="Tahoma"/>
              </a:rPr>
              <a:t>with </a:t>
            </a:r>
            <a:r>
              <a:rPr dirty="0" sz="1050" spc="-40">
                <a:latin typeface="Tahoma"/>
                <a:cs typeface="Tahoma"/>
              </a:rPr>
              <a:t>Deuterium:  </a:t>
            </a:r>
            <a:r>
              <a:rPr dirty="0" sz="1050" spc="-45">
                <a:latin typeface="Tahoma"/>
                <a:cs typeface="Tahoma"/>
              </a:rPr>
              <a:t>Dose for </a:t>
            </a:r>
            <a:r>
              <a:rPr dirty="0" sz="1050" spc="-55">
                <a:latin typeface="Tahoma"/>
                <a:cs typeface="Tahoma"/>
              </a:rPr>
              <a:t>2000h </a:t>
            </a:r>
            <a:r>
              <a:rPr dirty="0" sz="1050" spc="-15">
                <a:latin typeface="Tahoma"/>
                <a:cs typeface="Tahoma"/>
              </a:rPr>
              <a:t>at </a:t>
            </a:r>
            <a:r>
              <a:rPr dirty="0" sz="1050" spc="80">
                <a:latin typeface="Tahoma"/>
                <a:cs typeface="Tahoma"/>
              </a:rPr>
              <a:t> </a:t>
            </a:r>
            <a:r>
              <a:rPr dirty="0" sz="1050" spc="-25">
                <a:latin typeface="Tahoma"/>
                <a:cs typeface="Tahoma"/>
              </a:rPr>
              <a:t>100</a:t>
            </a:r>
            <a:r>
              <a:rPr dirty="0" sz="1050" spc="-25" i="1">
                <a:latin typeface="Lucida Sans Typewriter"/>
                <a:cs typeface="Lucida Sans Typewriter"/>
              </a:rPr>
              <a:t>µ</a:t>
            </a:r>
            <a:r>
              <a:rPr dirty="0" sz="1050" spc="-25" i="1">
                <a:latin typeface="Trebuchet MS"/>
                <a:cs typeface="Trebuchet MS"/>
              </a:rPr>
              <a:t>A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43203" y="1573047"/>
            <a:ext cx="2721603" cy="139992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670"/>
              </a:lnSpc>
            </a:pPr>
            <a:fld id="{81D60167-4931-47E6-BA6A-407CBD079E47}" type="slidenum">
              <a:rPr dirty="0" spc="-65"/>
              <a:t>1</a:t>
            </a:fld>
            <a:r>
              <a:rPr dirty="0" spc="-10"/>
              <a:t>/4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0"/>
            <a:ext cx="2170430" cy="107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latin typeface="Verdana"/>
                <a:cs typeface="Verdana"/>
              </a:rPr>
              <a:t>Situation </a:t>
            </a:r>
            <a:r>
              <a:rPr dirty="0" sz="600" spc="-50">
                <a:latin typeface="Verdana"/>
                <a:cs typeface="Verdana"/>
              </a:rPr>
              <a:t>from </a:t>
            </a:r>
            <a:r>
              <a:rPr dirty="0" sz="600" spc="-45">
                <a:latin typeface="Verdana"/>
                <a:cs typeface="Verdana"/>
              </a:rPr>
              <a:t>current </a:t>
            </a:r>
            <a:r>
              <a:rPr dirty="0" sz="600" spc="-40">
                <a:latin typeface="Verdana"/>
                <a:cs typeface="Verdana"/>
              </a:rPr>
              <a:t>simulation</a:t>
            </a:r>
            <a:r>
              <a:rPr dirty="0" sz="600" spc="-40">
                <a:solidFill>
                  <a:srgbClr val="5B5B72"/>
                </a:solidFill>
                <a:latin typeface="Verdana"/>
                <a:cs typeface="Verdana"/>
              </a:rPr>
              <a:t>What </a:t>
            </a:r>
            <a:r>
              <a:rPr dirty="0" sz="600" spc="-30">
                <a:solidFill>
                  <a:srgbClr val="5B5B72"/>
                </a:solidFill>
                <a:latin typeface="Verdana"/>
                <a:cs typeface="Verdana"/>
              </a:rPr>
              <a:t>to </a:t>
            </a:r>
            <a:r>
              <a:rPr dirty="0" sz="600" spc="-50">
                <a:solidFill>
                  <a:srgbClr val="5B5B72"/>
                </a:solidFill>
                <a:latin typeface="Verdana"/>
                <a:cs typeface="Verdana"/>
              </a:rPr>
              <a:t>do </a:t>
            </a:r>
            <a:r>
              <a:rPr dirty="0" sz="600" spc="-30">
                <a:solidFill>
                  <a:srgbClr val="5B5B72"/>
                </a:solidFill>
                <a:latin typeface="Verdana"/>
                <a:cs typeface="Verdana"/>
              </a:rPr>
              <a:t>to </a:t>
            </a:r>
            <a:r>
              <a:rPr dirty="0" sz="600" spc="-55">
                <a:solidFill>
                  <a:srgbClr val="5B5B72"/>
                </a:solidFill>
                <a:latin typeface="Verdana"/>
                <a:cs typeface="Verdana"/>
              </a:rPr>
              <a:t>improve  </a:t>
            </a:r>
            <a:r>
              <a:rPr dirty="0" sz="600">
                <a:solidFill>
                  <a:srgbClr val="5B5B72"/>
                </a:solidFill>
                <a:latin typeface="Verdana"/>
                <a:cs typeface="Verdana"/>
              </a:rPr>
              <a:t> </a:t>
            </a:r>
            <a:r>
              <a:rPr dirty="0" sz="600" spc="-50">
                <a:solidFill>
                  <a:srgbClr val="5B5B72"/>
                </a:solidFill>
                <a:latin typeface="Verdana"/>
                <a:cs typeface="Verdana"/>
              </a:rPr>
              <a:t>results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85572"/>
            <a:ext cx="4608004" cy="67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23618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14"/>
                </a:moveTo>
                <a:lnTo>
                  <a:pt x="4608004" y="244614"/>
                </a:lnTo>
                <a:lnTo>
                  <a:pt x="4608004" y="0"/>
                </a:lnTo>
                <a:lnTo>
                  <a:pt x="0" y="0"/>
                </a:lnTo>
                <a:lnTo>
                  <a:pt x="0" y="244614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07950">
              <a:lnSpc>
                <a:spcPct val="100000"/>
              </a:lnSpc>
            </a:pPr>
            <a:r>
              <a:rPr dirty="0" spc="15"/>
              <a:t>Situation </a:t>
            </a:r>
            <a:r>
              <a:rPr dirty="0" spc="-15"/>
              <a:t>from  </a:t>
            </a:r>
            <a:r>
              <a:rPr dirty="0" spc="-10"/>
              <a:t>current</a:t>
            </a:r>
            <a:r>
              <a:rPr dirty="0" spc="114"/>
              <a:t> </a:t>
            </a:r>
            <a:r>
              <a:rPr dirty="0" spc="-5"/>
              <a:t>simulation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463918"/>
            <a:ext cx="4608004" cy="33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9193" y="972464"/>
            <a:ext cx="3989704" cy="313055"/>
          </a:xfrm>
          <a:custGeom>
            <a:avLst/>
            <a:gdLst/>
            <a:ahLst/>
            <a:cxnLst/>
            <a:rect l="l" t="t" r="r" b="b"/>
            <a:pathLst>
              <a:path w="3989704" h="313055">
                <a:moveTo>
                  <a:pt x="3938854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312792"/>
                </a:lnTo>
                <a:lnTo>
                  <a:pt x="3989654" y="312792"/>
                </a:lnTo>
                <a:lnTo>
                  <a:pt x="3989654" y="50800"/>
                </a:lnTo>
                <a:lnTo>
                  <a:pt x="3985646" y="31075"/>
                </a:lnTo>
                <a:lnTo>
                  <a:pt x="3974732" y="14922"/>
                </a:lnTo>
                <a:lnTo>
                  <a:pt x="3958579" y="4008"/>
                </a:lnTo>
                <a:lnTo>
                  <a:pt x="3938854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14362" y="1120597"/>
            <a:ext cx="20066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z="800" spc="-5" i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baseline="23148" sz="900" spc="-97">
                <a:solidFill>
                  <a:srgbClr val="FFFFFF"/>
                </a:solidFill>
                <a:latin typeface="Verdana"/>
                <a:cs typeface="Verdana"/>
              </a:rPr>
              <a:t>2</a:t>
            </a:r>
            <a:endParaRPr baseline="23148" sz="9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7294" y="1030185"/>
            <a:ext cx="2855595" cy="187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63492" sz="1575" spc="494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baseline="63492" sz="1575" spc="-262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38194" sz="1200" spc="-30" u="sng">
                <a:solidFill>
                  <a:srgbClr val="FFFFFF"/>
                </a:solidFill>
                <a:latin typeface="Verdana"/>
                <a:cs typeface="Verdana"/>
              </a:rPr>
              <a:t>1</a:t>
            </a:r>
            <a:r>
              <a:rPr dirty="0" baseline="38194" sz="1200" spc="-30" i="1" u="sng">
                <a:solidFill>
                  <a:srgbClr val="FFFFFF"/>
                </a:solidFill>
                <a:latin typeface="Arial"/>
                <a:cs typeface="Arial"/>
              </a:rPr>
              <a:t>MeV</a:t>
            </a:r>
            <a:r>
              <a:rPr dirty="0" baseline="41666" sz="900" spc="-30" i="1" u="sng">
                <a:solidFill>
                  <a:srgbClr val="FFFFFF"/>
                </a:solidFill>
                <a:latin typeface="Arial"/>
                <a:cs typeface="Arial"/>
              </a:rPr>
              <a:t>eq</a:t>
            </a:r>
            <a:r>
              <a:rPr dirty="0" baseline="41666" sz="900" spc="-142" i="1" u="sng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38194" sz="1200" i="1" u="sng">
                <a:solidFill>
                  <a:srgbClr val="FFFFFF"/>
                </a:solidFill>
                <a:latin typeface="Arial"/>
                <a:cs typeface="Arial"/>
              </a:rPr>
              <a:t>Neutron</a:t>
            </a:r>
            <a:r>
              <a:rPr dirty="0" baseline="38194" sz="1200" spc="-135" i="1" u="sng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63492" sz="1575" spc="494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baseline="63492" sz="1575" spc="10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 spc="-20">
                <a:solidFill>
                  <a:srgbClr val="FFFFFF"/>
                </a:solidFill>
                <a:latin typeface="Tahoma"/>
                <a:cs typeface="Tahoma"/>
              </a:rPr>
              <a:t>Particular</a:t>
            </a:r>
            <a:r>
              <a:rPr dirty="0" sz="105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50" spc="-50">
                <a:solidFill>
                  <a:srgbClr val="FFFFFF"/>
                </a:solidFill>
                <a:latin typeface="Tahoma"/>
                <a:cs typeface="Tahoma"/>
              </a:rPr>
              <a:t>on</a:t>
            </a:r>
            <a:r>
              <a:rPr dirty="0" sz="105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50" spc="-30">
                <a:solidFill>
                  <a:srgbClr val="FFFFFF"/>
                </a:solidFill>
                <a:latin typeface="Tahoma"/>
                <a:cs typeface="Tahoma"/>
              </a:rPr>
              <a:t>flux</a:t>
            </a:r>
            <a:r>
              <a:rPr dirty="0" sz="105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50" spc="-50">
                <a:solidFill>
                  <a:srgbClr val="FFFFFF"/>
                </a:solidFill>
                <a:latin typeface="Tahoma"/>
                <a:cs typeface="Tahoma"/>
              </a:rPr>
              <a:t>on</a:t>
            </a:r>
            <a:r>
              <a:rPr dirty="0" sz="105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50" spc="-40">
                <a:solidFill>
                  <a:srgbClr val="FFFFFF"/>
                </a:solidFill>
                <a:latin typeface="Tahoma"/>
                <a:cs typeface="Tahoma"/>
              </a:rPr>
              <a:t>calorimeter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9194" y="1272590"/>
            <a:ext cx="3989653" cy="506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59994" y="1458963"/>
            <a:ext cx="101600" cy="101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35348" y="1446263"/>
            <a:ext cx="114249" cy="1143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0794" y="1497063"/>
            <a:ext cx="3837254" cy="634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298848" y="1016698"/>
            <a:ext cx="50749" cy="1016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298848" y="1067490"/>
            <a:ext cx="50749" cy="3914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9193" y="1316878"/>
            <a:ext cx="3989704" cy="193040"/>
          </a:xfrm>
          <a:custGeom>
            <a:avLst/>
            <a:gdLst/>
            <a:ahLst/>
            <a:cxnLst/>
            <a:rect l="l" t="t" r="r" b="b"/>
            <a:pathLst>
              <a:path w="3989704" h="193040">
                <a:moveTo>
                  <a:pt x="3989654" y="0"/>
                </a:moveTo>
                <a:lnTo>
                  <a:pt x="0" y="0"/>
                </a:lnTo>
                <a:lnTo>
                  <a:pt x="0" y="142085"/>
                </a:lnTo>
                <a:lnTo>
                  <a:pt x="4008" y="161809"/>
                </a:lnTo>
                <a:lnTo>
                  <a:pt x="14922" y="177962"/>
                </a:lnTo>
                <a:lnTo>
                  <a:pt x="31075" y="188876"/>
                </a:lnTo>
                <a:lnTo>
                  <a:pt x="50800" y="192885"/>
                </a:lnTo>
                <a:lnTo>
                  <a:pt x="3938854" y="192885"/>
                </a:lnTo>
                <a:lnTo>
                  <a:pt x="3958579" y="188876"/>
                </a:lnTo>
                <a:lnTo>
                  <a:pt x="3974732" y="177962"/>
                </a:lnTo>
                <a:lnTo>
                  <a:pt x="3985646" y="161809"/>
                </a:lnTo>
                <a:lnTo>
                  <a:pt x="3989654" y="142085"/>
                </a:lnTo>
                <a:lnTo>
                  <a:pt x="3989654" y="0"/>
                </a:lnTo>
                <a:close/>
              </a:path>
            </a:pathLst>
          </a:custGeom>
          <a:solidFill>
            <a:srgbClr val="E9E9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298848" y="1054790"/>
            <a:ext cx="0" cy="423545"/>
          </a:xfrm>
          <a:custGeom>
            <a:avLst/>
            <a:gdLst/>
            <a:ahLst/>
            <a:cxnLst/>
            <a:rect l="l" t="t" r="r" b="b"/>
            <a:pathLst>
              <a:path w="0" h="423544">
                <a:moveTo>
                  <a:pt x="0" y="42322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298848" y="10420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298848" y="10293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298848" y="101669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47294" y="1298702"/>
            <a:ext cx="3691254" cy="187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 spc="15">
                <a:latin typeface="Tahoma"/>
                <a:cs typeface="Tahoma"/>
              </a:rPr>
              <a:t>PVDIS </a:t>
            </a:r>
            <a:r>
              <a:rPr dirty="0" sz="1050" spc="-40">
                <a:latin typeface="Tahoma"/>
                <a:cs typeface="Tahoma"/>
              </a:rPr>
              <a:t>configuarion </a:t>
            </a:r>
            <a:r>
              <a:rPr dirty="0" sz="1050" spc="-25">
                <a:latin typeface="Tahoma"/>
                <a:cs typeface="Tahoma"/>
              </a:rPr>
              <a:t>with </a:t>
            </a:r>
            <a:r>
              <a:rPr dirty="0" sz="1050" spc="-40">
                <a:latin typeface="Tahoma"/>
                <a:cs typeface="Tahoma"/>
              </a:rPr>
              <a:t>Deuterium:  </a:t>
            </a:r>
            <a:r>
              <a:rPr dirty="0" sz="1050" spc="-45">
                <a:latin typeface="Tahoma"/>
                <a:cs typeface="Tahoma"/>
              </a:rPr>
              <a:t>Dose for </a:t>
            </a:r>
            <a:r>
              <a:rPr dirty="0" sz="1050" spc="-55">
                <a:latin typeface="Tahoma"/>
                <a:cs typeface="Tahoma"/>
              </a:rPr>
              <a:t>2000h </a:t>
            </a:r>
            <a:r>
              <a:rPr dirty="0" sz="1050" spc="-15">
                <a:latin typeface="Tahoma"/>
                <a:cs typeface="Tahoma"/>
              </a:rPr>
              <a:t>at </a:t>
            </a:r>
            <a:r>
              <a:rPr dirty="0" sz="1050" spc="80">
                <a:latin typeface="Tahoma"/>
                <a:cs typeface="Tahoma"/>
              </a:rPr>
              <a:t> </a:t>
            </a:r>
            <a:r>
              <a:rPr dirty="0" sz="1050" spc="-25">
                <a:latin typeface="Tahoma"/>
                <a:cs typeface="Tahoma"/>
              </a:rPr>
              <a:t>100</a:t>
            </a:r>
            <a:r>
              <a:rPr dirty="0" sz="1050" spc="-25" i="1">
                <a:latin typeface="Lucida Sans Typewriter"/>
                <a:cs typeface="Lucida Sans Typewriter"/>
              </a:rPr>
              <a:t>µ</a:t>
            </a:r>
            <a:r>
              <a:rPr dirty="0" sz="1050" spc="-25" i="1">
                <a:latin typeface="Trebuchet MS"/>
                <a:cs typeface="Trebuchet MS"/>
              </a:rPr>
              <a:t>A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43203" y="1573047"/>
            <a:ext cx="2721603" cy="139992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670"/>
              </a:lnSpc>
            </a:pPr>
            <a:fld id="{81D60167-4931-47E6-BA6A-407CBD079E47}" type="slidenum">
              <a:rPr dirty="0" spc="-65"/>
              <a:t>1</a:t>
            </a:fld>
            <a:r>
              <a:rPr dirty="0" spc="-10"/>
              <a:t>/4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0"/>
            <a:ext cx="2170430" cy="107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35">
                <a:solidFill>
                  <a:srgbClr val="5B5B72"/>
                </a:solidFill>
                <a:latin typeface="Verdana"/>
                <a:cs typeface="Verdana"/>
              </a:rPr>
              <a:t>Situation </a:t>
            </a:r>
            <a:r>
              <a:rPr dirty="0" sz="600" spc="-50">
                <a:solidFill>
                  <a:srgbClr val="5B5B72"/>
                </a:solidFill>
                <a:latin typeface="Verdana"/>
                <a:cs typeface="Verdana"/>
              </a:rPr>
              <a:t>from </a:t>
            </a:r>
            <a:r>
              <a:rPr dirty="0" sz="600" spc="-45">
                <a:solidFill>
                  <a:srgbClr val="5B5B72"/>
                </a:solidFill>
                <a:latin typeface="Verdana"/>
                <a:cs typeface="Verdana"/>
              </a:rPr>
              <a:t>current </a:t>
            </a:r>
            <a:r>
              <a:rPr dirty="0" sz="600" spc="-40">
                <a:solidFill>
                  <a:srgbClr val="5B5B72"/>
                </a:solidFill>
                <a:latin typeface="Verdana"/>
                <a:cs typeface="Verdana"/>
              </a:rPr>
              <a:t>simulation</a:t>
            </a:r>
            <a:r>
              <a:rPr dirty="0" sz="600" spc="-40">
                <a:latin typeface="Verdana"/>
                <a:cs typeface="Verdana"/>
              </a:rPr>
              <a:t>What </a:t>
            </a:r>
            <a:r>
              <a:rPr dirty="0" sz="600" spc="-30">
                <a:latin typeface="Verdana"/>
                <a:cs typeface="Verdana"/>
              </a:rPr>
              <a:t>to </a:t>
            </a:r>
            <a:r>
              <a:rPr dirty="0" sz="600" spc="-50">
                <a:latin typeface="Verdana"/>
                <a:cs typeface="Verdana"/>
              </a:rPr>
              <a:t>do </a:t>
            </a:r>
            <a:r>
              <a:rPr dirty="0" sz="600" spc="-30">
                <a:latin typeface="Verdana"/>
                <a:cs typeface="Verdana"/>
              </a:rPr>
              <a:t>to </a:t>
            </a:r>
            <a:r>
              <a:rPr dirty="0" sz="600" spc="-55">
                <a:latin typeface="Verdana"/>
                <a:cs typeface="Verdana"/>
              </a:rPr>
              <a:t>improve  </a:t>
            </a:r>
            <a:r>
              <a:rPr dirty="0" sz="600">
                <a:latin typeface="Verdana"/>
                <a:cs typeface="Verdana"/>
              </a:rPr>
              <a:t> </a:t>
            </a:r>
            <a:r>
              <a:rPr dirty="0" sz="600" spc="-50">
                <a:latin typeface="Verdana"/>
                <a:cs typeface="Verdana"/>
              </a:rPr>
              <a:t>results</a:t>
            </a:r>
            <a:endParaRPr sz="6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85572"/>
            <a:ext cx="4608004" cy="67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23618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14"/>
                </a:moveTo>
                <a:lnTo>
                  <a:pt x="4608004" y="244614"/>
                </a:lnTo>
                <a:lnTo>
                  <a:pt x="4608004" y="0"/>
                </a:lnTo>
                <a:lnTo>
                  <a:pt x="0" y="0"/>
                </a:lnTo>
                <a:lnTo>
                  <a:pt x="0" y="244614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07950">
              <a:lnSpc>
                <a:spcPct val="100000"/>
              </a:lnSpc>
            </a:pPr>
            <a:r>
              <a:rPr dirty="0" spc="20"/>
              <a:t>What </a:t>
            </a:r>
            <a:r>
              <a:rPr dirty="0"/>
              <a:t>to </a:t>
            </a:r>
            <a:r>
              <a:rPr dirty="0" spc="-30"/>
              <a:t>do  </a:t>
            </a:r>
            <a:r>
              <a:rPr dirty="0"/>
              <a:t>to </a:t>
            </a:r>
            <a:r>
              <a:rPr dirty="0" spc="-25"/>
              <a:t>improve </a:t>
            </a:r>
            <a:r>
              <a:rPr dirty="0" spc="145"/>
              <a:t> </a:t>
            </a:r>
            <a:r>
              <a:rPr dirty="0" spc="-15"/>
              <a:t>results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463918"/>
            <a:ext cx="4608004" cy="33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9193" y="1191564"/>
            <a:ext cx="3989704" cy="186690"/>
          </a:xfrm>
          <a:custGeom>
            <a:avLst/>
            <a:gdLst/>
            <a:ahLst/>
            <a:cxnLst/>
            <a:rect l="l" t="t" r="r" b="b"/>
            <a:pathLst>
              <a:path w="3989704" h="186690">
                <a:moveTo>
                  <a:pt x="3938854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6558"/>
                </a:lnTo>
                <a:lnTo>
                  <a:pt x="3989654" y="186558"/>
                </a:lnTo>
                <a:lnTo>
                  <a:pt x="3989654" y="50800"/>
                </a:lnTo>
                <a:lnTo>
                  <a:pt x="3985646" y="31075"/>
                </a:lnTo>
                <a:lnTo>
                  <a:pt x="3974732" y="14922"/>
                </a:lnTo>
                <a:lnTo>
                  <a:pt x="3958579" y="4008"/>
                </a:lnTo>
                <a:lnTo>
                  <a:pt x="3938854" y="0"/>
                </a:lnTo>
                <a:close/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9194" y="1365478"/>
            <a:ext cx="3989653" cy="506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9994" y="2506840"/>
            <a:ext cx="101600" cy="101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235348" y="2494140"/>
            <a:ext cx="114249" cy="1143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0794" y="2544940"/>
            <a:ext cx="3837254" cy="634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98848" y="1235798"/>
            <a:ext cx="50749" cy="1016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298848" y="1286586"/>
            <a:ext cx="50749" cy="122025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9193" y="1409738"/>
            <a:ext cx="3989704" cy="1148080"/>
          </a:xfrm>
          <a:custGeom>
            <a:avLst/>
            <a:gdLst/>
            <a:ahLst/>
            <a:cxnLst/>
            <a:rect l="l" t="t" r="r" b="b"/>
            <a:pathLst>
              <a:path w="3989704" h="1148080">
                <a:moveTo>
                  <a:pt x="3989654" y="0"/>
                </a:moveTo>
                <a:lnTo>
                  <a:pt x="0" y="0"/>
                </a:lnTo>
                <a:lnTo>
                  <a:pt x="0" y="1097102"/>
                </a:lnTo>
                <a:lnTo>
                  <a:pt x="4008" y="1116826"/>
                </a:lnTo>
                <a:lnTo>
                  <a:pt x="14922" y="1132979"/>
                </a:lnTo>
                <a:lnTo>
                  <a:pt x="31075" y="1143894"/>
                </a:lnTo>
                <a:lnTo>
                  <a:pt x="50800" y="1147902"/>
                </a:lnTo>
                <a:lnTo>
                  <a:pt x="3938854" y="1147902"/>
                </a:lnTo>
                <a:lnTo>
                  <a:pt x="3958579" y="1143894"/>
                </a:lnTo>
                <a:lnTo>
                  <a:pt x="3974732" y="1132979"/>
                </a:lnTo>
                <a:lnTo>
                  <a:pt x="3985646" y="1116826"/>
                </a:lnTo>
                <a:lnTo>
                  <a:pt x="3989654" y="1097102"/>
                </a:lnTo>
                <a:lnTo>
                  <a:pt x="3989654" y="0"/>
                </a:lnTo>
                <a:close/>
              </a:path>
            </a:pathLst>
          </a:custGeom>
          <a:solidFill>
            <a:srgbClr val="E9E9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298848" y="1273886"/>
            <a:ext cx="0" cy="1252220"/>
          </a:xfrm>
          <a:custGeom>
            <a:avLst/>
            <a:gdLst/>
            <a:ahLst/>
            <a:cxnLst/>
            <a:rect l="l" t="t" r="r" b="b"/>
            <a:pathLst>
              <a:path w="0" h="1252220">
                <a:moveTo>
                  <a:pt x="0" y="1252003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298848" y="126118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298848" y="124848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298848" y="123578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02551" y="1471180"/>
            <a:ext cx="65265" cy="6526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02551" y="1681213"/>
            <a:ext cx="65265" cy="6526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02551" y="1891233"/>
            <a:ext cx="65265" cy="6526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02551" y="2273350"/>
            <a:ext cx="65265" cy="6526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47294" y="1186180"/>
            <a:ext cx="3913504" cy="1374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 spc="-5">
                <a:solidFill>
                  <a:srgbClr val="FFFFFF"/>
                </a:solidFill>
                <a:latin typeface="Tahoma"/>
                <a:cs typeface="Tahoma"/>
              </a:rPr>
              <a:t>This </a:t>
            </a:r>
            <a:r>
              <a:rPr dirty="0" sz="1050" spc="-30">
                <a:solidFill>
                  <a:srgbClr val="FFFFFF"/>
                </a:solidFill>
                <a:latin typeface="Tahoma"/>
                <a:cs typeface="Tahoma"/>
              </a:rPr>
              <a:t>simulation </a:t>
            </a:r>
            <a:r>
              <a:rPr dirty="0" sz="1050" spc="-75">
                <a:solidFill>
                  <a:srgbClr val="FFFFFF"/>
                </a:solidFill>
                <a:latin typeface="Tahoma"/>
                <a:cs typeface="Tahoma"/>
              </a:rPr>
              <a:t>was </a:t>
            </a:r>
            <a:r>
              <a:rPr dirty="0" sz="1050" spc="-60">
                <a:solidFill>
                  <a:srgbClr val="FFFFFF"/>
                </a:solidFill>
                <a:latin typeface="Tahoma"/>
                <a:cs typeface="Tahoma"/>
              </a:rPr>
              <a:t>done </a:t>
            </a:r>
            <a:r>
              <a:rPr dirty="0" sz="1050" spc="-15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dirty="0" sz="1050" spc="-50">
                <a:solidFill>
                  <a:srgbClr val="FFFFFF"/>
                </a:solidFill>
                <a:latin typeface="Tahoma"/>
                <a:cs typeface="Tahoma"/>
              </a:rPr>
              <a:t>map </a:t>
            </a:r>
            <a:r>
              <a:rPr dirty="0" sz="1050" spc="-4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dirty="0" sz="1050" spc="-30">
                <a:solidFill>
                  <a:srgbClr val="FFFFFF"/>
                </a:solidFill>
                <a:latin typeface="Tahoma"/>
                <a:cs typeface="Tahoma"/>
              </a:rPr>
              <a:t>radiation </a:t>
            </a:r>
            <a:r>
              <a:rPr dirty="0" sz="1050" spc="-40">
                <a:solidFill>
                  <a:srgbClr val="FFFFFF"/>
                </a:solidFill>
                <a:latin typeface="Tahoma"/>
                <a:cs typeface="Tahoma"/>
              </a:rPr>
              <a:t>inside the  </a:t>
            </a:r>
            <a:r>
              <a:rPr dirty="0" sz="1050" spc="1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50" spc="-5">
                <a:solidFill>
                  <a:srgbClr val="FFFFFF"/>
                </a:solidFill>
                <a:latin typeface="Tahoma"/>
                <a:cs typeface="Tahoma"/>
              </a:rPr>
              <a:t>Hall</a:t>
            </a:r>
            <a:endParaRPr sz="1050">
              <a:latin typeface="Tahoma"/>
              <a:cs typeface="Tahoma"/>
            </a:endParaRPr>
          </a:p>
          <a:p>
            <a:pPr marL="289560" marR="384810">
              <a:lnSpc>
                <a:spcPct val="125299"/>
              </a:lnSpc>
              <a:spcBef>
                <a:spcPts val="20"/>
              </a:spcBef>
            </a:pPr>
            <a:r>
              <a:rPr dirty="0" sz="1050" spc="-20">
                <a:latin typeface="Tahoma"/>
                <a:cs typeface="Tahoma"/>
              </a:rPr>
              <a:t>Binning </a:t>
            </a:r>
            <a:r>
              <a:rPr dirty="0" sz="1050" spc="-75">
                <a:latin typeface="Tahoma"/>
                <a:cs typeface="Tahoma"/>
              </a:rPr>
              <a:t>was </a:t>
            </a:r>
            <a:r>
              <a:rPr dirty="0" sz="1050" spc="-15">
                <a:latin typeface="Tahoma"/>
                <a:cs typeface="Tahoma"/>
              </a:rPr>
              <a:t>too </a:t>
            </a:r>
            <a:r>
              <a:rPr dirty="0" sz="1050" spc="-35">
                <a:latin typeface="Tahoma"/>
                <a:cs typeface="Tahoma"/>
              </a:rPr>
              <a:t>big </a:t>
            </a:r>
            <a:r>
              <a:rPr dirty="0" sz="1050" spc="-40">
                <a:latin typeface="Tahoma"/>
                <a:cs typeface="Tahoma"/>
              </a:rPr>
              <a:t>(fluxes </a:t>
            </a:r>
            <a:r>
              <a:rPr dirty="0" sz="1050" spc="-65">
                <a:latin typeface="Tahoma"/>
                <a:cs typeface="Tahoma"/>
              </a:rPr>
              <a:t>are </a:t>
            </a:r>
            <a:r>
              <a:rPr dirty="0" sz="1050" spc="-60">
                <a:latin typeface="Tahoma"/>
                <a:cs typeface="Tahoma"/>
              </a:rPr>
              <a:t>averaged </a:t>
            </a:r>
            <a:r>
              <a:rPr dirty="0" sz="1050" spc="-40">
                <a:latin typeface="Tahoma"/>
                <a:cs typeface="Tahoma"/>
              </a:rPr>
              <a:t>inside the </a:t>
            </a:r>
            <a:r>
              <a:rPr dirty="0" sz="1050" spc="-25">
                <a:latin typeface="Tahoma"/>
                <a:cs typeface="Tahoma"/>
              </a:rPr>
              <a:t>bin)  </a:t>
            </a:r>
            <a:r>
              <a:rPr dirty="0" sz="1050" spc="-10">
                <a:latin typeface="Tahoma"/>
                <a:cs typeface="Tahoma"/>
              </a:rPr>
              <a:t>No </a:t>
            </a:r>
            <a:r>
              <a:rPr dirty="0" sz="1050" spc="-30">
                <a:latin typeface="Tahoma"/>
                <a:cs typeface="Tahoma"/>
              </a:rPr>
              <a:t>phi </a:t>
            </a:r>
            <a:r>
              <a:rPr dirty="0" sz="1050" spc="-40">
                <a:latin typeface="Tahoma"/>
                <a:cs typeface="Tahoma"/>
              </a:rPr>
              <a:t>simmetry </a:t>
            </a:r>
            <a:r>
              <a:rPr dirty="0" sz="1050" spc="-10">
                <a:latin typeface="Tahoma"/>
                <a:cs typeface="Tahoma"/>
              </a:rPr>
              <a:t>(will </a:t>
            </a:r>
            <a:r>
              <a:rPr dirty="0" sz="1050" spc="-65">
                <a:latin typeface="Tahoma"/>
                <a:cs typeface="Tahoma"/>
              </a:rPr>
              <a:t>speed </a:t>
            </a:r>
            <a:r>
              <a:rPr dirty="0" sz="1050" spc="-50">
                <a:latin typeface="Tahoma"/>
                <a:cs typeface="Tahoma"/>
              </a:rPr>
              <a:t>up </a:t>
            </a:r>
            <a:r>
              <a:rPr dirty="0" sz="1050" spc="-40">
                <a:latin typeface="Tahoma"/>
                <a:cs typeface="Tahoma"/>
              </a:rPr>
              <a:t>the </a:t>
            </a:r>
            <a:r>
              <a:rPr dirty="0" sz="1050" spc="145">
                <a:latin typeface="Tahoma"/>
                <a:cs typeface="Tahoma"/>
              </a:rPr>
              <a:t> </a:t>
            </a:r>
            <a:r>
              <a:rPr dirty="0" sz="1050" spc="-30">
                <a:latin typeface="Tahoma"/>
                <a:cs typeface="Tahoma"/>
              </a:rPr>
              <a:t>result)</a:t>
            </a:r>
            <a:endParaRPr sz="1050">
              <a:latin typeface="Tahoma"/>
              <a:cs typeface="Tahoma"/>
            </a:endParaRPr>
          </a:p>
          <a:p>
            <a:pPr marL="289560" marR="5080">
              <a:lnSpc>
                <a:spcPct val="102600"/>
              </a:lnSpc>
              <a:spcBef>
                <a:spcPts val="300"/>
              </a:spcBef>
            </a:pPr>
            <a:r>
              <a:rPr dirty="0" sz="1050" spc="-105">
                <a:latin typeface="Tahoma"/>
                <a:cs typeface="Tahoma"/>
              </a:rPr>
              <a:t>I </a:t>
            </a:r>
            <a:r>
              <a:rPr dirty="0" sz="1050" spc="-30">
                <a:latin typeface="Tahoma"/>
                <a:cs typeface="Tahoma"/>
              </a:rPr>
              <a:t>did </a:t>
            </a:r>
            <a:r>
              <a:rPr dirty="0" sz="1050" spc="-25">
                <a:latin typeface="Tahoma"/>
                <a:cs typeface="Tahoma"/>
              </a:rPr>
              <a:t>not </a:t>
            </a:r>
            <a:r>
              <a:rPr dirty="0" sz="1050" spc="-55">
                <a:latin typeface="Tahoma"/>
                <a:cs typeface="Tahoma"/>
              </a:rPr>
              <a:t>care </a:t>
            </a:r>
            <a:r>
              <a:rPr dirty="0" sz="1050" spc="-30">
                <a:latin typeface="Tahoma"/>
                <a:cs typeface="Tahoma"/>
              </a:rPr>
              <a:t>about </a:t>
            </a:r>
            <a:r>
              <a:rPr dirty="0" sz="1050" spc="-40">
                <a:latin typeface="Tahoma"/>
                <a:cs typeface="Tahoma"/>
              </a:rPr>
              <a:t>the </a:t>
            </a:r>
            <a:r>
              <a:rPr dirty="0" sz="1050" spc="-35">
                <a:latin typeface="Tahoma"/>
                <a:cs typeface="Tahoma"/>
              </a:rPr>
              <a:t>structure of </a:t>
            </a:r>
            <a:r>
              <a:rPr dirty="0" sz="1050" spc="-40">
                <a:latin typeface="Tahoma"/>
                <a:cs typeface="Tahoma"/>
              </a:rPr>
              <a:t>the calorimeter, </a:t>
            </a:r>
            <a:r>
              <a:rPr dirty="0" sz="1050" spc="-55">
                <a:latin typeface="Tahoma"/>
                <a:cs typeface="Tahoma"/>
              </a:rPr>
              <a:t>because </a:t>
            </a:r>
            <a:r>
              <a:rPr dirty="0" sz="1050" spc="-105">
                <a:latin typeface="Tahoma"/>
                <a:cs typeface="Tahoma"/>
              </a:rPr>
              <a:t>I  </a:t>
            </a:r>
            <a:r>
              <a:rPr dirty="0" sz="1050" spc="-70">
                <a:latin typeface="Tahoma"/>
                <a:cs typeface="Tahoma"/>
              </a:rPr>
              <a:t>needed </a:t>
            </a:r>
            <a:r>
              <a:rPr dirty="0" sz="1050" spc="-30">
                <a:latin typeface="Tahoma"/>
                <a:cs typeface="Tahoma"/>
              </a:rPr>
              <a:t>just </a:t>
            </a:r>
            <a:r>
              <a:rPr dirty="0" sz="1050" spc="-15">
                <a:latin typeface="Tahoma"/>
                <a:cs typeface="Tahoma"/>
              </a:rPr>
              <a:t>to </a:t>
            </a:r>
            <a:r>
              <a:rPr dirty="0" sz="1050" spc="-60">
                <a:latin typeface="Tahoma"/>
                <a:cs typeface="Tahoma"/>
              </a:rPr>
              <a:t>have </a:t>
            </a:r>
            <a:r>
              <a:rPr dirty="0" sz="1050" spc="-40">
                <a:latin typeface="Tahoma"/>
                <a:cs typeface="Tahoma"/>
              </a:rPr>
              <a:t>the </a:t>
            </a:r>
            <a:r>
              <a:rPr dirty="0" sz="1050" spc="-20">
                <a:latin typeface="Tahoma"/>
                <a:cs typeface="Tahoma"/>
              </a:rPr>
              <a:t>right </a:t>
            </a:r>
            <a:r>
              <a:rPr dirty="0" sz="1050" spc="-40">
                <a:latin typeface="Tahoma"/>
                <a:cs typeface="Tahoma"/>
              </a:rPr>
              <a:t>amount </a:t>
            </a:r>
            <a:r>
              <a:rPr dirty="0" sz="1050" spc="-50">
                <a:latin typeface="Tahoma"/>
                <a:cs typeface="Tahoma"/>
              </a:rPr>
              <a:t>on </a:t>
            </a:r>
            <a:r>
              <a:rPr dirty="0" sz="1050" spc="-30">
                <a:latin typeface="Tahoma"/>
                <a:cs typeface="Tahoma"/>
              </a:rPr>
              <a:t>material </a:t>
            </a:r>
            <a:r>
              <a:rPr dirty="0" sz="1050" spc="-25">
                <a:latin typeface="Tahoma"/>
                <a:cs typeface="Tahoma"/>
              </a:rPr>
              <a:t>in  </a:t>
            </a:r>
            <a:r>
              <a:rPr dirty="0" sz="1050" spc="70">
                <a:latin typeface="Tahoma"/>
                <a:cs typeface="Tahoma"/>
              </a:rPr>
              <a:t> </a:t>
            </a:r>
            <a:r>
              <a:rPr dirty="0" sz="1050" spc="-40">
                <a:latin typeface="Tahoma"/>
                <a:cs typeface="Tahoma"/>
              </a:rPr>
              <a:t>place.</a:t>
            </a:r>
            <a:endParaRPr sz="1050">
              <a:latin typeface="Tahoma"/>
              <a:cs typeface="Tahoma"/>
            </a:endParaRPr>
          </a:p>
          <a:p>
            <a:pPr marL="289560" marR="6350">
              <a:lnSpc>
                <a:spcPct val="102600"/>
              </a:lnSpc>
              <a:spcBef>
                <a:spcPts val="300"/>
              </a:spcBef>
            </a:pPr>
            <a:r>
              <a:rPr dirty="0" sz="1050" spc="25">
                <a:latin typeface="Tahoma"/>
                <a:cs typeface="Tahoma"/>
              </a:rPr>
              <a:t>All </a:t>
            </a:r>
            <a:r>
              <a:rPr dirty="0" sz="1050" spc="-25">
                <a:latin typeface="Tahoma"/>
                <a:cs typeface="Tahoma"/>
              </a:rPr>
              <a:t>this </a:t>
            </a:r>
            <a:r>
              <a:rPr dirty="0" sz="1050" spc="-65">
                <a:latin typeface="Tahoma"/>
                <a:cs typeface="Tahoma"/>
              </a:rPr>
              <a:t>one </a:t>
            </a:r>
            <a:r>
              <a:rPr dirty="0" sz="1050" spc="-35">
                <a:latin typeface="Tahoma"/>
                <a:cs typeface="Tahoma"/>
              </a:rPr>
              <a:t>could </a:t>
            </a:r>
            <a:r>
              <a:rPr dirty="0" sz="1050" spc="-50">
                <a:latin typeface="Tahoma"/>
                <a:cs typeface="Tahoma"/>
              </a:rPr>
              <a:t>improve </a:t>
            </a:r>
            <a:r>
              <a:rPr dirty="0" sz="1050" spc="-25">
                <a:latin typeface="Tahoma"/>
                <a:cs typeface="Tahoma"/>
              </a:rPr>
              <a:t>with </a:t>
            </a:r>
            <a:r>
              <a:rPr dirty="0" sz="1050" spc="-55">
                <a:latin typeface="Tahoma"/>
                <a:cs typeface="Tahoma"/>
              </a:rPr>
              <a:t>a </a:t>
            </a:r>
            <a:r>
              <a:rPr dirty="0" sz="1050" spc="-40">
                <a:latin typeface="Tahoma"/>
                <a:cs typeface="Tahoma"/>
              </a:rPr>
              <a:t>dedicated </a:t>
            </a:r>
            <a:r>
              <a:rPr dirty="0" sz="1050" spc="-30">
                <a:latin typeface="Tahoma"/>
                <a:cs typeface="Tahoma"/>
              </a:rPr>
              <a:t>simulation </a:t>
            </a:r>
            <a:r>
              <a:rPr dirty="0" sz="1050" spc="-45">
                <a:latin typeface="Tahoma"/>
                <a:cs typeface="Tahoma"/>
              </a:rPr>
              <a:t>for </a:t>
            </a:r>
            <a:r>
              <a:rPr dirty="0" sz="1050" spc="-25">
                <a:latin typeface="Tahoma"/>
                <a:cs typeface="Tahoma"/>
              </a:rPr>
              <a:t>this  </a:t>
            </a:r>
            <a:r>
              <a:rPr dirty="0" sz="1050" spc="-65">
                <a:latin typeface="Tahoma"/>
                <a:cs typeface="Tahoma"/>
              </a:rPr>
              <a:t>area </a:t>
            </a:r>
            <a:r>
              <a:rPr dirty="0" sz="1050" spc="-35">
                <a:latin typeface="Tahoma"/>
                <a:cs typeface="Tahoma"/>
              </a:rPr>
              <a:t>of </a:t>
            </a:r>
            <a:r>
              <a:rPr dirty="0" sz="1050" spc="-40">
                <a:latin typeface="Tahoma"/>
                <a:cs typeface="Tahoma"/>
              </a:rPr>
              <a:t>the</a:t>
            </a:r>
            <a:r>
              <a:rPr dirty="0" sz="1050" spc="135">
                <a:latin typeface="Tahoma"/>
                <a:cs typeface="Tahoma"/>
              </a:rPr>
              <a:t> </a:t>
            </a:r>
            <a:r>
              <a:rPr dirty="0" sz="1050" spc="30">
                <a:latin typeface="Tahoma"/>
                <a:cs typeface="Tahoma"/>
              </a:rPr>
              <a:t>EC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670"/>
              </a:lnSpc>
            </a:pPr>
            <a:fld id="{81D60167-4931-47E6-BA6A-407CBD079E47}" type="slidenum">
              <a:rPr dirty="0" spc="-65"/>
              <a:t>1</a:t>
            </a:fld>
            <a:r>
              <a:rPr dirty="0" spc="-10"/>
              <a:t>/4</a:t>
            </a: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BACKGROUND/RADIATION IN SoLID </dc:title>
  <dcterms:created xsi:type="dcterms:W3CDTF">2017-01-26T15:51:32Z</dcterms:created>
  <dcterms:modified xsi:type="dcterms:W3CDTF">2017-01-26T15:51:32Z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2017-01-26T00:00:00Z</vt:filetime>
  </property>
  <property fmtid="{D5CDD505-2E9C-101B-9397-08002B2CF9AE}" pid="3" name="Creator">
    <vt:lpwstr>LaTeX with Beamer class version 3.10</vt:lpwstr>
  </property>
  <property fmtid="{D5CDD505-2E9C-101B-9397-08002B2CF9AE}" pid="4" name="LastSaved">
    <vt:filetime>2017-01-26T00:00:00Z</vt:filetime>
  </property>
</Properties>
</file>