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9"/>
  </p:notesMasterIdLst>
  <p:sldIdLst>
    <p:sldId id="613" r:id="rId2"/>
    <p:sldId id="614" r:id="rId3"/>
    <p:sldId id="611" r:id="rId4"/>
    <p:sldId id="607" r:id="rId5"/>
    <p:sldId id="608" r:id="rId6"/>
    <p:sldId id="609" r:id="rId7"/>
    <p:sldId id="610" r:id="rId8"/>
  </p:sldIdLst>
  <p:sldSz cx="9144000" cy="6858000" type="screen4x3"/>
  <p:notesSz cx="7315200" cy="96012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ＭＳ Ｐゴシック" pitchFamily="34" charset="-128"/>
      <p:regular r:id="rId14"/>
    </p:embeddedFont>
    <p:embeddedFont>
      <p:font typeface="Times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BC9D35-34FC-4395-A43A-1EE59F591F4D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  <a:latin typeface="+mj-lt"/>
                <a:cs typeface="Adobe Hebrew" pitchFamily="18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 marL="514350" indent="-285750">
              <a:defRPr sz="2400">
                <a:solidFill>
                  <a:schemeClr val="tx1"/>
                </a:solidFill>
              </a:defRPr>
            </a:lvl2pPr>
            <a:lvl3pPr marL="685800" indent="-228600"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 marL="914400" indent="-228600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1143000" indent="-228600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63000" y="457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Tx/>
        <a:buSzPct val="90000"/>
        <a:buFont typeface="Wingdings" pitchFamily="2" charset="2"/>
        <a:buChar char="Ø"/>
        <a:defRPr sz="2800">
          <a:solidFill>
            <a:srgbClr val="0070C0"/>
          </a:solidFill>
          <a:latin typeface="+mn-lt"/>
          <a:ea typeface="+mn-ea"/>
          <a:cs typeface="+mn-cs"/>
        </a:defRPr>
      </a:lvl1pPr>
      <a:lvl2pPr marL="514350" indent="-285750" algn="l" rtl="0" eaLnBrk="1" fontAlgn="base" latinLnBrk="0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685800" indent="-228600" algn="l" rtl="0" eaLnBrk="1" fontAlgn="base" latinLnBrk="0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accent3">
              <a:lumMod val="50000"/>
            </a:schemeClr>
          </a:solidFill>
          <a:latin typeface="+mn-lt"/>
        </a:defRPr>
      </a:lvl3pPr>
      <a:lvl4pPr marL="914400" indent="-228600" algn="l" rtl="0" eaLnBrk="1" fontAlgn="base" latinLnBrk="0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accent6">
              <a:lumMod val="50000"/>
            </a:schemeClr>
          </a:solidFill>
          <a:latin typeface="+mn-lt"/>
        </a:defRPr>
      </a:lvl4pPr>
      <a:lvl5pPr marL="1143000" indent="-228600" algn="l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r>
              <a:rPr lang="en-US" dirty="0" smtClean="0"/>
              <a:t>(350+195)*tan(14.8/180*3.1416)=144</a:t>
            </a:r>
            <a:endParaRPr lang="en-US" dirty="0"/>
          </a:p>
        </p:txBody>
      </p:sp>
      <p:pic>
        <p:nvPicPr>
          <p:cNvPr id="6" name="Picture 3" descr="D:\Google Drive\SoLID_magnet\CLEO\talk\SoLID_CLEO_zwzhao_20150513\CLEOV8_TEST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28000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878" y="2031235"/>
            <a:ext cx="2209799" cy="26314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The picture is </a:t>
            </a:r>
            <a:r>
              <a:rPr lang="en-US" sz="1500" dirty="0" smtClean="0">
                <a:solidFill>
                  <a:schemeClr val="tx1"/>
                </a:solidFill>
              </a:rPr>
              <a:t>NOT</a:t>
            </a:r>
          </a:p>
          <a:p>
            <a:r>
              <a:rPr lang="en-US" sz="1500" dirty="0" smtClean="0">
                <a:solidFill>
                  <a:srgbClr val="7030A0"/>
                </a:solidFill>
              </a:rPr>
              <a:t>accurate,</a:t>
            </a:r>
          </a:p>
          <a:p>
            <a:r>
              <a:rPr lang="en-US" sz="1500" dirty="0" smtClean="0">
                <a:solidFill>
                  <a:srgbClr val="7030A0"/>
                </a:solidFill>
              </a:rPr>
              <a:t>Read the Color numbers!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</a:rPr>
              <a:t> Red number, detector boundary in Z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FF00"/>
                </a:solidFill>
              </a:rPr>
              <a:t>Yellow number, detector space in Z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</a:rPr>
              <a:t>Blue number, magnet boundary in Z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Brown number, magnet boundary in 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762000"/>
            <a:ext cx="693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enlarge </a:t>
            </a:r>
            <a:r>
              <a:rPr lang="en-US" sz="3200" dirty="0" err="1" smtClean="0">
                <a:solidFill>
                  <a:srgbClr val="FF0000"/>
                </a:solidFill>
              </a:rPr>
              <a:t>endcap</a:t>
            </a:r>
            <a:r>
              <a:rPr lang="en-US" sz="3200" dirty="0" smtClean="0">
                <a:solidFill>
                  <a:srgbClr val="FF0000"/>
                </a:solidFill>
              </a:rPr>
              <a:t> space in Z by 35cm=(520-485)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increase </a:t>
            </a:r>
            <a:r>
              <a:rPr lang="en-US" sz="3200" dirty="0" err="1" smtClean="0">
                <a:solidFill>
                  <a:srgbClr val="FF0000"/>
                </a:solidFill>
              </a:rPr>
              <a:t>endcap</a:t>
            </a:r>
            <a:r>
              <a:rPr lang="en-US" sz="3200" dirty="0" smtClean="0">
                <a:solidFill>
                  <a:srgbClr val="FF0000"/>
                </a:solidFill>
              </a:rPr>
              <a:t> nose size in R from 60 to 70cm and from 90 to 95cm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069348" y="2438400"/>
            <a:ext cx="0" cy="2133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5943600" y="28194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400800" y="25146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91000" y="2971800"/>
            <a:ext cx="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10400" y="24384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343400" y="29718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886200" y="4191000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-69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64478" y="4343400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7914" y="33644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2676" y="25262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225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9876" y="41910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312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44972" y="419404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426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7162800" y="2452784"/>
            <a:ext cx="15818" cy="22716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7696200" y="2438400"/>
            <a:ext cx="0" cy="1905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21172" y="43550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430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931876" y="45720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440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465276" y="42788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520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77000" y="32882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113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2504" y="25908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5930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77496" y="2971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960156" y="3048000"/>
            <a:ext cx="6992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LASPD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943600" y="2743200"/>
            <a:ext cx="487056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LGC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6479484" y="3048000"/>
            <a:ext cx="530916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HGC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874030" y="3352800"/>
            <a:ext cx="66717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MRPC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7149566" y="2819400"/>
            <a:ext cx="573298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FAEC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4451413" y="3429000"/>
            <a:ext cx="57778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LAEC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429774" y="3387304"/>
            <a:ext cx="1981200" cy="9334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445592" y="3612672"/>
            <a:ext cx="4902678" cy="7048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454218" y="3124200"/>
            <a:ext cx="4708582" cy="118469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72000" y="2667000"/>
            <a:ext cx="2209800" cy="16316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13696" y="3607278"/>
            <a:ext cx="1939504" cy="685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15000" y="3733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21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0800" y="3581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25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52800" y="40202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7.5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67200" y="37154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36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6600" y="3733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14.8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24800" y="3917662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7848600" y="4127897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3.5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622322" y="4146262"/>
            <a:ext cx="3276600" cy="152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H="1">
            <a:off x="7010400" y="3699296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7848600" y="35052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95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7162800" y="2692878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7922476" y="2514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270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5740878" y="2964608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5484076" y="269144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199.4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82096" y="29072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87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4876800" y="3470696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2588476" y="434340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-280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77764" y="4278868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-350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461296" y="42341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5638800" y="29718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5181600" y="284384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189.4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4868174" y="3953774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5257800" y="36692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70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057400" y="4876800"/>
            <a:ext cx="30480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(350+440)*tan(7.5/180*3.1416)   =104cm    FAEC  </a:t>
            </a:r>
            <a:r>
              <a:rPr lang="en-US" sz="850" dirty="0" err="1" smtClean="0">
                <a:solidFill>
                  <a:srgbClr val="002060"/>
                </a:solidFill>
              </a:rPr>
              <a:t>Rin</a:t>
            </a:r>
            <a:r>
              <a:rPr lang="en-US" sz="850" dirty="0" smtClean="0">
                <a:solidFill>
                  <a:srgbClr val="002060"/>
                </a:solidFill>
              </a:rPr>
              <a:t>(phys)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                                              104 – 9    =   95cm  FAEC  </a:t>
            </a:r>
            <a:r>
              <a:rPr lang="en-US" sz="850" dirty="0" err="1" smtClean="0">
                <a:solidFill>
                  <a:srgbClr val="002060"/>
                </a:solidFill>
              </a:rPr>
              <a:t>Rin</a:t>
            </a:r>
            <a:r>
              <a:rPr lang="en-US" sz="850" dirty="0" smtClean="0">
                <a:solidFill>
                  <a:srgbClr val="002060"/>
                </a:solidFill>
              </a:rPr>
              <a:t>(eng)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(315+500)*tan(15.8/180*3.1416)=231cm     FAEC SIDIS Rout(</a:t>
            </a:r>
            <a:r>
              <a:rPr lang="en-US" sz="850" dirty="0" err="1" smtClean="0">
                <a:solidFill>
                  <a:srgbClr val="002060"/>
                </a:solidFill>
              </a:rPr>
              <a:t>phy</a:t>
            </a:r>
            <a:r>
              <a:rPr lang="en-US" sz="85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                                              231+ 9    = 240cm  FAEC  SIDIS Rout(eng)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                                                                  265cm  FAEC PVDIS Rout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(350-63)*tan(14.8/180*3.1416)   =76cm        LAEC  front </a:t>
            </a:r>
            <a:r>
              <a:rPr lang="en-US" sz="850" dirty="0" err="1" smtClean="0">
                <a:solidFill>
                  <a:srgbClr val="002060"/>
                </a:solidFill>
              </a:rPr>
              <a:t>Rin</a:t>
            </a:r>
            <a:r>
              <a:rPr lang="en-US" sz="850" dirty="0" smtClean="0">
                <a:solidFill>
                  <a:srgbClr val="002060"/>
                </a:solidFill>
              </a:rPr>
              <a:t>(eng)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(350-13)*tan(14.8/180*3.1416)    =89cm       LAEC  rear </a:t>
            </a:r>
            <a:r>
              <a:rPr lang="en-US" sz="850" dirty="0" err="1" smtClean="0">
                <a:solidFill>
                  <a:srgbClr val="002060"/>
                </a:solidFill>
              </a:rPr>
              <a:t>Rin</a:t>
            </a:r>
            <a:r>
              <a:rPr lang="en-US" sz="850" dirty="0" smtClean="0">
                <a:solidFill>
                  <a:srgbClr val="002060"/>
                </a:solidFill>
              </a:rPr>
              <a:t>(eng)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3.1416*(265*265-95*95)/1e4 = 19.2 m</a:t>
            </a:r>
            <a:r>
              <a:rPr lang="en-US" sz="850" baseline="30000" dirty="0" smtClean="0">
                <a:solidFill>
                  <a:srgbClr val="002060"/>
                </a:solidFill>
              </a:rPr>
              <a:t>2</a:t>
            </a:r>
            <a:r>
              <a:rPr lang="en-US" sz="850" dirty="0" smtClean="0">
                <a:solidFill>
                  <a:srgbClr val="002060"/>
                </a:solidFill>
              </a:rPr>
              <a:t>         area FAEC   PVDIS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3.1416*(240*240-95*95)/1e4 = 15.3 m</a:t>
            </a:r>
            <a:r>
              <a:rPr lang="en-US" sz="850" baseline="30000" dirty="0" smtClean="0">
                <a:solidFill>
                  <a:srgbClr val="002060"/>
                </a:solidFill>
              </a:rPr>
              <a:t>2</a:t>
            </a:r>
            <a:r>
              <a:rPr lang="en-US" sz="850" dirty="0" smtClean="0">
                <a:solidFill>
                  <a:srgbClr val="002060"/>
                </a:solidFill>
              </a:rPr>
              <a:t>         area FAEC   SIDIS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850" dirty="0" smtClean="0">
                <a:solidFill>
                  <a:srgbClr val="002060"/>
                </a:solidFill>
              </a:rPr>
              <a:t>3.1416*(140*140-80*80)/1e4 =    4.1 m</a:t>
            </a:r>
            <a:r>
              <a:rPr lang="en-US" sz="850" baseline="30000" dirty="0" smtClean="0">
                <a:solidFill>
                  <a:srgbClr val="002060"/>
                </a:solidFill>
              </a:rPr>
              <a:t>2</a:t>
            </a:r>
            <a:r>
              <a:rPr lang="en-US" sz="850" dirty="0" smtClean="0">
                <a:solidFill>
                  <a:srgbClr val="002060"/>
                </a:solidFill>
              </a:rPr>
              <a:t>         area LAEC   SIDIS</a:t>
            </a:r>
          </a:p>
        </p:txBody>
      </p:sp>
      <p:sp>
        <p:nvSpPr>
          <p:cNvPr id="65" name="TextBox 64"/>
          <p:cNvSpPr txBox="1"/>
          <p:nvPr/>
        </p:nvSpPr>
        <p:spPr bwMode="auto">
          <a:xfrm>
            <a:off x="6707844" y="2343835"/>
            <a:ext cx="69474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rPr>
              <a:t>FASPD</a:t>
            </a:r>
            <a:endParaRPr lang="en-US" sz="1500" b="1" dirty="0">
              <a:solidFill>
                <a:srgbClr val="00B050"/>
              </a:solidFill>
              <a:effectLst>
                <a:glow rad="139700">
                  <a:srgbClr val="FFFFFF"/>
                </a:glow>
              </a:effectLst>
              <a:ea typeface="ＭＳ Ｐゴシック" pitchFamily="34" charset="-128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828026" y="34290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362200" y="41148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67"/>
          <p:cNvSpPr/>
          <p:nvPr/>
        </p:nvSpPr>
        <p:spPr>
          <a:xfrm>
            <a:off x="4953000" y="318619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144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83676" y="3821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181600" y="4876800"/>
            <a:ext cx="3962400" cy="1903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(144/(</a:t>
            </a:r>
            <a:r>
              <a:rPr lang="en-US" sz="1300" dirty="0" smtClean="0">
                <a:solidFill>
                  <a:srgbClr val="002060"/>
                </a:solidFill>
              </a:rPr>
              <a:t>195-10</a:t>
            </a:r>
            <a:r>
              <a:rPr lang="en-US" sz="1300" dirty="0" smtClean="0">
                <a:solidFill>
                  <a:srgbClr val="002060"/>
                </a:solidFill>
              </a:rPr>
              <a:t>))/3.1416*180=35.8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PVDIS Max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(70/(189-10))/3.1416*180=21.4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  PVDIS Min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(135/(350-63))/3.1416*180=25.2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SIDIS Max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(144/(</a:t>
            </a:r>
            <a:r>
              <a:rPr lang="en-US" sz="1300" dirty="0" smtClean="0">
                <a:solidFill>
                  <a:srgbClr val="002060"/>
                </a:solidFill>
              </a:rPr>
              <a:t>350+195))/</a:t>
            </a:r>
            <a:r>
              <a:rPr lang="en-US" sz="1300" dirty="0" smtClean="0">
                <a:solidFill>
                  <a:srgbClr val="002060"/>
                </a:solidFill>
              </a:rPr>
              <a:t>3.1416*180=14.8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SIDIS Middle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(70/(350+189))/3.1416*180=7.4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 SIDIS Min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(135/(315-63))/3.1416*180=28.2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</a:t>
            </a:r>
            <a:r>
              <a:rPr lang="en-US" sz="1300" dirty="0" err="1" smtClean="0">
                <a:solidFill>
                  <a:srgbClr val="002060"/>
                </a:solidFill>
              </a:rPr>
              <a:t>JPis</a:t>
            </a:r>
            <a:r>
              <a:rPr lang="en-US" sz="1300" dirty="0" smtClean="0">
                <a:solidFill>
                  <a:srgbClr val="002060"/>
                </a:solidFill>
              </a:rPr>
              <a:t> Max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(144/(315+195))/3.1416*180=15.8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</a:t>
            </a:r>
            <a:r>
              <a:rPr lang="en-US" sz="1300" dirty="0" err="1" smtClean="0">
                <a:solidFill>
                  <a:srgbClr val="002060"/>
                </a:solidFill>
              </a:rPr>
              <a:t>JPis</a:t>
            </a:r>
            <a:r>
              <a:rPr lang="en-US" sz="1300" dirty="0" smtClean="0">
                <a:solidFill>
                  <a:srgbClr val="002060"/>
                </a:solidFill>
              </a:rPr>
              <a:t> Middle angle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 smtClean="0">
                <a:solidFill>
                  <a:srgbClr val="002060"/>
                </a:solidFill>
              </a:rPr>
              <a:t>atan</a:t>
            </a:r>
            <a:r>
              <a:rPr lang="en-US" sz="1300" dirty="0" smtClean="0">
                <a:solidFill>
                  <a:srgbClr val="002060"/>
                </a:solidFill>
              </a:rPr>
              <a:t>(70/(315+189))/3.1416*180=7.9</a:t>
            </a:r>
            <a:r>
              <a:rPr lang="en-US" sz="1400" baseline="30000" dirty="0" smtClean="0"/>
              <a:t>o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       </a:t>
            </a:r>
            <a:r>
              <a:rPr lang="en-US" sz="1300" dirty="0" err="1" smtClean="0">
                <a:solidFill>
                  <a:srgbClr val="002060"/>
                </a:solidFill>
              </a:rPr>
              <a:t>JPis</a:t>
            </a:r>
            <a:r>
              <a:rPr lang="en-US" sz="1300" dirty="0" smtClean="0">
                <a:solidFill>
                  <a:srgbClr val="002060"/>
                </a:solidFill>
              </a:rPr>
              <a:t> Min angle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3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3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3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>
            <a:off x="5080956" y="32766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8305800" y="28956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156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457773" y="0"/>
            <a:ext cx="660353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/>
              <a:t>Proposed New Layout and Magnet</a:t>
            </a:r>
            <a:endParaRPr lang="en-US" sz="3500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76200" y="4876800"/>
            <a:ext cx="19050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002060"/>
                </a:solidFill>
              </a:rPr>
              <a:t>144cm       </a:t>
            </a:r>
            <a:r>
              <a:rPr lang="en-US" sz="900" dirty="0" err="1" smtClean="0">
                <a:solidFill>
                  <a:srgbClr val="002060"/>
                </a:solidFill>
              </a:rPr>
              <a:t>Cryo</a:t>
            </a:r>
            <a:r>
              <a:rPr lang="en-US" sz="900" dirty="0" smtClean="0">
                <a:solidFill>
                  <a:srgbClr val="002060"/>
                </a:solidFill>
              </a:rPr>
              <a:t> </a:t>
            </a:r>
            <a:r>
              <a:rPr lang="en-US" sz="900" dirty="0" err="1" smtClean="0">
                <a:solidFill>
                  <a:srgbClr val="002060"/>
                </a:solidFill>
              </a:rPr>
              <a:t>Rin</a:t>
            </a:r>
            <a:endParaRPr lang="en-US" sz="9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002060"/>
                </a:solidFill>
              </a:rPr>
              <a:t>70cm         </a:t>
            </a:r>
            <a:r>
              <a:rPr lang="en-US" sz="900" dirty="0" err="1" smtClean="0">
                <a:solidFill>
                  <a:srgbClr val="002060"/>
                </a:solidFill>
              </a:rPr>
              <a:t>Endcap</a:t>
            </a:r>
            <a:r>
              <a:rPr lang="en-US" sz="900" dirty="0" smtClean="0">
                <a:solidFill>
                  <a:srgbClr val="002060"/>
                </a:solidFill>
              </a:rPr>
              <a:t> Nose tip Rout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002060"/>
                </a:solidFill>
              </a:rPr>
              <a:t>95 cm        </a:t>
            </a:r>
            <a:r>
              <a:rPr lang="en-US" sz="900" dirty="0" err="1" smtClean="0">
                <a:solidFill>
                  <a:srgbClr val="002060"/>
                </a:solidFill>
              </a:rPr>
              <a:t>Endcap</a:t>
            </a:r>
            <a:r>
              <a:rPr lang="en-US" sz="900" dirty="0" smtClean="0">
                <a:solidFill>
                  <a:srgbClr val="002060"/>
                </a:solidFill>
              </a:rPr>
              <a:t> Nose flat Rout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002060"/>
                </a:solidFill>
              </a:rPr>
              <a:t>426cm      </a:t>
            </a:r>
            <a:r>
              <a:rPr lang="en-US" sz="900" dirty="0" err="1" smtClean="0">
                <a:solidFill>
                  <a:srgbClr val="002060"/>
                </a:solidFill>
              </a:rPr>
              <a:t>Endcap</a:t>
            </a:r>
            <a:r>
              <a:rPr lang="en-US" sz="900" dirty="0" smtClean="0">
                <a:solidFill>
                  <a:srgbClr val="002060"/>
                </a:solidFill>
              </a:rPr>
              <a:t> Nose flat front Z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9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900" dirty="0" err="1" smtClean="0">
                <a:solidFill>
                  <a:srgbClr val="002060"/>
                </a:solidFill>
              </a:rPr>
              <a:t>atan</a:t>
            </a:r>
            <a:r>
              <a:rPr lang="en-US" sz="900" dirty="0" smtClean="0">
                <a:solidFill>
                  <a:srgbClr val="002060"/>
                </a:solidFill>
              </a:rPr>
              <a:t>((95-70)/(426-189))/3.1416*180=6</a:t>
            </a:r>
            <a:r>
              <a:rPr lang="en-US" sz="900" baseline="30000" dirty="0" smtClean="0"/>
              <a:t>o</a:t>
            </a:r>
            <a:r>
              <a:rPr lang="en-US" sz="900" dirty="0" smtClean="0">
                <a:solidFill>
                  <a:srgbClr val="002060"/>
                </a:solidFill>
              </a:rPr>
              <a:t>     </a:t>
            </a:r>
            <a:r>
              <a:rPr lang="en-US" sz="900" dirty="0" err="1" smtClean="0">
                <a:solidFill>
                  <a:srgbClr val="002060"/>
                </a:solidFill>
              </a:rPr>
              <a:t>Endcap</a:t>
            </a:r>
            <a:r>
              <a:rPr lang="en-US" sz="900" dirty="0" smtClean="0">
                <a:solidFill>
                  <a:srgbClr val="002060"/>
                </a:solidFill>
              </a:rPr>
              <a:t> Nose slope 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900" dirty="0" smtClean="0">
                <a:solidFill>
                  <a:srgbClr val="002060"/>
                </a:solidFill>
              </a:rPr>
              <a:t> (350-280)*tan(25/180*3.1416)  =33cm        front plug </a:t>
            </a:r>
            <a:r>
              <a:rPr lang="en-US" sz="900" dirty="0" err="1" smtClean="0">
                <a:solidFill>
                  <a:srgbClr val="002060"/>
                </a:solidFill>
              </a:rPr>
              <a:t>Rin</a:t>
            </a:r>
            <a:endParaRPr lang="en-US" sz="9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36078" y="423717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194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791200" y="342900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118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5671870" y="3437626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Cables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675640"/>
          <a:ext cx="80772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1229139"/>
                <a:gridCol w="1580322"/>
                <a:gridCol w="3248439"/>
              </a:tblGrid>
              <a:tr h="3708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Total</a:t>
                      </a:r>
                      <a:r>
                        <a:rPr lang="en-US" sz="1500" baseline="0" dirty="0" smtClean="0"/>
                        <a:t> area(cm2)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Location to go out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comment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FAEC (PVDIS)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Endcap</a:t>
                      </a:r>
                      <a:r>
                        <a:rPr lang="en-US" sz="1500" dirty="0" smtClean="0"/>
                        <a:t> Back plate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1800</a:t>
                      </a:r>
                      <a:r>
                        <a:rPr lang="en-US" sz="1500" baseline="0" dirty="0" smtClean="0"/>
                        <a:t> 1.1cmD fiber bundle, 1800 0.3cmD fiber bundle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LAEC (SIDIS)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near downstream</a:t>
                      </a:r>
                      <a:r>
                        <a:rPr lang="en-US" sz="1500" baseline="0" dirty="0" smtClean="0"/>
                        <a:t> collar</a:t>
                      </a:r>
                      <a:r>
                        <a:rPr lang="en-US" sz="1500" dirty="0" smtClean="0"/>
                        <a:t>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500 </a:t>
                      </a:r>
                      <a:r>
                        <a:rPr lang="en-US" sz="1500" baseline="0" dirty="0" smtClean="0"/>
                        <a:t> 1.1cmD fiber bundle, </a:t>
                      </a:r>
                      <a:r>
                        <a:rPr lang="en-US" sz="1500" dirty="0" smtClean="0"/>
                        <a:t>500 </a:t>
                      </a:r>
                      <a:r>
                        <a:rPr lang="en-US" sz="1500" baseline="0" dirty="0" smtClean="0"/>
                        <a:t> 0.3cmD fiber bundle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LASPD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near downstream</a:t>
                      </a:r>
                      <a:r>
                        <a:rPr lang="en-US" sz="1500" baseline="0" dirty="0" smtClean="0"/>
                        <a:t> collar or solenoid front?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 HV</a:t>
                      </a:r>
                      <a:r>
                        <a:rPr lang="en-US" sz="1500" baseline="0" dirty="0" smtClean="0"/>
                        <a:t>, 60 BNC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LGC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</a:t>
                      </a:r>
                      <a:r>
                        <a:rPr lang="en-US" sz="1500" baseline="0" dirty="0" smtClean="0"/>
                        <a:t> * 5?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Near downstream</a:t>
                      </a:r>
                      <a:r>
                        <a:rPr lang="en-US" sz="1500" baseline="0" dirty="0" smtClean="0"/>
                        <a:t> collar or </a:t>
                      </a:r>
                      <a:r>
                        <a:rPr lang="en-US" sz="1500" baseline="0" dirty="0" err="1" smtClean="0"/>
                        <a:t>endcap</a:t>
                      </a:r>
                      <a:r>
                        <a:rPr lang="en-US" sz="1500" baseline="0" dirty="0" smtClean="0"/>
                        <a:t> side?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270 5mmD HV, 270 3mmD BNC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HGC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</a:t>
                      </a:r>
                      <a:r>
                        <a:rPr lang="en-US" sz="1500" baseline="0" dirty="0" smtClean="0"/>
                        <a:t> * 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Endcap</a:t>
                      </a:r>
                      <a:r>
                        <a:rPr lang="en-US" sz="1500" dirty="0" smtClean="0"/>
                        <a:t> side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480 HV, 480 BNC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gas line at top, 2 gas line at bottom</a:t>
                      </a:r>
                      <a:endParaRPr lang="en-US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GEM</a:t>
                      </a:r>
                      <a:r>
                        <a:rPr lang="en-US" sz="1500" baseline="0" dirty="0" smtClean="0"/>
                        <a:t> (PVDIS)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Near downstream</a:t>
                      </a:r>
                      <a:r>
                        <a:rPr lang="en-US" sz="1500" baseline="0" dirty="0" smtClean="0"/>
                        <a:t> collar or </a:t>
                      </a:r>
                      <a:r>
                        <a:rPr lang="en-US" sz="1500" baseline="0" dirty="0" err="1" smtClean="0"/>
                        <a:t>endcap</a:t>
                      </a:r>
                      <a:r>
                        <a:rPr lang="en-US" sz="1500" baseline="0" dirty="0" smtClean="0"/>
                        <a:t> side?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GEM</a:t>
                      </a:r>
                      <a:r>
                        <a:rPr lang="en-US" sz="1500" baseline="0" dirty="0" smtClean="0"/>
                        <a:t> (SIDIS)</a:t>
                      </a:r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Near downstream</a:t>
                      </a:r>
                      <a:r>
                        <a:rPr lang="en-US" sz="1500" baseline="0" dirty="0" smtClean="0"/>
                        <a:t> collar  or solenoid front?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MRPC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err="1" smtClean="0"/>
                        <a:t>endcap</a:t>
                      </a:r>
                      <a:r>
                        <a:rPr lang="en-US" sz="1500" baseline="0" smtClean="0"/>
                        <a:t> side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Google Drive\SoLID_magnet\CLEO\talk\SoLID_CLEO_zwzhao_20150513\CLEOV8_TEST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128000" cy="4572000"/>
          </a:xfrm>
          <a:prstGeom prst="rect">
            <a:avLst/>
          </a:prstGeom>
          <a:noFill/>
        </p:spPr>
      </p:pic>
      <p:pic>
        <p:nvPicPr>
          <p:cNvPr id="1027" name="Picture 3" descr="D:\Google Drive\SoLID_magnet\CLEO\talk\SoLID_CLEO_zwzhao_20150513\CLEOV8_TEST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128000" cy="4572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76200"/>
            <a:ext cx="8686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ideas here, but changes are clearly needed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Downstream collar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enlarge by 15cm in z (needed for </a:t>
            </a:r>
            <a:r>
              <a:rPr lang="en-US" sz="3200" dirty="0" smtClean="0">
                <a:solidFill>
                  <a:schemeClr val="tx1"/>
                </a:solidFill>
              </a:rPr>
              <a:t>engineering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 smtClean="0"/>
              <a:t>Endcap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 30cm (SIDIS setup needs room)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 smtClean="0"/>
              <a:t>Endcap</a:t>
            </a:r>
            <a:r>
              <a:rPr lang="en-US" sz="3200" baseline="0" dirty="0" smtClean="0"/>
              <a:t> nose </a:t>
            </a:r>
            <a:r>
              <a:rPr lang="en-US" sz="3200" dirty="0" smtClean="0"/>
              <a:t>back reduce 5cm in r (EC hexagon module needs room)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6cm gap between downstream collar and </a:t>
            </a:r>
            <a:r>
              <a:rPr lang="en-US" sz="3200" dirty="0" err="1" smtClean="0"/>
              <a:t>endcap</a:t>
            </a:r>
            <a:r>
              <a:rPr lang="en-US" sz="3200" dirty="0" smtClean="0"/>
              <a:t> (let cable out, more cable out at back needed)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possible impact, PVDIS EC large angle performance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Need design with full 3D model and satisfy both physics and engineering requirement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needed by all subsystems to fix their design, must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coherent effor</a:t>
            </a:r>
            <a:r>
              <a:rPr lang="en-US" sz="3200" noProof="0" dirty="0" smtClean="0">
                <a:solidFill>
                  <a:srgbClr val="FF0000"/>
                </a:solidFill>
              </a:rPr>
              <a:t>t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realistic design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now, More saving of man power, effort, cost, maybe even physics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486400"/>
            <a:ext cx="873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048000"/>
            <a:ext cx="585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2895600"/>
            <a:ext cx="4572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2438400"/>
            <a:ext cx="4572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0400" y="3657600"/>
            <a:ext cx="7620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2743200"/>
            <a:ext cx="15240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743200"/>
            <a:ext cx="2286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152400"/>
            <a:ext cx="2483757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Zhiwen's</a:t>
            </a:r>
            <a:r>
              <a:rPr lang="en-US" sz="2500" dirty="0" smtClean="0">
                <a:solidFill>
                  <a:srgbClr val="FF0000"/>
                </a:solidFill>
              </a:rPr>
              <a:t> old slide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1</a:t>
            </a:r>
          </a:p>
          <a:p>
            <a:pPr lvl="1"/>
            <a:r>
              <a:rPr lang="en-US" dirty="0" smtClean="0"/>
              <a:t>SIDIS Opening 8-24 deg</a:t>
            </a:r>
          </a:p>
          <a:p>
            <a:pPr lvl="1"/>
            <a:r>
              <a:rPr lang="en-US" dirty="0" err="1" smtClean="0"/>
              <a:t>Endcap</a:t>
            </a:r>
            <a:r>
              <a:rPr lang="en-US" dirty="0" smtClean="0"/>
              <a:t> nose </a:t>
            </a:r>
            <a:r>
              <a:rPr lang="en-US" dirty="0" err="1" smtClean="0"/>
              <a:t>outer_r</a:t>
            </a:r>
            <a:r>
              <a:rPr lang="en-US" dirty="0" smtClean="0"/>
              <a:t>=90cm</a:t>
            </a:r>
          </a:p>
          <a:p>
            <a:pPr lvl="1"/>
            <a:r>
              <a:rPr lang="en-US" dirty="0" err="1" smtClean="0"/>
              <a:t>Endcap</a:t>
            </a:r>
            <a:r>
              <a:rPr lang="en-US" dirty="0" smtClean="0"/>
              <a:t> </a:t>
            </a:r>
            <a:r>
              <a:rPr lang="en-US" dirty="0" err="1" smtClean="0"/>
              <a:t>length_z</a:t>
            </a:r>
            <a:r>
              <a:rPr lang="en-US" dirty="0" smtClean="0"/>
              <a:t>=261cm</a:t>
            </a:r>
          </a:p>
          <a:p>
            <a:pPr lvl="1"/>
            <a:r>
              <a:rPr lang="en-US" dirty="0" smtClean="0"/>
              <a:t>Downstream collar 15cm thicker </a:t>
            </a:r>
          </a:p>
          <a:p>
            <a:pPr lvl="1">
              <a:buNone/>
            </a:pPr>
            <a:r>
              <a:rPr lang="en-US" dirty="0" smtClean="0"/>
              <a:t>than current</a:t>
            </a:r>
          </a:p>
          <a:p>
            <a:r>
              <a:rPr lang="en-US" dirty="0" smtClean="0"/>
              <a:t>Model 2</a:t>
            </a:r>
          </a:p>
          <a:p>
            <a:pPr lvl="1"/>
            <a:r>
              <a:rPr lang="en-US" dirty="0" smtClean="0"/>
              <a:t>SIDIS Opening 7-25 deg</a:t>
            </a:r>
          </a:p>
          <a:p>
            <a:pPr lvl="1"/>
            <a:r>
              <a:rPr lang="en-US" dirty="0" err="1" smtClean="0"/>
              <a:t>Endcap</a:t>
            </a:r>
            <a:r>
              <a:rPr lang="en-US" dirty="0" smtClean="0"/>
              <a:t> nose </a:t>
            </a:r>
            <a:r>
              <a:rPr lang="en-US" dirty="0" err="1" smtClean="0"/>
              <a:t>outer_r</a:t>
            </a:r>
            <a:r>
              <a:rPr lang="en-US" dirty="0" smtClean="0"/>
              <a:t>=85cm</a:t>
            </a:r>
          </a:p>
          <a:p>
            <a:pPr lvl="1"/>
            <a:r>
              <a:rPr lang="en-US" dirty="0" err="1" smtClean="0"/>
              <a:t>Endcap</a:t>
            </a:r>
            <a:r>
              <a:rPr lang="en-US" dirty="0" smtClean="0"/>
              <a:t> </a:t>
            </a:r>
            <a:r>
              <a:rPr lang="en-US" dirty="0" err="1" smtClean="0"/>
              <a:t>length_z</a:t>
            </a:r>
            <a:r>
              <a:rPr lang="en-US" smtClean="0"/>
              <a:t>=304.8cm (10ft)</a:t>
            </a:r>
            <a:endParaRPr lang="en-US" dirty="0" smtClean="0"/>
          </a:p>
          <a:p>
            <a:pPr lvl="1"/>
            <a:r>
              <a:rPr lang="en-US" dirty="0" smtClean="0"/>
              <a:t>Downstream collar 15cm thicker </a:t>
            </a:r>
          </a:p>
          <a:p>
            <a:pPr lvl="1">
              <a:buNone/>
            </a:pPr>
            <a:r>
              <a:rPr lang="en-US" dirty="0" smtClean="0"/>
              <a:t>than current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130" y="3733800"/>
            <a:ext cx="3518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1180"/>
            <a:ext cx="3810000" cy="27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Jay’s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how long should </a:t>
            </a:r>
            <a:r>
              <a:rPr lang="en-US" dirty="0" err="1" smtClean="0">
                <a:solidFill>
                  <a:schemeClr val="tx1"/>
                </a:solidFill>
              </a:rPr>
              <a:t>endcap</a:t>
            </a:r>
            <a:r>
              <a:rPr lang="en-US" dirty="0" smtClean="0">
                <a:solidFill>
                  <a:schemeClr val="tx1"/>
                </a:solidFill>
              </a:rPr>
              <a:t> interior be, including contingency for detector changes? The one shown is 304.8 cm. </a:t>
            </a:r>
            <a:r>
              <a:rPr lang="en-US" dirty="0" err="1" smtClean="0">
                <a:solidFill>
                  <a:schemeClr val="tx1"/>
                </a:solidFill>
              </a:rPr>
              <a:t>Zhiwen's</a:t>
            </a:r>
            <a:r>
              <a:rPr lang="en-US" dirty="0" smtClean="0">
                <a:solidFill>
                  <a:schemeClr val="tx1"/>
                </a:solidFill>
              </a:rPr>
              <a:t> model has 261 cm.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what should OD of </a:t>
            </a:r>
            <a:r>
              <a:rPr lang="en-US" dirty="0" err="1" smtClean="0">
                <a:solidFill>
                  <a:schemeClr val="tx1"/>
                </a:solidFill>
              </a:rPr>
              <a:t>endcap</a:t>
            </a:r>
            <a:r>
              <a:rPr lang="en-US" dirty="0" smtClean="0">
                <a:solidFill>
                  <a:schemeClr val="tx1"/>
                </a:solidFill>
              </a:rPr>
              <a:t> central cylinder be? Range 85-90 cm. One could slot a 90 cm cylinder and recess Thomson rails: intermediate steel case.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what size radial holes are needed at what </a:t>
            </a:r>
            <a:r>
              <a:rPr lang="en-US" dirty="0" err="1" smtClean="0">
                <a:solidFill>
                  <a:schemeClr val="tx1"/>
                </a:solidFill>
              </a:rPr>
              <a:t>endcap</a:t>
            </a:r>
            <a:r>
              <a:rPr lang="en-US" dirty="0" smtClean="0">
                <a:solidFill>
                  <a:schemeClr val="tx1"/>
                </a:solidFill>
              </a:rPr>
              <a:t> Z locations for cables? 24 2” diameter with external compensatory steel?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how much will ~2 G excursion in </a:t>
            </a:r>
            <a:r>
              <a:rPr lang="en-US" dirty="0" err="1" smtClean="0">
                <a:solidFill>
                  <a:schemeClr val="tx1"/>
                </a:solidFill>
              </a:rPr>
              <a:t>Bz</a:t>
            </a:r>
            <a:r>
              <a:rPr lang="en-US" dirty="0" smtClean="0">
                <a:solidFill>
                  <a:schemeClr val="tx1"/>
                </a:solidFill>
              </a:rPr>
              <a:t> over 60 cm He3 target affect it?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Zhiwen’s</a:t>
            </a:r>
            <a:r>
              <a:rPr lang="en-US" dirty="0" smtClean="0"/>
              <a:t>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“</a:t>
            </a:r>
            <a:r>
              <a:rPr lang="en-US" kern="1200" dirty="0" smtClean="0">
                <a:solidFill>
                  <a:schemeClr val="tx1"/>
                </a:solidFill>
              </a:rPr>
              <a:t>Downstream collar enlarge by 15cm”, will LGC can redesign tank and keep PMT at same location, thus preserve same performance?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kern="1200" dirty="0" smtClean="0">
                <a:solidFill>
                  <a:schemeClr val="tx1"/>
                </a:solidFill>
              </a:rPr>
              <a:t>HGC wants 10cm in Z to allow tolerance with pressured thin windows.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kern="1200" dirty="0" smtClean="0">
                <a:solidFill>
                  <a:schemeClr val="tx1"/>
                </a:solidFill>
              </a:rPr>
              <a:t>Is the current space good in Z and R for SPD, GEM, MRPC, baffle, EC at engineering level? If not, what change do you want?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What is the size of the </a:t>
            </a:r>
            <a:r>
              <a:rPr lang="en-US" dirty="0" err="1" smtClean="0">
                <a:solidFill>
                  <a:schemeClr val="tx1"/>
                </a:solidFill>
              </a:rPr>
              <a:t>crosssection</a:t>
            </a:r>
            <a:r>
              <a:rPr lang="en-US" dirty="0" smtClean="0">
                <a:solidFill>
                  <a:schemeClr val="tx1"/>
                </a:solidFill>
              </a:rPr>
              <a:t> area of cables of your detector going out? Where is the preferred location you want them to go out?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JLab_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21172</TotalTime>
  <Words>832</Words>
  <Application>Microsoft Office PowerPoint</Application>
  <PresentationFormat>On-screen Show (4:3)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Wingdings</vt:lpstr>
      <vt:lpstr>ＭＳ Ｐゴシック</vt:lpstr>
      <vt:lpstr>Courier New</vt:lpstr>
      <vt:lpstr>Times</vt:lpstr>
      <vt:lpstr>Adobe Hebrew</vt:lpstr>
      <vt:lpstr>2_JLab_theme_1</vt:lpstr>
      <vt:lpstr>Slide 1</vt:lpstr>
      <vt:lpstr>Cables</vt:lpstr>
      <vt:lpstr>Old slides</vt:lpstr>
      <vt:lpstr>Slide 4</vt:lpstr>
      <vt:lpstr>Jay’s new model</vt:lpstr>
      <vt:lpstr>Jay’s questions</vt:lpstr>
      <vt:lpstr>Zhiwen’s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zhiwen zhao</cp:lastModifiedBy>
  <cp:revision>1444</cp:revision>
  <dcterms:created xsi:type="dcterms:W3CDTF">2011-03-23T02:33:56Z</dcterms:created>
  <dcterms:modified xsi:type="dcterms:W3CDTF">2017-03-27T20:14:10Z</dcterms:modified>
</cp:coreProperties>
</file>