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64" r:id="rId3"/>
    <p:sldId id="266" r:id="rId4"/>
    <p:sldId id="278" r:id="rId5"/>
    <p:sldId id="279" r:id="rId6"/>
    <p:sldId id="280" r:id="rId7"/>
    <p:sldId id="281" r:id="rId8"/>
    <p:sldId id="272" r:id="rId9"/>
    <p:sldId id="282" r:id="rId10"/>
    <p:sldId id="283" r:id="rId11"/>
    <p:sldId id="284" r:id="rId12"/>
    <p:sldId id="285" r:id="rId13"/>
    <p:sldId id="286" r:id="rId14"/>
    <p:sldId id="273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di shen" initials="cs" lastIdx="1" clrIdx="0">
    <p:extLst>
      <p:ext uri="{19B8F6BF-5375-455C-9EA6-DF929625EA0E}">
        <p15:presenceInfo xmlns:p15="http://schemas.microsoft.com/office/powerpoint/2012/main" userId="6ad2852c90525c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300"/>
    <a:srgbClr val="FF5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err="1"/>
              <a:t>Npe</a:t>
            </a:r>
            <a:r>
              <a:rPr lang="en-US" altLang="zh-CN" baseline="0" dirty="0"/>
              <a:t> with different bending</a:t>
            </a:r>
            <a:endParaRPr lang="en-US" altLang="zh-CN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no bending</c:v>
                </c:pt>
                <c:pt idx="1">
                  <c:v>20</c:v>
                </c:pt>
                <c:pt idx="2">
                  <c:v>11</c:v>
                </c:pt>
                <c:pt idx="3">
                  <c:v>8</c:v>
                </c:pt>
                <c:pt idx="4">
                  <c:v>6</c:v>
                </c:pt>
                <c:pt idx="5">
                  <c:v>4</c:v>
                </c:pt>
                <c:pt idx="6">
                  <c:v>2.7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119.3</c:v>
                </c:pt>
                <c:pt idx="1">
                  <c:v>116.4</c:v>
                </c:pt>
                <c:pt idx="2">
                  <c:v>115.9</c:v>
                </c:pt>
                <c:pt idx="3">
                  <c:v>116.8</c:v>
                </c:pt>
                <c:pt idx="4">
                  <c:v>119</c:v>
                </c:pt>
                <c:pt idx="5">
                  <c:v>114.3</c:v>
                </c:pt>
                <c:pt idx="6">
                  <c:v>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08-42B1-B820-5293516C30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832336"/>
        <c:axId val="381833976"/>
      </c:lineChart>
      <c:catAx>
        <c:axId val="38183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81833976"/>
        <c:crosses val="autoZero"/>
        <c:auto val="1"/>
        <c:lblAlgn val="ctr"/>
        <c:lblOffset val="100"/>
        <c:noMultiLvlLbl val="0"/>
      </c:catAx>
      <c:valAx>
        <c:axId val="381833976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81832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F47C-2F87-4F03-A82F-5BF5FEF8A69E}" type="datetimeFigureOut">
              <a:rPr lang="zh-CN" altLang="en-US" smtClean="0"/>
              <a:t>2017/4/13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098E-FE62-4EC3-86E0-EF865DC46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858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F47C-2F87-4F03-A82F-5BF5FEF8A69E}" type="datetimeFigureOut">
              <a:rPr lang="zh-CN" altLang="en-US" smtClean="0"/>
              <a:t>2017/4/13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098E-FE62-4EC3-86E0-EF865DC46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95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F47C-2F87-4F03-A82F-5BF5FEF8A69E}" type="datetimeFigureOut">
              <a:rPr lang="zh-CN" altLang="en-US" smtClean="0"/>
              <a:t>2017/4/13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098E-FE62-4EC3-86E0-EF865DC46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82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F47C-2F87-4F03-A82F-5BF5FEF8A69E}" type="datetimeFigureOut">
              <a:rPr lang="zh-CN" altLang="en-US" smtClean="0"/>
              <a:t>2017/4/13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098E-FE62-4EC3-86E0-EF865DC46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82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F47C-2F87-4F03-A82F-5BF5FEF8A69E}" type="datetimeFigureOut">
              <a:rPr lang="zh-CN" altLang="en-US" smtClean="0"/>
              <a:t>2017/4/13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098E-FE62-4EC3-86E0-EF865DC46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46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F47C-2F87-4F03-A82F-5BF5FEF8A69E}" type="datetimeFigureOut">
              <a:rPr lang="zh-CN" altLang="en-US" smtClean="0"/>
              <a:t>2017/4/13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098E-FE62-4EC3-86E0-EF865DC46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F47C-2F87-4F03-A82F-5BF5FEF8A69E}" type="datetimeFigureOut">
              <a:rPr lang="zh-CN" altLang="en-US" smtClean="0"/>
              <a:t>2017/4/13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098E-FE62-4EC3-86E0-EF865DC46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37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F47C-2F87-4F03-A82F-5BF5FEF8A69E}" type="datetimeFigureOut">
              <a:rPr lang="zh-CN" altLang="en-US" smtClean="0"/>
              <a:t>2017/4/13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098E-FE62-4EC3-86E0-EF865DC46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09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F47C-2F87-4F03-A82F-5BF5FEF8A69E}" type="datetimeFigureOut">
              <a:rPr lang="zh-CN" altLang="en-US" smtClean="0"/>
              <a:t>2017/4/13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098E-FE62-4EC3-86E0-EF865DC46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55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F47C-2F87-4F03-A82F-5BF5FEF8A69E}" type="datetimeFigureOut">
              <a:rPr lang="zh-CN" altLang="en-US" smtClean="0"/>
              <a:t>2017/4/13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098E-FE62-4EC3-86E0-EF865DC46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268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F47C-2F87-4F03-A82F-5BF5FEF8A69E}" type="datetimeFigureOut">
              <a:rPr lang="zh-CN" altLang="en-US" smtClean="0"/>
              <a:t>2017/4/13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098E-FE62-4EC3-86E0-EF865DC46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73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7F47C-2F87-4F03-A82F-5BF5FEF8A69E}" type="datetimeFigureOut">
              <a:rPr lang="zh-CN" altLang="en-US" smtClean="0"/>
              <a:t>2017/4/13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0098E-FE62-4EC3-86E0-EF865DC46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35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7" Type="http://schemas.openxmlformats.org/officeDocument/2006/relationships/image" Target="../media/image3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9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5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38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mp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2.tm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43163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/>
              <a:t>Test of mirror painting &amp; clear fiber</a:t>
            </a:r>
            <a:endParaRPr lang="zh-CN" altLang="en-US" sz="4800" dirty="0"/>
          </a:p>
        </p:txBody>
      </p:sp>
      <p:sp>
        <p:nvSpPr>
          <p:cNvPr id="3" name="文本框 2"/>
          <p:cNvSpPr txBox="1"/>
          <p:nvPr/>
        </p:nvSpPr>
        <p:spPr>
          <a:xfrm>
            <a:off x="9070109" y="5273964"/>
            <a:ext cx="21613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Chendi Shen</a:t>
            </a:r>
          </a:p>
          <a:p>
            <a:pPr algn="ctr"/>
            <a:r>
              <a:rPr lang="en-US" altLang="zh-CN" sz="2400" dirty="0"/>
              <a:t>2017.04.13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9183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96" y="1366982"/>
            <a:ext cx="4268038" cy="54097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76669" y="445145"/>
                <a:ext cx="4883258" cy="751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/>
                  <a:t>No bending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12419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𝑝𝑉𝑠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280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8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𝑝𝑉𝑠</m:t>
                        </m:r>
                      </m:den>
                    </m:f>
                  </m:oMath>
                </a14:m>
                <a:r>
                  <a:rPr lang="en-US" altLang="zh-CN" sz="2800" dirty="0"/>
                  <a:t>=</a:t>
                </a:r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119.3</m:t>
                    </m:r>
                  </m:oMath>
                </a14:m>
                <a:endParaRPr lang="zh-CN" altLang="en-US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9" y="445145"/>
                <a:ext cx="4883258" cy="751488"/>
              </a:xfrm>
              <a:prstGeom prst="rect">
                <a:avLst/>
              </a:prstGeom>
              <a:blipFill>
                <a:blip r:embed="rId6"/>
                <a:stretch>
                  <a:fillRect l="-2622" b="-4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287254" y="5902038"/>
            <a:ext cx="1929473" cy="1200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742" y="1366982"/>
            <a:ext cx="4266271" cy="54074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6800742" y="445145"/>
                <a:ext cx="5123403" cy="751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i="1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m:rPr>
                        <m:sty m:val="p"/>
                      </m:rPr>
                      <a:rPr lang="en-US" altLang="zh-CN" sz="2800" i="1">
                        <a:latin typeface="Cambria Math" panose="02040503050406030204" pitchFamily="18" charset="0"/>
                      </a:rPr>
                      <m:t>cm</m:t>
                    </m:r>
                    <m:r>
                      <a:rPr lang="en-US" altLang="zh-CN" sz="28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12122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𝑝𝑉𝑠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280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8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𝑝𝑉𝑠</m:t>
                        </m:r>
                      </m:den>
                    </m:f>
                  </m:oMath>
                </a14:m>
                <a:r>
                  <a:rPr lang="en-US" altLang="zh-CN" sz="2800" dirty="0"/>
                  <a:t>=</a:t>
                </a:r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116.4</m:t>
                    </m:r>
                  </m:oMath>
                </a14:m>
                <a:endParaRPr lang="zh-CN" altLang="en-US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742" y="445145"/>
                <a:ext cx="5123403" cy="751488"/>
              </a:xfrm>
              <a:prstGeom prst="rect">
                <a:avLst/>
              </a:prstGeom>
              <a:blipFill>
                <a:blip r:embed="rId8"/>
                <a:stretch>
                  <a:fillRect b="-4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6688054" y="5902038"/>
            <a:ext cx="1929473" cy="1200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33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83" y="1387480"/>
            <a:ext cx="4250099" cy="5387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469683" y="445145"/>
                <a:ext cx="4541513" cy="751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/>
                  <a:t>φ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11</m:t>
                    </m:r>
                    <m:r>
                      <m:rPr>
                        <m:sty m:val="p"/>
                      </m:rPr>
                      <a:rPr lang="en-US" altLang="zh-CN" sz="2800" i="1">
                        <a:latin typeface="Cambria Math" panose="02040503050406030204" pitchFamily="18" charset="0"/>
                      </a:rPr>
                      <m:t>cm</m:t>
                    </m:r>
                    <m:r>
                      <a:rPr lang="en-US" altLang="zh-CN" sz="28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12064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𝑝𝑉𝑠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280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8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𝑝𝑉𝑠</m:t>
                        </m:r>
                      </m:den>
                    </m:f>
                  </m:oMath>
                </a14:m>
                <a:r>
                  <a:rPr lang="en-US" altLang="zh-CN" sz="2800" dirty="0"/>
                  <a:t>=</a:t>
                </a:r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115.9</m:t>
                    </m:r>
                  </m:oMath>
                </a14:m>
                <a:endParaRPr lang="zh-CN" altLang="en-US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83" y="445145"/>
                <a:ext cx="4541513" cy="751488"/>
              </a:xfrm>
              <a:prstGeom prst="rect">
                <a:avLst/>
              </a:prstGeom>
              <a:blipFill>
                <a:blip r:embed="rId6"/>
                <a:stretch>
                  <a:fillRect l="-2685" b="-4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287254" y="5902038"/>
            <a:ext cx="1938710" cy="10159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6800742" y="445145"/>
                <a:ext cx="5123403" cy="751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i="1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m:rPr>
                        <m:sty m:val="p"/>
                      </m:rPr>
                      <a:rPr lang="en-US" altLang="zh-CN" sz="2800" i="1">
                        <a:latin typeface="Cambria Math" panose="02040503050406030204" pitchFamily="18" charset="0"/>
                      </a:rPr>
                      <m:t>cm</m:t>
                    </m:r>
                    <m:r>
                      <a:rPr lang="en-US" altLang="zh-CN" sz="28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12156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𝑝𝑉𝑠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280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8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𝑝𝑉𝑠</m:t>
                        </m:r>
                      </m:den>
                    </m:f>
                  </m:oMath>
                </a14:m>
                <a:r>
                  <a:rPr lang="en-US" altLang="zh-CN" sz="2800" dirty="0"/>
                  <a:t>=</a:t>
                </a:r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116.8</m:t>
                    </m:r>
                  </m:oMath>
                </a14:m>
                <a:endParaRPr lang="zh-CN" altLang="en-US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742" y="445145"/>
                <a:ext cx="5123403" cy="751488"/>
              </a:xfrm>
              <a:prstGeom prst="rect">
                <a:avLst/>
              </a:prstGeom>
              <a:blipFill>
                <a:blip r:embed="rId7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64" y="1387480"/>
            <a:ext cx="4250099" cy="5387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800742" y="5902038"/>
            <a:ext cx="1938710" cy="10159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752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62" y="1366982"/>
            <a:ext cx="4266271" cy="54074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484914" y="445145"/>
                <a:ext cx="4066765" cy="751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i="1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altLang="zh-CN" sz="2800" i="1">
                        <a:latin typeface="Cambria Math" panose="02040503050406030204" pitchFamily="18" charset="0"/>
                      </a:rPr>
                      <m:t>cm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12392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𝑝𝑉𝑠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280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8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𝑝𝑉𝑠</m:t>
                        </m:r>
                      </m:den>
                    </m:f>
                  </m:oMath>
                </a14:m>
                <a:r>
                  <a:rPr lang="en-US" altLang="zh-CN" sz="2800" dirty="0"/>
                  <a:t>=</a:t>
                </a:r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119</m:t>
                    </m:r>
                  </m:oMath>
                </a14:m>
                <a:endParaRPr lang="zh-CN" altLang="en-US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14" y="445145"/>
                <a:ext cx="4066765" cy="751488"/>
              </a:xfrm>
              <a:prstGeom prst="rect">
                <a:avLst/>
              </a:prstGeom>
              <a:blipFill>
                <a:blip r:embed="rId6"/>
                <a:stretch>
                  <a:fillRect b="-4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287254" y="5902038"/>
            <a:ext cx="1929473" cy="1200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6800742" y="445145"/>
                <a:ext cx="5123403" cy="751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i="1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altLang="zh-CN" sz="2800" i="1">
                        <a:latin typeface="Cambria Math" panose="02040503050406030204" pitchFamily="18" charset="0"/>
                      </a:rPr>
                      <m:t>cm</m:t>
                    </m:r>
                    <m:r>
                      <a:rPr lang="en-US" altLang="zh-CN" sz="28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11907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𝑝𝑉𝑠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280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8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𝑝𝑉𝑠</m:t>
                        </m:r>
                      </m:den>
                    </m:f>
                  </m:oMath>
                </a14:m>
                <a:r>
                  <a:rPr lang="en-US" altLang="zh-CN" sz="2800" dirty="0"/>
                  <a:t>=</a:t>
                </a:r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114.3</m:t>
                    </m:r>
                  </m:oMath>
                </a14:m>
                <a:endParaRPr lang="zh-CN" altLang="en-US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742" y="445145"/>
                <a:ext cx="5123403" cy="751488"/>
              </a:xfrm>
              <a:prstGeom prst="rect">
                <a:avLst/>
              </a:prstGeom>
              <a:blipFill>
                <a:blip r:embed="rId8"/>
                <a:stretch>
                  <a:fillRect b="-4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742" y="1366982"/>
            <a:ext cx="4266271" cy="540749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651108" y="5902038"/>
            <a:ext cx="1929473" cy="1200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645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62" y="1366982"/>
            <a:ext cx="4266271" cy="54074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385162" y="445145"/>
                <a:ext cx="4428831" cy="751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i="1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2.7</m:t>
                    </m:r>
                    <m:r>
                      <m:rPr>
                        <m:sty m:val="p"/>
                      </m:rPr>
                      <a:rPr lang="en-US" altLang="zh-CN" sz="2800" i="1">
                        <a:latin typeface="Cambria Math" panose="02040503050406030204" pitchFamily="18" charset="0"/>
                      </a:rPr>
                      <m:t>cm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11763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𝑝𝑉𝑠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280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8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𝑝𝑉𝑠</m:t>
                        </m:r>
                      </m:den>
                    </m:f>
                  </m:oMath>
                </a14:m>
                <a:r>
                  <a:rPr lang="en-US" altLang="zh-CN" sz="2800" dirty="0"/>
                  <a:t>=</a:t>
                </a:r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113</m:t>
                    </m:r>
                  </m:oMath>
                </a14:m>
                <a:endParaRPr lang="zh-CN" altLang="en-US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62" y="445145"/>
                <a:ext cx="4428831" cy="751488"/>
              </a:xfrm>
              <a:prstGeom prst="rect">
                <a:avLst/>
              </a:prstGeom>
              <a:blipFill>
                <a:blip r:embed="rId5"/>
                <a:stretch>
                  <a:fillRect b="-4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287254" y="5902038"/>
            <a:ext cx="1929473" cy="1200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2" name="图表 11"/>
          <p:cNvGraphicFramePr/>
          <p:nvPr>
            <p:extLst>
              <p:ext uri="{D42A27DB-BD31-4B8C-83A1-F6EECF244321}">
                <p14:modId xmlns:p14="http://schemas.microsoft.com/office/powerpoint/2010/main" val="3936451969"/>
              </p:ext>
            </p:extLst>
          </p:nvPr>
        </p:nvGraphicFramePr>
        <p:xfrm>
          <a:off x="5239787" y="1027036"/>
          <a:ext cx="6511635" cy="4248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5593540" y="5532706"/>
            <a:ext cx="580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effect of bending on the clear fiber can be ignored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6962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572" y="666759"/>
            <a:ext cx="10760344" cy="6052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212437" y="138546"/>
            <a:ext cx="514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2.1 measure the  light loss due to length</a:t>
            </a:r>
            <a:endParaRPr lang="zh-CN" altLang="en-US" dirty="0"/>
          </a:p>
        </p:txBody>
      </p:sp>
      <p:sp>
        <p:nvSpPr>
          <p:cNvPr id="5" name="对话气泡: 圆角矩形 4"/>
          <p:cNvSpPr/>
          <p:nvPr/>
        </p:nvSpPr>
        <p:spPr>
          <a:xfrm>
            <a:off x="7569201" y="26603"/>
            <a:ext cx="2973104" cy="481276"/>
          </a:xfrm>
          <a:prstGeom prst="wedgeRoundRectCallout">
            <a:avLst>
              <a:gd name="adj1" fmla="val -62322"/>
              <a:gd name="adj2" fmla="val 925930"/>
              <a:gd name="adj3" fmla="val 16667"/>
            </a:avLst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End of the fiber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569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742" y="1376216"/>
            <a:ext cx="4266272" cy="5407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4" y="1366982"/>
            <a:ext cx="4266271" cy="54074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484914" y="445145"/>
                <a:ext cx="5915886" cy="757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𝑁𝑝𝑒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(9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 =</m:t>
                    </m:r>
                    <m:f>
                      <m:f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1133.9−52.6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𝑝𝑉𝑠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280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8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𝑝𝑉𝑠</m:t>
                        </m:r>
                      </m:den>
                    </m:f>
                  </m:oMath>
                </a14:m>
                <a:r>
                  <a:rPr lang="en-US" altLang="zh-CN" sz="2800" dirty="0"/>
                  <a:t>=</a:t>
                </a:r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10.38</m:t>
                    </m:r>
                  </m:oMath>
                </a14:m>
                <a:endParaRPr lang="zh-CN" altLang="en-US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14" y="445145"/>
                <a:ext cx="5915886" cy="757387"/>
              </a:xfrm>
              <a:prstGeom prst="rect">
                <a:avLst/>
              </a:prstGeom>
              <a:blipFill>
                <a:blip r:embed="rId9"/>
                <a:stretch>
                  <a:fillRect b="-40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287254" y="5902038"/>
            <a:ext cx="1929473" cy="1200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651108" y="5902038"/>
            <a:ext cx="1929473" cy="1200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248073" y="9976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Background (9m)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3022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67" y="1366982"/>
            <a:ext cx="4266272" cy="5407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4" y="1366982"/>
            <a:ext cx="4266272" cy="540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484914" y="445145"/>
                <a:ext cx="5915886" cy="757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𝑁𝑝𝑒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(7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 =</m:t>
                    </m:r>
                    <m:f>
                      <m:f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4986−90.4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𝑝𝑉𝑠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280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8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𝑝𝑉𝑠</m:t>
                        </m:r>
                      </m:den>
                    </m:f>
                  </m:oMath>
                </a14:m>
                <a:r>
                  <a:rPr lang="en-US" altLang="zh-CN" sz="2800" dirty="0"/>
                  <a:t>=</a:t>
                </a:r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47.03</m:t>
                    </m:r>
                  </m:oMath>
                </a14:m>
                <a:endParaRPr lang="zh-CN" altLang="en-US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14" y="445145"/>
                <a:ext cx="5915886" cy="757387"/>
              </a:xfrm>
              <a:prstGeom prst="rect">
                <a:avLst/>
              </a:prstGeom>
              <a:blipFill>
                <a:blip r:embed="rId5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287254" y="5902038"/>
            <a:ext cx="1929473" cy="1200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651108" y="5902038"/>
            <a:ext cx="1929473" cy="1200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248073" y="9976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Background (7m)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5136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439" y="1366982"/>
            <a:ext cx="4270182" cy="54124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4" y="1366982"/>
            <a:ext cx="4270182" cy="54124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484914" y="445145"/>
                <a:ext cx="5915886" cy="757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𝑁𝑝𝑒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(5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 =</m:t>
                    </m:r>
                    <m:f>
                      <m:f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17224−124.5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𝑝𝑉𝑠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280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8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𝑝𝑉𝑠</m:t>
                        </m:r>
                      </m:den>
                    </m:f>
                  </m:oMath>
                </a14:m>
                <a:r>
                  <a:rPr lang="en-US" altLang="zh-CN" sz="2800" dirty="0"/>
                  <a:t>=</a:t>
                </a:r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164.26</m:t>
                    </m:r>
                  </m:oMath>
                </a14:m>
                <a:endParaRPr lang="zh-CN" altLang="en-US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14" y="445145"/>
                <a:ext cx="5915886" cy="757387"/>
              </a:xfrm>
              <a:prstGeom prst="rect">
                <a:avLst/>
              </a:prstGeom>
              <a:blipFill>
                <a:blip r:embed="rId7"/>
                <a:stretch>
                  <a:fillRect b="-40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287254" y="5902038"/>
            <a:ext cx="1929473" cy="1200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651108" y="5902038"/>
            <a:ext cx="1929473" cy="1200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248073" y="9976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Background (5m)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991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84" y="1362026"/>
            <a:ext cx="4270182" cy="541245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55" y="1362026"/>
            <a:ext cx="4270182" cy="54124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484914" y="445145"/>
                <a:ext cx="5574142" cy="757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𝑁𝑝𝑒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(4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 =</m:t>
                    </m:r>
                    <m:f>
                      <m:f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347.1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1.538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𝑝𝑉𝑠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1.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2800" i="1" smtClean="0">
                            <a:latin typeface="Cambria Math" panose="02040503050406030204" pitchFamily="18" charset="0"/>
                          </a:rPr>
                          <m:t>41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𝑝𝑉𝑠</m:t>
                        </m:r>
                      </m:den>
                    </m:f>
                  </m:oMath>
                </a14:m>
                <a:r>
                  <a:rPr lang="en-US" altLang="zh-CN" sz="2800" dirty="0"/>
                  <a:t>=</a:t>
                </a:r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334.91</m:t>
                    </m:r>
                  </m:oMath>
                </a14:m>
                <a:endParaRPr lang="zh-CN" altLang="en-US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14" y="445145"/>
                <a:ext cx="5574142" cy="757387"/>
              </a:xfrm>
              <a:prstGeom prst="rect">
                <a:avLst/>
              </a:prstGeom>
              <a:blipFill>
                <a:blip r:embed="rId7"/>
                <a:stretch>
                  <a:fillRect b="-40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287254" y="5902038"/>
            <a:ext cx="1929473" cy="1200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651108" y="5902038"/>
            <a:ext cx="1929473" cy="1200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248073" y="9976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Background (4m)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059056" y="126511"/>
            <a:ext cx="5357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As the signal is too large, so when the length is less than 4m, we removed the preamplifier.</a:t>
            </a:r>
          </a:p>
          <a:p>
            <a:r>
              <a:rPr lang="en-US" altLang="zh-CN" dirty="0"/>
              <a:t>That means </a:t>
            </a:r>
            <a:r>
              <a:rPr lang="en-US" altLang="zh-CN" dirty="0">
                <a:solidFill>
                  <a:srgbClr val="FF0000"/>
                </a:solidFill>
              </a:rPr>
              <a:t>1.041pVs=1PE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71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11" y="1366982"/>
            <a:ext cx="4266272" cy="5407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4" y="1366982"/>
            <a:ext cx="4266272" cy="540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484914" y="445145"/>
                <a:ext cx="5915886" cy="757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𝑁𝑝𝑒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(3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 =</m:t>
                    </m:r>
                    <m:f>
                      <m:f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746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5.32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𝑝𝑉𝑠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1.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2800" i="1" smtClean="0">
                            <a:latin typeface="Cambria Math" panose="02040503050406030204" pitchFamily="18" charset="0"/>
                          </a:rPr>
                          <m:t>41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𝑝𝑉𝑠</m:t>
                        </m:r>
                      </m:den>
                    </m:f>
                  </m:oMath>
                </a14:m>
                <a:r>
                  <a:rPr lang="en-US" altLang="zh-CN" sz="2800" dirty="0"/>
                  <a:t>=</a:t>
                </a:r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721.73</m:t>
                    </m:r>
                  </m:oMath>
                </a14:m>
                <a:endParaRPr lang="zh-CN" altLang="en-US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14" y="445145"/>
                <a:ext cx="5915886" cy="757387"/>
              </a:xfrm>
              <a:prstGeom prst="rect">
                <a:avLst/>
              </a:prstGeom>
              <a:blipFill>
                <a:blip r:embed="rId9"/>
                <a:stretch>
                  <a:fillRect b="-40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287254" y="5902038"/>
            <a:ext cx="1929473" cy="1200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651108" y="5902038"/>
            <a:ext cx="1929473" cy="1200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248073" y="9976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Background (3m)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8220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26186" y="520938"/>
            <a:ext cx="272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Gain of the </a:t>
            </a:r>
            <a:r>
              <a:rPr lang="en-US" altLang="zh-CN" dirty="0" err="1"/>
              <a:t>SiPM</a:t>
            </a:r>
            <a:r>
              <a:rPr lang="en-US" altLang="zh-CN" dirty="0"/>
              <a:t> (SPE)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2913705" y="207741"/>
                <a:ext cx="9102804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𝐺𝑎𝑖𝑛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𝑝𝑣𝑠</m:t>
                          </m:r>
                        </m:num>
                        <m:den>
                          <m: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  <m:t>100∙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</m:t>
                      </m:r>
                      <m:r>
                        <a:rPr lang="en-US" altLang="zh-CN" sz="1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zh-CN" altLang="en-US" sz="160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CN" altLang="en-US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1600" i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16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705" y="207741"/>
                <a:ext cx="9102804" cy="5549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/>
          <p:cNvSpPr txBox="1"/>
          <p:nvPr/>
        </p:nvSpPr>
        <p:spPr>
          <a:xfrm>
            <a:off x="4260850" y="1028863"/>
            <a:ext cx="25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104.1pvs=1PE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对话气泡: 圆角矩形 17"/>
          <p:cNvSpPr/>
          <p:nvPr/>
        </p:nvSpPr>
        <p:spPr>
          <a:xfrm>
            <a:off x="7835841" y="1522639"/>
            <a:ext cx="1453088" cy="298653"/>
          </a:xfrm>
          <a:prstGeom prst="wedgeRoundRectCallout">
            <a:avLst>
              <a:gd name="adj1" fmla="val -99408"/>
              <a:gd name="adj2" fmla="val -284710"/>
              <a:gd name="adj3" fmla="val 16667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Preamplifier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对话气泡: 圆角矩形 18"/>
          <p:cNvSpPr/>
          <p:nvPr/>
        </p:nvSpPr>
        <p:spPr>
          <a:xfrm>
            <a:off x="9433732" y="1470804"/>
            <a:ext cx="1748652" cy="640157"/>
          </a:xfrm>
          <a:prstGeom prst="wedgeRoundRectCallout">
            <a:avLst>
              <a:gd name="adj1" fmla="val -153617"/>
              <a:gd name="adj2" fmla="val -158531"/>
              <a:gd name="adj3" fmla="val 16667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50</a:t>
            </a:r>
            <a:r>
              <a:rPr lang="el-GR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</a:t>
            </a:r>
            <a:r>
              <a:rPr lang="en-US" altLang="zh-CN" dirty="0">
                <a:solidFill>
                  <a:schemeClr val="tx1"/>
                </a:solidFill>
              </a:rPr>
              <a:t> oscilloscope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0" name="图片 19" descr="屏幕剪辑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6" y="1455958"/>
            <a:ext cx="7186283" cy="5227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图片 12" descr="屏幕剪辑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070" y="2581230"/>
            <a:ext cx="5880206" cy="2994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2842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49" y="1356456"/>
            <a:ext cx="4274577" cy="54180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55" y="1362026"/>
            <a:ext cx="4270182" cy="54124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484914" y="445145"/>
                <a:ext cx="5915886" cy="757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𝑁𝑝𝑒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 =</m:t>
                    </m:r>
                    <m:f>
                      <m:f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1273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3.59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𝑝𝑉𝑠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1.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2800" i="1" smtClean="0">
                            <a:latin typeface="Cambria Math" panose="02040503050406030204" pitchFamily="18" charset="0"/>
                          </a:rPr>
                          <m:t>41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𝑝𝑉𝑠</m:t>
                        </m:r>
                      </m:den>
                    </m:f>
                  </m:oMath>
                </a14:m>
                <a:r>
                  <a:rPr lang="en-US" altLang="zh-CN" sz="2800" dirty="0"/>
                  <a:t>=</a:t>
                </a:r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1226.31</m:t>
                    </m:r>
                  </m:oMath>
                </a14:m>
                <a:endParaRPr lang="zh-CN" altLang="en-US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14" y="445145"/>
                <a:ext cx="5915886" cy="757387"/>
              </a:xfrm>
              <a:prstGeom prst="rect">
                <a:avLst/>
              </a:prstGeom>
              <a:blipFill>
                <a:blip r:embed="rId8"/>
                <a:stretch>
                  <a:fillRect b="-40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287254" y="5902038"/>
            <a:ext cx="1929473" cy="1200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651108" y="5902038"/>
            <a:ext cx="1929473" cy="1200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248073" y="9976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Background (2m)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669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66" y="1387198"/>
            <a:ext cx="4250323" cy="53872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4" y="1371666"/>
            <a:ext cx="4262577" cy="54028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484914" y="445145"/>
                <a:ext cx="5915886" cy="757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𝑁𝑝𝑒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 =</m:t>
                    </m:r>
                    <m:f>
                      <m:f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2243.8−5.98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𝑝𝑉𝑠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1.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2800" i="1" smtClean="0">
                            <a:latin typeface="Cambria Math" panose="02040503050406030204" pitchFamily="18" charset="0"/>
                          </a:rPr>
                          <m:t>41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𝑝𝑉𝑠</m:t>
                        </m:r>
                      </m:den>
                    </m:f>
                  </m:oMath>
                </a14:m>
                <a:r>
                  <a:rPr lang="en-US" altLang="zh-CN" sz="2800" dirty="0"/>
                  <a:t>=</a:t>
                </a:r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2149.68</m:t>
                    </m:r>
                  </m:oMath>
                </a14:m>
                <a:endParaRPr lang="zh-CN" altLang="en-US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14" y="445145"/>
                <a:ext cx="5915886" cy="757387"/>
              </a:xfrm>
              <a:prstGeom prst="rect">
                <a:avLst/>
              </a:prstGeom>
              <a:blipFill>
                <a:blip r:embed="rId8"/>
                <a:stretch>
                  <a:fillRect b="-40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287254" y="5902038"/>
            <a:ext cx="1929473" cy="1200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651108" y="5902038"/>
            <a:ext cx="1929473" cy="1200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081817" y="1017866"/>
            <a:ext cx="231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Background (1m)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7206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4" y="1303196"/>
            <a:ext cx="5814569" cy="4113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 </a:t>
            </a:r>
          </a:p>
          <a:p>
            <a:r>
              <a:rPr lang="zh-CN" altLang="en-US" dirty="0"/>
              <a:t> </a:t>
            </a:r>
          </a:p>
        </p:txBody>
      </p:sp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038" y="1303196"/>
            <a:ext cx="5740961" cy="4113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0" y="39716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Two kinds of exponential fitting</a:t>
            </a:r>
            <a:r>
              <a:rPr lang="zh-CN" altLang="en-US" dirty="0"/>
              <a:t> </a:t>
            </a:r>
            <a:r>
              <a:rPr lang="en-US" altLang="zh-CN" dirty="0"/>
              <a:t>with different function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8100291" y="5652655"/>
                <a:ext cx="27062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3883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0.56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291" y="5652655"/>
                <a:ext cx="2706254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1668661" y="5652655"/>
                <a:ext cx="27062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37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3840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0.57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661" y="5652655"/>
                <a:ext cx="2706254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3324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08018" y="71928"/>
            <a:ext cx="9139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1. Test of mirror painting </a:t>
            </a:r>
          </a:p>
        </p:txBody>
      </p:sp>
      <p:sp>
        <p:nvSpPr>
          <p:cNvPr id="3" name="矩形 2"/>
          <p:cNvSpPr/>
          <p:nvPr/>
        </p:nvSpPr>
        <p:spPr>
          <a:xfrm>
            <a:off x="3095567" y="4598144"/>
            <a:ext cx="1357746" cy="6373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Laser source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不完整圆 3"/>
          <p:cNvSpPr/>
          <p:nvPr/>
        </p:nvSpPr>
        <p:spPr>
          <a:xfrm rot="2156703">
            <a:off x="3316229" y="2723242"/>
            <a:ext cx="945576" cy="931250"/>
          </a:xfrm>
          <a:prstGeom prst="pie">
            <a:avLst>
              <a:gd name="adj1" fmla="val 11321946"/>
              <a:gd name="adj2" fmla="val 167513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78556" y="1017260"/>
            <a:ext cx="2196920" cy="18809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流程图: 接点 5"/>
          <p:cNvSpPr/>
          <p:nvPr/>
        </p:nvSpPr>
        <p:spPr>
          <a:xfrm>
            <a:off x="3125853" y="1303396"/>
            <a:ext cx="1302327" cy="133927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>
            <a:cxnSpLocks/>
            <a:endCxn id="11" idx="1"/>
          </p:cNvCxnSpPr>
          <p:nvPr/>
        </p:nvCxnSpPr>
        <p:spPr>
          <a:xfrm flipV="1">
            <a:off x="2418735" y="1962372"/>
            <a:ext cx="3328914" cy="8336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747649" y="1440970"/>
            <a:ext cx="1529881" cy="10428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SiPM</a:t>
            </a:r>
            <a:r>
              <a:rPr lang="en-US" altLang="zh-CN" dirty="0">
                <a:solidFill>
                  <a:schemeClr val="tx1"/>
                </a:solidFill>
              </a:rPr>
              <a:t>+ Preamplifier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942061" y="1654376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WLSF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8625017" y="1639098"/>
            <a:ext cx="2322582" cy="6373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Waveform sampling oscilloscope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614840" y="1238506"/>
            <a:ext cx="225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Get the data of </a:t>
            </a:r>
            <a:r>
              <a:rPr lang="en-US" altLang="zh-CN" dirty="0" err="1"/>
              <a:t>Npe</a:t>
            </a:r>
            <a:endParaRPr lang="zh-CN" altLang="en-US" dirty="0"/>
          </a:p>
        </p:txBody>
      </p:sp>
      <p:sp>
        <p:nvSpPr>
          <p:cNvPr id="39" name="文本框 38"/>
          <p:cNvSpPr txBox="1"/>
          <p:nvPr/>
        </p:nvSpPr>
        <p:spPr>
          <a:xfrm>
            <a:off x="227227" y="970443"/>
            <a:ext cx="1426213" cy="1754326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Aluminum</a:t>
            </a:r>
          </a:p>
          <a:p>
            <a:pPr algn="ctr"/>
            <a:r>
              <a:rPr lang="en-US" altLang="zh-CN" dirty="0"/>
              <a:t>or</a:t>
            </a:r>
          </a:p>
          <a:p>
            <a:pPr algn="ctr"/>
            <a:r>
              <a:rPr lang="en-US" altLang="zh-CN" dirty="0"/>
              <a:t>Nothing</a:t>
            </a:r>
          </a:p>
          <a:p>
            <a:pPr algn="ctr"/>
            <a:r>
              <a:rPr lang="en-US" altLang="zh-CN" dirty="0"/>
              <a:t>or</a:t>
            </a:r>
          </a:p>
          <a:p>
            <a:pPr algn="ctr"/>
            <a:r>
              <a:rPr lang="en-US" altLang="zh-CN" dirty="0"/>
              <a:t>Silver shine</a:t>
            </a:r>
          </a:p>
          <a:p>
            <a:pPr algn="ctr"/>
            <a:endParaRPr lang="zh-CN" altLang="en-US" dirty="0"/>
          </a:p>
        </p:txBody>
      </p:sp>
      <p:sp>
        <p:nvSpPr>
          <p:cNvPr id="46" name="文本框 45"/>
          <p:cNvSpPr txBox="1"/>
          <p:nvPr/>
        </p:nvSpPr>
        <p:spPr>
          <a:xfrm>
            <a:off x="253801" y="3186800"/>
            <a:ext cx="2490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Test in the dark box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0" name="直接箭头连接符 9"/>
          <p:cNvCxnSpPr>
            <a:cxnSpLocks/>
            <a:stCxn id="11" idx="3"/>
            <a:endCxn id="27" idx="1"/>
          </p:cNvCxnSpPr>
          <p:nvPr/>
        </p:nvCxnSpPr>
        <p:spPr>
          <a:xfrm flipV="1">
            <a:off x="7277530" y="1957753"/>
            <a:ext cx="1347487" cy="46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cxnSpLocks/>
            <a:stCxn id="39" idx="3"/>
          </p:cNvCxnSpPr>
          <p:nvPr/>
        </p:nvCxnSpPr>
        <p:spPr>
          <a:xfrm>
            <a:off x="1653440" y="1847606"/>
            <a:ext cx="721454" cy="110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3249820" y="2151020"/>
            <a:ext cx="1187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Light spot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179138" y="2486949"/>
            <a:ext cx="1872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Fibers were fixed on the light spot</a:t>
            </a:r>
            <a:endParaRPr lang="zh-CN" altLang="en-US" dirty="0"/>
          </a:p>
        </p:txBody>
      </p:sp>
      <p:cxnSp>
        <p:nvCxnSpPr>
          <p:cNvPr id="54" name="直接箭头连接符 53"/>
          <p:cNvCxnSpPr>
            <a:cxnSpLocks/>
            <a:stCxn id="53" idx="1"/>
          </p:cNvCxnSpPr>
          <p:nvPr/>
        </p:nvCxnSpPr>
        <p:spPr>
          <a:xfrm flipH="1" flipV="1">
            <a:off x="4149213" y="1983628"/>
            <a:ext cx="1029925" cy="8264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8185170" y="4547467"/>
            <a:ext cx="85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trigger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751840" y="5354320"/>
            <a:ext cx="208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For laser source: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420 nm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1 MHz</a:t>
            </a:r>
          </a:p>
        </p:txBody>
      </p:sp>
      <p:sp>
        <p:nvSpPr>
          <p:cNvPr id="19" name="矩形 18"/>
          <p:cNvSpPr/>
          <p:nvPr/>
        </p:nvSpPr>
        <p:spPr>
          <a:xfrm>
            <a:off x="121920" y="656703"/>
            <a:ext cx="7305040" cy="30429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/>
              <p:cNvSpPr txBox="1"/>
              <p:nvPr/>
            </p:nvSpPr>
            <p:spPr>
              <a:xfrm>
                <a:off x="2678556" y="5354320"/>
                <a:ext cx="4748404" cy="1203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For </a:t>
                </a:r>
                <a:r>
                  <a:rPr lang="en-US" altLang="zh-CN" dirty="0" err="1"/>
                  <a:t>SiPM</a:t>
                </a:r>
                <a:r>
                  <a:rPr lang="en-US" altLang="zh-CN" dirty="0"/>
                  <a:t>:</a:t>
                </a: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Gain : </a:t>
                </a:r>
                <a14:m>
                  <m:oMath xmlns:m="http://schemas.openxmlformats.org/officeDocument/2006/math">
                    <m:r>
                      <a:rPr lang="en-US" altLang="zh-CN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</m:t>
                    </m:r>
                    <m:r>
                      <a:rPr lang="en-US" altLang="zh-CN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zh-CN" alt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dirty="0"/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104.1pWb=1 </a:t>
                </a:r>
                <a:r>
                  <a:rPr lang="en-US" altLang="zh-CN" dirty="0" err="1"/>
                  <a:t>pe</a:t>
                </a:r>
                <a:endParaRPr lang="zh-CN" altLang="en-US" dirty="0"/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Voltage=25.0 V</a:t>
                </a:r>
              </a:p>
            </p:txBody>
          </p:sp>
        </mc:Choice>
        <mc:Fallback xmlns="">
          <p:sp>
            <p:nvSpPr>
              <p:cNvPr id="48" name="文本框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556" y="5354320"/>
                <a:ext cx="4748404" cy="1203406"/>
              </a:xfrm>
              <a:prstGeom prst="rect">
                <a:avLst/>
              </a:prstGeom>
              <a:blipFill>
                <a:blip r:embed="rId2"/>
                <a:stretch>
                  <a:fillRect l="-1027" t="-2525" b="-65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文本框 48"/>
          <p:cNvSpPr txBox="1"/>
          <p:nvPr/>
        </p:nvSpPr>
        <p:spPr>
          <a:xfrm>
            <a:off x="4996546" y="5354320"/>
            <a:ext cx="2558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For the</a:t>
            </a:r>
            <a:r>
              <a:rPr lang="zh-CN" altLang="en-US" dirty="0"/>
              <a:t> </a:t>
            </a:r>
            <a:r>
              <a:rPr lang="en-US" altLang="zh-CN" dirty="0"/>
              <a:t>fibers: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50 cm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Have been polished</a:t>
            </a:r>
          </a:p>
        </p:txBody>
      </p:sp>
      <p:cxnSp>
        <p:nvCxnSpPr>
          <p:cNvPr id="22" name="连接符: 肘形 21"/>
          <p:cNvCxnSpPr>
            <a:cxnSpLocks/>
          </p:cNvCxnSpPr>
          <p:nvPr/>
        </p:nvCxnSpPr>
        <p:spPr>
          <a:xfrm flipV="1">
            <a:off x="4460391" y="2288218"/>
            <a:ext cx="5332995" cy="2640391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3011055" y="3198947"/>
            <a:ext cx="1524000" cy="3261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 Filter sheet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65" name="直接箭头连接符 64"/>
          <p:cNvCxnSpPr>
            <a:cxnSpLocks/>
            <a:stCxn id="3" idx="0"/>
            <a:endCxn id="64" idx="2"/>
          </p:cNvCxnSpPr>
          <p:nvPr/>
        </p:nvCxnSpPr>
        <p:spPr>
          <a:xfrm flipH="1" flipV="1">
            <a:off x="3773055" y="3525086"/>
            <a:ext cx="1385" cy="107305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cxnSpLocks/>
          </p:cNvCxnSpPr>
          <p:nvPr/>
        </p:nvCxnSpPr>
        <p:spPr>
          <a:xfrm flipV="1">
            <a:off x="9140696" y="2281451"/>
            <a:ext cx="0" cy="200150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>
            <a:cxnSpLocks/>
            <a:endCxn id="91" idx="1"/>
          </p:cNvCxnSpPr>
          <p:nvPr/>
        </p:nvCxnSpPr>
        <p:spPr>
          <a:xfrm>
            <a:off x="3774440" y="4263306"/>
            <a:ext cx="2183621" cy="12815"/>
          </a:xfrm>
          <a:prstGeom prst="line">
            <a:avLst/>
          </a:prstGeom>
          <a:ln w="34925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矩形 90"/>
          <p:cNvSpPr/>
          <p:nvPr/>
        </p:nvSpPr>
        <p:spPr>
          <a:xfrm>
            <a:off x="5958061" y="3957466"/>
            <a:ext cx="1720011" cy="6373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laser intensity monitoring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94" name="直接连接符 93"/>
          <p:cNvCxnSpPr>
            <a:cxnSpLocks/>
            <a:stCxn id="91" idx="3"/>
          </p:cNvCxnSpPr>
          <p:nvPr/>
        </p:nvCxnSpPr>
        <p:spPr>
          <a:xfrm>
            <a:off x="7678072" y="4276121"/>
            <a:ext cx="1477912" cy="0"/>
          </a:xfrm>
          <a:prstGeom prst="line">
            <a:avLst/>
          </a:prstGeom>
          <a:ln w="349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cxnSpLocks/>
          </p:cNvCxnSpPr>
          <p:nvPr/>
        </p:nvCxnSpPr>
        <p:spPr>
          <a:xfrm flipV="1">
            <a:off x="3618272" y="4108990"/>
            <a:ext cx="356965" cy="2565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653440" y="3921600"/>
            <a:ext cx="1510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spectroscope</a:t>
            </a:r>
            <a:endParaRPr lang="zh-CN" altLang="en-US" dirty="0"/>
          </a:p>
        </p:txBody>
      </p:sp>
      <p:cxnSp>
        <p:nvCxnSpPr>
          <p:cNvPr id="38" name="直接箭头连接符 37"/>
          <p:cNvCxnSpPr>
            <a:cxnSpLocks/>
            <a:stCxn id="16" idx="3"/>
          </p:cNvCxnSpPr>
          <p:nvPr/>
        </p:nvCxnSpPr>
        <p:spPr>
          <a:xfrm>
            <a:off x="3164238" y="4106266"/>
            <a:ext cx="515679" cy="144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46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4"/>
          <a:stretch/>
        </p:blipFill>
        <p:spPr>
          <a:xfrm>
            <a:off x="6189292" y="263087"/>
            <a:ext cx="5410651" cy="6396182"/>
          </a:xfrm>
          <a:prstGeom prst="rect">
            <a:avLst/>
          </a:prstGeom>
        </p:spPr>
      </p:pic>
      <p:cxnSp>
        <p:nvCxnSpPr>
          <p:cNvPr id="4" name="直接连接符 3"/>
          <p:cNvCxnSpPr>
            <a:cxnSpLocks/>
          </p:cNvCxnSpPr>
          <p:nvPr/>
        </p:nvCxnSpPr>
        <p:spPr>
          <a:xfrm>
            <a:off x="124147" y="580321"/>
            <a:ext cx="4256975" cy="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812411" y="210989"/>
            <a:ext cx="201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WLSF</a:t>
            </a:r>
            <a:r>
              <a:rPr lang="zh-CN" altLang="en-US" dirty="0"/>
              <a:t>（</a:t>
            </a:r>
            <a:r>
              <a:rPr lang="en-US" altLang="zh-CN" dirty="0"/>
              <a:t>Y11</a:t>
            </a:r>
            <a:r>
              <a:rPr lang="zh-CN" altLang="en-US" dirty="0"/>
              <a:t>）</a:t>
            </a:r>
            <a:r>
              <a:rPr lang="en-US" altLang="zh-CN" dirty="0"/>
              <a:t>+ Al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189291" y="5551055"/>
            <a:ext cx="1947945" cy="13854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730152" y="2615690"/>
                <a:ext cx="4198374" cy="845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/>
                  <a:t>Npe</a:t>
                </a:r>
                <a14:m>
                  <m:oMath xmlns:m="http://schemas.openxmlformats.org/officeDocument/2006/math">
                    <m:r>
                      <a:rPr lang="en-US" altLang="zh-CN" sz="32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32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48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𝑝𝑉𝑠</m:t>
                        </m:r>
                      </m:num>
                      <m:den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320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32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𝑝𝑉𝑠</m:t>
                        </m:r>
                      </m:den>
                    </m:f>
                  </m:oMath>
                </a14:m>
                <a:r>
                  <a:rPr lang="en-US" altLang="zh-CN" sz="3200" dirty="0"/>
                  <a:t>=</a:t>
                </a:r>
                <a14:m>
                  <m:oMath xmlns:m="http://schemas.openxmlformats.org/officeDocument/2006/math">
                    <m:r>
                      <a:rPr lang="en-US" altLang="zh-CN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altLang="zh-CN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7.4</m:t>
                    </m:r>
                  </m:oMath>
                </a14:m>
                <a:endParaRPr lang="zh-CN" altLang="en-US" sz="32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52" y="2615690"/>
                <a:ext cx="4198374" cy="845809"/>
              </a:xfrm>
              <a:prstGeom prst="rect">
                <a:avLst/>
              </a:prstGeom>
              <a:blipFill>
                <a:blip r:embed="rId6"/>
                <a:stretch>
                  <a:fillRect l="-3779" b="-50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6837679" y="5273964"/>
            <a:ext cx="574965" cy="842356"/>
          </a:xfrm>
          <a:prstGeom prst="rect">
            <a:avLst/>
          </a:prstGeom>
          <a:noFill/>
          <a:ln w="34925">
            <a:solidFill>
              <a:srgbClr val="FFC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443124" y="5273964"/>
            <a:ext cx="574965" cy="842356"/>
          </a:xfrm>
          <a:prstGeom prst="rect">
            <a:avLst/>
          </a:prstGeom>
          <a:noFill/>
          <a:ln w="34925">
            <a:solidFill>
              <a:srgbClr val="FF5F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321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"/>
          <a:stretch/>
        </p:blipFill>
        <p:spPr>
          <a:xfrm>
            <a:off x="6475619" y="102174"/>
            <a:ext cx="5410651" cy="6718007"/>
          </a:xfrm>
          <a:prstGeom prst="rect">
            <a:avLst/>
          </a:prstGeom>
        </p:spPr>
      </p:pic>
      <p:cxnSp>
        <p:nvCxnSpPr>
          <p:cNvPr id="4" name="直接连接符 3"/>
          <p:cNvCxnSpPr>
            <a:cxnSpLocks/>
          </p:cNvCxnSpPr>
          <p:nvPr/>
        </p:nvCxnSpPr>
        <p:spPr>
          <a:xfrm>
            <a:off x="124147" y="580321"/>
            <a:ext cx="4256975" cy="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-33561" y="210989"/>
            <a:ext cx="4572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WLSF</a:t>
            </a:r>
            <a:r>
              <a:rPr lang="zh-CN" altLang="en-US" dirty="0"/>
              <a:t>（</a:t>
            </a:r>
            <a:r>
              <a:rPr lang="en-US" altLang="zh-CN" dirty="0"/>
              <a:t>Y11</a:t>
            </a:r>
            <a:r>
              <a:rPr lang="zh-CN" altLang="en-US" dirty="0"/>
              <a:t>）（</a:t>
            </a:r>
            <a:r>
              <a:rPr lang="en-US" altLang="zh-CN" dirty="0"/>
              <a:t>after polishing to remove Al</a:t>
            </a:r>
            <a:r>
              <a:rPr lang="zh-CN" altLang="en-US" dirty="0"/>
              <a:t>）</a:t>
            </a:r>
          </a:p>
        </p:txBody>
      </p:sp>
      <p:sp>
        <p:nvSpPr>
          <p:cNvPr id="7" name="矩形 6"/>
          <p:cNvSpPr/>
          <p:nvPr/>
        </p:nvSpPr>
        <p:spPr>
          <a:xfrm>
            <a:off x="6401727" y="5717310"/>
            <a:ext cx="1947945" cy="13854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730152" y="2615690"/>
                <a:ext cx="4198374" cy="845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/>
                  <a:t>Npe</a:t>
                </a:r>
                <a14:m>
                  <m:oMath xmlns:m="http://schemas.openxmlformats.org/officeDocument/2006/math">
                    <m:r>
                      <a:rPr lang="en-US" altLang="zh-CN" sz="32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8911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𝑝𝑉𝑠</m:t>
                        </m:r>
                      </m:num>
                      <m:den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320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32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𝑝𝑉𝑠</m:t>
                        </m:r>
                      </m:den>
                    </m:f>
                  </m:oMath>
                </a14:m>
                <a:r>
                  <a:rPr lang="en-US" altLang="zh-CN" sz="3200" dirty="0"/>
                  <a:t>=</a:t>
                </a:r>
                <a14:m>
                  <m:oMath xmlns:m="http://schemas.openxmlformats.org/officeDocument/2006/math">
                    <m:r>
                      <a:rPr lang="en-US" altLang="zh-CN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85.6</m:t>
                    </m:r>
                  </m:oMath>
                </a14:m>
                <a:endParaRPr lang="zh-CN" altLang="en-US" sz="32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52" y="2615690"/>
                <a:ext cx="4198374" cy="845488"/>
              </a:xfrm>
              <a:prstGeom prst="rect">
                <a:avLst/>
              </a:prstGeom>
              <a:blipFill>
                <a:blip r:embed="rId4"/>
                <a:stretch>
                  <a:fillRect l="-3779" b="-50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298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"/>
          <a:stretch/>
        </p:blipFill>
        <p:spPr>
          <a:xfrm>
            <a:off x="6484854" y="96832"/>
            <a:ext cx="5410651" cy="6728691"/>
          </a:xfrm>
          <a:prstGeom prst="rect">
            <a:avLst/>
          </a:prstGeom>
        </p:spPr>
      </p:pic>
      <p:cxnSp>
        <p:nvCxnSpPr>
          <p:cNvPr id="4" name="直接连接符 3"/>
          <p:cNvCxnSpPr>
            <a:cxnSpLocks/>
          </p:cNvCxnSpPr>
          <p:nvPr/>
        </p:nvCxnSpPr>
        <p:spPr>
          <a:xfrm>
            <a:off x="124147" y="580321"/>
            <a:ext cx="4256975" cy="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56136" y="210989"/>
            <a:ext cx="4572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WLSF</a:t>
            </a:r>
            <a:r>
              <a:rPr lang="zh-CN" altLang="en-US" dirty="0"/>
              <a:t>（</a:t>
            </a:r>
            <a:r>
              <a:rPr lang="en-US" altLang="zh-CN" dirty="0"/>
              <a:t>Y11</a:t>
            </a:r>
            <a:r>
              <a:rPr lang="zh-CN" altLang="en-US" dirty="0"/>
              <a:t>）</a:t>
            </a:r>
            <a:r>
              <a:rPr lang="en-US" altLang="zh-CN" dirty="0"/>
              <a:t>+ silver shine 415001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401727" y="5717310"/>
            <a:ext cx="1947945" cy="13854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507999" y="2615690"/>
                <a:ext cx="4858327" cy="852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/>
                  <a:t>Npe</a:t>
                </a:r>
                <a14:m>
                  <m:oMath xmlns:m="http://schemas.openxmlformats.org/officeDocument/2006/math">
                    <m:r>
                      <a:rPr lang="en-US" altLang="zh-CN" sz="32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555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12300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𝑝𝑉𝑠</m:t>
                        </m:r>
                      </m:num>
                      <m:den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592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320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32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𝑝𝑉𝑠</m:t>
                        </m:r>
                      </m:den>
                    </m:f>
                  </m:oMath>
                </a14:m>
                <a:r>
                  <a:rPr lang="en-US" altLang="zh-CN" sz="3200" dirty="0"/>
                  <a:t>=</a:t>
                </a:r>
                <a14:m>
                  <m:oMath xmlns:m="http://schemas.openxmlformats.org/officeDocument/2006/math">
                    <m:r>
                      <a:rPr lang="en-US" altLang="zh-CN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110.7</m:t>
                    </m:r>
                  </m:oMath>
                </a14:m>
                <a:endParaRPr lang="zh-CN" altLang="en-US" sz="32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99" y="2615690"/>
                <a:ext cx="4858327" cy="852541"/>
              </a:xfrm>
              <a:prstGeom prst="rect">
                <a:avLst/>
              </a:prstGeom>
              <a:blipFill>
                <a:blip r:embed="rId6"/>
                <a:stretch>
                  <a:fillRect l="-3137"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4925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3862" y="464518"/>
            <a:ext cx="3529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Compared results</a:t>
            </a:r>
            <a:endParaRPr lang="zh-CN" altLang="en-US" sz="24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264749"/>
              </p:ext>
            </p:extLst>
          </p:nvPr>
        </p:nvGraphicFramePr>
        <p:xfrm>
          <a:off x="622164" y="1868445"/>
          <a:ext cx="601878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2516">
                  <a:extLst>
                    <a:ext uri="{9D8B030D-6E8A-4147-A177-3AD203B41FA5}">
                      <a16:colId xmlns:a16="http://schemas.microsoft.com/office/drawing/2014/main" val="1729452101"/>
                    </a:ext>
                  </a:extLst>
                </a:gridCol>
                <a:gridCol w="2016266">
                  <a:extLst>
                    <a:ext uri="{9D8B030D-6E8A-4147-A177-3AD203B41FA5}">
                      <a16:colId xmlns:a16="http://schemas.microsoft.com/office/drawing/2014/main" val="321361358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Y11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091007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400" dirty="0"/>
                        <a:t>No mirror painting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85.6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59552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/>
                        <a:t>Al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97.4</a:t>
                      </a:r>
                    </a:p>
                    <a:p>
                      <a:pPr algn="ctr"/>
                      <a:r>
                        <a:rPr lang="en-US" altLang="zh-CN" sz="2400" dirty="0">
                          <a:solidFill>
                            <a:srgbClr val="00B050"/>
                          </a:solidFill>
                        </a:rPr>
                        <a:t>(+13.8%)</a:t>
                      </a:r>
                      <a:endParaRPr lang="zh-CN" alt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6238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/>
                        <a:t>Silver</a:t>
                      </a:r>
                      <a:r>
                        <a:rPr lang="zh-CN" altLang="en-US" sz="2400" dirty="0"/>
                        <a:t> </a:t>
                      </a:r>
                      <a:r>
                        <a:rPr lang="en-US" altLang="zh-CN" sz="2400" dirty="0"/>
                        <a:t>shine 415001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110.7</a:t>
                      </a:r>
                    </a:p>
                    <a:p>
                      <a:pPr algn="ctr"/>
                      <a:r>
                        <a:rPr lang="en-US" altLang="zh-CN" sz="24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(+29.3%)</a:t>
                      </a:r>
                      <a:endParaRPr lang="zh-CN" altLang="en-US" sz="24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310154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3" r="40886" b="54478"/>
          <a:stretch/>
        </p:blipFill>
        <p:spPr>
          <a:xfrm>
            <a:off x="7362480" y="590060"/>
            <a:ext cx="3618458" cy="34794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7232073" y="4069470"/>
            <a:ext cx="4221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(Al —— light leakage)</a:t>
            </a:r>
          </a:p>
          <a:p>
            <a:r>
              <a:rPr lang="en-US" altLang="zh-CN" dirty="0"/>
              <a:t>So it is not the real </a:t>
            </a:r>
            <a:r>
              <a:rPr lang="en-US" altLang="zh-CN" dirty="0" err="1"/>
              <a:t>proformance</a:t>
            </a:r>
            <a:r>
              <a:rPr lang="en-US" altLang="zh-CN" dirty="0"/>
              <a:t> of this method. It should be better than 13.8%.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3656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42798" y="414425"/>
            <a:ext cx="9139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2. Test of clear fiber</a:t>
            </a:r>
          </a:p>
        </p:txBody>
      </p:sp>
      <p:sp>
        <p:nvSpPr>
          <p:cNvPr id="3" name="矩形 2"/>
          <p:cNvSpPr/>
          <p:nvPr/>
        </p:nvSpPr>
        <p:spPr>
          <a:xfrm>
            <a:off x="3095567" y="4598144"/>
            <a:ext cx="1357746" cy="6373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Laser source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不完整圆 3"/>
          <p:cNvSpPr/>
          <p:nvPr/>
        </p:nvSpPr>
        <p:spPr>
          <a:xfrm rot="2156703">
            <a:off x="3316229" y="2723242"/>
            <a:ext cx="945576" cy="931250"/>
          </a:xfrm>
          <a:prstGeom prst="pie">
            <a:avLst>
              <a:gd name="adj1" fmla="val 11321946"/>
              <a:gd name="adj2" fmla="val 167513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8" name="直接连接符 7"/>
          <p:cNvCxnSpPr>
            <a:cxnSpLocks/>
            <a:endCxn id="11" idx="1"/>
          </p:cNvCxnSpPr>
          <p:nvPr/>
        </p:nvCxnSpPr>
        <p:spPr>
          <a:xfrm>
            <a:off x="3774440" y="1962372"/>
            <a:ext cx="1973209" cy="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747649" y="1440970"/>
            <a:ext cx="1529881" cy="10428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SiPM</a:t>
            </a:r>
            <a:r>
              <a:rPr lang="en-US" altLang="zh-CN" dirty="0">
                <a:solidFill>
                  <a:schemeClr val="tx1"/>
                </a:solidFill>
              </a:rPr>
              <a:t>+ Preamplifier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23871" y="1618765"/>
            <a:ext cx="118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clear fiber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8625017" y="1639098"/>
            <a:ext cx="2322582" cy="6373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Waveform sampling oscilloscope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614840" y="1238506"/>
            <a:ext cx="225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Get the data of </a:t>
            </a:r>
            <a:r>
              <a:rPr lang="en-US" altLang="zh-CN" dirty="0" err="1"/>
              <a:t>Npe</a:t>
            </a:r>
            <a:endParaRPr lang="zh-CN" altLang="en-US" dirty="0"/>
          </a:p>
        </p:txBody>
      </p:sp>
      <p:cxnSp>
        <p:nvCxnSpPr>
          <p:cNvPr id="10" name="直接箭头连接符 9"/>
          <p:cNvCxnSpPr>
            <a:cxnSpLocks/>
            <a:stCxn id="11" idx="3"/>
            <a:endCxn id="27" idx="1"/>
          </p:cNvCxnSpPr>
          <p:nvPr/>
        </p:nvCxnSpPr>
        <p:spPr>
          <a:xfrm flipV="1">
            <a:off x="7277530" y="1957753"/>
            <a:ext cx="1347487" cy="46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3249820" y="2151020"/>
            <a:ext cx="1187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Light spot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185170" y="4547467"/>
            <a:ext cx="85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trigger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751840" y="5354320"/>
            <a:ext cx="208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For laser source: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420 nm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1 MHz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/>
              <p:cNvSpPr txBox="1"/>
              <p:nvPr/>
            </p:nvSpPr>
            <p:spPr>
              <a:xfrm>
                <a:off x="2678556" y="5354320"/>
                <a:ext cx="4748404" cy="1203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For </a:t>
                </a:r>
                <a:r>
                  <a:rPr lang="en-US" altLang="zh-CN" dirty="0" err="1"/>
                  <a:t>SiPM</a:t>
                </a:r>
                <a:r>
                  <a:rPr lang="en-US" altLang="zh-CN" dirty="0"/>
                  <a:t>:</a:t>
                </a: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Gain : </a:t>
                </a:r>
                <a14:m>
                  <m:oMath xmlns:m="http://schemas.openxmlformats.org/officeDocument/2006/math">
                    <m:r>
                      <a:rPr lang="en-US" altLang="zh-CN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</m:t>
                    </m:r>
                    <m:r>
                      <a:rPr lang="en-US" altLang="zh-CN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zh-CN" alt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dirty="0"/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143.6pWb=1 </a:t>
                </a:r>
                <a:r>
                  <a:rPr lang="en-US" altLang="zh-CN" dirty="0" err="1"/>
                  <a:t>pe</a:t>
                </a:r>
                <a:endParaRPr lang="zh-CN" altLang="en-US" dirty="0"/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Voltage=25.0 V</a:t>
                </a:r>
              </a:p>
            </p:txBody>
          </p:sp>
        </mc:Choice>
        <mc:Fallback xmlns="">
          <p:sp>
            <p:nvSpPr>
              <p:cNvPr id="48" name="文本框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556" y="5354320"/>
                <a:ext cx="4748404" cy="1203406"/>
              </a:xfrm>
              <a:prstGeom prst="rect">
                <a:avLst/>
              </a:prstGeom>
              <a:blipFill>
                <a:blip r:embed="rId3"/>
                <a:stretch>
                  <a:fillRect l="-1027" t="-2525" b="-65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文本框 48"/>
          <p:cNvSpPr txBox="1"/>
          <p:nvPr/>
        </p:nvSpPr>
        <p:spPr>
          <a:xfrm>
            <a:off x="4996546" y="5354320"/>
            <a:ext cx="3974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For the</a:t>
            </a:r>
            <a:r>
              <a:rPr lang="zh-CN" altLang="en-US" dirty="0"/>
              <a:t> </a:t>
            </a:r>
            <a:r>
              <a:rPr lang="en-US" altLang="zh-CN" dirty="0"/>
              <a:t>fibers: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1m, 2m, 3m, 4m, 5m, 7m and 9m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Have been polished</a:t>
            </a:r>
          </a:p>
        </p:txBody>
      </p:sp>
      <p:cxnSp>
        <p:nvCxnSpPr>
          <p:cNvPr id="22" name="连接符: 肘形 21"/>
          <p:cNvCxnSpPr>
            <a:cxnSpLocks/>
          </p:cNvCxnSpPr>
          <p:nvPr/>
        </p:nvCxnSpPr>
        <p:spPr>
          <a:xfrm flipV="1">
            <a:off x="4460391" y="2288218"/>
            <a:ext cx="5332995" cy="2640391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3095568" y="3198947"/>
            <a:ext cx="1364824" cy="3261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 Filter sheet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65" name="直接箭头连接符 64"/>
          <p:cNvCxnSpPr>
            <a:cxnSpLocks/>
            <a:stCxn id="3" idx="0"/>
            <a:endCxn id="64" idx="2"/>
          </p:cNvCxnSpPr>
          <p:nvPr/>
        </p:nvCxnSpPr>
        <p:spPr>
          <a:xfrm flipV="1">
            <a:off x="3774440" y="3525086"/>
            <a:ext cx="3540" cy="107305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cxnSpLocks/>
          </p:cNvCxnSpPr>
          <p:nvPr/>
        </p:nvCxnSpPr>
        <p:spPr>
          <a:xfrm flipV="1">
            <a:off x="9140696" y="2281451"/>
            <a:ext cx="0" cy="200150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>
            <a:cxnSpLocks/>
            <a:endCxn id="91" idx="1"/>
          </p:cNvCxnSpPr>
          <p:nvPr/>
        </p:nvCxnSpPr>
        <p:spPr>
          <a:xfrm>
            <a:off x="3774440" y="4263306"/>
            <a:ext cx="2183621" cy="12815"/>
          </a:xfrm>
          <a:prstGeom prst="line">
            <a:avLst/>
          </a:prstGeom>
          <a:ln w="34925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矩形 90"/>
          <p:cNvSpPr/>
          <p:nvPr/>
        </p:nvSpPr>
        <p:spPr>
          <a:xfrm>
            <a:off x="5958061" y="3957466"/>
            <a:ext cx="1720011" cy="6373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laser intensity monitoring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94" name="直接连接符 93"/>
          <p:cNvCxnSpPr>
            <a:cxnSpLocks/>
            <a:stCxn id="91" idx="3"/>
          </p:cNvCxnSpPr>
          <p:nvPr/>
        </p:nvCxnSpPr>
        <p:spPr>
          <a:xfrm>
            <a:off x="7678072" y="4276121"/>
            <a:ext cx="1477912" cy="0"/>
          </a:xfrm>
          <a:prstGeom prst="line">
            <a:avLst/>
          </a:prstGeom>
          <a:ln w="349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cxnSpLocks/>
          </p:cNvCxnSpPr>
          <p:nvPr/>
        </p:nvCxnSpPr>
        <p:spPr>
          <a:xfrm flipV="1">
            <a:off x="3774440" y="1943250"/>
            <a:ext cx="0" cy="735295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cxnSpLocks/>
          </p:cNvCxnSpPr>
          <p:nvPr/>
        </p:nvCxnSpPr>
        <p:spPr>
          <a:xfrm flipV="1">
            <a:off x="3618272" y="4108990"/>
            <a:ext cx="356965" cy="2565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1653440" y="3921600"/>
            <a:ext cx="1510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spectroscope</a:t>
            </a:r>
            <a:endParaRPr lang="zh-CN" altLang="en-US" dirty="0"/>
          </a:p>
        </p:txBody>
      </p:sp>
      <p:cxnSp>
        <p:nvCxnSpPr>
          <p:cNvPr id="26" name="直接箭头连接符 25"/>
          <p:cNvCxnSpPr>
            <a:cxnSpLocks/>
            <a:stCxn id="25" idx="3"/>
          </p:cNvCxnSpPr>
          <p:nvPr/>
        </p:nvCxnSpPr>
        <p:spPr>
          <a:xfrm>
            <a:off x="3164238" y="4106266"/>
            <a:ext cx="515679" cy="144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862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0"/>
          <a:stretch/>
        </p:blipFill>
        <p:spPr>
          <a:xfrm>
            <a:off x="556952" y="1923935"/>
            <a:ext cx="10820047" cy="4647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212437" y="138546"/>
            <a:ext cx="514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2.1 measure the  light loss due to bending</a:t>
            </a:r>
            <a:endParaRPr lang="zh-CN" altLang="en-US" dirty="0"/>
          </a:p>
        </p:txBody>
      </p:sp>
      <p:sp>
        <p:nvSpPr>
          <p:cNvPr id="5" name="对话气泡: 圆角矩形 4"/>
          <p:cNvSpPr/>
          <p:nvPr/>
        </p:nvSpPr>
        <p:spPr>
          <a:xfrm>
            <a:off x="6958387" y="187799"/>
            <a:ext cx="1748652" cy="640157"/>
          </a:xfrm>
          <a:prstGeom prst="wedgeRoundRectCallout">
            <a:avLst>
              <a:gd name="adj1" fmla="val -122981"/>
              <a:gd name="adj2" fmla="val 404171"/>
              <a:gd name="adj3" fmla="val 16667"/>
            </a:avLst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Bending tool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对话气泡: 圆角矩形 5"/>
          <p:cNvSpPr/>
          <p:nvPr/>
        </p:nvSpPr>
        <p:spPr>
          <a:xfrm>
            <a:off x="8266545" y="1055867"/>
            <a:ext cx="1899839" cy="640157"/>
          </a:xfrm>
          <a:prstGeom prst="wedgeRoundRectCallout">
            <a:avLst>
              <a:gd name="adj1" fmla="val -138923"/>
              <a:gd name="adj2" fmla="val 430142"/>
              <a:gd name="adj3" fmla="val 16667"/>
            </a:avLst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1m of clear fiber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25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575</Words>
  <Application>Microsoft Office PowerPoint</Application>
  <PresentationFormat>宽屏</PresentationFormat>
  <Paragraphs>110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Adobe 黑体 Std R</vt:lpstr>
      <vt:lpstr>等线</vt:lpstr>
      <vt:lpstr>等线 Light</vt:lpstr>
      <vt:lpstr>Arial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chendi shen</dc:creator>
  <cp:lastModifiedBy>chendi shen</cp:lastModifiedBy>
  <cp:revision>117</cp:revision>
  <dcterms:created xsi:type="dcterms:W3CDTF">2017-03-20T03:27:46Z</dcterms:created>
  <dcterms:modified xsi:type="dcterms:W3CDTF">2017-04-13T13:10:39Z</dcterms:modified>
</cp:coreProperties>
</file>