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8" r:id="rId4"/>
    <p:sldId id="260" r:id="rId5"/>
    <p:sldId id="261" r:id="rId6"/>
    <p:sldId id="266" r:id="rId7"/>
    <p:sldId id="259" r:id="rId8"/>
    <p:sldId id="272" r:id="rId9"/>
    <p:sldId id="270" r:id="rId10"/>
    <p:sldId id="269" r:id="rId11"/>
    <p:sldId id="27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984375000000031E-2"/>
                  <c:y val="-6.0937496251384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67-488B-AC42-B77DB49DDC9A}"/>
                </c:ext>
              </c:extLst>
            </c:dLbl>
            <c:dLbl>
              <c:idx val="1"/>
              <c:layout>
                <c:manualLayout>
                  <c:x val="-3.4546875000000025E-2"/>
                  <c:y val="-5.85935618483291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781249999999998E-2"/>
                      <c:h val="4.97109344419946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F67-488B-AC42-B77DB49DDC9A}"/>
                </c:ext>
              </c:extLst>
            </c:dLbl>
            <c:dLbl>
              <c:idx val="2"/>
              <c:layout>
                <c:manualLayout>
                  <c:x val="-3.2984375000000003E-2"/>
                  <c:y val="-6.5624995963029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67-488B-AC42-B77DB49DDC9A}"/>
                </c:ext>
              </c:extLst>
            </c:dLbl>
            <c:dLbl>
              <c:idx val="3"/>
              <c:layout>
                <c:manualLayout>
                  <c:x val="-3.2984375000000003E-2"/>
                  <c:y val="-5.624999653973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67-488B-AC42-B77DB49DDC9A}"/>
                </c:ext>
              </c:extLst>
            </c:dLbl>
            <c:dLbl>
              <c:idx val="4"/>
              <c:layout>
                <c:manualLayout>
                  <c:x val="-3.2984375000000003E-2"/>
                  <c:y val="-4.9218746972271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1300</c:v>
                </c:pt>
                <c:pt idx="4">
                  <c:v>1400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2180</c:v>
                </c:pt>
                <c:pt idx="1">
                  <c:v>2810</c:v>
                </c:pt>
                <c:pt idx="2">
                  <c:v>3610</c:v>
                </c:pt>
                <c:pt idx="3">
                  <c:v>4300</c:v>
                </c:pt>
                <c:pt idx="4">
                  <c:v>4880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C5-4511-ACD6-F9CB548E8F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67754128"/>
        <c:axId val="1067759120"/>
      </c:lineChart>
      <c:catAx>
        <c:axId val="106775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67759120"/>
        <c:crosses val="autoZero"/>
        <c:auto val="1"/>
        <c:lblAlgn val="ctr"/>
        <c:lblOffset val="100"/>
        <c:noMultiLvlLbl val="0"/>
      </c:catAx>
      <c:valAx>
        <c:axId val="106775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6775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92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93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29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26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1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8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27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33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03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26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014E-E861-49C7-A338-05D3B28F3D65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7100A-80C8-4D24-8264-F42FC7D923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57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2562" y="1975104"/>
            <a:ext cx="9143999" cy="1257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4800" i="1" dirty="0" smtClean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THU2 cosmic </a:t>
            </a:r>
            <a:r>
              <a:rPr lang="en-US" altLang="zh-CN" sz="4800" i="1" dirty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test </a:t>
            </a:r>
            <a:r>
              <a:rPr lang="en-US" altLang="zh-CN" sz="4800" i="1" dirty="0" smtClean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results (3)</a:t>
            </a:r>
            <a:endParaRPr lang="zh-CN" altLang="en-US" sz="4800" i="1" dirty="0">
              <a:latin typeface="Comic Sans MS" panose="030F0702030302020204" pitchFamily="66" charset="0"/>
              <a:ea typeface="+mn-ea"/>
              <a:cs typeface="MV Boli" panose="02000500030200090000" pitchFamily="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30325" y="5616178"/>
            <a:ext cx="6858000" cy="1241822"/>
          </a:xfrm>
        </p:spPr>
        <p:txBody>
          <a:bodyPr/>
          <a:lstStyle/>
          <a:p>
            <a:pPr algn="r"/>
            <a:r>
              <a:rPr lang="en-US" altLang="zh-CN" i="1" dirty="0">
                <a:latin typeface="Comic Sans MS" panose="030F0702030302020204" pitchFamily="66" charset="0"/>
                <a:cs typeface="MV Boli" panose="02000500030200090000" pitchFamily="2" charset="0"/>
              </a:rPr>
              <a:t>Chendi Shen</a:t>
            </a:r>
          </a:p>
          <a:p>
            <a:pPr algn="r"/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2017.8.31</a:t>
            </a:r>
            <a:endParaRPr lang="zh-CN" altLang="en-US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1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7" y="186813"/>
            <a:ext cx="10058400" cy="56781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07510" y="3333135"/>
            <a:ext cx="1494503" cy="12486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45574" y="5864942"/>
            <a:ext cx="10266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 want to use black tape to prevent light leakage. However, </a:t>
            </a:r>
            <a:r>
              <a:rPr lang="en-US" altLang="zh-CN" dirty="0"/>
              <a:t>Convex </a:t>
            </a:r>
            <a:r>
              <a:rPr lang="en-US" altLang="zh-CN" dirty="0" smtClean="0"/>
              <a:t>lens would be moved when we change the length of the fiber again and again. We found that the signal of 6m is smaller </a:t>
            </a:r>
            <a:r>
              <a:rPr lang="en-US" altLang="zh-CN" dirty="0" err="1" smtClean="0"/>
              <a:t>that</a:t>
            </a:r>
            <a:r>
              <a:rPr lang="en-US" altLang="zh-CN" dirty="0" smtClean="0"/>
              <a:t> 7m. So the result is not reasonable. I will do this test again after I improving the set up.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781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31226" y="2438399"/>
            <a:ext cx="390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Thank you !!! 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5649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9" y="357869"/>
            <a:ext cx="11593589" cy="61053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92877" y="1140542"/>
            <a:ext cx="456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Y:  number of events</a:t>
            </a:r>
          </a:p>
          <a:p>
            <a:r>
              <a:rPr lang="en-US" altLang="zh-CN" dirty="0" smtClean="0"/>
              <a:t>X: </a:t>
            </a:r>
            <a:r>
              <a:rPr lang="en-US" altLang="zh-CN" dirty="0" err="1" smtClean="0"/>
              <a:t>Npe</a:t>
            </a:r>
            <a:r>
              <a:rPr lang="en-US" altLang="zh-CN" dirty="0" smtClean="0"/>
              <a:t>*Gain*10</a:t>
            </a:r>
            <a:r>
              <a:rPr lang="en-US" altLang="zh-CN" baseline="30000" dirty="0" smtClean="0"/>
              <a:t>-6</a:t>
            </a:r>
          </a:p>
          <a:p>
            <a:endParaRPr lang="en-US" altLang="zh-CN" baseline="30000" dirty="0"/>
          </a:p>
          <a:p>
            <a:endParaRPr lang="en-US" altLang="zh-CN" baseline="30000" dirty="0" smtClean="0"/>
          </a:p>
          <a:p>
            <a:endParaRPr lang="en-US" altLang="zh-CN" baseline="30000" dirty="0"/>
          </a:p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=X/Gain*10</a:t>
            </a:r>
            <a:r>
              <a:rPr lang="en-US" altLang="zh-CN" baseline="30000" dirty="0" smtClean="0"/>
              <a:t>-6</a:t>
            </a:r>
            <a:r>
              <a:rPr lang="en-US" altLang="zh-CN" dirty="0" smtClean="0"/>
              <a:t>=2180/2.1=1038</a:t>
            </a:r>
            <a:endParaRPr lang="en-US" altLang="zh-CN" baseline="300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2831690" y="1455174"/>
            <a:ext cx="222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X=2180 (1000V)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53308" y="3182910"/>
            <a:ext cx="8475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Hamamatsu company told us the Gain of PMT we use is 2.1*10</a:t>
            </a:r>
            <a:r>
              <a:rPr lang="en-US" altLang="zh-CN" baseline="30000" dirty="0" smtClean="0"/>
              <a:t>6</a:t>
            </a:r>
            <a:r>
              <a:rPr lang="en-US" altLang="zh-CN" dirty="0" smtClean="0"/>
              <a:t> (1000V). If it is reasonable,  The </a:t>
            </a:r>
            <a:r>
              <a:rPr lang="en-US" altLang="zh-CN" dirty="0" err="1" smtClean="0"/>
              <a:t>Npe</a:t>
            </a:r>
            <a:r>
              <a:rPr lang="en-US" altLang="zh-CN" dirty="0" smtClean="0"/>
              <a:t> of THU2 for vertical cosmic test should be </a:t>
            </a:r>
            <a:r>
              <a:rPr lang="en-US" altLang="zh-CN" dirty="0" smtClean="0">
                <a:solidFill>
                  <a:srgbClr val="FF0000"/>
                </a:solidFill>
              </a:rPr>
              <a:t>1038</a:t>
            </a:r>
            <a:r>
              <a:rPr lang="en-US" altLang="zh-CN" dirty="0" smtClean="0"/>
              <a:t>. Now </a:t>
            </a:r>
            <a:r>
              <a:rPr lang="en-US" altLang="zh-CN" dirty="0"/>
              <a:t>we're still collecting </a:t>
            </a:r>
            <a:r>
              <a:rPr lang="en-US" altLang="zh-CN" dirty="0" smtClean="0"/>
              <a:t>data.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They want to help us to test the gain of this PMT. So I will bring this PMT to their company to test the Gain after I finishing this test.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92823" y="5093109"/>
            <a:ext cx="2226711" cy="19286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71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4" y="243564"/>
            <a:ext cx="11903472" cy="637087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31690" y="1455174"/>
            <a:ext cx="222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X=2810 (1100V)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692877" y="1140542"/>
            <a:ext cx="456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Y:  number of events</a:t>
            </a:r>
          </a:p>
          <a:p>
            <a:r>
              <a:rPr lang="en-US" altLang="zh-CN" dirty="0" smtClean="0"/>
              <a:t>X: </a:t>
            </a:r>
            <a:r>
              <a:rPr lang="en-US" altLang="zh-CN" dirty="0" err="1" smtClean="0"/>
              <a:t>Npe</a:t>
            </a:r>
            <a:r>
              <a:rPr lang="en-US" altLang="zh-CN" dirty="0" smtClean="0"/>
              <a:t>*Gain*10</a:t>
            </a:r>
            <a:r>
              <a:rPr lang="en-US" altLang="zh-CN" baseline="30000" dirty="0" smtClean="0"/>
              <a:t>-6</a:t>
            </a:r>
          </a:p>
          <a:p>
            <a:endParaRPr lang="en-US" altLang="zh-CN" baseline="30000" dirty="0"/>
          </a:p>
          <a:p>
            <a:endParaRPr lang="en-US" altLang="zh-CN" baseline="30000" dirty="0" smtClean="0"/>
          </a:p>
          <a:p>
            <a:endParaRPr lang="en-US" altLang="zh-CN" baseline="30000" dirty="0"/>
          </a:p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=X/Gain*10</a:t>
            </a:r>
            <a:r>
              <a:rPr lang="en-US" altLang="zh-CN" baseline="30000" dirty="0" smtClean="0"/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102095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2" y="167357"/>
            <a:ext cx="11956816" cy="65232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31690" y="1455174"/>
            <a:ext cx="222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X=3610 (1200V)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692877" y="1140542"/>
            <a:ext cx="456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Y:  number of events</a:t>
            </a:r>
          </a:p>
          <a:p>
            <a:r>
              <a:rPr lang="en-US" altLang="zh-CN" dirty="0" smtClean="0"/>
              <a:t>X: </a:t>
            </a:r>
            <a:r>
              <a:rPr lang="en-US" altLang="zh-CN" dirty="0" err="1" smtClean="0"/>
              <a:t>Npe</a:t>
            </a:r>
            <a:r>
              <a:rPr lang="en-US" altLang="zh-CN" dirty="0" smtClean="0"/>
              <a:t>*Gain*10</a:t>
            </a:r>
            <a:r>
              <a:rPr lang="en-US" altLang="zh-CN" baseline="30000" dirty="0" smtClean="0"/>
              <a:t>-6</a:t>
            </a:r>
          </a:p>
          <a:p>
            <a:endParaRPr lang="en-US" altLang="zh-CN" baseline="30000" dirty="0"/>
          </a:p>
          <a:p>
            <a:endParaRPr lang="en-US" altLang="zh-CN" baseline="30000" dirty="0" smtClean="0"/>
          </a:p>
          <a:p>
            <a:endParaRPr lang="en-US" altLang="zh-CN" baseline="30000" dirty="0"/>
          </a:p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=X/Gain*10</a:t>
            </a:r>
            <a:r>
              <a:rPr lang="en-US" altLang="zh-CN" baseline="30000" dirty="0" smtClean="0"/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287834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3" y="251184"/>
            <a:ext cx="11926334" cy="635563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31690" y="1455174"/>
            <a:ext cx="222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X=4300 (1300V)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692877" y="1140542"/>
            <a:ext cx="456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Y:  number of events</a:t>
            </a:r>
          </a:p>
          <a:p>
            <a:r>
              <a:rPr lang="en-US" altLang="zh-CN" dirty="0" smtClean="0"/>
              <a:t>X: </a:t>
            </a:r>
            <a:r>
              <a:rPr lang="en-US" altLang="zh-CN" dirty="0" err="1" smtClean="0"/>
              <a:t>Npe</a:t>
            </a:r>
            <a:r>
              <a:rPr lang="en-US" altLang="zh-CN" dirty="0" smtClean="0"/>
              <a:t>*Gain*10</a:t>
            </a:r>
            <a:r>
              <a:rPr lang="en-US" altLang="zh-CN" baseline="30000" dirty="0" smtClean="0"/>
              <a:t>-6</a:t>
            </a:r>
          </a:p>
          <a:p>
            <a:endParaRPr lang="en-US" altLang="zh-CN" baseline="30000" dirty="0"/>
          </a:p>
          <a:p>
            <a:endParaRPr lang="en-US" altLang="zh-CN" baseline="30000" dirty="0" smtClean="0"/>
          </a:p>
          <a:p>
            <a:endParaRPr lang="en-US" altLang="zh-CN" baseline="30000" dirty="0"/>
          </a:p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=X/Gain*10</a:t>
            </a:r>
            <a:r>
              <a:rPr lang="en-US" altLang="zh-CN" baseline="30000" dirty="0" smtClean="0"/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59692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8" y="452284"/>
            <a:ext cx="11690978" cy="6105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31690" y="1455174"/>
            <a:ext cx="222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X=4880 (1400V)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692877" y="1140542"/>
            <a:ext cx="456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Y:  number of events</a:t>
            </a:r>
          </a:p>
          <a:p>
            <a:r>
              <a:rPr lang="en-US" altLang="zh-CN" dirty="0" smtClean="0"/>
              <a:t>X: </a:t>
            </a:r>
            <a:r>
              <a:rPr lang="en-US" altLang="zh-CN" dirty="0" err="1" smtClean="0"/>
              <a:t>Npe</a:t>
            </a:r>
            <a:r>
              <a:rPr lang="en-US" altLang="zh-CN" dirty="0" smtClean="0"/>
              <a:t>*Gain*10</a:t>
            </a:r>
            <a:r>
              <a:rPr lang="en-US" altLang="zh-CN" baseline="30000" dirty="0" smtClean="0"/>
              <a:t>-6</a:t>
            </a:r>
          </a:p>
          <a:p>
            <a:endParaRPr lang="en-US" altLang="zh-CN" baseline="30000" dirty="0"/>
          </a:p>
          <a:p>
            <a:endParaRPr lang="en-US" altLang="zh-CN" baseline="30000" dirty="0" smtClean="0"/>
          </a:p>
          <a:p>
            <a:endParaRPr lang="en-US" altLang="zh-CN" baseline="30000" dirty="0"/>
          </a:p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=X/Gain*10</a:t>
            </a:r>
            <a:r>
              <a:rPr lang="en-US" altLang="zh-CN" baseline="30000" dirty="0" smtClean="0"/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305527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930341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29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432562" y="1975104"/>
            <a:ext cx="9143999" cy="12576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750"/>
              </a:spcBef>
            </a:pPr>
            <a:r>
              <a:rPr lang="en-US" altLang="zh-CN" sz="4800" i="1" dirty="0" smtClean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Clear fiber test</a:t>
            </a:r>
            <a:endParaRPr lang="zh-CN" altLang="en-US" sz="4800" i="1" dirty="0">
              <a:latin typeface="Comic Sans MS" panose="030F0702030302020204" pitchFamily="66" charset="0"/>
              <a:ea typeface="+mn-ea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7" y="127819"/>
            <a:ext cx="10058400" cy="5678129"/>
          </a:xfrm>
          <a:prstGeom prst="rect">
            <a:avLst/>
          </a:prstGeom>
        </p:spPr>
      </p:pic>
      <p:sp>
        <p:nvSpPr>
          <p:cNvPr id="3" name="矩形标注 2"/>
          <p:cNvSpPr/>
          <p:nvPr/>
        </p:nvSpPr>
        <p:spPr>
          <a:xfrm>
            <a:off x="609600" y="6290188"/>
            <a:ext cx="1356851" cy="353961"/>
          </a:xfrm>
          <a:prstGeom prst="wedgeRectCallout">
            <a:avLst>
              <a:gd name="adj1" fmla="val 116082"/>
              <a:gd name="adj2" fmla="val -484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Clear fiber</a:t>
            </a:r>
            <a:endParaRPr lang="zh-CN" altLang="en-US" dirty="0"/>
          </a:p>
        </p:txBody>
      </p:sp>
      <p:sp>
        <p:nvSpPr>
          <p:cNvPr id="4" name="矩形标注 3"/>
          <p:cNvSpPr/>
          <p:nvPr/>
        </p:nvSpPr>
        <p:spPr>
          <a:xfrm>
            <a:off x="2871019" y="6024716"/>
            <a:ext cx="1356851" cy="619433"/>
          </a:xfrm>
          <a:prstGeom prst="wedgeRectCallout">
            <a:avLst>
              <a:gd name="adj1" fmla="val 100865"/>
              <a:gd name="adj2" fmla="val -333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Convex lens</a:t>
            </a:r>
          </a:p>
          <a:p>
            <a:pPr algn="ctr"/>
            <a:r>
              <a:rPr lang="en-US" altLang="zh-CN" dirty="0" smtClean="0"/>
              <a:t>(facular)</a:t>
            </a:r>
            <a:endParaRPr lang="zh-CN" altLang="en-US" dirty="0"/>
          </a:p>
        </p:txBody>
      </p:sp>
      <p:sp>
        <p:nvSpPr>
          <p:cNvPr id="5" name="矩形标注 4"/>
          <p:cNvSpPr/>
          <p:nvPr/>
        </p:nvSpPr>
        <p:spPr>
          <a:xfrm>
            <a:off x="5624052" y="6024716"/>
            <a:ext cx="1356851" cy="626806"/>
          </a:xfrm>
          <a:prstGeom prst="wedgeRectCallout">
            <a:avLst>
              <a:gd name="adj1" fmla="val 140"/>
              <a:gd name="adj2" fmla="val -452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Filter sheet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(531nm)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7811729" y="6297561"/>
            <a:ext cx="1499419" cy="353961"/>
          </a:xfrm>
          <a:prstGeom prst="wedgeRectCallout">
            <a:avLst>
              <a:gd name="adj1" fmla="val -71193"/>
              <a:gd name="adj2" fmla="val -86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spectroscope</a:t>
            </a:r>
            <a:endParaRPr lang="zh-CN" altLang="en-US" dirty="0"/>
          </a:p>
        </p:txBody>
      </p:sp>
      <p:sp>
        <p:nvSpPr>
          <p:cNvPr id="7" name="矩形标注 6"/>
          <p:cNvSpPr/>
          <p:nvPr/>
        </p:nvSpPr>
        <p:spPr>
          <a:xfrm>
            <a:off x="9950245" y="6017343"/>
            <a:ext cx="1435510" cy="626806"/>
          </a:xfrm>
          <a:prstGeom prst="wedgeRectCallout">
            <a:avLst>
              <a:gd name="adj1" fmla="val -180780"/>
              <a:gd name="adj2" fmla="val -540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Laser source</a:t>
            </a:r>
          </a:p>
          <a:p>
            <a:pPr algn="ctr"/>
            <a:r>
              <a:rPr lang="en-US" altLang="zh-CN" dirty="0" smtClean="0"/>
              <a:t>(white light)</a:t>
            </a:r>
            <a:endParaRPr lang="zh-CN" altLang="en-US" dirty="0"/>
          </a:p>
        </p:txBody>
      </p:sp>
      <p:sp>
        <p:nvSpPr>
          <p:cNvPr id="9" name="矩形标注 8"/>
          <p:cNvSpPr/>
          <p:nvPr/>
        </p:nvSpPr>
        <p:spPr>
          <a:xfrm>
            <a:off x="11105535" y="1600200"/>
            <a:ext cx="1017639" cy="353961"/>
          </a:xfrm>
          <a:prstGeom prst="wedgeRectCallout">
            <a:avLst>
              <a:gd name="adj1" fmla="val -632758"/>
              <a:gd name="adj2" fmla="val -331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monitor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590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238</Words>
  <Application>Microsoft Office PowerPoint</Application>
  <PresentationFormat>宽屏</PresentationFormat>
  <Paragraphs>57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Arial</vt:lpstr>
      <vt:lpstr>Comic Sans MS</vt:lpstr>
      <vt:lpstr>MV Boli</vt:lpstr>
      <vt:lpstr>Wingdings</vt:lpstr>
      <vt:lpstr>Office 主题​​</vt:lpstr>
      <vt:lpstr>THU2 cosmic test results (3)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chendi shen</dc:creator>
  <cp:lastModifiedBy>chendi shen</cp:lastModifiedBy>
  <cp:revision>40</cp:revision>
  <dcterms:created xsi:type="dcterms:W3CDTF">2017-08-24T11:09:59Z</dcterms:created>
  <dcterms:modified xsi:type="dcterms:W3CDTF">2017-08-31T13:08:33Z</dcterms:modified>
</cp:coreProperties>
</file>