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9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4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6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7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4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8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6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8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5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35FC1-D8E6-4D0E-9399-8562115F314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38C4-E929-45FD-9E3E-FD6DEBB17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6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35100" y="1020763"/>
            <a:ext cx="9144000" cy="2387600"/>
          </a:xfrm>
        </p:spPr>
        <p:txBody>
          <a:bodyPr/>
          <a:lstStyle/>
          <a:p>
            <a:r>
              <a:rPr lang="en-US" dirty="0" smtClean="0"/>
              <a:t>LASPD time resolution test update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3500" y="4097338"/>
            <a:ext cx="9144000" cy="1655762"/>
          </a:xfrm>
        </p:spPr>
        <p:txBody>
          <a:bodyPr/>
          <a:lstStyle/>
          <a:p>
            <a:r>
              <a:rPr lang="en-US" dirty="0" smtClean="0"/>
              <a:t>Ye Tian(SDU), </a:t>
            </a:r>
            <a:r>
              <a:rPr lang="en-US" dirty="0" err="1" smtClean="0"/>
              <a:t>Jixie</a:t>
            </a:r>
            <a:r>
              <a:rPr lang="en-US" dirty="0" smtClean="0"/>
              <a:t> Zhang</a:t>
            </a:r>
          </a:p>
          <a:p>
            <a:r>
              <a:rPr lang="en-US" dirty="0" smtClean="0"/>
              <a:t>09/21/2017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8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10473"/>
            <a:ext cx="10515600" cy="1325563"/>
          </a:xfrm>
        </p:spPr>
        <p:txBody>
          <a:bodyPr/>
          <a:lstStyle/>
          <a:p>
            <a:r>
              <a:rPr lang="en-US" dirty="0" smtClean="0"/>
              <a:t>Test setup </a:t>
            </a:r>
            <a:endParaRPr lang="en-US" dirty="0"/>
          </a:p>
        </p:txBody>
      </p:sp>
      <p:sp>
        <p:nvSpPr>
          <p:cNvPr id="16" name="流程图: 手动操作 15"/>
          <p:cNvSpPr/>
          <p:nvPr/>
        </p:nvSpPr>
        <p:spPr>
          <a:xfrm rot="5400000">
            <a:off x="4976813" y="-151060"/>
            <a:ext cx="1930400" cy="8178800"/>
          </a:xfrm>
          <a:prstGeom prst="flowChartManualOperati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600" dirty="0" smtClean="0"/>
              <a:t>LASPD</a:t>
            </a:r>
            <a:endParaRPr lang="en-US" sz="3600" dirty="0"/>
          </a:p>
        </p:txBody>
      </p:sp>
      <p:sp>
        <p:nvSpPr>
          <p:cNvPr id="17" name="矩形 16"/>
          <p:cNvSpPr/>
          <p:nvPr/>
        </p:nvSpPr>
        <p:spPr>
          <a:xfrm>
            <a:off x="2147094" y="1620124"/>
            <a:ext cx="900906" cy="457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Trigger bar</a:t>
            </a:r>
            <a:endParaRPr 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1200150" y="237653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r>
              <a:rPr lang="en-US" altLang="zh-CN" sz="2400" dirty="0" smtClean="0"/>
              <a:t>.75”</a:t>
            </a:r>
            <a:endParaRPr lang="en-US" sz="2400" dirty="0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1612900" y="2838203"/>
            <a:ext cx="3937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56406" y="3740458"/>
            <a:ext cx="1487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Narrow </a:t>
            </a:r>
            <a:r>
              <a:rPr lang="en-US" sz="2000" b="1" dirty="0" smtClean="0"/>
              <a:t>side</a:t>
            </a:r>
          </a:p>
          <a:p>
            <a:pPr algn="ctr"/>
            <a:r>
              <a:rPr lang="en-US" sz="2000" dirty="0" smtClean="0"/>
              <a:t>PMT4</a:t>
            </a:r>
            <a:endParaRPr lang="en-US" sz="2000" dirty="0"/>
          </a:p>
        </p:txBody>
      </p:sp>
      <p:sp>
        <p:nvSpPr>
          <p:cNvPr id="21" name="文本框 20"/>
          <p:cNvSpPr txBox="1"/>
          <p:nvPr/>
        </p:nvSpPr>
        <p:spPr>
          <a:xfrm>
            <a:off x="10069513" y="3707676"/>
            <a:ext cx="124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Wide </a:t>
            </a:r>
            <a:r>
              <a:rPr lang="en-US" sz="2000" b="1" dirty="0" smtClean="0"/>
              <a:t>side</a:t>
            </a:r>
          </a:p>
          <a:p>
            <a:pPr algn="ctr"/>
            <a:r>
              <a:rPr lang="en-US" sz="2000" dirty="0" smtClean="0"/>
              <a:t>PMT1</a:t>
            </a:r>
            <a:endParaRPr lang="en-US" sz="2000" dirty="0"/>
          </a:p>
        </p:txBody>
      </p:sp>
      <p:cxnSp>
        <p:nvCxnSpPr>
          <p:cNvPr id="28" name="直接连接符 27"/>
          <p:cNvCxnSpPr/>
          <p:nvPr/>
        </p:nvCxnSpPr>
        <p:spPr>
          <a:xfrm flipH="1">
            <a:off x="9447213" y="1714243"/>
            <a:ext cx="12700" cy="438697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H="1">
            <a:off x="7570787" y="1714243"/>
            <a:ext cx="12700" cy="438697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H="1">
            <a:off x="8509000" y="1714243"/>
            <a:ext cx="12700" cy="438697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9484520" y="237653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</a:t>
            </a:r>
            <a:r>
              <a:rPr lang="en-US" altLang="zh-CN" sz="2400" dirty="0" smtClean="0"/>
              <a:t>.75</a:t>
            </a:r>
            <a:r>
              <a:rPr lang="en-US" altLang="zh-CN" sz="2400" dirty="0" smtClean="0"/>
              <a:t>”</a:t>
            </a:r>
            <a:endParaRPr lang="en-US" sz="2400" dirty="0"/>
          </a:p>
        </p:txBody>
      </p:sp>
      <p:sp>
        <p:nvSpPr>
          <p:cNvPr id="33" name="文本框 32"/>
          <p:cNvSpPr txBox="1"/>
          <p:nvPr/>
        </p:nvSpPr>
        <p:spPr>
          <a:xfrm>
            <a:off x="8812213" y="237653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</a:t>
            </a:r>
            <a:r>
              <a:rPr lang="en-US" altLang="zh-CN" sz="2400" dirty="0" smtClean="0"/>
              <a:t>”</a:t>
            </a:r>
            <a:endParaRPr lang="en-US" sz="2400" dirty="0"/>
          </a:p>
        </p:txBody>
      </p:sp>
      <p:sp>
        <p:nvSpPr>
          <p:cNvPr id="34" name="文本框 33"/>
          <p:cNvSpPr txBox="1"/>
          <p:nvPr/>
        </p:nvSpPr>
        <p:spPr>
          <a:xfrm>
            <a:off x="7874000" y="237653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</a:t>
            </a:r>
            <a:r>
              <a:rPr lang="en-US" altLang="zh-CN" sz="2400" dirty="0" smtClean="0"/>
              <a:t>”</a:t>
            </a:r>
            <a:endParaRPr lang="en-US" sz="2400" dirty="0"/>
          </a:p>
        </p:txBody>
      </p:sp>
      <p:cxnSp>
        <p:nvCxnSpPr>
          <p:cNvPr id="35" name="直接连接符 34"/>
          <p:cNvCxnSpPr/>
          <p:nvPr/>
        </p:nvCxnSpPr>
        <p:spPr>
          <a:xfrm flipH="1">
            <a:off x="1913734" y="3907731"/>
            <a:ext cx="5364161" cy="3278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3048000" y="6427683"/>
            <a:ext cx="494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Test result shows in this </a:t>
            </a:r>
            <a:r>
              <a:rPr lang="en-US" sz="2400" dirty="0" smtClean="0"/>
              <a:t>presentation</a:t>
            </a:r>
            <a:endParaRPr lang="en-US" sz="2400" dirty="0"/>
          </a:p>
        </p:txBody>
      </p:sp>
      <p:cxnSp>
        <p:nvCxnSpPr>
          <p:cNvPr id="41" name="直接箭头连接符 40"/>
          <p:cNvCxnSpPr/>
          <p:nvPr/>
        </p:nvCxnSpPr>
        <p:spPr>
          <a:xfrm flipH="1" flipV="1">
            <a:off x="3200400" y="5838132"/>
            <a:ext cx="673100" cy="5562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715294" y="1156051"/>
            <a:ext cx="2158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PMT0 and PMT2</a:t>
            </a:r>
            <a:endParaRPr 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1715294" y="6171313"/>
            <a:ext cx="2158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PMT3 and PMT5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45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Low efficiency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vent rate: 3Hz </a:t>
            </a:r>
          </a:p>
          <a:p>
            <a:pPr marL="0" indent="0">
              <a:buNone/>
            </a:pPr>
            <a:r>
              <a:rPr lang="en-US" dirty="0" smtClean="0"/>
              <a:t>For run 1155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Original events: 53000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Pass (track==1) cut: 7323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Pass (triggered by main trigger) cut: 1189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With signal in SPD cut: 399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FADC low signal cut: 280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8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504435"/>
            <a:ext cx="6223000" cy="34059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6119" y="622301"/>
            <a:ext cx="4118438" cy="315611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700" y="3924300"/>
            <a:ext cx="6121400" cy="284321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6862" y="3819888"/>
            <a:ext cx="4059469" cy="2947625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6515100" y="3276600"/>
            <a:ext cx="1291762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本框 8"/>
          <p:cNvSpPr txBox="1"/>
          <p:nvPr/>
        </p:nvSpPr>
        <p:spPr>
          <a:xfrm>
            <a:off x="6096000" y="3647351"/>
            <a:ext cx="1925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After time walk correction</a:t>
            </a:r>
            <a:endParaRPr lang="en-US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0" y="-23681"/>
                <a:ext cx="9398000" cy="500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Time walk correction       X axis: 1/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𝑭𝑨𝑫𝑪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𝒄𝒉𝒂𝒏𝒏𝒆𝒍</m:t>
                        </m:r>
                      </m:e>
                    </m:rad>
                  </m:oMath>
                </a14:m>
                <a:r>
                  <a:rPr lang="en-US" sz="2400" b="1" dirty="0" smtClean="0"/>
                  <a:t>, Y axis: time(ns) 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23681"/>
                <a:ext cx="9398000" cy="500265"/>
              </a:xfrm>
              <a:prstGeom prst="rect">
                <a:avLst/>
              </a:prstGeom>
              <a:blipFill rotWithShape="0">
                <a:blip r:embed="rId6"/>
                <a:stretch>
                  <a:fillRect l="-973" t="-2439" b="-26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842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walk correction for trigger bar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85000" y="1735138"/>
            <a:ext cx="5207000" cy="4351338"/>
          </a:xfrm>
        </p:spPr>
        <p:txBody>
          <a:bodyPr/>
          <a:lstStyle/>
          <a:p>
            <a:r>
              <a:rPr lang="en-US" dirty="0" smtClean="0"/>
              <a:t>Time resolution is calculated as</a:t>
            </a:r>
          </a:p>
          <a:p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50" y="1383844"/>
            <a:ext cx="5657850" cy="48101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7475682" y="2309946"/>
                <a:ext cx="3751118" cy="707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5682" y="2309946"/>
                <a:ext cx="3751118" cy="707758"/>
              </a:xfrm>
              <a:prstGeom prst="rect">
                <a:avLst/>
              </a:prstGeom>
              <a:blipFill rotWithShape="0">
                <a:blip r:embed="rId3"/>
                <a:stretch>
                  <a:fillRect b="-1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954955" y="6133882"/>
            <a:ext cx="487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and Y axis are slopes of two PMTs in trigger bar, </a:t>
            </a:r>
          </a:p>
          <a:p>
            <a:r>
              <a:rPr lang="en-US" dirty="0" smtClean="0"/>
              <a:t>time resolution unit: ns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0263" y="3092952"/>
            <a:ext cx="4173537" cy="3317929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367732" y="6378233"/>
            <a:ext cx="398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 without </a:t>
            </a:r>
            <a:r>
              <a:rPr lang="en-US" dirty="0" smtClean="0"/>
              <a:t>FADC integral </a:t>
            </a:r>
            <a:r>
              <a:rPr lang="en-US" dirty="0" smtClean="0"/>
              <a:t>signal 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2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82025"/>
            <a:ext cx="5586017" cy="301031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00" y="276772"/>
            <a:ext cx="8331200" cy="4476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FADC channel </a:t>
            </a:r>
            <a:r>
              <a:rPr lang="en-US" dirty="0"/>
              <a:t>Integral</a:t>
            </a:r>
            <a:r>
              <a:rPr lang="en-US" dirty="0" smtClean="0"/>
              <a:t> cut</a:t>
            </a:r>
            <a:br>
              <a:rPr lang="en-US" dirty="0" smtClean="0"/>
            </a:br>
            <a:r>
              <a:rPr lang="en-US" sz="3100" dirty="0" smtClean="0"/>
              <a:t>need all 6 PMTs satisfy the cut</a:t>
            </a:r>
            <a:endParaRPr lang="en-US" sz="31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1062794"/>
            <a:ext cx="5424487" cy="28295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3895099"/>
            <a:ext cx="5424487" cy="29311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2687" y="3895098"/>
            <a:ext cx="5314950" cy="293115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229600" y="5360673"/>
            <a:ext cx="191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&gt;2800</a:t>
            </a:r>
            <a:endParaRPr 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8077200" y="2102191"/>
            <a:ext cx="104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&gt;2000</a:t>
            </a:r>
            <a:endParaRPr 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993900" y="5142663"/>
            <a:ext cx="104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&gt;2000</a:t>
            </a:r>
            <a:endParaRPr 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993900" y="2286857"/>
            <a:ext cx="104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&gt;2000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7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15947"/>
            <a:ext cx="10515600" cy="557154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Time resolution of single PMT readout(wide side)</a:t>
            </a:r>
            <a:endParaRPr 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61" y="641130"/>
            <a:ext cx="5576092" cy="29021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714" y="3687226"/>
            <a:ext cx="5073386" cy="316331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4100" y="3543299"/>
            <a:ext cx="5588000" cy="345116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673101"/>
            <a:ext cx="5670286" cy="287019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44600" y="2500391"/>
            <a:ext cx="218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Fitting: Y=p0*X+p1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1244600" y="2312957"/>
                <a:ext cx="3751118" cy="532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 smtClean="0"/>
                  <a:t> -</a:t>
                </a:r>
                <a:r>
                  <a:rPr lang="en-US" sz="2000" dirty="0" smtClean="0"/>
                  <a:t>t1</a:t>
                </a:r>
                <a:endParaRPr lang="en-US" sz="1400" dirty="0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600" y="2312957"/>
                <a:ext cx="3751118" cy="532005"/>
              </a:xfrm>
              <a:prstGeom prst="rect">
                <a:avLst/>
              </a:prstGeom>
              <a:blipFill rotWithShape="0">
                <a:blip r:embed="rId6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右箭头 9"/>
          <p:cNvSpPr/>
          <p:nvPr/>
        </p:nvSpPr>
        <p:spPr>
          <a:xfrm>
            <a:off x="5029992" y="2119391"/>
            <a:ext cx="1397000" cy="1920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文本框 10"/>
          <p:cNvSpPr txBox="1"/>
          <p:nvPr/>
        </p:nvSpPr>
        <p:spPr>
          <a:xfrm>
            <a:off x="4870714" y="2311448"/>
            <a:ext cx="168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After correction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924922" y="6136224"/>
            <a:ext cx="200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Hit position on SPD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32600" y="4049492"/>
            <a:ext cx="195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ime resolution after correction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67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38200" y="115947"/>
            <a:ext cx="10515600" cy="557154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Time resolution of single PMT </a:t>
            </a:r>
            <a:r>
              <a:rPr lang="en-US" sz="4000" dirty="0" smtClean="0"/>
              <a:t>readout(</a:t>
            </a:r>
            <a:r>
              <a:rPr lang="en-US" altLang="zh-CN" sz="4000" dirty="0" smtClean="0"/>
              <a:t>narrow</a:t>
            </a:r>
            <a:r>
              <a:rPr lang="en-US" sz="4000" dirty="0" smtClean="0"/>
              <a:t> </a:t>
            </a:r>
            <a:r>
              <a:rPr lang="en-US" sz="4000" dirty="0" smtClean="0"/>
              <a:t>side)</a:t>
            </a:r>
            <a:endParaRPr lang="en-US" sz="40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673101"/>
            <a:ext cx="5524500" cy="28701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950" y="3695700"/>
            <a:ext cx="5645150" cy="32761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00" y="3561526"/>
            <a:ext cx="5619750" cy="31885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9500" y="576969"/>
            <a:ext cx="5816600" cy="29663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2192482" y="2409002"/>
                <a:ext cx="3751118" cy="532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 smtClean="0"/>
                  <a:t> -</a:t>
                </a:r>
                <a:r>
                  <a:rPr lang="en-US" sz="2000" dirty="0" smtClean="0"/>
                  <a:t>t4</a:t>
                </a:r>
                <a:endParaRPr lang="en-US" sz="1400" dirty="0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482" y="2409002"/>
                <a:ext cx="3751118" cy="532005"/>
              </a:xfrm>
              <a:prstGeom prst="rect">
                <a:avLst/>
              </a:prstGeom>
              <a:blipFill rotWithShape="0">
                <a:blip r:embed="rId6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48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218</Words>
  <Application>Microsoft Office PowerPoint</Application>
  <PresentationFormat>宽屏</PresentationFormat>
  <Paragraphs>47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Cambria Math</vt:lpstr>
      <vt:lpstr>Courier New</vt:lpstr>
      <vt:lpstr>Office 主题</vt:lpstr>
      <vt:lpstr>LASPD time resolution test update</vt:lpstr>
      <vt:lpstr>Test setup </vt:lpstr>
      <vt:lpstr>Low efficiency</vt:lpstr>
      <vt:lpstr>PowerPoint 演示文稿</vt:lpstr>
      <vt:lpstr>Time walk correction for trigger bar</vt:lpstr>
      <vt:lpstr>FADC channel Integral cut need all 6 PMTs satisfy the cut</vt:lpstr>
      <vt:lpstr>Time resolution of single PMT readout(wide side)</vt:lpstr>
      <vt:lpstr>Time resolution of single PMT readout(narrow side)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User</dc:creator>
  <cp:lastModifiedBy>Windows User</cp:lastModifiedBy>
  <cp:revision>12</cp:revision>
  <dcterms:created xsi:type="dcterms:W3CDTF">2017-09-21T12:02:11Z</dcterms:created>
  <dcterms:modified xsi:type="dcterms:W3CDTF">2017-09-21T16:41:06Z</dcterms:modified>
</cp:coreProperties>
</file>