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59" r:id="rId4"/>
    <p:sldId id="262" r:id="rId5"/>
    <p:sldId id="263" r:id="rId6"/>
    <p:sldId id="269" r:id="rId7"/>
    <p:sldId id="271" r:id="rId8"/>
    <p:sldId id="266" r:id="rId9"/>
    <p:sldId id="268" r:id="rId10"/>
    <p:sldId id="264" r:id="rId11"/>
    <p:sldId id="265" r:id="rId12"/>
    <p:sldId id="26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20"/>
    <a:srgbClr val="FFCC00"/>
    <a:srgbClr val="FFFFFF"/>
    <a:srgbClr val="FFFF00"/>
    <a:srgbClr val="FF0066"/>
    <a:srgbClr val="FF3300"/>
    <a:srgbClr val="30D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2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8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3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24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7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0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73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01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4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2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E7FB-0769-459E-B3BE-A27A39D49FE1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B4426-BB74-467B-97CA-BB20BBD7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46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2562" y="1975104"/>
            <a:ext cx="9143999" cy="1257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4800" i="1" dirty="0" smtClean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THU2 cosmic </a:t>
            </a:r>
            <a:r>
              <a:rPr lang="en-US" altLang="zh-CN" sz="4800" i="1" dirty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test </a:t>
            </a:r>
            <a:r>
              <a:rPr lang="en-US" altLang="zh-CN" sz="4800" i="1" dirty="0" smtClean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results (6)</a:t>
            </a:r>
            <a:endParaRPr lang="zh-CN" altLang="en-US" sz="4800" i="1" dirty="0">
              <a:latin typeface="Comic Sans MS" panose="030F0702030302020204" pitchFamily="66" charset="0"/>
              <a:ea typeface="+mn-ea"/>
              <a:cs typeface="MV Boli" panose="02000500030200090000" pitchFamily="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30325" y="5616178"/>
            <a:ext cx="6858000" cy="1241822"/>
          </a:xfrm>
        </p:spPr>
        <p:txBody>
          <a:bodyPr/>
          <a:lstStyle/>
          <a:p>
            <a:pPr algn="r"/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Chendi Shen</a:t>
            </a:r>
          </a:p>
          <a:p>
            <a:pPr algn="r"/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2017.9.21</a:t>
            </a:r>
            <a:endParaRPr lang="zh-CN" altLang="en-US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61897"/>
            <a:ext cx="10552176" cy="5456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740349" y="4983321"/>
            <a:ext cx="4101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Gain</a:t>
            </a:r>
            <a:r>
              <a:rPr lang="en-US" altLang="zh-CN" dirty="0" smtClean="0"/>
              <a:t>=[(p6-p1)*20*10</a:t>
            </a:r>
            <a:r>
              <a:rPr lang="en-US" altLang="zh-CN" baseline="30000" dirty="0" smtClean="0"/>
              <a:t>-15</a:t>
            </a:r>
            <a:r>
              <a:rPr lang="en-US" altLang="zh-CN" dirty="0" smtClean="0"/>
              <a:t>]/(1.6*10</a:t>
            </a:r>
            <a:r>
              <a:rPr lang="en-US" altLang="zh-CN" baseline="30000" dirty="0" smtClean="0"/>
              <a:t>-19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=</a:t>
            </a:r>
            <a:r>
              <a:rPr lang="en-US" altLang="zh-CN" dirty="0" smtClean="0">
                <a:solidFill>
                  <a:srgbClr val="FF0000"/>
                </a:solidFill>
              </a:rPr>
              <a:t>2.2*10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altLang="zh-CN" dirty="0" smtClean="0"/>
              <a:t>Gain(</a:t>
            </a:r>
            <a:r>
              <a:rPr lang="en-US" altLang="zh-CN" dirty="0" err="1" smtClean="0"/>
              <a:t>sp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sk</a:t>
            </a:r>
            <a:r>
              <a:rPr lang="en-US" altLang="zh-CN" dirty="0" smtClean="0"/>
              <a:t>)=3.1*10</a:t>
            </a:r>
            <a:r>
              <a:rPr lang="en-US" altLang="zh-CN" baseline="30000" dirty="0" smtClean="0"/>
              <a:t>6</a:t>
            </a:r>
            <a:endParaRPr lang="en-US" altLang="zh-CN" baseline="30000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5"/>
          <a:stretch/>
        </p:blipFill>
        <p:spPr>
          <a:xfrm>
            <a:off x="7530634" y="100584"/>
            <a:ext cx="4521158" cy="138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7362297" y="1252064"/>
            <a:ext cx="1115568" cy="124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21910" y="6577781"/>
            <a:ext cx="2015613" cy="1307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454012" y="6037007"/>
            <a:ext cx="0" cy="57346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817840" y="6296613"/>
            <a:ext cx="1566715" cy="278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Events: 66683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2571" y="6299545"/>
            <a:ext cx="1553936" cy="278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Events: 13820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958783" y="2356790"/>
                <a:ext cx="2103664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200" dirty="0" smtClean="0"/>
                  <a:t>Eff</a:t>
                </a:r>
                <a14:m>
                  <m:oMath xmlns:m="http://schemas.openxmlformats.org/officeDocument/2006/math">
                    <m:r>
                      <a:rPr lang="en-US" altLang="zh-CN" sz="12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200" dirty="0" smtClean="0"/>
                  <a:t>13820/80503=17%</a:t>
                </a:r>
              </a:p>
              <a:p>
                <a:r>
                  <a:rPr lang="en-US" altLang="zh-CN" sz="1200" dirty="0" smtClean="0"/>
                  <a:t>P( 0, 0.17) = 84%</a:t>
                </a:r>
              </a:p>
              <a:p>
                <a:r>
                  <a:rPr lang="en-US" altLang="zh-CN" sz="1200" dirty="0" smtClean="0"/>
                  <a:t>P( 1, 0.17) = 14%</a:t>
                </a:r>
              </a:p>
              <a:p>
                <a:r>
                  <a:rPr lang="en-US" altLang="zh-CN" sz="1200" dirty="0" smtClean="0"/>
                  <a:t>1-P</a:t>
                </a:r>
                <a:r>
                  <a:rPr lang="en-US" altLang="zh-CN" sz="1200" dirty="0"/>
                  <a:t>( 0, </a:t>
                </a:r>
                <a:r>
                  <a:rPr lang="en-US" altLang="zh-CN" sz="1200" dirty="0" smtClean="0"/>
                  <a:t>0.17)-P</a:t>
                </a:r>
                <a:r>
                  <a:rPr lang="en-US" altLang="zh-CN" sz="1200" dirty="0"/>
                  <a:t>( 1, 0.17</a:t>
                </a:r>
                <a:r>
                  <a:rPr lang="en-US" altLang="zh-CN" sz="1200" dirty="0" smtClean="0"/>
                  <a:t>) = 2%</a:t>
                </a:r>
              </a:p>
              <a:p>
                <a:r>
                  <a:rPr lang="en-US" altLang="zh-CN" sz="1200" dirty="0" smtClean="0"/>
                  <a:t> </a:t>
                </a:r>
              </a:p>
              <a:p>
                <a:r>
                  <a:rPr lang="en-US" altLang="zh-CN" sz="1200" dirty="0" smtClean="0"/>
                  <a:t>P(SPE)/P(PE) = 14%/(14%+2%)</a:t>
                </a:r>
              </a:p>
              <a:p>
                <a:r>
                  <a:rPr lang="en-US" altLang="zh-CN" sz="1200" dirty="0"/>
                  <a:t> </a:t>
                </a:r>
                <a:r>
                  <a:rPr lang="en-US" altLang="zh-CN" sz="1200" dirty="0" smtClean="0"/>
                  <a:t>                   = 87.5%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83" y="2356790"/>
                <a:ext cx="2103664" cy="1292662"/>
              </a:xfrm>
              <a:prstGeom prst="rect">
                <a:avLst/>
              </a:prstGeom>
              <a:blipFill>
                <a:blip r:embed="rId4"/>
                <a:stretch>
                  <a:fillRect l="-4335" t="-3774" b="-6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558537" y="426953"/>
            <a:ext cx="321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1000V</a:t>
            </a:r>
            <a:endParaRPr lang="zh-CN" altLang="en-US" sz="2400" b="1" dirty="0"/>
          </a:p>
        </p:txBody>
      </p:sp>
      <p:cxnSp>
        <p:nvCxnSpPr>
          <p:cNvPr id="18" name="肘形连接符 17"/>
          <p:cNvCxnSpPr>
            <a:stCxn id="13" idx="2"/>
            <a:endCxn id="7" idx="1"/>
          </p:cNvCxnSpPr>
          <p:nvPr/>
        </p:nvCxnSpPr>
        <p:spPr>
          <a:xfrm rot="16200000" flipH="1">
            <a:off x="5227400" y="4948647"/>
            <a:ext cx="68308" cy="3320712"/>
          </a:xfrm>
          <a:prstGeom prst="bentConnector2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955379" y="2216533"/>
            <a:ext cx="3770671" cy="929789"/>
          </a:xfrm>
          <a:prstGeom prst="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955379" y="3189399"/>
            <a:ext cx="3770671" cy="596022"/>
          </a:xfrm>
          <a:prstGeom prst="rect">
            <a:avLst/>
          </a:prstGeom>
          <a:noFill/>
          <a:ln w="254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955379" y="3827022"/>
            <a:ext cx="3770671" cy="94162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4237703" y="865239"/>
            <a:ext cx="0" cy="517176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512571" y="865239"/>
            <a:ext cx="0" cy="517176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732932" y="865239"/>
            <a:ext cx="0" cy="517176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879255" y="865239"/>
            <a:ext cx="0" cy="517176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2732932" y="865239"/>
            <a:ext cx="1504771" cy="0"/>
          </a:xfrm>
          <a:prstGeom prst="straightConnector1">
            <a:avLst/>
          </a:prstGeom>
          <a:ln w="254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4512571" y="865239"/>
            <a:ext cx="1366684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4237703" y="1030240"/>
            <a:ext cx="274868" cy="2147"/>
          </a:xfrm>
          <a:prstGeom prst="straightConnector1">
            <a:avLst/>
          </a:prstGeom>
          <a:ln w="25400">
            <a:solidFill>
              <a:srgbClr val="FF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71021" y="535236"/>
            <a:ext cx="126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Gaussian 1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622740" y="535236"/>
            <a:ext cx="126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Gaussian 2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3709264" y="122629"/>
            <a:ext cx="133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D220"/>
                </a:solidFill>
              </a:rPr>
              <a:t>Exponential</a:t>
            </a:r>
            <a:endParaRPr lang="zh-CN" altLang="en-US" dirty="0"/>
          </a:p>
        </p:txBody>
      </p:sp>
      <p:cxnSp>
        <p:nvCxnSpPr>
          <p:cNvPr id="50" name="直接箭头连接符 49"/>
          <p:cNvCxnSpPr>
            <a:endCxn id="48" idx="2"/>
          </p:cNvCxnSpPr>
          <p:nvPr/>
        </p:nvCxnSpPr>
        <p:spPr>
          <a:xfrm flipH="1" flipV="1">
            <a:off x="4375791" y="491961"/>
            <a:ext cx="5170" cy="4630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椭圆形标注 57"/>
          <p:cNvSpPr/>
          <p:nvPr/>
        </p:nvSpPr>
        <p:spPr>
          <a:xfrm>
            <a:off x="6298832" y="255639"/>
            <a:ext cx="947542" cy="609600"/>
          </a:xfrm>
          <a:prstGeom prst="wedgeEllipseCallout">
            <a:avLst>
              <a:gd name="adj1" fmla="val 67775"/>
              <a:gd name="adj2" fmla="val 101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48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7" y="1135280"/>
            <a:ext cx="10897975" cy="5646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740349" y="4983321"/>
            <a:ext cx="4101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Gain</a:t>
            </a:r>
            <a:r>
              <a:rPr lang="en-US" altLang="zh-CN" dirty="0" smtClean="0"/>
              <a:t>=[(p6-p1)*20*10</a:t>
            </a:r>
            <a:r>
              <a:rPr lang="en-US" altLang="zh-CN" baseline="30000" dirty="0" smtClean="0"/>
              <a:t>-15</a:t>
            </a:r>
            <a:r>
              <a:rPr lang="en-US" altLang="zh-CN" dirty="0" smtClean="0"/>
              <a:t>]/(1.6*10</a:t>
            </a:r>
            <a:r>
              <a:rPr lang="en-US" altLang="zh-CN" baseline="30000" dirty="0" smtClean="0"/>
              <a:t>-19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=</a:t>
            </a:r>
            <a:r>
              <a:rPr lang="en-US" altLang="zh-CN" dirty="0" smtClean="0">
                <a:solidFill>
                  <a:srgbClr val="FF0000"/>
                </a:solidFill>
              </a:rPr>
              <a:t>4.5*10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altLang="zh-CN" dirty="0"/>
              <a:t>Gain(</a:t>
            </a:r>
            <a:r>
              <a:rPr lang="en-US" altLang="zh-CN" dirty="0" err="1"/>
              <a:t>sp</a:t>
            </a:r>
            <a:r>
              <a:rPr lang="en-US" altLang="zh-CN" dirty="0"/>
              <a:t>/</a:t>
            </a:r>
            <a:r>
              <a:rPr lang="en-US" altLang="zh-CN" dirty="0" err="1"/>
              <a:t>sk</a:t>
            </a:r>
            <a:r>
              <a:rPr lang="en-US" altLang="zh-CN" dirty="0" smtClean="0"/>
              <a:t>)=6.5*10</a:t>
            </a:r>
            <a:r>
              <a:rPr lang="en-US" altLang="zh-CN" baseline="30000" dirty="0" smtClean="0"/>
              <a:t>6</a:t>
            </a:r>
            <a:endParaRPr lang="en-US" altLang="zh-CN" baseline="30000" dirty="0"/>
          </a:p>
        </p:txBody>
      </p:sp>
      <p:sp>
        <p:nvSpPr>
          <p:cNvPr id="7" name="矩形 6"/>
          <p:cNvSpPr/>
          <p:nvPr/>
        </p:nvSpPr>
        <p:spPr>
          <a:xfrm>
            <a:off x="6298833" y="6610469"/>
            <a:ext cx="2058584" cy="1373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182751" y="6115665"/>
            <a:ext cx="0" cy="494803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66437" y="6294283"/>
            <a:ext cx="1566715" cy="278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Events: 64979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45130" y="6294283"/>
            <a:ext cx="1464134" cy="278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Events: 9257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4099398" y="2089805"/>
                <a:ext cx="2924487" cy="1938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 smtClean="0"/>
                  <a:t>Eff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13820/80503=13%</a:t>
                </a:r>
              </a:p>
              <a:p>
                <a:r>
                  <a:rPr lang="en-US" altLang="zh-CN" dirty="0" smtClean="0"/>
                  <a:t>P( 0, 0.13) = 88%</a:t>
                </a:r>
              </a:p>
              <a:p>
                <a:r>
                  <a:rPr lang="en-US" altLang="zh-CN" dirty="0" smtClean="0"/>
                  <a:t>P( 1, 0.13) = 11%</a:t>
                </a:r>
              </a:p>
              <a:p>
                <a:r>
                  <a:rPr lang="en-US" altLang="zh-CN" dirty="0" smtClean="0"/>
                  <a:t>1-P</a:t>
                </a:r>
                <a:r>
                  <a:rPr lang="en-US" altLang="zh-CN" dirty="0"/>
                  <a:t>( 0, </a:t>
                </a:r>
                <a:r>
                  <a:rPr lang="en-US" altLang="zh-CN" dirty="0" smtClean="0"/>
                  <a:t>0.13)-P</a:t>
                </a:r>
                <a:r>
                  <a:rPr lang="en-US" altLang="zh-CN" dirty="0"/>
                  <a:t>( 1, </a:t>
                </a:r>
                <a:r>
                  <a:rPr lang="en-US" altLang="zh-CN" dirty="0" smtClean="0"/>
                  <a:t>0.13) = 1%</a:t>
                </a:r>
              </a:p>
              <a:p>
                <a:r>
                  <a:rPr lang="en-US" altLang="zh-CN" dirty="0" smtClean="0"/>
                  <a:t> </a:t>
                </a:r>
              </a:p>
              <a:p>
                <a:r>
                  <a:rPr lang="en-US" altLang="zh-CN" dirty="0" smtClean="0"/>
                  <a:t>P(SPE)/P(PE) = 11%/(11%+</a:t>
                </a:r>
                <a:r>
                  <a:rPr lang="en-US" altLang="zh-CN" dirty="0"/>
                  <a:t>1</a:t>
                </a:r>
                <a:r>
                  <a:rPr lang="en-US" altLang="zh-CN" dirty="0" smtClean="0"/>
                  <a:t>%)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= 91.6%</a:t>
                </a:r>
                <a:endParaRPr lang="zh-CN" alt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98" y="2089805"/>
                <a:ext cx="2924487" cy="1938992"/>
              </a:xfrm>
              <a:prstGeom prst="rect">
                <a:avLst/>
              </a:prstGeom>
              <a:blipFill>
                <a:blip r:embed="rId3"/>
                <a:stretch>
                  <a:fillRect l="-4792" t="-4088" r="-833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558537" y="426953"/>
            <a:ext cx="321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1100V</a:t>
            </a:r>
            <a:endParaRPr lang="zh-CN" altLang="en-US" sz="2400" b="1" dirty="0"/>
          </a:p>
        </p:txBody>
      </p:sp>
      <p:cxnSp>
        <p:nvCxnSpPr>
          <p:cNvPr id="18" name="肘形连接符 17"/>
          <p:cNvCxnSpPr>
            <a:stCxn id="13" idx="2"/>
            <a:endCxn id="7" idx="1"/>
          </p:cNvCxnSpPr>
          <p:nvPr/>
        </p:nvCxnSpPr>
        <p:spPr>
          <a:xfrm rot="16200000" flipH="1">
            <a:off x="3770991" y="4151323"/>
            <a:ext cx="106646" cy="4949038"/>
          </a:xfrm>
          <a:prstGeom prst="bentConnector2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362296" y="2884200"/>
            <a:ext cx="3908733" cy="700431"/>
          </a:xfrm>
          <a:prstGeom prst="rect">
            <a:avLst/>
          </a:prstGeom>
          <a:noFill/>
          <a:ln w="158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362296" y="3618971"/>
            <a:ext cx="3908733" cy="400655"/>
          </a:xfrm>
          <a:prstGeom prst="rect">
            <a:avLst/>
          </a:prstGeom>
          <a:noFill/>
          <a:ln w="158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362297" y="4057069"/>
            <a:ext cx="3908733" cy="709892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054941" y="865239"/>
            <a:ext cx="0" cy="517176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182316" y="865239"/>
            <a:ext cx="0" cy="517176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572725" y="865239"/>
            <a:ext cx="0" cy="517176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263874" y="865239"/>
            <a:ext cx="0" cy="517176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1572725" y="865239"/>
            <a:ext cx="482216" cy="0"/>
          </a:xfrm>
          <a:prstGeom prst="straightConnector1">
            <a:avLst/>
          </a:prstGeom>
          <a:ln w="254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2185775" y="881911"/>
            <a:ext cx="1065305" cy="6707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1341818" y="101066"/>
            <a:ext cx="1264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66"/>
                </a:solidFill>
              </a:rPr>
              <a:t>Gaussian 1</a:t>
            </a:r>
            <a:r>
              <a:rPr lang="en-US" altLang="zh-CN" sz="1400" dirty="0" smtClean="0"/>
              <a:t> </a:t>
            </a:r>
            <a:endParaRPr lang="zh-CN" altLang="en-US" sz="1400" dirty="0"/>
          </a:p>
        </p:txBody>
      </p:sp>
      <p:sp>
        <p:nvSpPr>
          <p:cNvPr id="47" name="文本框 46"/>
          <p:cNvSpPr txBox="1"/>
          <p:nvPr/>
        </p:nvSpPr>
        <p:spPr>
          <a:xfrm>
            <a:off x="2245130" y="615539"/>
            <a:ext cx="1264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7030A0"/>
                </a:solidFill>
              </a:rPr>
              <a:t>Gaussian 2</a:t>
            </a:r>
            <a:r>
              <a:rPr lang="en-US" altLang="zh-CN" sz="1400" dirty="0" smtClean="0"/>
              <a:t> </a:t>
            </a:r>
            <a:endParaRPr lang="zh-CN" altLang="en-US" sz="1400" dirty="0"/>
          </a:p>
        </p:txBody>
      </p:sp>
      <p:sp>
        <p:nvSpPr>
          <p:cNvPr id="48" name="文本框 47"/>
          <p:cNvSpPr txBox="1"/>
          <p:nvPr/>
        </p:nvSpPr>
        <p:spPr>
          <a:xfrm>
            <a:off x="2537325" y="34243"/>
            <a:ext cx="133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D220"/>
                </a:solidFill>
              </a:rPr>
              <a:t>Exponential</a:t>
            </a:r>
            <a:endParaRPr lang="zh-CN" altLang="en-US" dirty="0"/>
          </a:p>
        </p:txBody>
      </p:sp>
      <p:cxnSp>
        <p:nvCxnSpPr>
          <p:cNvPr id="50" name="直接箭头连接符 49"/>
          <p:cNvCxnSpPr/>
          <p:nvPr/>
        </p:nvCxnSpPr>
        <p:spPr>
          <a:xfrm flipH="1" flipV="1">
            <a:off x="1808141" y="365947"/>
            <a:ext cx="5170" cy="4630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椭圆形标注 57"/>
          <p:cNvSpPr/>
          <p:nvPr/>
        </p:nvSpPr>
        <p:spPr>
          <a:xfrm>
            <a:off x="6298832" y="255639"/>
            <a:ext cx="947542" cy="609600"/>
          </a:xfrm>
          <a:prstGeom prst="wedgeEllipseCallout">
            <a:avLst>
              <a:gd name="adj1" fmla="val 67775"/>
              <a:gd name="adj2" fmla="val 101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Gain</a:t>
            </a:r>
            <a:endParaRPr lang="zh-CN" altLang="en-US" dirty="0"/>
          </a:p>
        </p:txBody>
      </p:sp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59" y="73215"/>
            <a:ext cx="4503810" cy="13945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362297" y="1235716"/>
            <a:ext cx="1085844" cy="121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>
            <a:endCxn id="48" idx="1"/>
          </p:cNvCxnSpPr>
          <p:nvPr/>
        </p:nvCxnSpPr>
        <p:spPr>
          <a:xfrm flipV="1">
            <a:off x="2110866" y="188132"/>
            <a:ext cx="426459" cy="7004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737" y="190723"/>
            <a:ext cx="879859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Summary</a:t>
            </a:r>
            <a:endParaRPr lang="en-US" altLang="zh-CN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The farther away from PMT, the smaller the NPE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/>
              <a:t>The efficiency of the detector in horizontal test all is about 93%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 smtClean="0"/>
              <a:t>The </a:t>
            </a:r>
            <a:r>
              <a:rPr lang="en-US" altLang="zh-CN" dirty="0"/>
              <a:t>gain is obtained by </a:t>
            </a:r>
            <a:r>
              <a:rPr lang="en-US" altLang="zh-CN" dirty="0" smtClean="0"/>
              <a:t>NPE method. </a:t>
            </a:r>
            <a:r>
              <a:rPr lang="en-US" altLang="zh-CN" dirty="0" smtClean="0">
                <a:solidFill>
                  <a:srgbClr val="FF0000"/>
                </a:solidFill>
              </a:rPr>
              <a:t>2.2*10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6 </a:t>
            </a:r>
            <a:r>
              <a:rPr lang="en-US" altLang="zh-CN" dirty="0" smtClean="0">
                <a:solidFill>
                  <a:srgbClr val="FF0000"/>
                </a:solidFill>
              </a:rPr>
              <a:t>(1000V), 4.5*10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6 </a:t>
            </a:r>
            <a:r>
              <a:rPr lang="en-US" altLang="zh-CN" dirty="0" smtClean="0">
                <a:solidFill>
                  <a:srgbClr val="FF0000"/>
                </a:solidFill>
              </a:rPr>
              <a:t>(1100V)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Next to do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dirty="0" smtClean="0"/>
              <a:t>Now we have back to </a:t>
            </a:r>
            <a:r>
              <a:rPr lang="en-US" altLang="zh-CN" dirty="0"/>
              <a:t>the vertical </a:t>
            </a:r>
            <a:r>
              <a:rPr lang="en-US" altLang="zh-CN" dirty="0" smtClean="0"/>
              <a:t>test and </a:t>
            </a:r>
            <a:r>
              <a:rPr lang="en-US" altLang="zh-CN" dirty="0" smtClean="0"/>
              <a:t>will get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Npe</a:t>
            </a:r>
            <a:r>
              <a:rPr lang="en-US" altLang="zh-CN" dirty="0" smtClean="0"/>
              <a:t> at </a:t>
            </a:r>
            <a:r>
              <a:rPr lang="en-US" altLang="zh-CN" dirty="0" smtClean="0"/>
              <a:t>900V and 1000V.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803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1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>
                <a:latin typeface="Comic Sans MS" panose="030F0702030302020204" pitchFamily="66" charset="0"/>
                <a:cs typeface="MV Boli" panose="02000500030200090000" pitchFamily="2" charset="0"/>
              </a:rPr>
              <a:t>Horizontal Test </a:t>
            </a:r>
            <a:endParaRPr lang="zh-CN" altLang="en-US" sz="48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4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93" y="621454"/>
            <a:ext cx="10931411" cy="5775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155832" y="1706174"/>
            <a:ext cx="543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=[(QDC-</a:t>
            </a:r>
            <a:r>
              <a:rPr lang="en-US" altLang="zh-CN" dirty="0" err="1" smtClean="0"/>
              <a:t>ped</a:t>
            </a:r>
            <a:r>
              <a:rPr lang="en-US" altLang="zh-CN" dirty="0" smtClean="0"/>
              <a:t>)*0.1*10</a:t>
            </a:r>
            <a:r>
              <a:rPr lang="en-US" altLang="zh-CN" baseline="30000" dirty="0" smtClean="0"/>
              <a:t>-12</a:t>
            </a:r>
            <a:r>
              <a:rPr lang="en-US" altLang="zh-CN" dirty="0"/>
              <a:t>]</a:t>
            </a:r>
            <a:r>
              <a:rPr lang="en-US" altLang="zh-CN" dirty="0" smtClean="0"/>
              <a:t>/(1.6*10</a:t>
            </a:r>
            <a:r>
              <a:rPr lang="en-US" altLang="zh-CN" baseline="30000" dirty="0" smtClean="0"/>
              <a:t>-19</a:t>
            </a:r>
            <a:r>
              <a:rPr lang="en-US" altLang="zh-CN" dirty="0" smtClean="0"/>
              <a:t>*</a:t>
            </a:r>
            <a:r>
              <a:rPr lang="en-US" altLang="zh-CN" dirty="0" smtClean="0">
                <a:solidFill>
                  <a:schemeClr val="accent6"/>
                </a:solidFill>
              </a:rPr>
              <a:t>3.1*10</a:t>
            </a:r>
            <a:r>
              <a:rPr lang="en-US" altLang="zh-CN" baseline="30000" dirty="0" smtClean="0">
                <a:solidFill>
                  <a:schemeClr val="accent6"/>
                </a:solidFill>
              </a:rPr>
              <a:t>6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92.4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3352" y="111303"/>
            <a:ext cx="838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HV=</a:t>
            </a:r>
            <a:r>
              <a:rPr lang="en-US" altLang="zh-CN" dirty="0" smtClean="0">
                <a:solidFill>
                  <a:schemeClr val="accent6"/>
                </a:solidFill>
              </a:rPr>
              <a:t>1000V</a:t>
            </a:r>
            <a:r>
              <a:rPr lang="en-US" altLang="zh-CN" dirty="0" smtClean="0"/>
              <a:t>      scintillator for trigger(up: </a:t>
            </a:r>
            <a:r>
              <a:rPr lang="en-US" altLang="zh-CN" dirty="0" smtClean="0">
                <a:solidFill>
                  <a:srgbClr val="FF0000"/>
                </a:solidFill>
              </a:rPr>
              <a:t>10cm*5cm*5cm</a:t>
            </a:r>
            <a:r>
              <a:rPr lang="en-US" altLang="zh-CN" dirty="0" smtClean="0"/>
              <a:t>    down: </a:t>
            </a:r>
            <a:r>
              <a:rPr lang="en-US" altLang="zh-CN" dirty="0" smtClean="0">
                <a:solidFill>
                  <a:srgbClr val="FF0000"/>
                </a:solidFill>
              </a:rPr>
              <a:t>3cm*3cm*3cm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8" t="20400" r="20770" b="38800"/>
          <a:stretch/>
        </p:blipFill>
        <p:spPr>
          <a:xfrm>
            <a:off x="5535560" y="2703549"/>
            <a:ext cx="2035279" cy="2798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 rot="16200000">
            <a:off x="-1131094" y="342629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Total Number </a:t>
            </a:r>
            <a:r>
              <a:rPr lang="en-US" altLang="zh-CN" dirty="0"/>
              <a:t>of </a:t>
            </a:r>
            <a:r>
              <a:rPr lang="en-US" altLang="zh-CN" dirty="0" smtClean="0"/>
              <a:t>events  805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97944" y="1355130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No attenuator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4530" y="6396928"/>
            <a:ext cx="86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Npe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0" y="69178"/>
            <a:ext cx="165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Experiment 01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202994" y="2352505"/>
            <a:ext cx="2215306" cy="3263232"/>
            <a:chOff x="8455742" y="2218917"/>
            <a:chExt cx="2215306" cy="3263232"/>
          </a:xfrm>
        </p:grpSpPr>
        <p:sp>
          <p:nvSpPr>
            <p:cNvPr id="13" name="矩形 12"/>
            <p:cNvSpPr/>
            <p:nvPr/>
          </p:nvSpPr>
          <p:spPr>
            <a:xfrm>
              <a:off x="9095084" y="2655639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smtClean="0"/>
                <a:t>   </a:t>
              </a:r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608242" y="2489634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758768" y="2944344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095084" y="3709411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059820" y="3543406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210347" y="3998115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095084" y="4828141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9279821" y="4662135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30347" y="5116845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>
              <a:off x="9780839" y="2300890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>
              <a:off x="10232750" y="3337704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9440023" y="4456434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圆角矩形 24"/>
            <p:cNvSpPr/>
            <p:nvPr/>
          </p:nvSpPr>
          <p:spPr>
            <a:xfrm>
              <a:off x="8455742" y="2218917"/>
              <a:ext cx="2215306" cy="3263232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747516" y="2684509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747516" y="3738281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747516" y="4857011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L 形 1"/>
          <p:cNvSpPr/>
          <p:nvPr/>
        </p:nvSpPr>
        <p:spPr>
          <a:xfrm rot="18504703">
            <a:off x="8667359" y="2755513"/>
            <a:ext cx="431926" cy="195045"/>
          </a:xfrm>
          <a:prstGeom prst="corner">
            <a:avLst>
              <a:gd name="adj1" fmla="val 19194"/>
              <a:gd name="adj2" fmla="val 2010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766213" y="5270431"/>
            <a:ext cx="158569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/>
              <a:t>Move forward by 10cm</a:t>
            </a:r>
            <a:endParaRPr lang="zh-CN" altLang="en-US" sz="1100" dirty="0"/>
          </a:p>
        </p:txBody>
      </p:sp>
      <p:sp>
        <p:nvSpPr>
          <p:cNvPr id="30" name="矩形 29"/>
          <p:cNvSpPr/>
          <p:nvPr/>
        </p:nvSpPr>
        <p:spPr>
          <a:xfrm>
            <a:off x="9263965" y="4018939"/>
            <a:ext cx="1754006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Move backwards by 10cm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0883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0" y="678030"/>
            <a:ext cx="10922271" cy="57188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5832" y="1706174"/>
            <a:ext cx="543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=[(QDC-</a:t>
            </a:r>
            <a:r>
              <a:rPr lang="en-US" altLang="zh-CN" dirty="0" err="1" smtClean="0"/>
              <a:t>ped</a:t>
            </a:r>
            <a:r>
              <a:rPr lang="en-US" altLang="zh-CN" dirty="0" smtClean="0"/>
              <a:t>)*0.1*10</a:t>
            </a:r>
            <a:r>
              <a:rPr lang="en-US" altLang="zh-CN" baseline="30000" dirty="0" smtClean="0"/>
              <a:t>-12</a:t>
            </a:r>
            <a:r>
              <a:rPr lang="en-US" altLang="zh-CN" dirty="0"/>
              <a:t>]</a:t>
            </a:r>
            <a:r>
              <a:rPr lang="en-US" altLang="zh-CN" dirty="0" smtClean="0"/>
              <a:t>/(1.6*10</a:t>
            </a:r>
            <a:r>
              <a:rPr lang="en-US" altLang="zh-CN" baseline="30000" dirty="0" smtClean="0"/>
              <a:t>-19</a:t>
            </a:r>
            <a:r>
              <a:rPr lang="en-US" altLang="zh-CN" dirty="0" smtClean="0"/>
              <a:t>*</a:t>
            </a:r>
            <a:r>
              <a:rPr lang="en-US" altLang="zh-CN" dirty="0" smtClean="0">
                <a:solidFill>
                  <a:schemeClr val="accent6"/>
                </a:solidFill>
              </a:rPr>
              <a:t>3.1*10</a:t>
            </a:r>
            <a:r>
              <a:rPr lang="en-US" altLang="zh-CN" baseline="30000" dirty="0" smtClean="0">
                <a:solidFill>
                  <a:schemeClr val="accent6"/>
                </a:solidFill>
              </a:rPr>
              <a:t>6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90.1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3352" y="111303"/>
            <a:ext cx="838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HV=</a:t>
            </a:r>
            <a:r>
              <a:rPr lang="en-US" altLang="zh-CN" dirty="0" smtClean="0">
                <a:solidFill>
                  <a:schemeClr val="accent6"/>
                </a:solidFill>
              </a:rPr>
              <a:t>1000V</a:t>
            </a:r>
            <a:r>
              <a:rPr lang="en-US" altLang="zh-CN" dirty="0" smtClean="0"/>
              <a:t>      scintillator for trigger(up: </a:t>
            </a:r>
            <a:r>
              <a:rPr lang="en-US" altLang="zh-CN" dirty="0" smtClean="0">
                <a:solidFill>
                  <a:srgbClr val="FF0000"/>
                </a:solidFill>
              </a:rPr>
              <a:t>10cm*5cm*5cm</a:t>
            </a:r>
            <a:r>
              <a:rPr lang="en-US" altLang="zh-CN" dirty="0" smtClean="0"/>
              <a:t>    down: </a:t>
            </a:r>
            <a:r>
              <a:rPr lang="en-US" altLang="zh-CN" dirty="0" smtClean="0">
                <a:solidFill>
                  <a:srgbClr val="FF0000"/>
                </a:solidFill>
              </a:rPr>
              <a:t>3cm*3cm*3cm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 rot="16200000">
            <a:off x="-1131094" y="342629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Total Number </a:t>
            </a:r>
            <a:r>
              <a:rPr lang="en-US" altLang="zh-CN" dirty="0"/>
              <a:t>of </a:t>
            </a:r>
            <a:r>
              <a:rPr lang="en-US" altLang="zh-CN" dirty="0" smtClean="0"/>
              <a:t>events  </a:t>
            </a:r>
            <a:r>
              <a:rPr lang="en-US" altLang="zh-CN" dirty="0" smtClean="0"/>
              <a:t>487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97944" y="1355130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No attenuator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4530" y="6396928"/>
            <a:ext cx="86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Npe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0" y="69178"/>
            <a:ext cx="165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Experiment 02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789849" y="2352505"/>
            <a:ext cx="2215306" cy="3263232"/>
            <a:chOff x="8455742" y="2218917"/>
            <a:chExt cx="2215306" cy="3263232"/>
          </a:xfrm>
        </p:grpSpPr>
        <p:sp>
          <p:nvSpPr>
            <p:cNvPr id="27" name="矩形 26"/>
            <p:cNvSpPr/>
            <p:nvPr/>
          </p:nvSpPr>
          <p:spPr>
            <a:xfrm>
              <a:off x="9095084" y="2655639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smtClean="0"/>
                <a:t>   </a:t>
              </a:r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9608242" y="2489634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9758768" y="2944344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9095084" y="3709411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0059820" y="3543406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0210347" y="3998115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9095084" y="4828141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9279821" y="4662135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9430347" y="5116845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H="1">
              <a:off x="9780839" y="2300890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H="1">
              <a:off x="10232750" y="3337704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H="1">
              <a:off x="9440023" y="4456434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圆角矩形 38"/>
            <p:cNvSpPr/>
            <p:nvPr/>
          </p:nvSpPr>
          <p:spPr>
            <a:xfrm>
              <a:off x="8455742" y="2218917"/>
              <a:ext cx="2215306" cy="3263232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747516" y="2684509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8747516" y="3738281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8747516" y="4857011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L 形 42"/>
          <p:cNvSpPr/>
          <p:nvPr/>
        </p:nvSpPr>
        <p:spPr>
          <a:xfrm rot="18504703">
            <a:off x="8244800" y="3830167"/>
            <a:ext cx="359995" cy="202750"/>
          </a:xfrm>
          <a:prstGeom prst="corner">
            <a:avLst>
              <a:gd name="adj1" fmla="val 19194"/>
              <a:gd name="adj2" fmla="val 2010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9344567" y="5269053"/>
            <a:ext cx="1585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Move forward by 10cm</a:t>
            </a:r>
            <a:endParaRPr lang="zh-CN" altLang="en-US" sz="1100" dirty="0"/>
          </a:p>
        </p:txBody>
      </p:sp>
      <p:sp>
        <p:nvSpPr>
          <p:cNvPr id="49" name="矩形 48"/>
          <p:cNvSpPr/>
          <p:nvPr/>
        </p:nvSpPr>
        <p:spPr>
          <a:xfrm>
            <a:off x="8842319" y="4017561"/>
            <a:ext cx="17540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Move backwards by 10cm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412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1" y="704089"/>
            <a:ext cx="11039821" cy="56928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55832" y="1706174"/>
            <a:ext cx="5432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=[(QDC-</a:t>
            </a:r>
            <a:r>
              <a:rPr lang="en-US" altLang="zh-CN" dirty="0" err="1" smtClean="0"/>
              <a:t>ped</a:t>
            </a:r>
            <a:r>
              <a:rPr lang="en-US" altLang="zh-CN" dirty="0" smtClean="0"/>
              <a:t>)*0.1*10</a:t>
            </a:r>
            <a:r>
              <a:rPr lang="en-US" altLang="zh-CN" baseline="30000" dirty="0" smtClean="0"/>
              <a:t>-12</a:t>
            </a:r>
            <a:r>
              <a:rPr lang="en-US" altLang="zh-CN" dirty="0"/>
              <a:t>]</a:t>
            </a:r>
            <a:r>
              <a:rPr lang="en-US" altLang="zh-CN" dirty="0" smtClean="0"/>
              <a:t>/(1.6*10</a:t>
            </a:r>
            <a:r>
              <a:rPr lang="en-US" altLang="zh-CN" baseline="30000" dirty="0" smtClean="0"/>
              <a:t>-19</a:t>
            </a:r>
            <a:r>
              <a:rPr lang="en-US" altLang="zh-CN" dirty="0" smtClean="0"/>
              <a:t>*</a:t>
            </a:r>
            <a:r>
              <a:rPr lang="en-US" altLang="zh-CN" dirty="0" smtClean="0">
                <a:solidFill>
                  <a:schemeClr val="accent6"/>
                </a:solidFill>
              </a:rPr>
              <a:t>3.1*10</a:t>
            </a:r>
            <a:r>
              <a:rPr lang="en-US" altLang="zh-CN" baseline="30000" dirty="0" smtClean="0">
                <a:solidFill>
                  <a:schemeClr val="accent6"/>
                </a:solidFill>
              </a:rPr>
              <a:t>6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Npe</a:t>
            </a:r>
            <a:r>
              <a:rPr lang="en-US" altLang="zh-CN" dirty="0" smtClean="0"/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103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3352" y="111303"/>
            <a:ext cx="838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HV=</a:t>
            </a:r>
            <a:r>
              <a:rPr lang="en-US" altLang="zh-CN" dirty="0" smtClean="0">
                <a:solidFill>
                  <a:schemeClr val="accent6"/>
                </a:solidFill>
              </a:rPr>
              <a:t>1000V</a:t>
            </a:r>
            <a:r>
              <a:rPr lang="en-US" altLang="zh-CN" dirty="0" smtClean="0"/>
              <a:t>      scintillator for trigger(up: </a:t>
            </a:r>
            <a:r>
              <a:rPr lang="en-US" altLang="zh-CN" dirty="0" smtClean="0">
                <a:solidFill>
                  <a:srgbClr val="FF0000"/>
                </a:solidFill>
              </a:rPr>
              <a:t>10cm*5cm*5cm</a:t>
            </a:r>
            <a:r>
              <a:rPr lang="en-US" altLang="zh-CN" dirty="0" smtClean="0"/>
              <a:t>    down: </a:t>
            </a:r>
            <a:r>
              <a:rPr lang="en-US" altLang="zh-CN" dirty="0" smtClean="0">
                <a:solidFill>
                  <a:srgbClr val="FF0000"/>
                </a:solidFill>
              </a:rPr>
              <a:t>3cm*3cm*3cm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 rot="16200000">
            <a:off x="-1131094" y="342629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Total Number </a:t>
            </a:r>
            <a:r>
              <a:rPr lang="en-US" altLang="zh-CN" dirty="0"/>
              <a:t>of </a:t>
            </a:r>
            <a:r>
              <a:rPr lang="en-US" altLang="zh-CN" dirty="0" smtClean="0"/>
              <a:t>events  </a:t>
            </a:r>
            <a:r>
              <a:rPr lang="en-US" altLang="zh-CN" dirty="0" smtClean="0"/>
              <a:t>428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297944" y="1355130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6"/>
                </a:solidFill>
              </a:rPr>
              <a:t>No attenuator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4530" y="6396928"/>
            <a:ext cx="86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Npe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0" y="69178"/>
            <a:ext cx="165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Experiment </a:t>
            </a:r>
            <a:r>
              <a:rPr lang="en-US" altLang="zh-CN" dirty="0" smtClean="0">
                <a:solidFill>
                  <a:srgbClr val="7030A0"/>
                </a:solidFill>
              </a:rPr>
              <a:t>03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455742" y="2218917"/>
            <a:ext cx="2215306" cy="3263232"/>
            <a:chOff x="8455742" y="2218917"/>
            <a:chExt cx="2215306" cy="3263232"/>
          </a:xfrm>
        </p:grpSpPr>
        <p:sp>
          <p:nvSpPr>
            <p:cNvPr id="26" name="矩形 25"/>
            <p:cNvSpPr/>
            <p:nvPr/>
          </p:nvSpPr>
          <p:spPr>
            <a:xfrm>
              <a:off x="9095084" y="2655639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smtClean="0"/>
                <a:t>   </a:t>
              </a:r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9608242" y="2489634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758768" y="2944344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9095084" y="3709411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0059820" y="3543406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0210347" y="3998115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9095084" y="4828141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9279821" y="4662135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9430347" y="5116845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H="1">
              <a:off x="9780839" y="2300890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H="1">
              <a:off x="10232750" y="3337704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H="1">
              <a:off x="9440023" y="4456434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圆角矩形 37"/>
            <p:cNvSpPr/>
            <p:nvPr/>
          </p:nvSpPr>
          <p:spPr>
            <a:xfrm>
              <a:off x="8455742" y="2218917"/>
              <a:ext cx="2215306" cy="3263232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8747516" y="2684509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8747516" y="3738281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747516" y="4857011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L 形 41"/>
          <p:cNvSpPr/>
          <p:nvPr/>
        </p:nvSpPr>
        <p:spPr>
          <a:xfrm rot="18504703">
            <a:off x="7840054" y="4795573"/>
            <a:ext cx="431926" cy="195045"/>
          </a:xfrm>
          <a:prstGeom prst="corner">
            <a:avLst>
              <a:gd name="adj1" fmla="val 19194"/>
              <a:gd name="adj2" fmla="val 2010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9003062" y="5144827"/>
            <a:ext cx="1585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Move forward by 10cm</a:t>
            </a:r>
            <a:endParaRPr lang="zh-CN" altLang="en-US" sz="1100" dirty="0"/>
          </a:p>
        </p:txBody>
      </p:sp>
      <p:sp>
        <p:nvSpPr>
          <p:cNvPr id="44" name="矩形 43"/>
          <p:cNvSpPr/>
          <p:nvPr/>
        </p:nvSpPr>
        <p:spPr>
          <a:xfrm>
            <a:off x="8500814" y="3893335"/>
            <a:ext cx="17540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/>
              <a:t>Move backwards by 10cm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915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7360367" y="640035"/>
            <a:ext cx="3984898" cy="5265465"/>
            <a:chOff x="2712167" y="611460"/>
            <a:chExt cx="3984898" cy="5265465"/>
          </a:xfrm>
        </p:grpSpPr>
        <p:sp>
          <p:nvSpPr>
            <p:cNvPr id="9" name="矩形 8"/>
            <p:cNvSpPr/>
            <p:nvPr/>
          </p:nvSpPr>
          <p:spPr>
            <a:xfrm>
              <a:off x="3351509" y="4332841"/>
              <a:ext cx="1416315" cy="2165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ECal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536246" y="4166835"/>
              <a:ext cx="390000" cy="10104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686772" y="4621545"/>
              <a:ext cx="88947" cy="866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H="1">
              <a:off x="3696448" y="3961134"/>
              <a:ext cx="88947" cy="95994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角矩形 14"/>
            <p:cNvSpPr/>
            <p:nvPr/>
          </p:nvSpPr>
          <p:spPr>
            <a:xfrm>
              <a:off x="2712167" y="1723617"/>
              <a:ext cx="2215306" cy="3263232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003941" y="4361711"/>
              <a:ext cx="347568" cy="1587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259487" y="4649527"/>
              <a:ext cx="158569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 smtClean="0"/>
                <a:t>Move forward by 10cm</a:t>
              </a:r>
              <a:endParaRPr lang="zh-CN" altLang="en-US" sz="1100" dirty="0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757239" y="1876698"/>
              <a:ext cx="3939826" cy="959942"/>
              <a:chOff x="2757239" y="2842404"/>
              <a:chExt cx="3939826" cy="95994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2757239" y="2842404"/>
                <a:ext cx="2010585" cy="959942"/>
                <a:chOff x="2757239" y="2842404"/>
                <a:chExt cx="2010585" cy="959942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3351509" y="3214111"/>
                  <a:ext cx="1416315" cy="21652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err="1" smtClean="0"/>
                    <a:t>ECal</a:t>
                  </a:r>
                  <a:endParaRPr lang="zh-CN" altLang="en-US" dirty="0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4316245" y="3048106"/>
                  <a:ext cx="390000" cy="10104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4466772" y="3502815"/>
                  <a:ext cx="88947" cy="8661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" name="直接箭头连接符 12"/>
                <p:cNvCxnSpPr/>
                <p:nvPr/>
              </p:nvCxnSpPr>
              <p:spPr>
                <a:xfrm flipH="1">
                  <a:off x="4489175" y="2842404"/>
                  <a:ext cx="88947" cy="959942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矩形 16"/>
                <p:cNvSpPr/>
                <p:nvPr/>
              </p:nvSpPr>
              <p:spPr>
                <a:xfrm>
                  <a:off x="3003941" y="3242981"/>
                  <a:ext cx="347568" cy="1587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2757239" y="3398035"/>
                  <a:ext cx="1754006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dirty="0"/>
                    <a:t>Move backwards by 10cm</a:t>
                  </a:r>
                  <a:endParaRPr lang="zh-CN" altLang="en-US" sz="1100" dirty="0"/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5521743" y="3170567"/>
                <a:ext cx="1175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err="1" smtClean="0"/>
                  <a:t>Npe</a:t>
                </a:r>
                <a:r>
                  <a:rPr lang="en-US" altLang="zh-CN" dirty="0" smtClean="0"/>
                  <a:t>=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90.1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003941" y="2892483"/>
              <a:ext cx="3693124" cy="959942"/>
              <a:chOff x="3003941" y="1805590"/>
              <a:chExt cx="3693124" cy="959942"/>
            </a:xfrm>
          </p:grpSpPr>
          <p:cxnSp>
            <p:nvCxnSpPr>
              <p:cNvPr id="12" name="直接箭头连接符 11"/>
              <p:cNvCxnSpPr/>
              <p:nvPr/>
            </p:nvCxnSpPr>
            <p:spPr>
              <a:xfrm flipH="1">
                <a:off x="4037264" y="1805590"/>
                <a:ext cx="88947" cy="95994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组合 25"/>
              <p:cNvGrpSpPr/>
              <p:nvPr/>
            </p:nvGrpSpPr>
            <p:grpSpPr>
              <a:xfrm>
                <a:off x="3003941" y="1994334"/>
                <a:ext cx="3693124" cy="541321"/>
                <a:chOff x="3003941" y="1994334"/>
                <a:chExt cx="3693124" cy="541321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3351509" y="2160339"/>
                  <a:ext cx="1416315" cy="21652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zh-CN" dirty="0" smtClean="0"/>
                    <a:t>   </a:t>
                  </a:r>
                  <a:r>
                    <a:rPr lang="en-US" altLang="zh-CN" dirty="0" err="1" smtClean="0"/>
                    <a:t>ECal</a:t>
                  </a:r>
                  <a:endParaRPr lang="zh-CN" altLang="en-US" dirty="0"/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3864667" y="1994334"/>
                  <a:ext cx="390000" cy="10104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4015193" y="2449044"/>
                  <a:ext cx="88947" cy="8661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3003941" y="2189209"/>
                  <a:ext cx="347568" cy="1587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521743" y="2101284"/>
                  <a:ext cx="11753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 err="1"/>
                    <a:t>Npe</a:t>
                  </a:r>
                  <a:r>
                    <a:rPr lang="en-US" altLang="zh-CN" dirty="0"/>
                    <a:t>=</a:t>
                  </a:r>
                  <a:r>
                    <a:rPr lang="en-US" altLang="zh-CN" dirty="0">
                      <a:solidFill>
                        <a:srgbClr val="FF0000"/>
                      </a:solidFill>
                    </a:rPr>
                    <a:t>92.4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5521743" y="4277288"/>
              <a:ext cx="1124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err="1" smtClean="0"/>
                <a:t>Npe</a:t>
              </a:r>
              <a:r>
                <a:rPr lang="en-US" altLang="zh-CN" dirty="0" smtClean="0"/>
                <a:t>=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103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4056314" y="914400"/>
              <a:ext cx="0" cy="4962525"/>
            </a:xfrm>
            <a:prstGeom prst="line">
              <a:avLst/>
            </a:prstGeom>
            <a:ln w="25400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726758" y="914400"/>
              <a:ext cx="0" cy="4962525"/>
            </a:xfrm>
            <a:prstGeom prst="line">
              <a:avLst/>
            </a:prstGeom>
            <a:ln w="25400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515621" y="914400"/>
              <a:ext cx="0" cy="4962525"/>
            </a:xfrm>
            <a:prstGeom prst="line">
              <a:avLst/>
            </a:prstGeom>
            <a:ln w="25400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4082083" y="1143000"/>
              <a:ext cx="40709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3736283" y="1000125"/>
              <a:ext cx="31050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3627508" y="611460"/>
              <a:ext cx="627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10cm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10042" y="830483"/>
              <a:ext cx="627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10cm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9439" y="3089217"/>
            <a:ext cx="6686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The farther away from PMT, the smaller the </a:t>
            </a:r>
            <a:r>
              <a:rPr lang="en-US" altLang="zh-CN" dirty="0" smtClean="0"/>
              <a:t>NPE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The efficiency of the detector </a:t>
            </a:r>
            <a:r>
              <a:rPr lang="en-US" altLang="zh-CN" dirty="0" smtClean="0"/>
              <a:t>in horizontal test all is </a:t>
            </a:r>
            <a:r>
              <a:rPr lang="en-US" altLang="zh-CN" dirty="0"/>
              <a:t>about 93%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20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1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Gain of the PMT (SPE)  </a:t>
            </a:r>
            <a:endParaRPr lang="zh-CN" altLang="en-US" sz="48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3950" y="4575169"/>
            <a:ext cx="959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Because we want to complete the scale of the gain </a:t>
            </a:r>
            <a:r>
              <a:rPr lang="en-US" altLang="zh-CN" dirty="0" smtClean="0"/>
              <a:t>and </a:t>
            </a:r>
            <a:r>
              <a:rPr lang="en-US" altLang="zh-CN" dirty="0"/>
              <a:t>continue the cosmic ray </a:t>
            </a:r>
            <a:r>
              <a:rPr lang="en-US" altLang="zh-CN" dirty="0" smtClean="0"/>
              <a:t>test</a:t>
            </a:r>
            <a:r>
              <a:rPr lang="en-US" altLang="zh-CN" dirty="0"/>
              <a:t> as soon as possible</a:t>
            </a:r>
            <a:r>
              <a:rPr lang="en-US" altLang="zh-CN" dirty="0" smtClean="0"/>
              <a:t>, so we finished this experiment at the IHEP in </a:t>
            </a:r>
            <a:r>
              <a:rPr lang="en-US" altLang="zh-CN" dirty="0"/>
              <a:t>Beijing. 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Their research is development of the PMT for Jiangmen </a:t>
            </a:r>
            <a:r>
              <a:rPr lang="en-US" altLang="zh-CN" dirty="0"/>
              <a:t>neutrino </a:t>
            </a:r>
            <a:r>
              <a:rPr lang="en-US" altLang="zh-CN" dirty="0" smtClean="0"/>
              <a:t>experiment, </a:t>
            </a:r>
            <a:r>
              <a:rPr lang="en-US" altLang="zh-CN" dirty="0"/>
              <a:t>so </a:t>
            </a:r>
            <a:r>
              <a:rPr lang="en-US" altLang="zh-CN" dirty="0" smtClean="0"/>
              <a:t>they </a:t>
            </a:r>
            <a:r>
              <a:rPr lang="en-US" altLang="zh-CN" dirty="0"/>
              <a:t>have a wealth of experience with the PMT gain scale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292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7"/>
          <a:stretch/>
        </p:blipFill>
        <p:spPr>
          <a:xfrm>
            <a:off x="957126" y="3662823"/>
            <a:ext cx="10058400" cy="305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898695" y="2247286"/>
            <a:ext cx="1484671" cy="373625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PMT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24160" y="2238068"/>
            <a:ext cx="1081549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LED</a:t>
            </a:r>
            <a:endParaRPr lang="zh-CN" altLang="en-US" dirty="0"/>
          </a:p>
        </p:txBody>
      </p:sp>
      <p:sp>
        <p:nvSpPr>
          <p:cNvPr id="6" name="等腰三角形 5"/>
          <p:cNvSpPr/>
          <p:nvPr/>
        </p:nvSpPr>
        <p:spPr>
          <a:xfrm rot="16200000">
            <a:off x="2520459" y="2242982"/>
            <a:ext cx="344130" cy="373627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57126" y="357336"/>
            <a:ext cx="2015616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Signal generator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97958" y="2252201"/>
            <a:ext cx="1632154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Amplifier (x11)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909642" y="1191156"/>
            <a:ext cx="2046031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FADC (DT5751)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047053" y="1191156"/>
            <a:ext cx="1081549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PC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4" idx="3"/>
            <a:endCxn id="8" idx="1"/>
          </p:cNvCxnSpPr>
          <p:nvPr/>
        </p:nvCxnSpPr>
        <p:spPr>
          <a:xfrm flipV="1">
            <a:off x="4383366" y="2434098"/>
            <a:ext cx="121459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2"/>
            <a:endCxn id="5" idx="0"/>
          </p:cNvCxnSpPr>
          <p:nvPr/>
        </p:nvCxnSpPr>
        <p:spPr>
          <a:xfrm>
            <a:off x="1964934" y="721129"/>
            <a:ext cx="1" cy="15169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9" idx="1"/>
          </p:cNvCxnSpPr>
          <p:nvPr/>
        </p:nvCxnSpPr>
        <p:spPr>
          <a:xfrm>
            <a:off x="1964934" y="1373053"/>
            <a:ext cx="49447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8" idx="3"/>
            <a:endCxn id="9" idx="2"/>
          </p:cNvCxnSpPr>
          <p:nvPr/>
        </p:nvCxnSpPr>
        <p:spPr>
          <a:xfrm flipV="1">
            <a:off x="7230112" y="1554949"/>
            <a:ext cx="702546" cy="879149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3"/>
            <a:endCxn id="10" idx="1"/>
          </p:cNvCxnSpPr>
          <p:nvPr/>
        </p:nvCxnSpPr>
        <p:spPr>
          <a:xfrm>
            <a:off x="8955673" y="1373053"/>
            <a:ext cx="10913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990662" y="1003720"/>
            <a:ext cx="191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Trigger (300HZ)</a:t>
            </a:r>
            <a:endParaRPr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957126" y="1704975"/>
            <a:ext cx="3952266" cy="1752600"/>
          </a:xfrm>
          <a:prstGeom prst="round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261442" y="3038475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Dark Box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49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926287"/>
            <a:ext cx="5505450" cy="412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49" y="926286"/>
            <a:ext cx="5505449" cy="412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422863" y="310634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Calibration </a:t>
            </a:r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of </a:t>
            </a:r>
            <a:r>
              <a:rPr lang="en-US" altLang="zh-CN" i="1" dirty="0" smtClean="0">
                <a:latin typeface="Comic Sans MS" panose="030F0702030302020204" pitchFamily="66" charset="0"/>
                <a:cs typeface="MV Boli" panose="02000500030200090000" pitchFamily="2" charset="0"/>
              </a:rPr>
              <a:t>Amplifier </a:t>
            </a:r>
            <a:endParaRPr lang="zh-CN" altLang="en-US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82546" y="5183743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After adding the </a:t>
            </a:r>
            <a:r>
              <a:rPr lang="en-US" altLang="zh-CN" dirty="0" smtClean="0"/>
              <a:t>amplifier (110mv)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966841" y="5206484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Before </a:t>
            </a:r>
            <a:r>
              <a:rPr lang="en-US" altLang="zh-CN" dirty="0"/>
              <a:t>adding the </a:t>
            </a:r>
            <a:r>
              <a:rPr lang="en-US" altLang="zh-CN" dirty="0" smtClean="0"/>
              <a:t>amplifier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10mv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5667375" y="5160317"/>
            <a:ext cx="108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x</a:t>
            </a:r>
            <a:r>
              <a:rPr lang="en-US" altLang="zh-CN" sz="2400" dirty="0" smtClean="0"/>
              <a:t>11</a:t>
            </a:r>
            <a:endParaRPr lang="zh-CN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161925" y="5986611"/>
            <a:ext cx="2015616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Signal generator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7" name="直接箭头连接符 56"/>
          <p:cNvCxnSpPr>
            <a:stCxn id="55" idx="3"/>
            <a:endCxn id="58" idx="1"/>
          </p:cNvCxnSpPr>
          <p:nvPr/>
        </p:nvCxnSpPr>
        <p:spPr>
          <a:xfrm>
            <a:off x="2177541" y="6168508"/>
            <a:ext cx="12181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3395662" y="5986611"/>
            <a:ext cx="1514475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Oscilloscope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26949" y="5986611"/>
            <a:ext cx="2015616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Signal generator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2" name="直接箭头连接符 61"/>
          <p:cNvCxnSpPr>
            <a:stCxn id="61" idx="3"/>
            <a:endCxn id="63" idx="1"/>
          </p:cNvCxnSpPr>
          <p:nvPr/>
        </p:nvCxnSpPr>
        <p:spPr>
          <a:xfrm>
            <a:off x="8242565" y="6168508"/>
            <a:ext cx="2823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8524875" y="5986611"/>
            <a:ext cx="1152525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Amplifier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箭头连接符 64"/>
          <p:cNvCxnSpPr>
            <a:stCxn id="63" idx="3"/>
            <a:endCxn id="67" idx="1"/>
          </p:cNvCxnSpPr>
          <p:nvPr/>
        </p:nvCxnSpPr>
        <p:spPr>
          <a:xfrm>
            <a:off x="9677400" y="6168508"/>
            <a:ext cx="28231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9959711" y="5986611"/>
            <a:ext cx="1517914" cy="363793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Oscilloscope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499</Words>
  <Application>Microsoft Office PowerPoint</Application>
  <PresentationFormat>宽屏</PresentationFormat>
  <Paragraphs>113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Comic Sans MS</vt:lpstr>
      <vt:lpstr>MV Boli</vt:lpstr>
      <vt:lpstr>Wingdings</vt:lpstr>
      <vt:lpstr>Office 主题​​</vt:lpstr>
      <vt:lpstr>THU2 cosmic test results (6)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chendi shen</dc:creator>
  <cp:lastModifiedBy>chendi shen</cp:lastModifiedBy>
  <cp:revision>89</cp:revision>
  <dcterms:created xsi:type="dcterms:W3CDTF">2017-09-12T07:50:17Z</dcterms:created>
  <dcterms:modified xsi:type="dcterms:W3CDTF">2017-09-21T13:06:23Z</dcterms:modified>
</cp:coreProperties>
</file>