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0" r:id="rId6"/>
    <p:sldId id="264" r:id="rId7"/>
    <p:sldId id="261" r:id="rId8"/>
    <p:sldId id="262" r:id="rId9"/>
    <p:sldId id="267" r:id="rId10"/>
    <p:sldId id="268" r:id="rId11"/>
    <p:sldId id="271" r:id="rId12"/>
    <p:sldId id="273" r:id="rId13"/>
    <p:sldId id="274" r:id="rId14"/>
    <p:sldId id="270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35FC1-D8E6-4D0E-9399-8562115F314C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38C4-E929-45FD-9E3E-FD6DEBB17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5100" y="1020763"/>
            <a:ext cx="9144000" cy="2387600"/>
          </a:xfrm>
        </p:spPr>
        <p:txBody>
          <a:bodyPr/>
          <a:lstStyle/>
          <a:p>
            <a:r>
              <a:rPr lang="en-US" dirty="0" smtClean="0"/>
              <a:t>LASPD time resolution test update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3500" y="4097338"/>
            <a:ext cx="9144000" cy="1655762"/>
          </a:xfrm>
        </p:spPr>
        <p:txBody>
          <a:bodyPr/>
          <a:lstStyle/>
          <a:p>
            <a:r>
              <a:rPr lang="en-US" dirty="0" smtClean="0"/>
              <a:t>Ye Tian(SDU), </a:t>
            </a:r>
            <a:r>
              <a:rPr lang="en-US" dirty="0" err="1" smtClean="0"/>
              <a:t>Jixie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09/28/2017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8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0" y="3810000"/>
            <a:ext cx="5695950" cy="3136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0" y="715965"/>
            <a:ext cx="5695950" cy="3640136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2" y="846931"/>
            <a:ext cx="5065468" cy="3140869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6700" cy="612775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</a:t>
            </a:r>
            <a:r>
              <a:rPr lang="en-US" altLang="zh-CN" sz="4000" dirty="0" smtClean="0"/>
              <a:t>arrow</a:t>
            </a:r>
            <a:r>
              <a:rPr lang="en-US" sz="4000" dirty="0" smtClean="0"/>
              <a:t> side(near) consider hit distance to PMT(8cm cut data)</a:t>
            </a:r>
            <a:endParaRPr 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6718300" y="4838700"/>
            <a:ext cx="454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distance between PMT window and first dynode which is about 3cm is considered in calculation, and the time resolution result is just a little better.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04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16035"/>
            <a:ext cx="10515600" cy="13255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arallel test </a:t>
            </a:r>
            <a:r>
              <a:rPr lang="en-US" dirty="0" smtClean="0"/>
              <a:t>setup </a:t>
            </a:r>
            <a:endParaRPr lang="en-US" dirty="0"/>
          </a:p>
        </p:txBody>
      </p:sp>
      <p:sp>
        <p:nvSpPr>
          <p:cNvPr id="16" name="流程图: 手动操作 15"/>
          <p:cNvSpPr/>
          <p:nvPr/>
        </p:nvSpPr>
        <p:spPr>
          <a:xfrm rot="5400000">
            <a:off x="4976813" y="-151060"/>
            <a:ext cx="1930400" cy="8178800"/>
          </a:xfrm>
          <a:prstGeom prst="flowChartManualOperat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 smtClean="0"/>
              <a:t>                                           </a:t>
            </a:r>
            <a:r>
              <a:rPr lang="en-US" sz="3600" dirty="0" smtClean="0"/>
              <a:t>LASPD</a:t>
            </a:r>
            <a:endParaRPr lang="en-US" sz="3600" dirty="0"/>
          </a:p>
        </p:txBody>
      </p:sp>
      <p:sp>
        <p:nvSpPr>
          <p:cNvPr id="17" name="矩形 16"/>
          <p:cNvSpPr/>
          <p:nvPr/>
        </p:nvSpPr>
        <p:spPr>
          <a:xfrm rot="5400000">
            <a:off x="3830199" y="1671635"/>
            <a:ext cx="622303" cy="4577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Trigger bar</a:t>
            </a:r>
            <a:endParaRPr 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56406" y="3740458"/>
            <a:ext cx="148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Narrow side</a:t>
            </a:r>
          </a:p>
          <a:p>
            <a:pPr algn="ctr"/>
            <a:r>
              <a:rPr lang="en-US" sz="2000" dirty="0" smtClean="0"/>
              <a:t>PMT4</a:t>
            </a:r>
            <a:endParaRPr 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69513" y="3707676"/>
            <a:ext cx="12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Wide side</a:t>
            </a:r>
          </a:p>
          <a:p>
            <a:pPr algn="ctr"/>
            <a:r>
              <a:rPr lang="en-US" sz="2000" dirty="0" smtClean="0"/>
              <a:t>PMT1</a:t>
            </a:r>
            <a:endParaRPr 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703094" y="5394956"/>
            <a:ext cx="215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PMT0 and PMT2</a:t>
            </a:r>
            <a:endParaRPr 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60847" y="5215662"/>
            <a:ext cx="215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PMT3 and PMT5</a:t>
            </a:r>
            <a:endParaRPr 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1745457" y="4271525"/>
            <a:ext cx="34527" cy="944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502718" y="4072680"/>
            <a:ext cx="1" cy="1322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4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3533774"/>
            <a:ext cx="5586074" cy="33242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9" y="3467099"/>
            <a:ext cx="5074075" cy="33382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3" y="754855"/>
            <a:ext cx="5232241" cy="291544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57" y="754855"/>
            <a:ext cx="5512050" cy="3048000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838200" y="115947"/>
            <a:ext cx="10515600" cy="5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Time resolution of single PMT readout(wide side)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414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17694"/>
            <a:ext cx="5695950" cy="32643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6" y="3441700"/>
            <a:ext cx="5695950" cy="3416300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838200" y="115947"/>
            <a:ext cx="10515600" cy="55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Time resolution of single PMT readout(</a:t>
            </a:r>
            <a:r>
              <a:rPr lang="en-US" altLang="zh-CN" sz="4000" smtClean="0"/>
              <a:t>narrow</a:t>
            </a:r>
            <a:r>
              <a:rPr lang="en-US" sz="4000" smtClean="0"/>
              <a:t> side)</a:t>
            </a:r>
            <a:endParaRPr 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73101"/>
            <a:ext cx="5695950" cy="29205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3" y="578056"/>
            <a:ext cx="5695950" cy="31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0" y="3137012"/>
            <a:ext cx="6223146" cy="36066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309" y="365124"/>
            <a:ext cx="44069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walk for PMTs at trigger PMT side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09" y="2972024"/>
            <a:ext cx="5118101" cy="388597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5" y="-65762"/>
            <a:ext cx="6135687" cy="35128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5309" y="1816100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 incidence angle of comic ray is small, so the time distribution is narrow.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327400"/>
            <a:ext cx="6223000" cy="3534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0"/>
            <a:ext cx="6132512" cy="3596899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7" y="3322637"/>
            <a:ext cx="5664287" cy="3535363"/>
          </a:xfr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95309" y="365124"/>
            <a:ext cx="4406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Time walk for PMTs at trigger PMT side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3709" y="1905000"/>
            <a:ext cx="45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like trigger PMT side, the time distribution of these PMTs are hit position related.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4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" y="111125"/>
            <a:ext cx="11137900" cy="1793875"/>
          </a:xfrm>
        </p:spPr>
        <p:txBody>
          <a:bodyPr>
            <a:normAutofit/>
          </a:bodyPr>
          <a:lstStyle/>
          <a:p>
            <a:r>
              <a:rPr lang="en-US" dirty="0" smtClean="0"/>
              <a:t>Raw histogram of hit position vs. time difference</a:t>
            </a:r>
            <a:br>
              <a:rPr lang="en-US" dirty="0" smtClean="0"/>
            </a:br>
            <a:r>
              <a:rPr lang="en-US" sz="2800" dirty="0" smtClean="0"/>
              <a:t>left:  8cm cut in y direction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right:  4cm </a:t>
            </a:r>
            <a:r>
              <a:rPr lang="en-US" sz="2800" dirty="0"/>
              <a:t>cut in y direction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690688"/>
            <a:ext cx="4991100" cy="480748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537987"/>
            <a:ext cx="5184775" cy="49007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17600" y="6172278"/>
            <a:ext cx="3365500" cy="26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7078662" y="6172278"/>
            <a:ext cx="3365500" cy="26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10473"/>
            <a:ext cx="10515600" cy="1325563"/>
          </a:xfrm>
        </p:spPr>
        <p:txBody>
          <a:bodyPr/>
          <a:lstStyle/>
          <a:p>
            <a:r>
              <a:rPr lang="en-US" dirty="0" smtClean="0"/>
              <a:t>Test setup </a:t>
            </a:r>
            <a:endParaRPr lang="en-US" dirty="0"/>
          </a:p>
        </p:txBody>
      </p:sp>
      <p:sp>
        <p:nvSpPr>
          <p:cNvPr id="16" name="流程图: 手动操作 15"/>
          <p:cNvSpPr/>
          <p:nvPr/>
        </p:nvSpPr>
        <p:spPr>
          <a:xfrm rot="5400000">
            <a:off x="4976813" y="-151060"/>
            <a:ext cx="1930400" cy="8178800"/>
          </a:xfrm>
          <a:prstGeom prst="flowChartManualOperat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LASPD</a:t>
            </a:r>
            <a:endParaRPr lang="en-US" sz="3600" dirty="0"/>
          </a:p>
        </p:txBody>
      </p:sp>
      <p:sp>
        <p:nvSpPr>
          <p:cNvPr id="17" name="矩形 16"/>
          <p:cNvSpPr/>
          <p:nvPr/>
        </p:nvSpPr>
        <p:spPr>
          <a:xfrm>
            <a:off x="2147094" y="1620124"/>
            <a:ext cx="900906" cy="4577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Trigger bar</a:t>
            </a:r>
            <a:endParaRPr 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200150" y="237653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altLang="zh-CN" sz="2400" dirty="0" smtClean="0"/>
              <a:t>.75”</a:t>
            </a:r>
            <a:endParaRPr lang="en-US" sz="24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612900" y="2838203"/>
            <a:ext cx="393700" cy="4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6406" y="3740458"/>
            <a:ext cx="148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Narrow side</a:t>
            </a:r>
          </a:p>
          <a:p>
            <a:pPr algn="ctr"/>
            <a:r>
              <a:rPr lang="en-US" sz="2000" dirty="0" smtClean="0"/>
              <a:t>PMT4</a:t>
            </a:r>
            <a:endParaRPr lang="en-US" sz="2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0069513" y="3707676"/>
            <a:ext cx="124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Wide side</a:t>
            </a:r>
          </a:p>
          <a:p>
            <a:pPr algn="ctr"/>
            <a:r>
              <a:rPr lang="en-US" sz="2000" dirty="0" smtClean="0"/>
              <a:t>PMT1</a:t>
            </a:r>
            <a:endParaRPr lang="en-US" sz="2000" dirty="0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9447213" y="1714243"/>
            <a:ext cx="12700" cy="438697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570787" y="1714243"/>
            <a:ext cx="12700" cy="438697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8509000" y="1714243"/>
            <a:ext cx="12700" cy="438697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484520" y="237653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en-US" altLang="zh-CN" sz="2400" dirty="0" smtClean="0"/>
              <a:t>.75”</a:t>
            </a:r>
            <a:endParaRPr 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812213" y="237653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en-US" altLang="zh-CN" sz="2400" dirty="0" smtClean="0"/>
              <a:t>”</a:t>
            </a:r>
            <a:endParaRPr lang="en-US" sz="2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7874000" y="237653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en-US" altLang="zh-CN" sz="2400" dirty="0" smtClean="0"/>
              <a:t>”</a:t>
            </a:r>
            <a:endParaRPr lang="en-US" sz="2400" dirty="0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1913734" y="3907731"/>
            <a:ext cx="5364161" cy="3278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76300" y="115605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PMT0(top) </a:t>
            </a:r>
            <a:r>
              <a:rPr lang="en-US" dirty="0" smtClean="0"/>
              <a:t>and </a:t>
            </a:r>
            <a:r>
              <a:rPr lang="en-US" dirty="0" smtClean="0"/>
              <a:t>PMT2(bottom)</a:t>
            </a:r>
            <a:endParaRPr 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080294" y="6289933"/>
            <a:ext cx="30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PMT3(top) </a:t>
            </a:r>
            <a:r>
              <a:rPr lang="en-US" dirty="0" smtClean="0"/>
              <a:t>and </a:t>
            </a:r>
            <a:r>
              <a:rPr lang="en-US" dirty="0" smtClean="0"/>
              <a:t>PMT5(bottom)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5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500" y="200025"/>
            <a:ext cx="10515600" cy="1325563"/>
          </a:xfrm>
        </p:spPr>
        <p:txBody>
          <a:bodyPr/>
          <a:lstStyle/>
          <a:p>
            <a:r>
              <a:rPr lang="en-US" b="1" dirty="0"/>
              <a:t>Time walk </a:t>
            </a:r>
            <a:r>
              <a:rPr lang="en-US" b="1" dirty="0" smtClean="0"/>
              <a:t>correction for non-trigger bar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7" y="1246187"/>
            <a:ext cx="8744829" cy="5192713"/>
          </a:xfrm>
        </p:spPr>
      </p:pic>
    </p:spTree>
    <p:extLst>
      <p:ext uri="{BB962C8B-B14F-4D97-AF65-F5344CB8AC3E}">
        <p14:creationId xmlns:p14="http://schemas.microsoft.com/office/powerpoint/2010/main" val="376247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Time vs.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r>
                          <a:rPr lang="en-US" b="0" i="1"/>
                          <m:t>𝐹𝐴𝐷𝐶</m:t>
                        </m:r>
                        <m:r>
                          <a:rPr lang="en-US" b="0" i="1"/>
                          <m:t> </m:t>
                        </m:r>
                        <m:r>
                          <a:rPr lang="en-US" b="0" i="1"/>
                          <m:t>𝑐h𝑎𝑛𝑛𝑒𝑙</m:t>
                        </m:r>
                      </m:e>
                    </m:rad>
                  </m:oMath>
                </a14:m>
                <a:r>
                  <a:rPr lang="en-US" dirty="0" smtClean="0"/>
                  <a:t> for trigger bar(top)</a:t>
                </a:r>
                <a:endParaRPr 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63" y="1660566"/>
            <a:ext cx="8496673" cy="5197434"/>
          </a:xfrm>
        </p:spPr>
      </p:pic>
      <p:sp>
        <p:nvSpPr>
          <p:cNvPr id="5" name="文本框 4"/>
          <p:cNvSpPr txBox="1"/>
          <p:nvPr/>
        </p:nvSpPr>
        <p:spPr>
          <a:xfrm>
            <a:off x="838199" y="1690688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method but not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5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walk correction for trigger </a:t>
            </a:r>
            <a:r>
              <a:rPr lang="en-US" dirty="0" smtClean="0"/>
              <a:t>bar(top)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0" y="1735138"/>
            <a:ext cx="5207000" cy="4351338"/>
          </a:xfrm>
        </p:spPr>
        <p:txBody>
          <a:bodyPr/>
          <a:lstStyle/>
          <a:p>
            <a:r>
              <a:rPr lang="en-US" dirty="0" smtClean="0"/>
              <a:t>Time resolution is calculated as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383844"/>
            <a:ext cx="5657850" cy="481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475682" y="2309946"/>
                <a:ext cx="3751118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82" y="2309946"/>
                <a:ext cx="3751118" cy="707758"/>
              </a:xfrm>
              <a:prstGeom prst="rect">
                <a:avLst/>
              </a:prstGeom>
              <a:blipFill rotWithShape="0"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954955" y="6133882"/>
            <a:ext cx="487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and Y axis are slopes of two PMTs in trigger bar, </a:t>
            </a:r>
          </a:p>
          <a:p>
            <a:r>
              <a:rPr lang="en-US" dirty="0" smtClean="0"/>
              <a:t>time resolution unit: ns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63" y="3092952"/>
            <a:ext cx="4173537" cy="33179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67732" y="6378233"/>
            <a:ext cx="398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without FADC integral signal cut</a:t>
            </a:r>
            <a:endParaRPr lang="en-US" dirty="0"/>
          </a:p>
        </p:txBody>
      </p:sp>
      <p:sp>
        <p:nvSpPr>
          <p:cNvPr id="10" name="乘号 9"/>
          <p:cNvSpPr/>
          <p:nvPr/>
        </p:nvSpPr>
        <p:spPr>
          <a:xfrm>
            <a:off x="2835275" y="3720307"/>
            <a:ext cx="368300" cy="3810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2025"/>
            <a:ext cx="5586017" cy="30103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76772"/>
            <a:ext cx="8331200" cy="4476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FADC channel </a:t>
            </a:r>
            <a:r>
              <a:rPr lang="en-US" dirty="0"/>
              <a:t>Integral</a:t>
            </a:r>
            <a:r>
              <a:rPr lang="en-US" dirty="0" smtClean="0"/>
              <a:t> cut</a:t>
            </a:r>
            <a:br>
              <a:rPr lang="en-US" dirty="0" smtClean="0"/>
            </a:br>
            <a:r>
              <a:rPr lang="en-US" sz="3100" dirty="0" smtClean="0"/>
              <a:t>need all 6 PMTs satisfy the cut</a:t>
            </a:r>
            <a:endParaRPr lang="en-US" sz="3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62794"/>
            <a:ext cx="5424487" cy="2829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3895099"/>
            <a:ext cx="5424487" cy="2931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87" y="3895098"/>
            <a:ext cx="5314950" cy="29311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9600" y="5360673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&gt;2800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077200" y="2102191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&gt;2000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993900" y="5142663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&gt;2000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993900" y="2286857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24" y="3618052"/>
            <a:ext cx="5717901" cy="34081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6" y="3618052"/>
            <a:ext cx="5389671" cy="3301659"/>
          </a:xfrm>
          <a:prstGeom prst="rect">
            <a:avLst/>
          </a:prstGeom>
        </p:spPr>
      </p:pic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1" y="567698"/>
            <a:ext cx="5294296" cy="3195944"/>
          </a:xfr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28790"/>
            <a:ext cx="5695950" cy="3267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947"/>
            <a:ext cx="10515600" cy="55715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Time resolution of single PMT readout(wide </a:t>
            </a:r>
            <a:r>
              <a:rPr lang="en-US" sz="4000" dirty="0" smtClean="0"/>
              <a:t>side, right)</a:t>
            </a:r>
            <a:endParaRPr lang="en-US" sz="4000" dirty="0"/>
          </a:p>
        </p:txBody>
      </p:sp>
      <p:sp>
        <p:nvSpPr>
          <p:cNvPr id="8" name="文本框 7"/>
          <p:cNvSpPr txBox="1"/>
          <p:nvPr/>
        </p:nvSpPr>
        <p:spPr>
          <a:xfrm>
            <a:off x="1244600" y="2500391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Fitting: Y=p0*X+p1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244600" y="2311448"/>
                <a:ext cx="3751118" cy="53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-t1</a:t>
                </a:r>
                <a:endParaRPr lang="en-US" sz="1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00" y="2311448"/>
                <a:ext cx="3751118" cy="532005"/>
              </a:xfrm>
              <a:prstGeom prst="rect">
                <a:avLst/>
              </a:prstGeom>
              <a:blipFill rotWithShape="0"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889933" y="2126762"/>
            <a:ext cx="1397000" cy="192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80253" y="2318867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4922" y="6136224"/>
            <a:ext cx="200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Hit position on SPD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2600" y="4049492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ime resolution after correction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7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505200"/>
            <a:ext cx="5695950" cy="3352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3505200"/>
            <a:ext cx="5695950" cy="335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500768"/>
            <a:ext cx="5695950" cy="3118731"/>
          </a:xfrm>
          <a:prstGeom prst="rect">
            <a:avLst/>
          </a:prstGeom>
        </p:spPr>
      </p:pic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00768"/>
            <a:ext cx="5511800" cy="3118731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115947"/>
            <a:ext cx="10515600" cy="55715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Time resolution of single PMT readout(</a:t>
            </a:r>
            <a:r>
              <a:rPr lang="en-US" altLang="zh-CN" sz="4000" dirty="0" smtClean="0"/>
              <a:t>narrow</a:t>
            </a:r>
            <a:r>
              <a:rPr lang="en-US" sz="4000" dirty="0" smtClean="0"/>
              <a:t> </a:t>
            </a:r>
            <a:r>
              <a:rPr lang="en-US" sz="4000" dirty="0" smtClean="0"/>
              <a:t>side, left)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230582" y="2571108"/>
                <a:ext cx="2265218" cy="53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-t4</a:t>
                </a:r>
                <a:endParaRPr lang="en-US" sz="1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82" y="2571108"/>
                <a:ext cx="2265218" cy="532005"/>
              </a:xfrm>
              <a:prstGeom prst="rect">
                <a:avLst/>
              </a:prstGeom>
              <a:blipFill rotWithShape="0"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663700" y="402158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8cm in vertical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8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3581400"/>
            <a:ext cx="5695950" cy="3276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3" y="3581400"/>
            <a:ext cx="5234659" cy="3276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468989"/>
            <a:ext cx="5695950" cy="330122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3" y="557154"/>
            <a:ext cx="5427417" cy="3179763"/>
          </a:xfr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557154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</a:t>
            </a:r>
            <a:r>
              <a:rPr lang="en-US" altLang="zh-CN" sz="4000" dirty="0" smtClean="0"/>
              <a:t>arrow</a:t>
            </a:r>
            <a:r>
              <a:rPr lang="en-US" sz="4000" dirty="0" smtClean="0"/>
              <a:t> side(near) add </a:t>
            </a:r>
            <a:r>
              <a:rPr lang="en-US" sz="4000" dirty="0"/>
              <a:t>Y</a:t>
            </a:r>
            <a:r>
              <a:rPr lang="en-US" sz="4000" dirty="0" smtClean="0"/>
              <a:t> direction cut(from 8cm to 4cm)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615623" y="2634608"/>
                <a:ext cx="2265218" cy="532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-t4</a:t>
                </a:r>
                <a:endParaRPr lang="en-US" sz="14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23" y="2634608"/>
                <a:ext cx="2265218" cy="532005"/>
              </a:xfrm>
              <a:prstGeom prst="rect">
                <a:avLst/>
              </a:prstGeom>
              <a:blipFill rotWithShape="0">
                <a:blip r:embed="rId6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651000" y="43389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4</a:t>
            </a:r>
            <a:r>
              <a:rPr lang="en-US" sz="2400" b="1" dirty="0" smtClean="0">
                <a:solidFill>
                  <a:srgbClr val="00B0F0"/>
                </a:solidFill>
              </a:rPr>
              <a:t>cm in vertical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0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345</Words>
  <Application>Microsoft Office PowerPoint</Application>
  <PresentationFormat>宽屏</PresentationFormat>
  <Paragraphs>61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Office 主题</vt:lpstr>
      <vt:lpstr>LASPD time resolution test update</vt:lpstr>
      <vt:lpstr>Test setup </vt:lpstr>
      <vt:lpstr>Time walk correction for non-trigger bar</vt:lpstr>
      <vt:lpstr>Time vs. 1/√(FADC channel) for trigger bar(top)</vt:lpstr>
      <vt:lpstr>Time walk correction for trigger bar(top)</vt:lpstr>
      <vt:lpstr>FADC channel Integral cut need all 6 PMTs satisfy the cut</vt:lpstr>
      <vt:lpstr>Time resolution of single PMT readout(wide side, right)</vt:lpstr>
      <vt:lpstr>Time resolution of single PMT readout(narrow side, left)</vt:lpstr>
      <vt:lpstr>Narrow side(near) add Y direction cut(from 8cm to 4cm)</vt:lpstr>
      <vt:lpstr>Narrow side(near) consider hit distance to PMT(8cm cut data)</vt:lpstr>
      <vt:lpstr>Parallel test setup </vt:lpstr>
      <vt:lpstr>PowerPoint 演示文稿</vt:lpstr>
      <vt:lpstr>PowerPoint 演示文稿</vt:lpstr>
      <vt:lpstr>Time walk for PMTs at trigger PMT side</vt:lpstr>
      <vt:lpstr>PowerPoint 演示文稿</vt:lpstr>
      <vt:lpstr>Raw histogram of hit position vs. time difference left:  8cm cut in y direction right:  4cm cut in y direction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21</cp:revision>
  <dcterms:created xsi:type="dcterms:W3CDTF">2017-09-21T12:02:11Z</dcterms:created>
  <dcterms:modified xsi:type="dcterms:W3CDTF">2017-09-28T13:01:28Z</dcterms:modified>
</cp:coreProperties>
</file>