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60" r:id="rId5"/>
    <p:sldId id="258" r:id="rId6"/>
    <p:sldId id="25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Number of photo</a:t>
            </a:r>
            <a:r>
              <a:rPr lang="en-US" altLang="zh-CN" baseline="0" dirty="0" smtClean="0"/>
              <a:t> electron with different Gain 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hamamatsu（THU PMT）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900</c:v>
                </c:pt>
                <c:pt idx="1">
                  <c:v>1000</c:v>
                </c:pt>
                <c:pt idx="2">
                  <c:v>1050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750</c:v>
                </c:pt>
                <c:pt idx="1">
                  <c:v>748</c:v>
                </c:pt>
                <c:pt idx="3">
                  <c:v>432</c:v>
                </c:pt>
                <c:pt idx="4">
                  <c:v>271</c:v>
                </c:pt>
                <c:pt idx="5">
                  <c:v>164</c:v>
                </c:pt>
                <c:pt idx="6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E-42AF-ADDA-1FB52367C8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IHEP (THU PMT)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900</c:v>
                </c:pt>
                <c:pt idx="1">
                  <c:v>1000</c:v>
                </c:pt>
                <c:pt idx="2">
                  <c:v>1050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1">
                  <c:v>1054</c:v>
                </c:pt>
                <c:pt idx="3">
                  <c:v>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3E-42AF-ADDA-1FB52367C8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SDU (SDU PMT)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900</c:v>
                </c:pt>
                <c:pt idx="1">
                  <c:v>1000</c:v>
                </c:pt>
                <c:pt idx="2">
                  <c:v>1050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2">
                  <c:v>680</c:v>
                </c:pt>
                <c:pt idx="3">
                  <c:v>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3E-42AF-ADDA-1FB52367C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50460671"/>
        <c:axId val="1450461503"/>
      </c:barChart>
      <c:catAx>
        <c:axId val="1450460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 smtClean="0"/>
                  <a:t>HV of PMT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0461503"/>
        <c:crosses val="autoZero"/>
        <c:auto val="1"/>
        <c:lblAlgn val="ctr"/>
        <c:lblOffset val="100"/>
        <c:noMultiLvlLbl val="0"/>
      </c:catAx>
      <c:valAx>
        <c:axId val="145046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 smtClean="0"/>
                  <a:t>Number of photo electron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046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40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48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3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6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06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49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7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25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36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90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0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07B7-590C-46AE-A0EF-DF3151263456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7528-1397-4025-8E5A-E8EB0B64A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0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03911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smtClean="0">
                <a:latin typeface="Comic Sans MS" panose="030F0702030302020204" pitchFamily="66" charset="0"/>
                <a:cs typeface="MV Boli" panose="02000500030200090000" pitchFamily="2" charset="0"/>
              </a:rPr>
              <a:t>THU2 Cosmic </a:t>
            </a:r>
            <a:r>
              <a:rPr lang="en-US" altLang="zh-CN" sz="4800" i="1" dirty="0">
                <a:latin typeface="Comic Sans MS" panose="030F0702030302020204" pitchFamily="66" charset="0"/>
                <a:cs typeface="MV Boli" panose="02000500030200090000" pitchFamily="2" charset="0"/>
              </a:rPr>
              <a:t>test with SDU PMT</a:t>
            </a:r>
            <a:endParaRPr lang="zh-CN" altLang="en-US" sz="48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3430325" y="5616178"/>
            <a:ext cx="6858000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Chendi Shen</a:t>
            </a:r>
          </a:p>
          <a:p>
            <a:pPr marL="0" indent="0" algn="r">
              <a:buNone/>
            </a:pP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2017.11.16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t="19115" r="16437"/>
          <a:stretch/>
        </p:blipFill>
        <p:spPr>
          <a:xfrm>
            <a:off x="886408" y="1645966"/>
            <a:ext cx="6400800" cy="3956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3" y="243097"/>
            <a:ext cx="3567748" cy="632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886408" y="513184"/>
            <a:ext cx="34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SDU PMT and SDU base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647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43000" y="301752"/>
            <a:ext cx="370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1050V  </a:t>
            </a:r>
            <a:r>
              <a:rPr lang="en-US" altLang="zh-CN" dirty="0" smtClean="0"/>
              <a:t>(total number of events: 550)  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=680</a:t>
            </a: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3" y="1249431"/>
            <a:ext cx="11080955" cy="51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1095128"/>
            <a:ext cx="11444748" cy="551975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0883" y="262424"/>
            <a:ext cx="387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1100V (total number of events: 50)     </a:t>
            </a:r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=622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756989" y="15045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speed of data taking is very slow (2 events/hour)</a:t>
            </a:r>
          </a:p>
          <a:p>
            <a:r>
              <a:rPr lang="en-US" altLang="zh-CN" dirty="0" smtClean="0"/>
              <a:t>I will use one week to get 500 events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080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2711"/>
              </p:ext>
            </p:extLst>
          </p:nvPr>
        </p:nvGraphicFramePr>
        <p:xfrm>
          <a:off x="1627632" y="2057398"/>
          <a:ext cx="8934704" cy="36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676">
                  <a:extLst>
                    <a:ext uri="{9D8B030D-6E8A-4147-A177-3AD203B41FA5}">
                      <a16:colId xmlns:a16="http://schemas.microsoft.com/office/drawing/2014/main" val="4086752089"/>
                    </a:ext>
                  </a:extLst>
                </a:gridCol>
                <a:gridCol w="2233676">
                  <a:extLst>
                    <a:ext uri="{9D8B030D-6E8A-4147-A177-3AD203B41FA5}">
                      <a16:colId xmlns:a16="http://schemas.microsoft.com/office/drawing/2014/main" val="1982895243"/>
                    </a:ext>
                  </a:extLst>
                </a:gridCol>
                <a:gridCol w="2233676">
                  <a:extLst>
                    <a:ext uri="{9D8B030D-6E8A-4147-A177-3AD203B41FA5}">
                      <a16:colId xmlns:a16="http://schemas.microsoft.com/office/drawing/2014/main" val="2484991238"/>
                    </a:ext>
                  </a:extLst>
                </a:gridCol>
                <a:gridCol w="2233676">
                  <a:extLst>
                    <a:ext uri="{9D8B030D-6E8A-4147-A177-3AD203B41FA5}">
                      <a16:colId xmlns:a16="http://schemas.microsoft.com/office/drawing/2014/main" val="3765016210"/>
                    </a:ext>
                  </a:extLst>
                </a:gridCol>
              </a:tblGrid>
              <a:tr h="45139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THU PMT</a:t>
                      </a:r>
                      <a:endParaRPr lang="zh-CN" alt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SDU PMT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19901"/>
                  </a:ext>
                </a:extLst>
              </a:tr>
              <a:tr h="4513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hamamatsu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IHEP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SDU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29826"/>
                  </a:ext>
                </a:extLst>
              </a:tr>
              <a:tr h="457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1.3*10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447221"/>
                  </a:ext>
                </a:extLst>
              </a:tr>
              <a:tr h="457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3.1*10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2.2*10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456009"/>
                  </a:ext>
                </a:extLst>
              </a:tr>
              <a:tr h="457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4.11*10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779218"/>
                  </a:ext>
                </a:extLst>
              </a:tr>
              <a:tr h="457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6.5*10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4.5*10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5.997*10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79884"/>
                  </a:ext>
                </a:extLst>
              </a:tr>
              <a:tr h="457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13.3*10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11.227*10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82799"/>
                  </a:ext>
                </a:extLst>
              </a:tr>
              <a:tr h="457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26.1*10</a:t>
                      </a:r>
                      <a:r>
                        <a:rPr lang="en-US" altLang="zh-CN" baseline="30000" dirty="0" smtClean="0"/>
                        <a:t>6</a:t>
                      </a:r>
                      <a:endParaRPr lang="zh-CN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90706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86384" y="521208"/>
            <a:ext cx="264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Gain of PMT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14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6390" y="188091"/>
            <a:ext cx="27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Test results</a:t>
            </a:r>
            <a:endParaRPr lang="zh-CN" alt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254593925"/>
              </p:ext>
            </p:extLst>
          </p:nvPr>
        </p:nvGraphicFramePr>
        <p:xfrm>
          <a:off x="709987" y="481922"/>
          <a:ext cx="1070732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96414" y="5969753"/>
            <a:ext cx="1120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SDU PMT is </a:t>
            </a:r>
            <a:r>
              <a:rPr lang="en-US" altLang="zh-CN" dirty="0"/>
              <a:t>saturated at </a:t>
            </a:r>
            <a:r>
              <a:rPr lang="en-US" altLang="zh-CN" dirty="0" smtClean="0"/>
              <a:t>1100V</a:t>
            </a:r>
            <a:r>
              <a:rPr lang="en-US" altLang="zh-CN" dirty="0"/>
              <a:t>, we </a:t>
            </a:r>
            <a:r>
              <a:rPr lang="en-US" altLang="zh-CN" dirty="0" smtClean="0"/>
              <a:t>don’t </a:t>
            </a:r>
            <a:r>
              <a:rPr lang="en-US" altLang="zh-CN" dirty="0"/>
              <a:t>know whether it is also saturated </a:t>
            </a:r>
            <a:r>
              <a:rPr lang="en-US" altLang="zh-CN" dirty="0" err="1"/>
              <a:t>at</a:t>
            </a:r>
            <a:r>
              <a:rPr lang="en-US" altLang="zh-CN" dirty="0"/>
              <a:t> </a:t>
            </a:r>
            <a:r>
              <a:rPr lang="en-US" altLang="zh-CN" dirty="0" smtClean="0"/>
              <a:t>1050V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We need to get  Gain of the SDU PMT under 1000V and 900V to compare with the results what we have got.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804003" y="1857412"/>
            <a:ext cx="217391" cy="3383182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48300" y="1857412"/>
            <a:ext cx="217391" cy="3383182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52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139</Words>
  <Application>Microsoft Office PowerPoint</Application>
  <PresentationFormat>宽屏</PresentationFormat>
  <Paragraphs>38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等线 Light</vt:lpstr>
      <vt:lpstr>Arial</vt:lpstr>
      <vt:lpstr>Comic Sans MS</vt:lpstr>
      <vt:lpstr>MV Boli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chendi shen</dc:creator>
  <cp:lastModifiedBy>chendi shen</cp:lastModifiedBy>
  <cp:revision>32</cp:revision>
  <dcterms:created xsi:type="dcterms:W3CDTF">2017-11-15T06:37:55Z</dcterms:created>
  <dcterms:modified xsi:type="dcterms:W3CDTF">2017-11-16T13:09:28Z</dcterms:modified>
</cp:coreProperties>
</file>