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58" r:id="rId5"/>
    <p:sldId id="257" r:id="rId6"/>
    <p:sldId id="264" r:id="rId7"/>
    <p:sldId id="256" r:id="rId8"/>
    <p:sldId id="262" r:id="rId9"/>
    <p:sldId id="26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dirty="0" smtClean="0"/>
              <a:t>Number of photo</a:t>
            </a:r>
            <a:r>
              <a:rPr lang="en-US" altLang="zh-CN" baseline="0" dirty="0" smtClean="0"/>
              <a:t> electron with different Gain </a:t>
            </a:r>
            <a:endParaRPr lang="zh-CN" alt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hamamatsu（THU PMT）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800</c:v>
                </c:pt>
                <c:pt idx="1">
                  <c:v>900</c:v>
                </c:pt>
                <c:pt idx="2">
                  <c:v>1000</c:v>
                </c:pt>
                <c:pt idx="3">
                  <c:v>1050</c:v>
                </c:pt>
                <c:pt idx="4">
                  <c:v>1100</c:v>
                </c:pt>
                <c:pt idx="5">
                  <c:v>1200</c:v>
                </c:pt>
                <c:pt idx="6">
                  <c:v>1300</c:v>
                </c:pt>
                <c:pt idx="7">
                  <c:v>1400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1">
                  <c:v>750</c:v>
                </c:pt>
                <c:pt idx="2">
                  <c:v>748</c:v>
                </c:pt>
                <c:pt idx="4">
                  <c:v>432</c:v>
                </c:pt>
                <c:pt idx="5">
                  <c:v>271</c:v>
                </c:pt>
                <c:pt idx="6">
                  <c:v>164</c:v>
                </c:pt>
                <c:pt idx="7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3E-42AF-ADDA-1FB52367C8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IHEP (THU PMT)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800</c:v>
                </c:pt>
                <c:pt idx="1">
                  <c:v>900</c:v>
                </c:pt>
                <c:pt idx="2">
                  <c:v>1000</c:v>
                </c:pt>
                <c:pt idx="3">
                  <c:v>1050</c:v>
                </c:pt>
                <c:pt idx="4">
                  <c:v>1100</c:v>
                </c:pt>
                <c:pt idx="5">
                  <c:v>1200</c:v>
                </c:pt>
                <c:pt idx="6">
                  <c:v>1300</c:v>
                </c:pt>
                <c:pt idx="7">
                  <c:v>1400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2">
                  <c:v>1054</c:v>
                </c:pt>
                <c:pt idx="4">
                  <c:v>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3E-42AF-ADDA-1FB52367C8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SDU (SDU PMT)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800</c:v>
                </c:pt>
                <c:pt idx="1">
                  <c:v>900</c:v>
                </c:pt>
                <c:pt idx="2">
                  <c:v>1000</c:v>
                </c:pt>
                <c:pt idx="3">
                  <c:v>1050</c:v>
                </c:pt>
                <c:pt idx="4">
                  <c:v>1100</c:v>
                </c:pt>
                <c:pt idx="5">
                  <c:v>1200</c:v>
                </c:pt>
                <c:pt idx="6">
                  <c:v>1300</c:v>
                </c:pt>
                <c:pt idx="7">
                  <c:v>1400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669</c:v>
                </c:pt>
                <c:pt idx="1">
                  <c:v>711</c:v>
                </c:pt>
                <c:pt idx="2">
                  <c:v>657</c:v>
                </c:pt>
                <c:pt idx="3">
                  <c:v>680</c:v>
                </c:pt>
                <c:pt idx="4">
                  <c:v>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3E-42AF-ADDA-1FB52367C8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450460671"/>
        <c:axId val="1450461503"/>
      </c:barChart>
      <c:catAx>
        <c:axId val="145046067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dirty="0" smtClean="0"/>
                  <a:t>HV of PMT</a:t>
                </a:r>
                <a:endParaRPr lang="zh-CN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450461503"/>
        <c:crosses val="autoZero"/>
        <c:auto val="1"/>
        <c:lblAlgn val="ctr"/>
        <c:lblOffset val="100"/>
        <c:noMultiLvlLbl val="0"/>
      </c:catAx>
      <c:valAx>
        <c:axId val="14504615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dirty="0" smtClean="0"/>
                  <a:t>Number of photo electron</a:t>
                </a:r>
                <a:endParaRPr lang="zh-CN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450460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338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7714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493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906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094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036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2018/2/1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726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2018/2/1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076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2018/2/1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40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847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AF3F-67D7-4A4E-8CC1-3818C0EB0E1F}" type="datetimeFigureOut">
              <a:rPr lang="zh-CN" altLang="en-US" smtClean="0"/>
              <a:t>2018/2/1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33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4AF3F-67D7-4A4E-8CC1-3818C0EB0E1F}" type="datetimeFigureOut">
              <a:rPr lang="zh-CN" altLang="en-US" smtClean="0"/>
              <a:t>2018/2/1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BBCAA-D4FE-40EF-B0F2-A0A7C03F6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45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039112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THU2 Cosmic </a:t>
            </a:r>
            <a:r>
              <a:rPr lang="en-US" altLang="zh-CN" sz="4800" i="1" dirty="0">
                <a:latin typeface="Comic Sans MS" panose="030F0702030302020204" pitchFamily="66" charset="0"/>
                <a:cs typeface="MV Boli" panose="02000500030200090000" pitchFamily="2" charset="0"/>
              </a:rPr>
              <a:t>test with SDU </a:t>
            </a:r>
            <a:r>
              <a:rPr lang="en-US" altLang="zh-CN" sz="4800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PMT </a:t>
            </a:r>
            <a:r>
              <a:rPr lang="zh-CN" altLang="en-US" sz="4800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（</a:t>
            </a:r>
            <a:r>
              <a:rPr lang="en-US" altLang="zh-CN" sz="4800" i="1" dirty="0">
                <a:latin typeface="Comic Sans MS" panose="030F0702030302020204" pitchFamily="66" charset="0"/>
                <a:cs typeface="MV Boli" panose="02000500030200090000" pitchFamily="2" charset="0"/>
              </a:rPr>
              <a:t>3</a:t>
            </a:r>
            <a:r>
              <a:rPr lang="zh-CN" altLang="en-US" sz="4800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）</a:t>
            </a:r>
            <a:endParaRPr lang="zh-CN" altLang="en-US" sz="4800" i="1" dirty="0">
              <a:latin typeface="Comic Sans MS" panose="030F0702030302020204" pitchFamily="66" charset="0"/>
              <a:cs typeface="MV Boli" panose="02000500030200090000" pitchFamily="2" charset="0"/>
            </a:endParaRPr>
          </a:p>
        </p:txBody>
      </p:sp>
      <p:sp>
        <p:nvSpPr>
          <p:cNvPr id="3" name="副标题 2"/>
          <p:cNvSpPr txBox="1">
            <a:spLocks/>
          </p:cNvSpPr>
          <p:nvPr/>
        </p:nvSpPr>
        <p:spPr>
          <a:xfrm>
            <a:off x="3430325" y="5616178"/>
            <a:ext cx="6858000" cy="12418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zh-CN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Chendi Shen</a:t>
            </a:r>
          </a:p>
          <a:p>
            <a:pPr marL="0" indent="0" algn="r">
              <a:buNone/>
            </a:pPr>
            <a:r>
              <a:rPr lang="en-US" altLang="zh-CN" i="1" smtClean="0">
                <a:latin typeface="Comic Sans MS" panose="030F0702030302020204" pitchFamily="66" charset="0"/>
                <a:cs typeface="MV Boli" panose="02000500030200090000" pitchFamily="2" charset="0"/>
              </a:rPr>
              <a:t>2018.2.1</a:t>
            </a:r>
            <a:endParaRPr lang="zh-CN" altLang="en-US" i="1" dirty="0">
              <a:latin typeface="Comic Sans MS" panose="030F0702030302020204" pitchFamily="66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96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55" y="1095128"/>
            <a:ext cx="11444748" cy="55197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文本框 3"/>
          <p:cNvSpPr txBox="1"/>
          <p:nvPr/>
        </p:nvSpPr>
        <p:spPr>
          <a:xfrm>
            <a:off x="680883" y="262424"/>
            <a:ext cx="3872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1100V (total number of events: 50)     </a:t>
            </a:r>
          </a:p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=622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361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43000" y="301752"/>
            <a:ext cx="3708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1050V  (total number of events: 550)   </a:t>
            </a:r>
            <a:r>
              <a:rPr lang="en-US" altLang="zh-CN" dirty="0" err="1" smtClean="0"/>
              <a:t>npe</a:t>
            </a:r>
            <a:r>
              <a:rPr lang="en-US" altLang="zh-CN" dirty="0" smtClean="0"/>
              <a:t>=680</a:t>
            </a:r>
            <a:endParaRPr lang="zh-CN" altLang="en-US" dirty="0"/>
          </a:p>
        </p:txBody>
      </p:sp>
      <p:pic>
        <p:nvPicPr>
          <p:cNvPr id="6" name="图片 5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3" y="1249431"/>
            <a:ext cx="11080955" cy="51946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3199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771" y="1135181"/>
            <a:ext cx="6660457" cy="45876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文本框 2"/>
          <p:cNvSpPr txBox="1"/>
          <p:nvPr/>
        </p:nvSpPr>
        <p:spPr>
          <a:xfrm>
            <a:off x="561070" y="448056"/>
            <a:ext cx="3882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HV=1000 </a:t>
            </a:r>
            <a:r>
              <a:rPr lang="en-US" altLang="zh-CN" dirty="0"/>
              <a:t>V </a:t>
            </a:r>
            <a:endParaRPr lang="en-US" altLang="zh-CN" dirty="0" smtClean="0"/>
          </a:p>
          <a:p>
            <a:r>
              <a:rPr lang="en-US" altLang="zh-CN" dirty="0" smtClean="0"/>
              <a:t>number </a:t>
            </a:r>
            <a:r>
              <a:rPr lang="en-US" altLang="zh-CN" dirty="0"/>
              <a:t>of events </a:t>
            </a:r>
            <a:r>
              <a:rPr lang="en-US" altLang="zh-CN" dirty="0" smtClean="0"/>
              <a:t>870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334256" y="1746504"/>
            <a:ext cx="153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=657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0485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318" y="643652"/>
            <a:ext cx="5629089" cy="57814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文本框 3"/>
          <p:cNvSpPr txBox="1"/>
          <p:nvPr/>
        </p:nvSpPr>
        <p:spPr>
          <a:xfrm>
            <a:off x="155448" y="100584"/>
            <a:ext cx="2907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HV=900 V </a:t>
            </a:r>
          </a:p>
          <a:p>
            <a:r>
              <a:rPr lang="en-US" altLang="zh-CN" dirty="0" smtClean="0"/>
              <a:t>number of events 1330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5971032" y="2249424"/>
            <a:ext cx="153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=711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855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96" y="1243585"/>
            <a:ext cx="6364542" cy="32166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547" y="1243585"/>
            <a:ext cx="4931222" cy="32126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文本框 4"/>
          <p:cNvSpPr txBox="1"/>
          <p:nvPr/>
        </p:nvSpPr>
        <p:spPr>
          <a:xfrm>
            <a:off x="142096" y="138948"/>
            <a:ext cx="3537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Raw Data </a:t>
            </a:r>
          </a:p>
          <a:p>
            <a:r>
              <a:rPr lang="en-US" altLang="zh-CN" dirty="0" smtClean="0"/>
              <a:t>HV=800 V</a:t>
            </a:r>
          </a:p>
          <a:p>
            <a:r>
              <a:rPr lang="en-US" altLang="zh-CN" dirty="0"/>
              <a:t>number of events </a:t>
            </a:r>
            <a:r>
              <a:rPr lang="en-US" altLang="zh-CN" dirty="0" smtClean="0"/>
              <a:t>1160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928547" y="138948"/>
            <a:ext cx="3537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Raw Data</a:t>
            </a:r>
          </a:p>
          <a:p>
            <a:r>
              <a:rPr lang="en-US" altLang="zh-CN" dirty="0" smtClean="0"/>
              <a:t>HV=700 V</a:t>
            </a:r>
          </a:p>
          <a:p>
            <a:r>
              <a:rPr lang="en-US" altLang="zh-CN" dirty="0"/>
              <a:t>number of events </a:t>
            </a:r>
            <a:r>
              <a:rPr lang="en-US" altLang="zh-CN" dirty="0" smtClean="0"/>
              <a:t>590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" y="481888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err="1" smtClean="0"/>
              <a:t>Npe</a:t>
            </a:r>
            <a:r>
              <a:rPr lang="en-US" altLang="zh-CN" dirty="0" smtClean="0"/>
              <a:t> = [(</a:t>
            </a:r>
            <a:r>
              <a:rPr lang="en-US" altLang="zh-CN" dirty="0" smtClean="0">
                <a:solidFill>
                  <a:srgbClr val="FF0000"/>
                </a:solidFill>
              </a:rPr>
              <a:t>Raw data </a:t>
            </a:r>
            <a:r>
              <a:rPr lang="en-US" altLang="zh-CN" dirty="0" smtClean="0"/>
              <a:t>– </a:t>
            </a:r>
            <a:r>
              <a:rPr lang="en-US" altLang="zh-CN" dirty="0" err="1" smtClean="0"/>
              <a:t>ped</a:t>
            </a:r>
            <a:r>
              <a:rPr lang="en-US" altLang="zh-CN" dirty="0" smtClean="0"/>
              <a:t>) * 0.1pc/</a:t>
            </a:r>
            <a:r>
              <a:rPr lang="en-US" altLang="zh-CN" dirty="0" err="1" smtClean="0"/>
              <a:t>chanel</a:t>
            </a:r>
            <a:r>
              <a:rPr lang="en-US" altLang="zh-CN" dirty="0" smtClean="0"/>
              <a:t> </a:t>
            </a:r>
            <a:r>
              <a:rPr lang="zh-CN" altLang="en-US" dirty="0" smtClean="0"/>
              <a:t>* </a:t>
            </a:r>
            <a:r>
              <a:rPr lang="en-US" altLang="zh-CN" dirty="0" smtClean="0"/>
              <a:t>10</a:t>
            </a:r>
            <a:r>
              <a:rPr lang="en-US" altLang="zh-CN" baseline="30000" dirty="0" smtClean="0"/>
              <a:t>-12</a:t>
            </a:r>
            <a:r>
              <a:rPr lang="en-US" altLang="zh-CN" dirty="0" smtClean="0"/>
              <a:t> * 9.4] / (Gain * e)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0" y="546698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rgbClr val="FF0000"/>
                </a:solidFill>
              </a:rPr>
              <a:t>The first peak </a:t>
            </a:r>
            <a:r>
              <a:rPr lang="en-US" altLang="zh-CN" dirty="0" smtClean="0">
                <a:solidFill>
                  <a:srgbClr val="FF0000"/>
                </a:solidFill>
              </a:rPr>
              <a:t>(49.3/49.4) has </a:t>
            </a:r>
            <a:r>
              <a:rPr lang="en-US" altLang="zh-CN" dirty="0">
                <a:solidFill>
                  <a:srgbClr val="FF0000"/>
                </a:solidFill>
              </a:rPr>
              <a:t>nothing to do with high </a:t>
            </a:r>
            <a:r>
              <a:rPr lang="en-US" altLang="zh-CN" dirty="0" smtClean="0">
                <a:solidFill>
                  <a:srgbClr val="FF0000"/>
                </a:solidFill>
              </a:rPr>
              <a:t>pressure, </a:t>
            </a:r>
          </a:p>
          <a:p>
            <a:pPr algn="ctr"/>
            <a:r>
              <a:rPr lang="en-US" altLang="zh-CN" dirty="0">
                <a:solidFill>
                  <a:srgbClr val="FF0000"/>
                </a:solidFill>
              </a:rPr>
              <a:t>So the problem is that </a:t>
            </a:r>
            <a:r>
              <a:rPr lang="en-US" altLang="zh-CN" dirty="0" smtClean="0">
                <a:solidFill>
                  <a:srgbClr val="FF0000"/>
                </a:solidFill>
              </a:rPr>
              <a:t>long time </a:t>
            </a:r>
            <a:r>
              <a:rPr lang="en-US" altLang="zh-CN" dirty="0">
                <a:solidFill>
                  <a:srgbClr val="FF0000"/>
                </a:solidFill>
              </a:rPr>
              <a:t>testing can cause </a:t>
            </a:r>
            <a:r>
              <a:rPr lang="en-US" altLang="zh-CN" dirty="0" err="1" smtClean="0">
                <a:solidFill>
                  <a:srgbClr val="FF0000"/>
                </a:solidFill>
              </a:rPr>
              <a:t>ped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to </a:t>
            </a:r>
            <a:r>
              <a:rPr lang="en-US" altLang="zh-CN" dirty="0" smtClean="0">
                <a:solidFill>
                  <a:srgbClr val="FF0000"/>
                </a:solidFill>
              </a:rPr>
              <a:t>shake.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20824" y="2139696"/>
            <a:ext cx="63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49.3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078690" y="3035808"/>
            <a:ext cx="63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49.4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08576" y="1664208"/>
            <a:ext cx="63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109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771632" y="1770364"/>
            <a:ext cx="630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70.5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273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793" y="1165664"/>
            <a:ext cx="7635902" cy="4526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文本框 4"/>
          <p:cNvSpPr txBox="1"/>
          <p:nvPr/>
        </p:nvSpPr>
        <p:spPr>
          <a:xfrm>
            <a:off x="275512" y="242334"/>
            <a:ext cx="30254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HV=800 V</a:t>
            </a:r>
          </a:p>
          <a:p>
            <a:r>
              <a:rPr lang="en-US" altLang="zh-CN" dirty="0"/>
              <a:t>number of events </a:t>
            </a:r>
            <a:r>
              <a:rPr lang="en-US" altLang="zh-CN" dirty="0" smtClean="0"/>
              <a:t>1160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413248" y="2971800"/>
            <a:ext cx="153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=669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62736" y="2645063"/>
            <a:ext cx="31382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For this long time (70 days) test</a:t>
            </a:r>
            <a:r>
              <a:rPr lang="en-US" altLang="zh-CN" dirty="0"/>
              <a:t>, DAQ generated shaking, which led to the appearance of the first </a:t>
            </a:r>
            <a:r>
              <a:rPr lang="en-US" altLang="zh-CN" dirty="0" smtClean="0"/>
              <a:t>peak.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=840-171=669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49862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770669"/>
              </p:ext>
            </p:extLst>
          </p:nvPr>
        </p:nvGraphicFramePr>
        <p:xfrm>
          <a:off x="1627632" y="2057398"/>
          <a:ext cx="8934704" cy="3928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676">
                  <a:extLst>
                    <a:ext uri="{9D8B030D-6E8A-4147-A177-3AD203B41FA5}">
                      <a16:colId xmlns:a16="http://schemas.microsoft.com/office/drawing/2014/main" val="4086752089"/>
                    </a:ext>
                  </a:extLst>
                </a:gridCol>
                <a:gridCol w="2233676">
                  <a:extLst>
                    <a:ext uri="{9D8B030D-6E8A-4147-A177-3AD203B41FA5}">
                      <a16:colId xmlns:a16="http://schemas.microsoft.com/office/drawing/2014/main" val="1982895243"/>
                    </a:ext>
                  </a:extLst>
                </a:gridCol>
                <a:gridCol w="2233676">
                  <a:extLst>
                    <a:ext uri="{9D8B030D-6E8A-4147-A177-3AD203B41FA5}">
                      <a16:colId xmlns:a16="http://schemas.microsoft.com/office/drawing/2014/main" val="2484991238"/>
                    </a:ext>
                  </a:extLst>
                </a:gridCol>
                <a:gridCol w="2233676">
                  <a:extLst>
                    <a:ext uri="{9D8B030D-6E8A-4147-A177-3AD203B41FA5}">
                      <a16:colId xmlns:a16="http://schemas.microsoft.com/office/drawing/2014/main" val="3765016210"/>
                    </a:ext>
                  </a:extLst>
                </a:gridCol>
              </a:tblGrid>
              <a:tr h="45139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THU PMT</a:t>
                      </a:r>
                      <a:endParaRPr lang="zh-CN" altLang="en-US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SDU PMT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219901"/>
                  </a:ext>
                </a:extLst>
              </a:tr>
              <a:tr h="2256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HV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hamamatsu</a:t>
                      </a:r>
                      <a:endParaRPr lang="zh-CN" alt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IHEP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SDU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929826"/>
                  </a:ext>
                </a:extLst>
              </a:tr>
              <a:tr h="22569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0.527*10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697370"/>
                  </a:ext>
                </a:extLst>
              </a:tr>
              <a:tr h="4576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900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1.3*10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1.295*10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447221"/>
                  </a:ext>
                </a:extLst>
              </a:tr>
              <a:tr h="4576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3.1*10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2.2*10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2.9*10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456009"/>
                  </a:ext>
                </a:extLst>
              </a:tr>
              <a:tr h="4576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4.11*10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779218"/>
                  </a:ext>
                </a:extLst>
              </a:tr>
              <a:tr h="4576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6.5*10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4.5*10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5.997*10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379884"/>
                  </a:ext>
                </a:extLst>
              </a:tr>
              <a:tr h="4576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13.3*10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11.227*10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382799"/>
                  </a:ext>
                </a:extLst>
              </a:tr>
              <a:tr h="457667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1300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26.1*10</a:t>
                      </a:r>
                      <a:r>
                        <a:rPr lang="en-US" altLang="zh-CN" baseline="30000" dirty="0" smtClean="0"/>
                        <a:t>6</a:t>
                      </a:r>
                      <a:endParaRPr lang="zh-CN" alt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907069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786384" y="521208"/>
            <a:ext cx="2642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Gain of PMT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544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16390" y="188091"/>
            <a:ext cx="273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Test results</a:t>
            </a:r>
            <a:endParaRPr lang="zh-CN" altLang="en-US" dirty="0"/>
          </a:p>
        </p:txBody>
      </p:sp>
      <p:graphicFrame>
        <p:nvGraphicFramePr>
          <p:cNvPr id="6" name="图表 5"/>
          <p:cNvGraphicFramePr/>
          <p:nvPr>
            <p:extLst>
              <p:ext uri="{D42A27DB-BD31-4B8C-83A1-F6EECF244321}">
                <p14:modId xmlns:p14="http://schemas.microsoft.com/office/powerpoint/2010/main" val="1021981132"/>
              </p:ext>
            </p:extLst>
          </p:nvPr>
        </p:nvGraphicFramePr>
        <p:xfrm>
          <a:off x="709987" y="481922"/>
          <a:ext cx="10707329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796414" y="5969753"/>
            <a:ext cx="11205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1" dirty="0" smtClean="0">
                <a:solidFill>
                  <a:schemeClr val="accent6"/>
                </a:solidFill>
              </a:rPr>
              <a:t>SDU PMT is stable and the result is more reasonable, so </a:t>
            </a:r>
            <a:r>
              <a:rPr lang="en-US" altLang="zh-CN" b="1" dirty="0" err="1" smtClean="0">
                <a:solidFill>
                  <a:schemeClr val="accent6"/>
                </a:solidFill>
              </a:rPr>
              <a:t>Npe</a:t>
            </a:r>
            <a:r>
              <a:rPr lang="en-US" altLang="zh-CN" b="1" dirty="0" smtClean="0">
                <a:solidFill>
                  <a:schemeClr val="accent6"/>
                </a:solidFill>
              </a:rPr>
              <a:t> of THU2 is around 680</a:t>
            </a:r>
            <a:r>
              <a:rPr lang="en-US" altLang="zh-CN" dirty="0" smtClean="0"/>
              <a:t>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7182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213</Words>
  <Application>Microsoft Office PowerPoint</Application>
  <PresentationFormat>宽屏</PresentationFormat>
  <Paragraphs>63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等线</vt:lpstr>
      <vt:lpstr>等线 Light</vt:lpstr>
      <vt:lpstr>Arial</vt:lpstr>
      <vt:lpstr>Comic Sans MS</vt:lpstr>
      <vt:lpstr>MV Boli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chendi shen</dc:creator>
  <cp:lastModifiedBy>chendi shen</cp:lastModifiedBy>
  <cp:revision>32</cp:revision>
  <dcterms:created xsi:type="dcterms:W3CDTF">2018-01-25T11:03:23Z</dcterms:created>
  <dcterms:modified xsi:type="dcterms:W3CDTF">2018-02-01T09:00:22Z</dcterms:modified>
</cp:coreProperties>
</file>