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6" r:id="rId7"/>
    <p:sldId id="265" r:id="rId8"/>
    <p:sldId id="262" r:id="rId9"/>
    <p:sldId id="259" r:id="rId10"/>
    <p:sldId id="263" r:id="rId11"/>
    <p:sldId id="264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2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0203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826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86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350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41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449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912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051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438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118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873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8F10D-40B3-4FED-8B40-5011E95E068A}" type="datetimeFigureOut">
              <a:rPr lang="zh-CN" altLang="en-US" smtClean="0"/>
              <a:t>2018/2/2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0760D-3BE9-43D0-B741-AE3626C3F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093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Shashlik module and PMT test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 smtClean="0"/>
              <a:t>Ye Tian</a:t>
            </a:r>
          </a:p>
          <a:p>
            <a:r>
              <a:rPr lang="en-US" altLang="zh-CN" dirty="0" smtClean="0"/>
              <a:t>02/01/2018</a:t>
            </a:r>
          </a:p>
          <a:p>
            <a:r>
              <a:rPr lang="en-US" altLang="zh-CN" dirty="0" smtClean="0"/>
              <a:t>Shandong </a:t>
            </a:r>
            <a:r>
              <a:rPr lang="en-US" altLang="zh-CN" dirty="0" err="1" smtClean="0"/>
              <a:t>Univesity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198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SDU#3 Higher HV test</a:t>
            </a:r>
            <a:endParaRPr lang="zh-CN" altLang="en-US" b="1" dirty="0"/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6812539" y="281998"/>
            <a:ext cx="5133975" cy="3257550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6742372" y="3539548"/>
            <a:ext cx="5274310" cy="3394710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569633"/>
              </p:ext>
            </p:extLst>
          </p:nvPr>
        </p:nvGraphicFramePr>
        <p:xfrm>
          <a:off x="336204" y="2627875"/>
          <a:ext cx="6230852" cy="2231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713"/>
                <a:gridCol w="1557713"/>
                <a:gridCol w="1557713"/>
                <a:gridCol w="15577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Gain(*10^6)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Charge(</a:t>
                      </a:r>
                      <a:r>
                        <a:rPr lang="en-US" altLang="zh-CN" dirty="0" err="1" smtClean="0"/>
                        <a:t>pC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NPE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1.35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106.1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491.2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155.4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483.2</a:t>
                      </a:r>
                      <a:endParaRPr lang="zh-CN" altLang="en-US" dirty="0"/>
                    </a:p>
                  </a:txBody>
                  <a:tcPr/>
                </a:tc>
              </a:tr>
              <a:tr h="37724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223.9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477.6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427.3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494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9.995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7672647" y="731520"/>
            <a:ext cx="1379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1100V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409410" y="3888759"/>
            <a:ext cx="255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1200V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Data may have problem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838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340" y="144731"/>
            <a:ext cx="7000488" cy="1325563"/>
          </a:xfrm>
        </p:spPr>
        <p:txBody>
          <a:bodyPr>
            <a:normAutofit/>
          </a:bodyPr>
          <a:lstStyle/>
          <a:p>
            <a:r>
              <a:rPr lang="en-US" altLang="zh-CN" sz="4000" b="1" dirty="0" smtClean="0"/>
              <a:t>Shashlik signal in </a:t>
            </a:r>
            <a:r>
              <a:rPr lang="en-US" altLang="zh-CN" sz="4000" b="1" dirty="0" err="1" smtClean="0"/>
              <a:t>JLab</a:t>
            </a:r>
            <a:r>
              <a:rPr lang="en-US" altLang="zh-CN" sz="4000" b="1" dirty="0" smtClean="0"/>
              <a:t> cosmic test  </a:t>
            </a:r>
            <a:endParaRPr lang="zh-CN" altLang="en-US" sz="4000" b="1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413990"/>
              </p:ext>
            </p:extLst>
          </p:nvPr>
        </p:nvGraphicFramePr>
        <p:xfrm>
          <a:off x="466899" y="1678305"/>
          <a:ext cx="562910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6367"/>
                <a:gridCol w="1876367"/>
                <a:gridCol w="18763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Shashlik Module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HV(start</a:t>
                      </a:r>
                      <a:r>
                        <a:rPr lang="en-US" altLang="zh-CN" baseline="0" dirty="0" smtClean="0"/>
                        <a:t> from run 1140)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Gain(10^6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1700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?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SDU#1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1453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SDU#2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图片 4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691" y="451815"/>
            <a:ext cx="4404109" cy="2972204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3"/>
          <a:stretch>
            <a:fillRect/>
          </a:stretch>
        </p:blipFill>
        <p:spPr>
          <a:xfrm>
            <a:off x="6949691" y="3545939"/>
            <a:ext cx="4268777" cy="3065780"/>
          </a:xfrm>
          <a:prstGeom prst="rect">
            <a:avLst/>
          </a:prstGeom>
        </p:spPr>
      </p:pic>
      <p:pic>
        <p:nvPicPr>
          <p:cNvPr id="7" name="图片 6"/>
          <p:cNvPicPr/>
          <p:nvPr/>
        </p:nvPicPr>
        <p:blipFill>
          <a:blip r:embed="rId4"/>
          <a:stretch>
            <a:fillRect/>
          </a:stretch>
        </p:blipFill>
        <p:spPr>
          <a:xfrm>
            <a:off x="838200" y="3556000"/>
            <a:ext cx="4801004" cy="31496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920239" y="4156363"/>
            <a:ext cx="220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THU(low signal)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179724" y="1097280"/>
            <a:ext cx="149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SDU#1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179724" y="4341029"/>
            <a:ext cx="149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SDU#2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322770" y="3464659"/>
            <a:ext cx="1165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err="1"/>
              <a:t>f</a:t>
            </a:r>
            <a:r>
              <a:rPr lang="en-US" altLang="zh-CN" sz="1400" i="1" dirty="0" err="1" smtClean="0"/>
              <a:t>adc</a:t>
            </a:r>
            <a:r>
              <a:rPr lang="en-US" altLang="zh-CN" sz="1400" i="1" dirty="0" smtClean="0"/>
              <a:t> channel</a:t>
            </a:r>
            <a:endParaRPr lang="zh-CN" altLang="en-US" sz="1400" i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10598940" y="6536108"/>
            <a:ext cx="1165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err="1"/>
              <a:t>f</a:t>
            </a:r>
            <a:r>
              <a:rPr lang="en-US" altLang="zh-CN" sz="1400" i="1" dirty="0" err="1" smtClean="0"/>
              <a:t>adc</a:t>
            </a:r>
            <a:r>
              <a:rPr lang="en-US" altLang="zh-CN" sz="1400" i="1" dirty="0" smtClean="0"/>
              <a:t> channel</a:t>
            </a:r>
            <a:endParaRPr lang="zh-CN" altLang="en-US" sz="1400" i="1" dirty="0"/>
          </a:p>
        </p:txBody>
      </p:sp>
      <p:sp>
        <p:nvSpPr>
          <p:cNvPr id="13" name="文本框 12"/>
          <p:cNvSpPr txBox="1"/>
          <p:nvPr/>
        </p:nvSpPr>
        <p:spPr>
          <a:xfrm>
            <a:off x="4474037" y="6551711"/>
            <a:ext cx="1165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err="1"/>
              <a:t>f</a:t>
            </a:r>
            <a:r>
              <a:rPr lang="en-US" altLang="zh-CN" sz="1400" i="1" dirty="0" err="1" smtClean="0"/>
              <a:t>adc</a:t>
            </a:r>
            <a:r>
              <a:rPr lang="en-US" altLang="zh-CN" sz="1400" i="1" dirty="0" smtClean="0"/>
              <a:t> channel</a:t>
            </a:r>
            <a:endParaRPr lang="zh-CN" alt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67951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PMT in THU#2 linearity 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THU </a:t>
            </a:r>
            <a:r>
              <a:rPr lang="en-US" altLang="zh-CN" dirty="0"/>
              <a:t>powder paint </a:t>
            </a:r>
            <a:r>
              <a:rPr lang="en-US" altLang="zh-CN" dirty="0" smtClean="0"/>
              <a:t>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SDU#3 test with higher voltage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Shashlik cosmic ray test in </a:t>
            </a:r>
            <a:r>
              <a:rPr lang="en-US" altLang="zh-CN" dirty="0" err="1" smtClean="0"/>
              <a:t>JLab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934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7748" y="16065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SDU PMT(67748) in THU#2 linearity test</a:t>
            </a:r>
            <a:r>
              <a:rPr lang="en-US" altLang="zh-CN" sz="2700" dirty="0" smtClean="0"/>
              <a:t>(20ns LED pulse)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4000" i="1" dirty="0" smtClean="0"/>
              <a:t>HV: 1100V(5.997*10^6)</a:t>
            </a:r>
            <a:endParaRPr lang="zh-CN" altLang="en-US" sz="4000" i="1" dirty="0"/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0379" y="3648305"/>
            <a:ext cx="5780231" cy="3166341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6149021" y="867871"/>
            <a:ext cx="5739823" cy="2780434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4"/>
          <a:stretch>
            <a:fillRect/>
          </a:stretch>
        </p:blipFill>
        <p:spPr>
          <a:xfrm>
            <a:off x="6095999" y="3785810"/>
            <a:ext cx="5845868" cy="2891329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6282025" y="1775750"/>
            <a:ext cx="3260986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7406640" y="1856562"/>
            <a:ext cx="773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300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519411" y="3478033"/>
            <a:ext cx="13694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/>
              <a:t>Photon number</a:t>
            </a:r>
            <a:endParaRPr lang="zh-CN" altLang="en-US" sz="1400" i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10963954" y="6523250"/>
            <a:ext cx="1143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/>
              <a:t>Charge(</a:t>
            </a:r>
            <a:r>
              <a:rPr lang="en-US" altLang="zh-CN" sz="1400" i="1" dirty="0" err="1" smtClean="0"/>
              <a:t>pC</a:t>
            </a:r>
            <a:r>
              <a:rPr lang="en-US" altLang="zh-CN" sz="1400" i="1" dirty="0" smtClean="0"/>
              <a:t>)</a:t>
            </a:r>
            <a:endParaRPr lang="zh-CN" altLang="en-US" sz="1400" i="1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1020" y="5168085"/>
            <a:ext cx="2697912" cy="130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75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8334" y="665018"/>
            <a:ext cx="4997335" cy="1122853"/>
          </a:xfrm>
        </p:spPr>
        <p:txBody>
          <a:bodyPr>
            <a:normAutofit/>
          </a:bodyPr>
          <a:lstStyle/>
          <a:p>
            <a:r>
              <a:rPr lang="en-US" altLang="zh-CN" i="1" dirty="0" smtClean="0"/>
              <a:t>HV: 1000V(2.9*10^6)</a:t>
            </a:r>
            <a:endParaRPr lang="zh-CN" altLang="en-US" i="1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470" y="3494029"/>
            <a:ext cx="5617065" cy="2962275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6079490" y="665018"/>
            <a:ext cx="5716270" cy="2670002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4"/>
          <a:stretch>
            <a:fillRect/>
          </a:stretch>
        </p:blipFill>
        <p:spPr>
          <a:xfrm>
            <a:off x="6079490" y="3494029"/>
            <a:ext cx="5716270" cy="2818274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6298651" y="1385052"/>
            <a:ext cx="3260986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8063345" y="1463040"/>
            <a:ext cx="615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550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552662" y="3197248"/>
            <a:ext cx="13694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/>
              <a:t>Photon number</a:t>
            </a:r>
            <a:endParaRPr lang="zh-CN" altLang="en-US" sz="1400" i="1" dirty="0"/>
          </a:p>
        </p:txBody>
      </p:sp>
      <p:sp>
        <p:nvSpPr>
          <p:cNvPr id="10" name="文本框 9"/>
          <p:cNvSpPr txBox="1"/>
          <p:nvPr/>
        </p:nvSpPr>
        <p:spPr>
          <a:xfrm>
            <a:off x="10896413" y="6223992"/>
            <a:ext cx="1143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/>
              <a:t>Charge(</a:t>
            </a:r>
            <a:r>
              <a:rPr lang="en-US" altLang="zh-CN" sz="1400" i="1" dirty="0" err="1" smtClean="0"/>
              <a:t>pC</a:t>
            </a:r>
            <a:r>
              <a:rPr lang="en-US" altLang="zh-CN" sz="1400" i="1" dirty="0" smtClean="0"/>
              <a:t>)</a:t>
            </a:r>
            <a:endParaRPr lang="zh-CN" alt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145653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371407" cy="1325563"/>
          </a:xfrm>
        </p:spPr>
        <p:txBody>
          <a:bodyPr>
            <a:normAutofit/>
          </a:bodyPr>
          <a:lstStyle/>
          <a:p>
            <a:r>
              <a:rPr lang="en-US" altLang="zh-CN" sz="4000" i="1" dirty="0" smtClean="0"/>
              <a:t>HV: 900V(1.295*10^6)</a:t>
            </a:r>
            <a:endParaRPr lang="zh-CN" altLang="en-US" sz="4000" i="1" dirty="0"/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200255" y="3715789"/>
            <a:ext cx="5610341" cy="3017549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6079488" y="648394"/>
            <a:ext cx="5912255" cy="2720110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4"/>
          <a:stretch>
            <a:fillRect/>
          </a:stretch>
        </p:blipFill>
        <p:spPr>
          <a:xfrm>
            <a:off x="6079489" y="3715790"/>
            <a:ext cx="5912255" cy="280846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6489843" y="1712453"/>
            <a:ext cx="3260986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8561789" y="1818189"/>
            <a:ext cx="94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1100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622310" y="3250407"/>
            <a:ext cx="13694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/>
              <a:t>Photon number</a:t>
            </a:r>
            <a:endParaRPr lang="zh-CN" altLang="en-US" sz="1400" i="1" dirty="0"/>
          </a:p>
        </p:txBody>
      </p:sp>
      <p:sp>
        <p:nvSpPr>
          <p:cNvPr id="10" name="文本框 9"/>
          <p:cNvSpPr txBox="1"/>
          <p:nvPr/>
        </p:nvSpPr>
        <p:spPr>
          <a:xfrm>
            <a:off x="11048698" y="6416007"/>
            <a:ext cx="1143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/>
              <a:t>Charge(</a:t>
            </a:r>
            <a:r>
              <a:rPr lang="en-US" altLang="zh-CN" sz="1400" i="1" dirty="0" err="1" smtClean="0"/>
              <a:t>pC</a:t>
            </a:r>
            <a:r>
              <a:rPr lang="en-US" altLang="zh-CN" sz="1400" i="1" dirty="0" smtClean="0"/>
              <a:t>)</a:t>
            </a:r>
            <a:endParaRPr lang="zh-CN" alt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61307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max current(calculated from amplitude)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632564" y="2956498"/>
            <a:ext cx="1065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9</a:t>
            </a:r>
            <a:r>
              <a:rPr lang="en-US" altLang="zh-CN" dirty="0" smtClean="0"/>
              <a:t>00V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0916" y="3432467"/>
            <a:ext cx="3755627" cy="259425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37" y="3432468"/>
            <a:ext cx="4010025" cy="2528066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877098" y="2943783"/>
            <a:ext cx="1479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1000V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0068098" y="2956498"/>
            <a:ext cx="1479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1100V</a:t>
            </a:r>
            <a:endParaRPr lang="zh-CN" altLang="en-US" dirty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5277" y="3325831"/>
            <a:ext cx="3990724" cy="2700896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>
            <a:off x="626292" y="4391950"/>
            <a:ext cx="3260986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724159" y="4171817"/>
            <a:ext cx="3260986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8542625" y="4324217"/>
            <a:ext cx="3260986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2262100" y="4507002"/>
            <a:ext cx="872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20mA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270639" y="4391042"/>
            <a:ext cx="872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24mA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632065" y="4397146"/>
            <a:ext cx="872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26mA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05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6389" y="106085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 smtClean="0"/>
              <a:t>Problems in linearity test:</a:t>
            </a:r>
          </a:p>
          <a:p>
            <a:r>
              <a:rPr lang="en-US" altLang="zh-CN" dirty="0" smtClean="0"/>
              <a:t>All HVs has the max charge 250pC</a:t>
            </a:r>
            <a:r>
              <a:rPr lang="en-US" altLang="zh-CN" dirty="0"/>
              <a:t>(</a:t>
            </a:r>
            <a:r>
              <a:rPr lang="en-US" altLang="zh-CN" dirty="0" smtClean="0"/>
              <a:t>-5%), the max NPEs are only influenced by the gain</a:t>
            </a:r>
          </a:p>
          <a:p>
            <a:r>
              <a:rPr lang="en-US" altLang="zh-CN" dirty="0" smtClean="0"/>
              <a:t>For 1100V, 300 photon electrons would exceed linearity range, not corresponding to </a:t>
            </a:r>
            <a:r>
              <a:rPr lang="en-US" altLang="zh-CN" dirty="0" err="1" smtClean="0"/>
              <a:t>Chendi’s</a:t>
            </a:r>
            <a:r>
              <a:rPr lang="en-US" altLang="zh-CN" dirty="0" smtClean="0"/>
              <a:t> result  </a:t>
            </a:r>
          </a:p>
          <a:p>
            <a:r>
              <a:rPr lang="en-US" altLang="zh-CN" dirty="0" smtClean="0"/>
              <a:t>The width of LED pulse will influence the linearity range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The problems will be check soon </a:t>
            </a:r>
          </a:p>
          <a:p>
            <a:pPr marL="0" indent="0">
              <a:buNone/>
            </a:pP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96056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THU powder paint reflectivity test</a:t>
            </a:r>
            <a:endParaRPr lang="zh-CN" altLang="en-US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9150" y="3030329"/>
            <a:ext cx="4053403" cy="340882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73327" y="4288822"/>
            <a:ext cx="3275215" cy="831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73328" y="4516678"/>
            <a:ext cx="3275215" cy="831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73330" y="4397432"/>
            <a:ext cx="3275215" cy="7481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73329" y="4637113"/>
            <a:ext cx="3275215" cy="7481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73329" y="4851860"/>
            <a:ext cx="3275215" cy="7481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73328" y="4734742"/>
            <a:ext cx="3275215" cy="831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73327" y="4952158"/>
            <a:ext cx="3275215" cy="831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673327" y="4206241"/>
            <a:ext cx="327521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73326" y="5106786"/>
            <a:ext cx="327521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673326" y="5179919"/>
            <a:ext cx="3275215" cy="831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73325" y="4040681"/>
            <a:ext cx="3275215" cy="831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606829" y="1532388"/>
            <a:ext cx="10465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Receive </a:t>
            </a: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three layers of powder</a:t>
            </a:r>
            <a:r>
              <a:rPr lang="en-US" altLang="zh-CN" dirty="0" smtClean="0"/>
              <a:t> paint from THU, test with similar test setup as previous five layers test(only </a:t>
            </a: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4 scintillator layers</a:t>
            </a:r>
            <a:r>
              <a:rPr lang="en-US" altLang="zh-CN" dirty="0" smtClean="0"/>
              <a:t> in test now).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06829" y="2628958"/>
            <a:ext cx="6201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Test setup</a:t>
            </a:r>
          </a:p>
          <a:p>
            <a:r>
              <a:rPr lang="en-US" altLang="zh-CN" dirty="0" smtClean="0"/>
              <a:t>comparing with same setup that only powder paint layer replaced with Tyvek-lead-</a:t>
            </a:r>
            <a:r>
              <a:rPr lang="en-US" altLang="zh-CN" dirty="0" err="1" smtClean="0"/>
              <a:t>tyvek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4680063" y="3588037"/>
            <a:ext cx="2319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Lead</a:t>
            </a:r>
          </a:p>
          <a:p>
            <a:r>
              <a:rPr lang="en-US" altLang="zh-CN" dirty="0" smtClean="0">
                <a:solidFill>
                  <a:srgbClr val="FFC000"/>
                </a:solidFill>
              </a:rPr>
              <a:t>Tyvek</a:t>
            </a:r>
          </a:p>
          <a:p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Scintillator</a:t>
            </a:r>
          </a:p>
          <a:p>
            <a:r>
              <a:rPr lang="en-US" altLang="zh-CN" dirty="0" smtClean="0"/>
              <a:t>Power paint layer</a:t>
            </a:r>
            <a:endParaRPr lang="zh-CN" altLang="en-US" dirty="0"/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4031673" y="3783184"/>
            <a:ext cx="648385" cy="257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 flipH="1">
            <a:off x="4031669" y="4073325"/>
            <a:ext cx="731522" cy="136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H="1">
            <a:off x="4031668" y="4330385"/>
            <a:ext cx="710743" cy="5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H="1" flipV="1">
            <a:off x="4040440" y="4456456"/>
            <a:ext cx="639618" cy="143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015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Result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378729"/>
              </p:ext>
            </p:extLst>
          </p:nvPr>
        </p:nvGraphicFramePr>
        <p:xfrm>
          <a:off x="116380" y="1954833"/>
          <a:ext cx="61666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38"/>
                <a:gridCol w="806335"/>
                <a:gridCol w="706582"/>
                <a:gridCol w="1296785"/>
                <a:gridCol w="866140"/>
                <a:gridCol w="10277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Material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PMT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HV(V)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Gain*10^6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Charge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NPE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powder paint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67702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40.1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46.3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tyvek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67749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33.9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6567805" y="408031"/>
            <a:ext cx="5274310" cy="2929255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6567805" y="3603884"/>
            <a:ext cx="5274310" cy="29254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332509" y="3419218"/>
                <a:ext cx="4987635" cy="283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Assuming: </a:t>
                </a:r>
              </a:p>
              <a:p>
                <a:r>
                  <a:rPr lang="en-US" altLang="zh-CN" dirty="0" smtClean="0"/>
                  <a:t>Power paint reflectivity =b</a:t>
                </a:r>
              </a:p>
              <a:p>
                <a:r>
                  <a:rPr lang="en-US" altLang="zh-CN" dirty="0" smtClean="0"/>
                  <a:t>Tyvek reflectivity =a</a:t>
                </a:r>
              </a:p>
              <a:p>
                <a:r>
                  <a:rPr lang="en-US" altLang="zh-CN" dirty="0" smtClean="0"/>
                  <a:t>We get: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46.3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33.9</m:t>
                          </m:r>
                        </m:den>
                      </m:f>
                    </m:oMath>
                  </m:oMathPara>
                </a14:m>
                <a:endParaRPr lang="en-US" altLang="zh-CN" b="0" dirty="0" smtClean="0"/>
              </a:p>
              <a:p>
                <a:endParaRPr lang="en-US" altLang="zh-CN" dirty="0" smtClean="0"/>
              </a:p>
              <a:p>
                <a:r>
                  <a:rPr lang="en-US" altLang="zh-CN" dirty="0" smtClean="0"/>
                  <a:t>So: b/a = 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1.475</a:t>
                </a:r>
              </a:p>
              <a:p>
                <a:endParaRPr lang="en-US" altLang="zh-CN" dirty="0">
                  <a:solidFill>
                    <a:srgbClr val="FF0000"/>
                  </a:solidFill>
                </a:endParaRPr>
              </a:p>
              <a:p>
                <a:r>
                  <a:rPr lang="en-US" altLang="zh-CN" dirty="0" smtClean="0">
                    <a:solidFill>
                      <a:srgbClr val="FF0000"/>
                    </a:solidFill>
                  </a:rPr>
                  <a:t>Which improve much comparing with SDU modules.  </a:t>
                </a:r>
                <a:r>
                  <a:rPr lang="en-US" altLang="zh-CN" dirty="0" smtClean="0"/>
                  <a:t>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9" y="3419218"/>
                <a:ext cx="4987635" cy="2834237"/>
              </a:xfrm>
              <a:prstGeom prst="rect">
                <a:avLst/>
              </a:prstGeom>
              <a:blipFill rotWithShape="0">
                <a:blip r:embed="rId4"/>
                <a:stretch>
                  <a:fillRect l="-1100" t="-1290" r="-4034" b="-2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框 2"/>
          <p:cNvSpPr txBox="1"/>
          <p:nvPr/>
        </p:nvSpPr>
        <p:spPr>
          <a:xfrm>
            <a:off x="9069185" y="1931237"/>
            <a:ext cx="1687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powder paint 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8196349" y="4836336"/>
            <a:ext cx="118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tyvek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8776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281</Words>
  <Application>Microsoft Office PowerPoint</Application>
  <PresentationFormat>宽屏</PresentationFormat>
  <Paragraphs>118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Cambria Math</vt:lpstr>
      <vt:lpstr>Office 主题</vt:lpstr>
      <vt:lpstr>Shashlik module and PMT test</vt:lpstr>
      <vt:lpstr>Outline</vt:lpstr>
      <vt:lpstr>SDU PMT(67748) in THU#2 linearity test(20ns LED pulse) HV: 1100V(5.997*10^6)</vt:lpstr>
      <vt:lpstr>HV: 1000V(2.9*10^6)</vt:lpstr>
      <vt:lpstr>HV: 900V(1.295*10^6)</vt:lpstr>
      <vt:lpstr>The max current(calculated from amplitude)</vt:lpstr>
      <vt:lpstr>PowerPoint 演示文稿</vt:lpstr>
      <vt:lpstr>THU powder paint reflectivity test</vt:lpstr>
      <vt:lpstr>Test Result</vt:lpstr>
      <vt:lpstr>SDU#3 Higher HV test</vt:lpstr>
      <vt:lpstr>Shashlik signal in JLab cosmic test  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Shashlik module and PMT test</dc:title>
  <dc:creator>Tian Ye</dc:creator>
  <cp:lastModifiedBy>Tian Ye</cp:lastModifiedBy>
  <cp:revision>14</cp:revision>
  <dcterms:created xsi:type="dcterms:W3CDTF">2018-02-01T12:49:07Z</dcterms:created>
  <dcterms:modified xsi:type="dcterms:W3CDTF">2018-02-01T19:42:34Z</dcterms:modified>
</cp:coreProperties>
</file>