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6" r:id="rId4"/>
    <p:sldId id="270" r:id="rId5"/>
    <p:sldId id="26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0AD47"/>
    <a:srgbClr val="61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3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9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56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9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7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7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1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76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42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64BB-A8E5-457B-B3F7-AE256754B9FE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4D8E-15A8-45D6-86FD-8B83FFF02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1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03911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>
                <a:latin typeface="Comic Sans MS" panose="030F0702030302020204" pitchFamily="66" charset="0"/>
                <a:cs typeface="MV Boli" panose="02000500030200090000" pitchFamily="2" charset="0"/>
              </a:rPr>
              <a:t>fiber reflectivity </a:t>
            </a:r>
            <a:r>
              <a:rPr lang="en-US" altLang="zh-CN" sz="4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US" altLang="zh-CN" sz="4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 </a:t>
            </a:r>
            <a:endParaRPr lang="zh-CN" altLang="en-US" sz="48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4914996" y="5616178"/>
            <a:ext cx="6858000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Chendi </a:t>
            </a: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Shen</a:t>
            </a:r>
          </a:p>
          <a:p>
            <a:pPr marL="0" indent="0" algn="r">
              <a:buNone/>
            </a:pP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2018.10.18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标注 10"/>
          <p:cNvSpPr/>
          <p:nvPr/>
        </p:nvSpPr>
        <p:spPr>
          <a:xfrm>
            <a:off x="9915136" y="2871079"/>
            <a:ext cx="1790569" cy="568131"/>
          </a:xfrm>
          <a:prstGeom prst="wedgeRectCallout">
            <a:avLst>
              <a:gd name="adj1" fmla="val -84884"/>
              <a:gd name="adj2" fmla="val -149332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Lead without  </a:t>
            </a:r>
            <a:r>
              <a:rPr lang="en-US" altLang="zh-CN" dirty="0" err="1" smtClean="0">
                <a:solidFill>
                  <a:schemeClr val="tx1"/>
                </a:solidFill>
              </a:rPr>
              <a:t>powderpainting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9905089" y="1961042"/>
            <a:ext cx="1790569" cy="556843"/>
          </a:xfrm>
          <a:prstGeom prst="wedgeRectCallout">
            <a:avLst>
              <a:gd name="adj1" fmla="val -76621"/>
              <a:gd name="adj2" fmla="val -6014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MPD_Scintillator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6 layers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809682" y="204238"/>
            <a:ext cx="4251138" cy="33443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 rot="10800000">
            <a:off x="8677023" y="-528437"/>
            <a:ext cx="512239" cy="2986903"/>
          </a:xfrm>
          <a:prstGeom prst="arc">
            <a:avLst>
              <a:gd name="adj1" fmla="val 9916599"/>
              <a:gd name="adj2" fmla="val 16088586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0800000">
            <a:off x="8430324" y="1985741"/>
            <a:ext cx="924233" cy="88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0800000">
            <a:off x="8430324" y="1230459"/>
            <a:ext cx="924233" cy="88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0800000">
            <a:off x="8430325" y="1793448"/>
            <a:ext cx="924233" cy="88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0800000">
            <a:off x="8430325" y="1603715"/>
            <a:ext cx="924233" cy="88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0800000">
            <a:off x="8430325" y="1414035"/>
            <a:ext cx="924233" cy="88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10800000">
            <a:off x="8430327" y="1053093"/>
            <a:ext cx="924233" cy="88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rot="10800000">
            <a:off x="8521613" y="-528437"/>
            <a:ext cx="512239" cy="2986903"/>
          </a:xfrm>
          <a:prstGeom prst="arc">
            <a:avLst>
              <a:gd name="adj1" fmla="val 9916599"/>
              <a:gd name="adj2" fmla="val 16088586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弧形 38"/>
          <p:cNvSpPr/>
          <p:nvPr/>
        </p:nvSpPr>
        <p:spPr>
          <a:xfrm rot="10800000">
            <a:off x="8342347" y="-528437"/>
            <a:ext cx="512239" cy="2986903"/>
          </a:xfrm>
          <a:prstGeom prst="arc">
            <a:avLst>
              <a:gd name="adj1" fmla="val 9916599"/>
              <a:gd name="adj2" fmla="val 16088586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弧形 39"/>
          <p:cNvSpPr/>
          <p:nvPr/>
        </p:nvSpPr>
        <p:spPr>
          <a:xfrm rot="10800000">
            <a:off x="8186937" y="-528437"/>
            <a:ext cx="512239" cy="2986903"/>
          </a:xfrm>
          <a:prstGeom prst="arc">
            <a:avLst>
              <a:gd name="adj1" fmla="val 9916599"/>
              <a:gd name="adj2" fmla="val 16088586"/>
            </a:avLst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800000">
            <a:off x="9127127" y="808205"/>
            <a:ext cx="126522" cy="13149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0800000">
            <a:off x="8971717" y="808205"/>
            <a:ext cx="126522" cy="13149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10800000">
            <a:off x="8798316" y="808205"/>
            <a:ext cx="126522" cy="13149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10800000">
            <a:off x="8638347" y="808205"/>
            <a:ext cx="126522" cy="13149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38782" r="55595" b="22790"/>
          <a:stretch/>
        </p:blipFill>
        <p:spPr>
          <a:xfrm>
            <a:off x="201731" y="2096974"/>
            <a:ext cx="995315" cy="64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文本框 41"/>
          <p:cNvSpPr txBox="1"/>
          <p:nvPr/>
        </p:nvSpPr>
        <p:spPr>
          <a:xfrm>
            <a:off x="333167" y="503350"/>
            <a:ext cx="247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setup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矩形标注 42"/>
          <p:cNvSpPr/>
          <p:nvPr/>
        </p:nvSpPr>
        <p:spPr>
          <a:xfrm>
            <a:off x="9910548" y="1082640"/>
            <a:ext cx="1485102" cy="556843"/>
          </a:xfrm>
          <a:prstGeom prst="wedgeRectCallout">
            <a:avLst>
              <a:gd name="adj1" fmla="val -101809"/>
              <a:gd name="adj2" fmla="val 3015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16 WLSF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BCF91A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60909" y="1910162"/>
            <a:ext cx="943897" cy="3736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PMT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96710" y="2037413"/>
            <a:ext cx="1150374" cy="786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465843" y="1214729"/>
            <a:ext cx="175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beta</a:t>
            </a:r>
            <a:r>
              <a:rPr lang="en-US" altLang="zh-CN" dirty="0" smtClean="0"/>
              <a:t> </a:t>
            </a:r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599587" y="1477840"/>
            <a:ext cx="943897" cy="3736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HV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18551" y="2309141"/>
            <a:ext cx="1510782" cy="3736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multimeter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5" name="肘形连接符 34"/>
          <p:cNvCxnSpPr>
            <a:stCxn id="33" idx="3"/>
          </p:cNvCxnSpPr>
          <p:nvPr/>
        </p:nvCxnSpPr>
        <p:spPr>
          <a:xfrm>
            <a:off x="2543484" y="1664653"/>
            <a:ext cx="1099424" cy="2995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22" idx="1"/>
            <a:endCxn id="34" idx="3"/>
          </p:cNvCxnSpPr>
          <p:nvPr/>
        </p:nvCxnSpPr>
        <p:spPr>
          <a:xfrm rot="10800000" flipV="1">
            <a:off x="2829333" y="2096974"/>
            <a:ext cx="831576" cy="39897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 rot="10800000">
            <a:off x="4689355" y="1212322"/>
            <a:ext cx="2473641" cy="1071207"/>
            <a:chOff x="4714653" y="1118975"/>
            <a:chExt cx="2473641" cy="1071207"/>
          </a:xfrm>
        </p:grpSpPr>
        <p:sp>
          <p:nvSpPr>
            <p:cNvPr id="26" name="弧形 25"/>
            <p:cNvSpPr/>
            <p:nvPr/>
          </p:nvSpPr>
          <p:spPr>
            <a:xfrm rot="15579497">
              <a:off x="5611335" y="1106746"/>
              <a:ext cx="875071" cy="1291801"/>
            </a:xfrm>
            <a:prstGeom prst="arc">
              <a:avLst>
                <a:gd name="adj1" fmla="val 16249179"/>
                <a:gd name="adj2" fmla="val 2516737"/>
              </a:avLst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弧形 26"/>
            <p:cNvSpPr/>
            <p:nvPr/>
          </p:nvSpPr>
          <p:spPr>
            <a:xfrm rot="15625876">
              <a:off x="5510143" y="1091892"/>
              <a:ext cx="875071" cy="1316108"/>
            </a:xfrm>
            <a:prstGeom prst="arc">
              <a:avLst>
                <a:gd name="adj1" fmla="val 16237519"/>
                <a:gd name="adj2" fmla="val 2407635"/>
              </a:avLst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 rot="15579497">
              <a:off x="5368326" y="1106746"/>
              <a:ext cx="875071" cy="1291801"/>
            </a:xfrm>
            <a:prstGeom prst="arc">
              <a:avLst>
                <a:gd name="adj1" fmla="val 16197685"/>
                <a:gd name="adj2" fmla="val 2516737"/>
              </a:avLst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10800000">
              <a:off x="4714653" y="1118975"/>
              <a:ext cx="1381433" cy="8652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 rot="10800000" flipH="1">
              <a:off x="4783481" y="1733289"/>
              <a:ext cx="12437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0800000">
              <a:off x="5065392" y="1765674"/>
              <a:ext cx="491613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rot="10800000">
              <a:off x="5756859" y="1869626"/>
              <a:ext cx="1431435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形标注 49"/>
            <p:cNvSpPr/>
            <p:nvPr/>
          </p:nvSpPr>
          <p:spPr>
            <a:xfrm>
              <a:off x="4765478" y="1667204"/>
              <a:ext cx="1012723" cy="236393"/>
            </a:xfrm>
            <a:prstGeom prst="wedgeEllipseCallout">
              <a:avLst>
                <a:gd name="adj1" fmla="val -167435"/>
                <a:gd name="adj2" fmla="val -1652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857851" y="1130259"/>
              <a:ext cx="78647" cy="5819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884709" y="1130259"/>
              <a:ext cx="78647" cy="5819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标注 51"/>
          <p:cNvSpPr/>
          <p:nvPr/>
        </p:nvSpPr>
        <p:spPr>
          <a:xfrm>
            <a:off x="9915137" y="305558"/>
            <a:ext cx="1485102" cy="556843"/>
          </a:xfrm>
          <a:prstGeom prst="wedgeRectCallout">
            <a:avLst>
              <a:gd name="adj1" fmla="val -87999"/>
              <a:gd name="adj2" fmla="val 41636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Reflective materials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>
          <a:xfrm>
            <a:off x="490079" y="3248030"/>
            <a:ext cx="6520961" cy="331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9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7613" y="427997"/>
            <a:ext cx="690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Position of Fibers vs. Light yield</a:t>
            </a:r>
            <a:r>
              <a:rPr lang="en-US" altLang="zh-CN" sz="2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3" y="1945695"/>
            <a:ext cx="4313447" cy="3235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2591"/>
              </p:ext>
            </p:extLst>
          </p:nvPr>
        </p:nvGraphicFramePr>
        <p:xfrm>
          <a:off x="4945626" y="2624230"/>
          <a:ext cx="6912077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929">
                  <a:extLst>
                    <a:ext uri="{9D8B030D-6E8A-4147-A177-3AD203B41FA5}">
                      <a16:colId xmlns:a16="http://schemas.microsoft.com/office/drawing/2014/main" val="3446955226"/>
                    </a:ext>
                  </a:extLst>
                </a:gridCol>
                <a:gridCol w="1691148">
                  <a:extLst>
                    <a:ext uri="{9D8B030D-6E8A-4147-A177-3AD203B41FA5}">
                      <a16:colId xmlns:a16="http://schemas.microsoft.com/office/drawing/2014/main" val="1445225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91007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fiber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slightly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exposes the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38.5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95528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fiber is exposed to the scintillator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2383"/>
                  </a:ext>
                </a:extLst>
              </a:tr>
              <a:tr h="296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fiber exposes the scintillator to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greatest extent (~1cm)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3867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614219" y="47494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The results show that the slight change in position of the </a:t>
            </a: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fibers </a:t>
            </a:r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has little effect on the experiment.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948" y="54371"/>
            <a:ext cx="500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Test </a:t>
            </a:r>
            <a:r>
              <a:rPr lang="en-US" altLang="zh-CN" sz="2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result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26493" r="29835"/>
          <a:stretch/>
        </p:blipFill>
        <p:spPr>
          <a:xfrm>
            <a:off x="260355" y="1275646"/>
            <a:ext cx="3723291" cy="2582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50975" y="4059739"/>
          <a:ext cx="394205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29">
                  <a:extLst>
                    <a:ext uri="{9D8B030D-6E8A-4147-A177-3AD203B41FA5}">
                      <a16:colId xmlns:a16="http://schemas.microsoft.com/office/drawing/2014/main" val="935547752"/>
                    </a:ext>
                  </a:extLst>
                </a:gridCol>
                <a:gridCol w="1163158">
                  <a:extLst>
                    <a:ext uri="{9D8B030D-6E8A-4147-A177-3AD203B41FA5}">
                      <a16:colId xmlns:a16="http://schemas.microsoft.com/office/drawing/2014/main" val="3446955226"/>
                    </a:ext>
                  </a:extLst>
                </a:gridCol>
                <a:gridCol w="1518866">
                  <a:extLst>
                    <a:ext uri="{9D8B030D-6E8A-4147-A177-3AD203B41FA5}">
                      <a16:colId xmlns:a16="http://schemas.microsoft.com/office/drawing/2014/main" val="1445225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Source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91007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Without ink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95528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ink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2383"/>
                  </a:ext>
                </a:extLst>
              </a:tr>
              <a:tr h="2963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Without ink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3867"/>
                  </a:ext>
                </a:extLst>
              </a:tr>
              <a:tr h="22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ink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+21%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8893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07948" y="543277"/>
            <a:ext cx="3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Silver ink: Silver </a:t>
            </a:r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Shine </a:t>
            </a: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415001</a:t>
            </a:r>
          </a:p>
          <a:p>
            <a:pPr algn="ctr"/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6 scintillator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4162536" y="4059739"/>
          <a:ext cx="394205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67">
                  <a:extLst>
                    <a:ext uri="{9D8B030D-6E8A-4147-A177-3AD203B41FA5}">
                      <a16:colId xmlns:a16="http://schemas.microsoft.com/office/drawing/2014/main" val="935547752"/>
                    </a:ext>
                  </a:extLst>
                </a:gridCol>
                <a:gridCol w="1347020">
                  <a:extLst>
                    <a:ext uri="{9D8B030D-6E8A-4147-A177-3AD203B41FA5}">
                      <a16:colId xmlns:a16="http://schemas.microsoft.com/office/drawing/2014/main" val="3446955226"/>
                    </a:ext>
                  </a:extLst>
                </a:gridCol>
                <a:gridCol w="1300666">
                  <a:extLst>
                    <a:ext uri="{9D8B030D-6E8A-4147-A177-3AD203B41FA5}">
                      <a16:colId xmlns:a16="http://schemas.microsoft.com/office/drawing/2014/main" val="1445225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Source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91007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TiO</a:t>
                      </a:r>
                      <a:r>
                        <a:rPr lang="en-US" altLang="zh-CN" sz="1600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kern="1200" baseline="-250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95528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altLang="zh-CN" sz="1600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kern="1200" baseline="-250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2383"/>
                  </a:ext>
                </a:extLst>
              </a:tr>
              <a:tr h="2963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Without 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altLang="zh-CN" sz="1600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kern="1200" baseline="-250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3867"/>
                  </a:ext>
                </a:extLst>
              </a:tr>
              <a:tr h="22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altLang="zh-CN" sz="1600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600" kern="1200" baseline="-250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+42%</a:t>
                      </a:r>
                      <a:r>
                        <a:rPr lang="zh-CN" altLang="en-US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8893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/>
          </p:nvPr>
        </p:nvGraphicFramePr>
        <p:xfrm>
          <a:off x="8174097" y="4059739"/>
          <a:ext cx="394205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29">
                  <a:extLst>
                    <a:ext uri="{9D8B030D-6E8A-4147-A177-3AD203B41FA5}">
                      <a16:colId xmlns:a16="http://schemas.microsoft.com/office/drawing/2014/main" val="935547752"/>
                    </a:ext>
                  </a:extLst>
                </a:gridCol>
                <a:gridCol w="1312532">
                  <a:extLst>
                    <a:ext uri="{9D8B030D-6E8A-4147-A177-3AD203B41FA5}">
                      <a16:colId xmlns:a16="http://schemas.microsoft.com/office/drawing/2014/main" val="3446955226"/>
                    </a:ext>
                  </a:extLst>
                </a:gridCol>
                <a:gridCol w="1369492">
                  <a:extLst>
                    <a:ext uri="{9D8B030D-6E8A-4147-A177-3AD203B41FA5}">
                      <a16:colId xmlns:a16="http://schemas.microsoft.com/office/drawing/2014/main" val="1445225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Source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(mV)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91007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Without tape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95528"/>
                  </a:ext>
                </a:extLst>
              </a:tr>
              <a:tr h="164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tape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2383"/>
                  </a:ext>
                </a:extLst>
              </a:tr>
              <a:tr h="2963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Without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23867"/>
                  </a:ext>
                </a:extLst>
              </a:tr>
              <a:tr h="22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4 tapes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50.5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(+13%)</a:t>
                      </a:r>
                      <a:endParaRPr lang="zh-CN" altLang="en-US" sz="16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8893"/>
                  </a:ext>
                </a:extLst>
              </a:tr>
              <a:tr h="22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8 tapes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</a:t>
                      </a:r>
                      <a:r>
                        <a:rPr lang="en-US" altLang="zh-CN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(+33%)</a:t>
                      </a:r>
                      <a:endParaRPr lang="zh-CN" altLang="en-US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7231"/>
                  </a:ext>
                </a:extLst>
              </a:tr>
              <a:tr h="22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12 tapes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en-US" altLang="zh-CN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(+50%)</a:t>
                      </a:r>
                      <a:endParaRPr lang="zh-CN" altLang="en-US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03782"/>
                  </a:ext>
                </a:extLst>
              </a:tr>
              <a:tr h="220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With 16 tapes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en-US" altLang="zh-CN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(+64%)</a:t>
                      </a:r>
                      <a:endParaRPr lang="zh-CN" altLang="en-US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35197"/>
                  </a:ext>
                </a:extLst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4722553" y="543277"/>
            <a:ext cx="281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TiO</a:t>
            </a:r>
            <a:r>
              <a:rPr lang="en-US" altLang="zh-CN" i="1" baseline="-250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2 </a:t>
            </a: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+ Epoxy Resin</a:t>
            </a:r>
          </a:p>
          <a:p>
            <a:pPr algn="ctr"/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6 scintillator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378664" y="543277"/>
            <a:ext cx="3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Silver tape</a:t>
            </a:r>
          </a:p>
          <a:p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6 scintillator + 1 powder lead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t="15831" b="12459"/>
          <a:stretch/>
        </p:blipFill>
        <p:spPr>
          <a:xfrm>
            <a:off x="4781468" y="1275646"/>
            <a:ext cx="2700881" cy="2584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b="24186"/>
          <a:stretch/>
        </p:blipFill>
        <p:spPr>
          <a:xfrm>
            <a:off x="8739522" y="1275646"/>
            <a:ext cx="2811201" cy="2582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76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9936" y="570272"/>
            <a:ext cx="35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Next to do</a:t>
            </a:r>
            <a:endParaRPr lang="zh-CN" altLang="en-US" sz="24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335" y="1720645"/>
            <a:ext cx="10486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Continue 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to find different materials for </a:t>
            </a: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fiber reflectivity test.</a:t>
            </a:r>
            <a:endParaRPr lang="en-US" altLang="zh-CN" sz="24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If silver </a:t>
            </a: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tape is 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adopted, 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we 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must look for a fixed method</a:t>
            </a: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  By the way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, We will look for similar silver tape in China</a:t>
            </a: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We will test the reflective materials used to wrap the module with the same setup, such as Tyvek paper, silver paper, TiO</a:t>
            </a:r>
            <a:r>
              <a:rPr lang="en-US" altLang="zh-CN" sz="2400" i="1" baseline="-25000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2</a:t>
            </a: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+glue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After that, we will assemble other 2 </a:t>
            </a:r>
            <a:r>
              <a:rPr lang="en-US" altLang="zh-CN" sz="2400" i="1" dirty="0" err="1" smtClean="0">
                <a:latin typeface="Comic Sans MS" panose="030F0702030302020204" pitchFamily="66" charset="0"/>
                <a:cs typeface="MV Boli" panose="02000500030200090000" pitchFamily="2" charset="0"/>
              </a:rPr>
              <a:t>moudules</a:t>
            </a:r>
            <a:r>
              <a:rPr lang="en-US" altLang="zh-CN" sz="24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 (THU3 and THU4).</a:t>
            </a:r>
            <a:endParaRPr lang="en-US" altLang="zh-CN" sz="24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281</Words>
  <Application>Microsoft Office PowerPoint</Application>
  <PresentationFormat>宽屏</PresentationFormat>
  <Paragraphs>76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等线</vt:lpstr>
      <vt:lpstr>等线 Light</vt:lpstr>
      <vt:lpstr>黑体</vt:lpstr>
      <vt:lpstr>Arial</vt:lpstr>
      <vt:lpstr>Comic Sans MS</vt:lpstr>
      <vt:lpstr>MV Boli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chendi</dc:creator>
  <cp:lastModifiedBy>shen chendi</cp:lastModifiedBy>
  <cp:revision>120</cp:revision>
  <dcterms:created xsi:type="dcterms:W3CDTF">2018-05-23T08:53:23Z</dcterms:created>
  <dcterms:modified xsi:type="dcterms:W3CDTF">2018-10-18T10:48:47Z</dcterms:modified>
</cp:coreProperties>
</file>