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ustom.xml" ContentType="application/vnd.openxmlformats-officedocument.custom-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_rels/presentation.xml.rels" ContentType="application/vnd.openxmlformats-package.relationships+xml"/>
  <Override PartName="/ppt/media/image1.png" ContentType="image/png"/>
  <Override PartName="/ppt/slideMasters/_rels/slideMaster4.xml.rels" ContentType="application/vnd.openxmlformats-package.relationships+xml"/>
  <Override PartName="/ppt/slideMasters/_rels/slideMaster1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slideMaster4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presentation.xml" ContentType="application/vnd.openxmlformats-officedocument.presentationml.presentation.main+xml"/>
  <Override PartName="/ppt/theme/theme4.xml" ContentType="application/vnd.openxmlformats-officedocument.theme+xml"/>
  <Override PartName="/ppt/theme/theme3.xml" ContentType="application/vnd.openxmlformats-officedocument.theme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_rels/slideLayout45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48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46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3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36.xml.rels" ContentType="application/vnd.openxmlformats-package.relationships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harts/chart1.xml" ContentType="application/vnd.openxmlformats-officedocument.drawingml.chart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  <p:sldMasterId id="2147483687" r:id="rId5"/>
  </p:sldMasterIdLst>
  <p:sldIdLst>
    <p:sldId id="256" r:id="rId6"/>
    <p:sldId id="257" r:id="rId7"/>
    <p:sldId id="258" r:id="rId8"/>
    <p:sldId id="259" r:id="rId9"/>
    <p:sldId id="260" r:id="rId10"/>
  </p:sldIdLst>
  <p:sldSz cx="12192000" cy="6858000"/>
  <p:notesSz cx="7772400" cy="100584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
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roundedCorners val="0"/>
  <c:chart>
    <c:title>
      <c:tx>
        <c:rich>
          <a:bodyPr rot="0"/>
          <a:lstStyle/>
          <a:p>
            <a:pPr>
              <a:defRPr b="0" sz="1400" spc="18" strike="noStrike">
                <a:solidFill>
                  <a:srgbClr val="808080"/>
                </a:solidFill>
                <a:latin typeface="Calibri"/>
              </a:defRPr>
            </a:pPr>
            <a:r>
              <a:rPr b="0" sz="1400" spc="18" strike="noStrike">
                <a:solidFill>
                  <a:srgbClr val="808080"/>
                </a:solidFill>
                <a:latin typeface="Calibri"/>
              </a:rPr>
              <a:t>light loss</a:t>
            </a:r>
          </a:p>
        </c:rich>
      </c:tx>
      <c:layout>
        <c:manualLayout>
          <c:xMode val="edge"/>
          <c:yMode val="edge"/>
          <c:x val="0.413362806617228"/>
          <c:y val="0.0312159427059007"/>
        </c:manualLayout>
      </c:layout>
      <c:overlay val="0"/>
      <c:spPr>
        <a:noFill/>
        <a:ln>
          <a:noFill/>
        </a:ln>
      </c:spPr>
    </c:title>
    <c:autoTitleDeleted val="0"/>
    <c:plotArea>
      <c:scatterChart>
        <c:scatterStyle val="lineMarker"/>
        <c:varyColors val="0"/>
        <c:ser>
          <c:idx val="0"/>
          <c:order val="0"/>
          <c:spPr>
            <a:solidFill>
              <a:srgbClr val="ffffff"/>
            </a:solidFill>
            <a:ln w="19080">
              <a:noFill/>
            </a:ln>
          </c:spPr>
          <c:marker>
            <c:symbol val="circle"/>
            <c:size val="5"/>
            <c:spPr>
              <a:noFill/>
            </c:spPr>
          </c:marker>
          <c:dLbls>
            <c:showLegendKey val="0"/>
            <c:showVal val="0"/>
            <c:showCatName val="0"/>
            <c:showSerName val="0"/>
            <c:showPercent val="0"/>
            <c:showLeaderLines val="0"/>
          </c:dLbls>
          <c:xVal>
            <c:numRef>
              <c:f>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xVal>
          <c:yVal>
            <c:numRef>
              <c:f>0</c:f>
              <c:numCache>
                <c:formatCode>General</c:formatCode>
                <c:ptCount val="10"/>
                <c:pt idx="0">
                  <c:v>0.36</c:v>
                </c:pt>
                <c:pt idx="1">
                  <c:v>0.29</c:v>
                </c:pt>
                <c:pt idx="2">
                  <c:v>0.35</c:v>
                </c:pt>
                <c:pt idx="3">
                  <c:v>0.32</c:v>
                </c:pt>
                <c:pt idx="4">
                  <c:v>0.34</c:v>
                </c:pt>
                <c:pt idx="5">
                  <c:v>0.36</c:v>
                </c:pt>
                <c:pt idx="6">
                  <c:v>0.33</c:v>
                </c:pt>
                <c:pt idx="7">
                  <c:v>0.3</c:v>
                </c:pt>
                <c:pt idx="8">
                  <c:v>0.31</c:v>
                </c:pt>
                <c:pt idx="9">
                  <c:v>0.32</c:v>
                </c:pt>
              </c:numCache>
            </c:numRef>
          </c:yVal>
          <c:smooth val="0"/>
        </c:ser>
        <c:ser>
          <c:idx val="1"/>
          <c:order val="1"/>
          <c:spPr>
            <a:solidFill>
              <a:srgbClr val="ffffff"/>
            </a:solidFill>
            <a:ln w="19080">
              <a:noFill/>
            </a:ln>
          </c:spPr>
          <c:marker>
            <c:symbol val="circle"/>
            <c:size val="5"/>
            <c:spPr>
              <a:noFill/>
            </c:spPr>
          </c:marker>
          <c:dLbls>
            <c:showLegendKey val="0"/>
            <c:showVal val="0"/>
            <c:showCatName val="0"/>
            <c:showSerName val="0"/>
            <c:showPercent val="0"/>
            <c:showLeaderLines val="0"/>
          </c:dLbls>
          <c:xVal>
            <c:numRef>
              <c:f>3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xVal>
          <c:yVal>
            <c:numRef>
              <c:f>2</c:f>
              <c:numCache>
                <c:formatCode>General</c:formatCode>
                <c:ptCount val="10"/>
                <c:pt idx="0">
                  <c:v>0.3</c:v>
                </c:pt>
                <c:pt idx="1">
                  <c:v>0.24</c:v>
                </c:pt>
                <c:pt idx="2">
                  <c:v>0.26</c:v>
                </c:pt>
                <c:pt idx="3">
                  <c:v>0.26</c:v>
                </c:pt>
                <c:pt idx="4">
                  <c:v>0.27</c:v>
                </c:pt>
                <c:pt idx="5">
                  <c:v>0.3</c:v>
                </c:pt>
                <c:pt idx="6">
                  <c:v>0.27</c:v>
                </c:pt>
                <c:pt idx="7">
                  <c:v>0.28</c:v>
                </c:pt>
                <c:pt idx="8">
                  <c:v>0.31</c:v>
                </c:pt>
                <c:pt idx="9">
                  <c:v>0.32</c:v>
                </c:pt>
              </c:numCache>
            </c:numRef>
          </c:yVal>
          <c:smooth val="0"/>
        </c:ser>
        <c:axId val="79728264"/>
        <c:axId val="51080894"/>
      </c:scatterChart>
      <c:valAx>
        <c:axId val="79728264"/>
        <c:scaling>
          <c:orientation val="minMax"/>
          <c:max val="10"/>
        </c:scaling>
        <c:delete val="0"/>
        <c:axPos val="b"/>
        <c:majorGridlines>
          <c:spPr>
            <a:ln w="9360">
              <a:solidFill>
                <a:srgbClr val="d9d9d9"/>
              </a:solidFill>
              <a:round/>
            </a:ln>
          </c:spPr>
        </c:majorGridlines>
        <c:numFmt formatCode="General" sourceLinked="0"/>
        <c:majorTickMark val="none"/>
        <c:minorTickMark val="none"/>
        <c:tickLblPos val="nextTo"/>
        <c:spPr>
          <a:ln w="9360">
            <a:solidFill>
              <a:srgbClr val="bfbfbf"/>
            </a:solidFill>
            <a:round/>
          </a:ln>
        </c:spPr>
        <c:txPr>
          <a:bodyPr/>
          <a:lstStyle/>
          <a:p>
            <a:pPr>
              <a:defRPr b="0" sz="900" spc="-1" strike="noStrike">
                <a:solidFill>
                  <a:srgbClr val="595959"/>
                </a:solidFill>
                <a:latin typeface="Calibri"/>
              </a:defRPr>
            </a:pPr>
          </a:p>
        </c:txPr>
        <c:crossAx val="51080894"/>
        <c:crosses val="autoZero"/>
        <c:crossBetween val="midCat"/>
        <c:majorUnit val="1"/>
      </c:valAx>
      <c:valAx>
        <c:axId val="51080894"/>
        <c:scaling>
          <c:orientation val="minMax"/>
        </c:scaling>
        <c:delete val="0"/>
        <c:axPos val="l"/>
        <c:majorGridlines>
          <c:spPr>
            <a:ln w="9360">
              <a:solidFill>
                <a:srgbClr val="d9d9d9"/>
              </a:solidFill>
              <a:round/>
            </a:ln>
          </c:spPr>
        </c:majorGridlines>
        <c:numFmt formatCode="General" sourceLinked="0"/>
        <c:majorTickMark val="none"/>
        <c:minorTickMark val="none"/>
        <c:tickLblPos val="nextTo"/>
        <c:spPr>
          <a:ln w="9360">
            <a:solidFill>
              <a:srgbClr val="bfbfbf"/>
            </a:solidFill>
            <a:round/>
          </a:ln>
        </c:spPr>
        <c:txPr>
          <a:bodyPr/>
          <a:lstStyle/>
          <a:p>
            <a:pPr>
              <a:defRPr b="0" sz="900" spc="-1" strike="noStrike">
                <a:solidFill>
                  <a:srgbClr val="595959"/>
                </a:solidFill>
                <a:latin typeface="Calibri"/>
              </a:defRPr>
            </a:pPr>
          </a:p>
        </c:txPr>
        <c:crossAx val="79728264"/>
        <c:crosses val="autoZero"/>
        <c:crossBetween val="midCat"/>
      </c:valAx>
      <c:spPr>
        <a:gradFill>
          <a:gsLst>
            <a:gs pos="0">
              <a:srgbClr val="ffffff"/>
            </a:gs>
            <a:gs pos="100000">
              <a:srgbClr val="f2f2f2"/>
            </a:gs>
          </a:gsLst>
          <a:lin ang="5400000"/>
        </a:gradFill>
        <a:ln>
          <a:noFill/>
        </a:ln>
      </c:spPr>
    </c:plotArea>
    <c:plotVisOnly val="1"/>
    <c:dispBlanksAs val="gap"/>
  </c:chart>
  <c:spPr>
    <a:solidFill>
      <a:srgbClr val="ffffff"/>
    </a:solidFill>
    <a:ln w="9360">
      <a:solidFill>
        <a:srgbClr val="d9d9d9"/>
      </a:solidFill>
      <a:round/>
    </a:ln>
  </c:spPr>
</c:chartSpace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zh-CN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zh-CN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zh-CN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zh-CN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zh-CN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zh-CN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zh-CN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zh-CN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zh-CN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zh-CN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zh-CN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zh-CN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zh-CN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zh-CN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zh-CN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zh-CN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zh-CN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zh-CN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zh-CN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zh-CN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zh-CN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zh-CN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zh-CN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zh-CN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zh-CN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zh-CN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zh-CN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zh-CN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zh-CN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zh-CN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zh-CN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zh-CN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zh-CN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zh-CN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zh-CN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zh-CN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zh-CN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zh-CN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zh-CN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zh-CN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zh-CN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zh-CN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zh-CN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zh-CN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zh-CN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zh-CN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zh-CN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zh-CN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zh-CN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zh-CN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zh-CN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zh-CN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zh-CN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zh-CN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zh-CN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zh-CN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zh-CN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zh-CN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zh-CN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zh-CN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zh-CN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zh-CN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zh-CN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zh-CN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zh-CN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zh-CN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3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zh-CN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zh-CN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zh-CN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zh-CN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7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zh-CN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zh-CN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zh-CN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zh-CN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zh-CN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zh-CN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zh-CN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4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zh-CN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5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zh-CN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zh-CN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zh-CN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8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zh-CN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9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zh-CN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0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zh-CN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1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zh-CN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2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zh-CN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zh-CN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9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zh-CN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zh-CN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zh-CN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zh-CN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zh-CN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zh-CN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zh-CN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zh-CN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zh-CN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zh-CN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zh-CN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zh-CN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0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zh-CN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zh-CN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zh-CN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zh-CN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4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zh-CN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zh-CN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zh-CN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zh-CN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8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zh-CN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zh-CN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zh-CN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1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zh-CN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zh-CN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zh-CN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zh-CN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zh-CN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6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zh-CN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zh-CN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zh-CN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9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zh-CN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0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zh-CN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1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zh-CN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2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zh-CN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3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zh-CN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zh-CN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zh-CN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zh-CN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zh-CN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zh-CN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zh-CN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zh-CN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zh-CN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zh-CN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zh-CN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zh-CN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zh-CN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zh-CN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9.xml"/><Relationship Id="rId5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48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anchor="b"/>
          <a:p>
            <a:pPr algn="ctr">
              <a:lnSpc>
                <a:spcPct val="90000"/>
              </a:lnSpc>
            </a:pPr>
            <a:r>
              <a:rPr b="0" lang="zh-CN" sz="6000" spc="-1" strike="noStrike">
                <a:solidFill>
                  <a:srgbClr val="000000"/>
                </a:solidFill>
                <a:latin typeface="Calibri"/>
              </a:rPr>
              <a:t>单击此处编辑母版标题样式</a:t>
            </a:r>
            <a:endParaRPr b="0" lang="zh-CN" sz="6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/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/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/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zh-CN" sz="2800" spc="-1" strike="noStrike">
                <a:solidFill>
                  <a:srgbClr val="000000"/>
                </a:solidFill>
                <a:latin typeface="Calibri"/>
              </a:rPr>
              <a:t>Click to edit the outline text format</a:t>
            </a:r>
            <a:endParaRPr b="0" lang="zh-CN" sz="28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zh-CN" sz="2000" spc="-1" strike="noStrike">
                <a:solidFill>
                  <a:srgbClr val="000000"/>
                </a:solidFill>
                <a:latin typeface="Calibri"/>
              </a:rPr>
              <a:t>Second Outline Level</a:t>
            </a:r>
            <a:endParaRPr b="0" lang="zh-CN" sz="20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zh-CN" sz="1800" spc="-1" strike="noStrike">
                <a:solidFill>
                  <a:srgbClr val="000000"/>
                </a:solidFill>
                <a:latin typeface="Calibri"/>
              </a:rPr>
              <a:t>Third Outline Level</a:t>
            </a:r>
            <a:endParaRPr b="0" lang="zh-CN" sz="18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zh-CN" sz="1800" spc="-1" strike="noStrike">
                <a:solidFill>
                  <a:srgbClr val="000000"/>
                </a:solidFill>
                <a:latin typeface="Calibri"/>
              </a:rPr>
              <a:t>Fourth Outline Level</a:t>
            </a:r>
            <a:endParaRPr b="0" lang="zh-CN" sz="18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zh-CN" sz="2000" spc="-1" strike="noStrike">
                <a:solidFill>
                  <a:srgbClr val="000000"/>
                </a:solidFill>
                <a:latin typeface="Calibri"/>
              </a:rPr>
              <a:t>Fifth Outline Level</a:t>
            </a:r>
            <a:endParaRPr b="0" lang="zh-CN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zh-CN" sz="2000" spc="-1" strike="noStrike">
                <a:solidFill>
                  <a:srgbClr val="000000"/>
                </a:solidFill>
                <a:latin typeface="Calibri"/>
              </a:rPr>
              <a:t>Sixth Outline Level</a:t>
            </a:r>
            <a:endParaRPr b="0" lang="zh-CN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zh-CN" sz="2000" spc="-1" strike="noStrike">
                <a:solidFill>
                  <a:srgbClr val="000000"/>
                </a:solidFill>
                <a:latin typeface="Calibri"/>
              </a:rPr>
              <a:t>Seventh Outline Level</a:t>
            </a:r>
            <a:endParaRPr b="0" lang="zh-CN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anchor="ctr"/>
          <a:p>
            <a:pPr>
              <a:lnSpc>
                <a:spcPct val="90000"/>
              </a:lnSpc>
            </a:pPr>
            <a:r>
              <a:rPr b="0" lang="zh-CN" sz="4400" spc="-1" strike="noStrike">
                <a:solidFill>
                  <a:srgbClr val="000000"/>
                </a:solidFill>
                <a:latin typeface="Calibri"/>
              </a:rPr>
              <a:t>单击此处编辑母版标题样式</a:t>
            </a:r>
            <a:endParaRPr b="0" lang="zh-CN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zh-CN" sz="2800" spc="-1" strike="noStrike">
                <a:solidFill>
                  <a:srgbClr val="000000"/>
                </a:solidFill>
                <a:latin typeface="Calibri"/>
              </a:rPr>
              <a:t>单击此处编辑母版文本样式</a:t>
            </a:r>
            <a:endParaRPr b="0" lang="zh-CN" sz="28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zh-CN" sz="2400" spc="-1" strike="noStrike">
                <a:solidFill>
                  <a:srgbClr val="000000"/>
                </a:solidFill>
                <a:latin typeface="Calibri"/>
              </a:rPr>
              <a:t>第二级</a:t>
            </a:r>
            <a:endParaRPr b="0" lang="zh-CN" sz="24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zh-CN" sz="2000" spc="-1" strike="noStrike">
                <a:solidFill>
                  <a:srgbClr val="000000"/>
                </a:solidFill>
                <a:latin typeface="Calibri"/>
              </a:rPr>
              <a:t>第三级</a:t>
            </a:r>
            <a:endParaRPr b="0" lang="zh-CN" sz="20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zh-CN" sz="1800" spc="-1" strike="noStrike">
                <a:solidFill>
                  <a:srgbClr val="000000"/>
                </a:solidFill>
                <a:latin typeface="Calibri"/>
              </a:rPr>
              <a:t>第四级</a:t>
            </a:r>
            <a:endParaRPr b="0" lang="zh-CN" sz="18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zh-CN" sz="1800" spc="-1" strike="noStrike">
                <a:solidFill>
                  <a:srgbClr val="000000"/>
                </a:solidFill>
                <a:latin typeface="Calibri"/>
              </a:rPr>
              <a:t>第五级</a:t>
            </a:r>
            <a:endParaRPr b="0" lang="zh-CN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/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/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/>
          <a:p>
            <a:endParaRPr b="0" lang="en-US" sz="2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/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/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/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85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r>
              <a:rPr b="0" lang="zh-CN" sz="1800" spc="-1" strike="noStrike">
                <a:solidFill>
                  <a:srgbClr val="000000"/>
                </a:solidFill>
                <a:latin typeface="Calibri"/>
              </a:rPr>
              <a:t>Click to edit the title text format</a:t>
            </a:r>
            <a:endParaRPr b="0" lang="zh-CN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6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zh-CN" sz="2800" spc="-1" strike="noStrike">
                <a:solidFill>
                  <a:srgbClr val="000000"/>
                </a:solidFill>
                <a:latin typeface="Calibri"/>
              </a:rPr>
              <a:t>Click to edit the outline text format</a:t>
            </a:r>
            <a:endParaRPr b="0" lang="zh-CN" sz="28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zh-CN" sz="2000" spc="-1" strike="noStrike">
                <a:solidFill>
                  <a:srgbClr val="000000"/>
                </a:solidFill>
                <a:latin typeface="Calibri"/>
              </a:rPr>
              <a:t>Second Outline Level</a:t>
            </a:r>
            <a:endParaRPr b="0" lang="zh-CN" sz="20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zh-CN" sz="1800" spc="-1" strike="noStrike">
                <a:solidFill>
                  <a:srgbClr val="000000"/>
                </a:solidFill>
                <a:latin typeface="Calibri"/>
              </a:rPr>
              <a:t>Third Outline Level</a:t>
            </a:r>
            <a:endParaRPr b="0" lang="zh-CN" sz="18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zh-CN" sz="1800" spc="-1" strike="noStrike">
                <a:solidFill>
                  <a:srgbClr val="000000"/>
                </a:solidFill>
                <a:latin typeface="Calibri"/>
              </a:rPr>
              <a:t>Fourth Outline Level</a:t>
            </a:r>
            <a:endParaRPr b="0" lang="zh-CN" sz="18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zh-CN" sz="2000" spc="-1" strike="noStrike">
                <a:solidFill>
                  <a:srgbClr val="000000"/>
                </a:solidFill>
                <a:latin typeface="Calibri"/>
              </a:rPr>
              <a:t>Fifth Outline Level</a:t>
            </a:r>
            <a:endParaRPr b="0" lang="zh-CN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zh-CN" sz="2000" spc="-1" strike="noStrike">
                <a:solidFill>
                  <a:srgbClr val="000000"/>
                </a:solidFill>
                <a:latin typeface="Calibri"/>
              </a:rPr>
              <a:t>Sixth Outline Level</a:t>
            </a:r>
            <a:endParaRPr b="0" lang="zh-CN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zh-CN" sz="2000" spc="-1" strike="noStrike">
                <a:solidFill>
                  <a:srgbClr val="000000"/>
                </a:solidFill>
                <a:latin typeface="Calibri"/>
              </a:rPr>
              <a:t>Seventh Outline Level</a:t>
            </a:r>
            <a:endParaRPr b="0" lang="zh-CN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anchor="ctr"/>
          <a:p>
            <a:pPr>
              <a:lnSpc>
                <a:spcPct val="90000"/>
              </a:lnSpc>
            </a:pPr>
            <a:r>
              <a:rPr b="0" lang="zh-CN" sz="4400" spc="-1" strike="noStrike">
                <a:solidFill>
                  <a:srgbClr val="000000"/>
                </a:solidFill>
                <a:latin typeface="Calibri"/>
              </a:rPr>
              <a:t>单击此处编辑母版标题样式</a:t>
            </a:r>
            <a:endParaRPr b="0" lang="zh-CN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4" name="PlaceHolder 2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/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125" name="PlaceHolder 3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/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126" name="PlaceHolder 4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/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127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zh-CN" sz="2800" spc="-1" strike="noStrike">
                <a:solidFill>
                  <a:srgbClr val="000000"/>
                </a:solidFill>
                <a:latin typeface="Calibri"/>
              </a:rPr>
              <a:t>Click to edit the outline text format</a:t>
            </a:r>
            <a:endParaRPr b="0" lang="zh-CN" sz="28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zh-CN" sz="2000" spc="-1" strike="noStrike">
                <a:solidFill>
                  <a:srgbClr val="000000"/>
                </a:solidFill>
                <a:latin typeface="Calibri"/>
              </a:rPr>
              <a:t>Second Outline Level</a:t>
            </a:r>
            <a:endParaRPr b="0" lang="zh-CN" sz="20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zh-CN" sz="1800" spc="-1" strike="noStrike">
                <a:solidFill>
                  <a:srgbClr val="000000"/>
                </a:solidFill>
                <a:latin typeface="Calibri"/>
              </a:rPr>
              <a:t>Third Outline Level</a:t>
            </a:r>
            <a:endParaRPr b="0" lang="zh-CN" sz="18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zh-CN" sz="1800" spc="-1" strike="noStrike">
                <a:solidFill>
                  <a:srgbClr val="000000"/>
                </a:solidFill>
                <a:latin typeface="Calibri"/>
              </a:rPr>
              <a:t>Fourth Outline Level</a:t>
            </a:r>
            <a:endParaRPr b="0" lang="zh-CN" sz="18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zh-CN" sz="2000" spc="-1" strike="noStrike">
                <a:solidFill>
                  <a:srgbClr val="000000"/>
                </a:solidFill>
                <a:latin typeface="Calibri"/>
              </a:rPr>
              <a:t>Fifth Outline Level</a:t>
            </a:r>
            <a:endParaRPr b="0" lang="zh-CN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zh-CN" sz="2000" spc="-1" strike="noStrike">
                <a:solidFill>
                  <a:srgbClr val="000000"/>
                </a:solidFill>
                <a:latin typeface="Calibri"/>
              </a:rPr>
              <a:t>Sixth Outline Level</a:t>
            </a:r>
            <a:endParaRPr b="0" lang="zh-CN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zh-CN" sz="2000" spc="-1" strike="noStrike">
                <a:solidFill>
                  <a:srgbClr val="000000"/>
                </a:solidFill>
                <a:latin typeface="Calibri"/>
              </a:rPr>
              <a:t>Seventh Outline Level</a:t>
            </a:r>
            <a:endParaRPr b="0" lang="zh-CN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chart" Target="../charts/chart1.xml"/><Relationship Id="rId2" Type="http://schemas.openxmlformats.org/officeDocument/2006/relationships/slideLayout" Target="../slideLayouts/slideLayout25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4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TextShape 1"/>
          <p:cNvSpPr txBox="1"/>
          <p:nvPr/>
        </p:nvSpPr>
        <p:spPr>
          <a:xfrm>
            <a:off x="1523880" y="587520"/>
            <a:ext cx="9143640" cy="238716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 algn="ctr">
              <a:lnSpc>
                <a:spcPct val="90000"/>
              </a:lnSpc>
            </a:pPr>
            <a:r>
              <a:rPr b="0" lang="zh-CN" sz="4800" spc="-1" strike="noStrike">
                <a:solidFill>
                  <a:srgbClr val="000000"/>
                </a:solidFill>
                <a:latin typeface="Calibri"/>
              </a:rPr>
              <a:t>Fiber connector light loss test</a:t>
            </a:r>
            <a:endParaRPr b="0" lang="zh-CN" sz="4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5" name="TextShape 2"/>
          <p:cNvSpPr txBox="1"/>
          <p:nvPr/>
        </p:nvSpPr>
        <p:spPr>
          <a:xfrm>
            <a:off x="1523880" y="3602160"/>
            <a:ext cx="9143640" cy="165528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Mengjiao Li(</a:t>
            </a: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李孟娇）</a:t>
            </a:r>
            <a:endParaRPr b="0" lang="en-US" sz="2400" spc="-1" strike="noStrike"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limengjiao@mail.sdu.edu.cn</a:t>
            </a:r>
            <a:endParaRPr b="0" lang="en-US" sz="2400" spc="-1" strike="noStrike"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2020.10.07</a:t>
            </a:r>
            <a:endParaRPr b="0" lang="en-US" sz="2400" spc="-1" strike="noStrike">
              <a:latin typeface="Arial"/>
            </a:endParaRPr>
          </a:p>
        </p:txBody>
      </p:sp>
    </p:spTree>
  </p:cSld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>
              <a:lnSpc>
                <a:spcPct val="90000"/>
              </a:lnSpc>
            </a:pPr>
            <a:r>
              <a:rPr b="0" lang="zh-CN" sz="4400" spc="-1" strike="noStrike">
                <a:solidFill>
                  <a:srgbClr val="000000"/>
                </a:solidFill>
                <a:latin typeface="Calibri"/>
              </a:rPr>
              <a:t>Without silicone grease(air coupling)</a:t>
            </a:r>
            <a:endParaRPr b="0" lang="zh-CN" sz="4400" spc="-1" strike="noStrike">
              <a:solidFill>
                <a:srgbClr val="000000"/>
              </a:solidFill>
              <a:latin typeface="Calibri"/>
            </a:endParaRPr>
          </a:p>
        </p:txBody>
      </p:sp>
      <p:graphicFrame>
        <p:nvGraphicFramePr>
          <p:cNvPr id="167" name="Table 2"/>
          <p:cNvGraphicFramePr/>
          <p:nvPr/>
        </p:nvGraphicFramePr>
        <p:xfrm>
          <a:off x="838080" y="1825560"/>
          <a:ext cx="10515240" cy="4367160"/>
        </p:xfrm>
        <a:graphic>
          <a:graphicData uri="http://schemas.openxmlformats.org/drawingml/2006/table">
            <a:tbl>
              <a:tblPr/>
              <a:tblGrid>
                <a:gridCol w="2628720"/>
                <a:gridCol w="2628720"/>
                <a:gridCol w="2628720"/>
                <a:gridCol w="2629080"/>
              </a:tblGrid>
              <a:tr h="88776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Fiber No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WLS light yield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Connected to 1m Chunhui clear fiber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Light loss 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</a:tr>
              <a:tr h="35712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2734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1759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0.36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</a:tr>
              <a:tr h="35712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2681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1905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0.29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</a:tr>
              <a:tr h="35712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2762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1780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0.35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</a:tr>
              <a:tr h="35712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2684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1818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0.32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</a:tr>
              <a:tr h="35712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2724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1785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0.34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</a:tr>
              <a:tr h="35712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2687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1724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0.36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</a:tr>
              <a:tr h="35712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2681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1785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0.33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</a:tr>
              <a:tr h="35712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2703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1883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0.30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</a:tr>
              <a:tr h="35712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2683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1860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0.31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</a:tr>
              <a:tr h="35712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2664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1813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0.32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</a:tr>
            </a:tbl>
          </a:graphicData>
        </a:graphic>
      </p:graphicFrame>
    </p:spTree>
  </p:cSld>
  <p:timing>
    <p:tnLst>
      <p:par>
        <p:cTn id="3" dur="indefinite" restart="never" nodeType="tmRoot">
          <p:childTnLst>
            <p:seq>
              <p:cTn id="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>
              <a:lnSpc>
                <a:spcPct val="90000"/>
              </a:lnSpc>
            </a:pPr>
            <a:r>
              <a:rPr b="0" lang="zh-CN" sz="4400" spc="-1" strike="noStrike">
                <a:solidFill>
                  <a:srgbClr val="000000"/>
                </a:solidFill>
                <a:latin typeface="Calibri"/>
              </a:rPr>
              <a:t>Add the silicone grease</a:t>
            </a:r>
            <a:endParaRPr b="0" lang="zh-CN" sz="4400" spc="-1" strike="noStrike">
              <a:solidFill>
                <a:srgbClr val="000000"/>
              </a:solidFill>
              <a:latin typeface="Calibri"/>
            </a:endParaRPr>
          </a:p>
        </p:txBody>
      </p:sp>
      <p:graphicFrame>
        <p:nvGraphicFramePr>
          <p:cNvPr id="169" name="Table 2"/>
          <p:cNvGraphicFramePr/>
          <p:nvPr/>
        </p:nvGraphicFramePr>
        <p:xfrm>
          <a:off x="838080" y="1825560"/>
          <a:ext cx="10515240" cy="4190760"/>
        </p:xfrm>
        <a:graphic>
          <a:graphicData uri="http://schemas.openxmlformats.org/drawingml/2006/table">
            <a:tbl>
              <a:tblPr/>
              <a:tblGrid>
                <a:gridCol w="2628720"/>
                <a:gridCol w="2628720"/>
                <a:gridCol w="2628720"/>
                <a:gridCol w="2629080"/>
              </a:tblGrid>
              <a:tr h="88776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Fiber No</a:t>
                      </a:r>
                      <a:endParaRPr b="0" lang="en-US" sz="18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WLS light yield</a:t>
                      </a:r>
                      <a:endParaRPr b="0" lang="en-US" sz="18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Connected to 1m Chunhui clear fiber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Light loss </a:t>
                      </a:r>
                      <a:endParaRPr b="0" lang="en-US" sz="18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</a:tr>
              <a:tr h="35712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2716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1889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0.30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</a:tr>
              <a:tr h="35712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2696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2056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0.24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</a:tr>
              <a:tr h="35712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2750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2030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0.26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</a:tr>
              <a:tr h="35712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2682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1983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0.26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</a:tr>
              <a:tr h="35712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2768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2030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0.27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</a:tr>
              <a:tr h="35712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2728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1919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0.30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</a:tr>
              <a:tr h="35712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2717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1970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0.27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</a:tr>
              <a:tr h="35712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2701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1936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0.28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</a:tr>
              <a:tr h="35712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2761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1901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0.31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</a:tr>
              <a:tr h="35712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2690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1824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0.32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</a:tr>
            </a:tbl>
          </a:graphicData>
        </a:graphic>
      </p:graphicFrame>
    </p:spTree>
  </p:cSld>
  <p:timing>
    <p:tnLst>
      <p:par>
        <p:cTn id="5" dur="indefinite" restart="never" nodeType="tmRoot">
          <p:childTnLst>
            <p:seq>
              <p:cTn id="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0" name="图表 1"/>
          <p:cNvGraphicFramePr/>
          <p:nvPr/>
        </p:nvGraphicFramePr>
        <p:xfrm>
          <a:off x="878760" y="1909440"/>
          <a:ext cx="10096920" cy="4624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171" name="CustomShape 1"/>
          <p:cNvSpPr/>
          <p:nvPr/>
        </p:nvSpPr>
        <p:spPr>
          <a:xfrm>
            <a:off x="968400" y="808200"/>
            <a:ext cx="5806800" cy="364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Fiber connector is polished by Chunhui Company</a:t>
            </a:r>
            <a:endParaRPr b="0" lang="en-US" sz="1800" spc="-1" strike="noStrike">
              <a:latin typeface="Arial"/>
            </a:endParaRPr>
          </a:p>
        </p:txBody>
      </p:sp>
    </p:spTree>
  </p:cSld>
  <p:timing>
    <p:tnLst>
      <p:par>
        <p:cTn id="7" dur="indefinite" restart="never" nodeType="tmRoot">
          <p:childTnLst>
            <p:seq>
              <p:cTn id="8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>
              <a:lnSpc>
                <a:spcPct val="90000"/>
              </a:lnSpc>
            </a:pPr>
            <a:r>
              <a:rPr b="0" lang="zh-CN" sz="4400" spc="-1" strike="noStrike">
                <a:solidFill>
                  <a:srgbClr val="000000"/>
                </a:solidFill>
                <a:latin typeface="Calibri"/>
              </a:rPr>
              <a:t>Previous results         </a:t>
            </a:r>
            <a:endParaRPr b="0" lang="zh-CN" sz="44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73" name="图片 5" descr=""/>
          <p:cNvPicPr/>
          <p:nvPr/>
        </p:nvPicPr>
        <p:blipFill>
          <a:blip r:embed="rId1"/>
          <a:stretch/>
        </p:blipFill>
        <p:spPr>
          <a:xfrm>
            <a:off x="838080" y="1400040"/>
            <a:ext cx="10515240" cy="5264280"/>
          </a:xfrm>
          <a:prstGeom prst="rect">
            <a:avLst/>
          </a:prstGeom>
          <a:ln>
            <a:noFill/>
          </a:ln>
        </p:spPr>
      </p:pic>
      <p:sp>
        <p:nvSpPr>
          <p:cNvPr id="174" name="CustomShape 2"/>
          <p:cNvSpPr/>
          <p:nvPr/>
        </p:nvSpPr>
        <p:spPr>
          <a:xfrm>
            <a:off x="6723360" y="735840"/>
            <a:ext cx="3702960" cy="638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The fiber is polished by ourselves</a:t>
            </a:r>
            <a:endParaRPr b="0" lang="en-US" sz="1800" spc="-1" strike="noStrike">
              <a:latin typeface="Arial"/>
            </a:endParaRPr>
          </a:p>
        </p:txBody>
      </p:sp>
    </p:spTree>
  </p:cSld>
  <p:timing>
    <p:tnLst>
      <p:par>
        <p:cTn id="9" dur="indefinite" restart="never" nodeType="tmRoot">
          <p:childTnLst>
            <p:seq>
              <p:cTn id="10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LibreOffice/6.0.7.3$Linux_X86_64 LibreOffice_project/00m0$Build-3</Application>
  <Words>648</Words>
  <Paragraphs>195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2020-10-06T11:41:00Z</dcterms:created>
  <dc:creator>dell</dc:creator>
  <dc:description/>
  <dc:language>en-US</dc:language>
  <cp:lastModifiedBy>小淘</cp:lastModifiedBy>
  <dcterms:modified xsi:type="dcterms:W3CDTF">2020-10-07T09:30:00Z</dcterms:modified>
  <cp:revision>14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KSOProductBuildVer">
    <vt:lpwstr>2052-11.1.0.9999</vt:lpwstr>
  </property>
  <property fmtid="{D5CDD505-2E9C-101B-9397-08002B2CF9AE}" pid="6" name="LinksUpToDate">
    <vt:bool>0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宽屏</vt:lpwstr>
  </property>
  <property fmtid="{D5CDD505-2E9C-101B-9397-08002B2CF9AE}" pid="10" name="ScaleCrop">
    <vt:bool>0</vt:bool>
  </property>
  <property fmtid="{D5CDD505-2E9C-101B-9397-08002B2CF9AE}" pid="11" name="ShareDoc">
    <vt:bool>0</vt:bool>
  </property>
  <property fmtid="{D5CDD505-2E9C-101B-9397-08002B2CF9AE}" pid="12" name="Slides">
    <vt:i4>5</vt:i4>
  </property>
</Properties>
</file>