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1.jpeg" ContentType="image/jpeg"/>
  <Override PartName="/ppt/media/image5.png" ContentType="image/png"/>
  <Override PartName="/ppt/media/image2.jpeg" ContentType="image/jpeg"/>
  <Override PartName="/ppt/media/image3.jpeg" ContentType="image/jpeg"/>
  <Override PartName="/ppt/media/image4.png" ContentType="image/png"/>
  <Override PartName="/ppt/slides/slide1.xml" ContentType="application/vnd.openxmlformats-officedocument.presentationml.slide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5.xml.rels" ContentType="application/vnd.openxmlformats-package.relationships+xml"/>
  <Override PartName="/ppt/slides/_rels/slide2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12192000" cy="685800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0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51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Click to edit the title text </a:t>
            </a:r>
            <a:r>
              <a:rPr b="0" lang="en-US" sz="1800" spc="-1" strike="noStrike">
                <a:latin typeface="Arial"/>
              </a:rPr>
              <a:t>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1800" spc="-1" strike="noStrike">
                <a:latin typeface="Arial"/>
              </a:rPr>
              <a:t>Click to edit the title text </a:t>
            </a:r>
            <a:r>
              <a:rPr b="0" lang="en-US" sz="1800" spc="-1" strike="noStrike">
                <a:latin typeface="Arial"/>
              </a:rPr>
              <a:t>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</a:t>
            </a:r>
            <a:r>
              <a:rPr b="0" lang="en-US" sz="4400" spc="-1" strike="noStrike">
                <a:latin typeface="Arial"/>
              </a:rPr>
              <a:t>edit the </a:t>
            </a:r>
            <a:r>
              <a:rPr b="0" lang="en-US" sz="4400" spc="-1" strike="noStrike">
                <a:latin typeface="Arial"/>
              </a:rPr>
              <a:t>title text </a:t>
            </a:r>
            <a:r>
              <a:rPr b="0" lang="en-US" sz="4400" spc="-1" strike="noStrike">
                <a:latin typeface="Arial"/>
              </a:rPr>
              <a:t>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US" sz="4400" spc="-1" strike="noStrike">
                <a:latin typeface="Arial"/>
              </a:rPr>
              <a:t>Click to </a:t>
            </a:r>
            <a:r>
              <a:rPr b="0" lang="en-US" sz="4400" spc="-1" strike="noStrike">
                <a:latin typeface="Arial"/>
              </a:rPr>
              <a:t>edit the </a:t>
            </a:r>
            <a:r>
              <a:rPr b="0" lang="en-US" sz="4400" spc="-1" strike="noStrike">
                <a:latin typeface="Arial"/>
              </a:rPr>
              <a:t>title text </a:t>
            </a:r>
            <a:r>
              <a:rPr b="0" lang="en-US" sz="4400" spc="-1" strike="noStrike">
                <a:latin typeface="Arial"/>
              </a:rPr>
              <a:t>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slideLayout" Target="../slideLayouts/slideLayout1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37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3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1523880" y="1122480"/>
            <a:ext cx="9143280" cy="2386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rmAutofit/>
          </a:bodyPr>
          <a:p>
            <a:pPr algn="ctr">
              <a:lnSpc>
                <a:spcPct val="90000"/>
              </a:lnSpc>
            </a:pPr>
            <a:r>
              <a:rPr b="0" lang="en-US" sz="5400" spc="-1" strike="noStrike">
                <a:solidFill>
                  <a:srgbClr val="000000"/>
                </a:solidFill>
                <a:latin typeface="Calibri"/>
              </a:rPr>
              <a:t>Fiber connector light loss test</a:t>
            </a:r>
            <a:endParaRPr b="0" lang="en-US" sz="5400" spc="-1" strike="noStrike">
              <a:latin typeface="Arial"/>
            </a:endParaRPr>
          </a:p>
        </p:txBody>
      </p:sp>
      <p:sp>
        <p:nvSpPr>
          <p:cNvPr id="153" name="CustomShape 2"/>
          <p:cNvSpPr/>
          <p:nvPr/>
        </p:nvSpPr>
        <p:spPr>
          <a:xfrm>
            <a:off x="1523880" y="3602160"/>
            <a:ext cx="9143280" cy="1654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rmAutofit/>
          </a:bodyPr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Mengjiao Li</a:t>
            </a:r>
            <a:endParaRPr b="0" lang="en-US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limengjiao@mail.sdu.edu.cn</a:t>
            </a:r>
            <a:endParaRPr b="0" lang="en-US" sz="24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2020.11.04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Testing configuration</a:t>
            </a:r>
            <a:endParaRPr b="0" lang="en-US" sz="4400" spc="-1" strike="noStrike">
              <a:latin typeface="Arial"/>
            </a:endParaRPr>
          </a:p>
        </p:txBody>
      </p:sp>
      <p:pic>
        <p:nvPicPr>
          <p:cNvPr id="155" name="图片 6" descr=""/>
          <p:cNvPicPr/>
          <p:nvPr/>
        </p:nvPicPr>
        <p:blipFill>
          <a:blip r:embed="rId1"/>
          <a:srcRect l="21275" t="30782" r="27237" b="26719"/>
          <a:stretch/>
        </p:blipFill>
        <p:spPr>
          <a:xfrm>
            <a:off x="1541520" y="1611720"/>
            <a:ext cx="6836760" cy="2603880"/>
          </a:xfrm>
          <a:prstGeom prst="rect">
            <a:avLst/>
          </a:prstGeom>
          <a:ln>
            <a:noFill/>
          </a:ln>
        </p:spPr>
      </p:pic>
      <p:pic>
        <p:nvPicPr>
          <p:cNvPr id="156" name="图片 7" descr=""/>
          <p:cNvPicPr/>
          <p:nvPr/>
        </p:nvPicPr>
        <p:blipFill>
          <a:blip r:embed="rId2"/>
          <a:stretch/>
        </p:blipFill>
        <p:spPr>
          <a:xfrm rot="5400000">
            <a:off x="1662120" y="3819960"/>
            <a:ext cx="2492640" cy="3582000"/>
          </a:xfrm>
          <a:prstGeom prst="rect">
            <a:avLst/>
          </a:prstGeom>
          <a:ln>
            <a:noFill/>
          </a:ln>
        </p:spPr>
      </p:pic>
      <p:pic>
        <p:nvPicPr>
          <p:cNvPr id="157" name="图片 8" descr=""/>
          <p:cNvPicPr/>
          <p:nvPr/>
        </p:nvPicPr>
        <p:blipFill>
          <a:blip r:embed="rId3"/>
          <a:stretch/>
        </p:blipFill>
        <p:spPr>
          <a:xfrm>
            <a:off x="5267880" y="4260600"/>
            <a:ext cx="3479400" cy="247968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58" name="CustomShape 2"/>
          <p:cNvSpPr/>
          <p:nvPr/>
        </p:nvSpPr>
        <p:spPr>
          <a:xfrm flipH="1" flipV="1">
            <a:off x="3507480" y="5461920"/>
            <a:ext cx="2452320" cy="756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>
            <a:solidFill>
              <a:srgbClr val="ff0000"/>
            </a:solidFill>
            <a:round/>
            <a:tailEnd len="med" type="triangle" w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59" name="CustomShape 3"/>
          <p:cNvSpPr/>
          <p:nvPr/>
        </p:nvSpPr>
        <p:spPr>
          <a:xfrm>
            <a:off x="5864400" y="5462640"/>
            <a:ext cx="298080" cy="147960"/>
          </a:xfrm>
          <a:prstGeom prst="ellipse">
            <a:avLst/>
          </a:prstGeom>
          <a:noFill/>
          <a:ln>
            <a:solidFill>
              <a:srgbClr val="ff0000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838080" y="36504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37000"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The clear fiber is polished by ourselves</a:t>
            </a:r>
            <a:br/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The WLS fiber is polished by Chunhui company</a:t>
            </a:r>
            <a:endParaRPr b="0" lang="en-US" sz="4400" spc="-1" strike="noStrike">
              <a:latin typeface="Arial"/>
            </a:endParaRPr>
          </a:p>
        </p:txBody>
      </p:sp>
      <p:graphicFrame>
        <p:nvGraphicFramePr>
          <p:cNvPr id="161" name="Table 2"/>
          <p:cNvGraphicFramePr/>
          <p:nvPr/>
        </p:nvGraphicFramePr>
        <p:xfrm>
          <a:off x="838080" y="2214360"/>
          <a:ext cx="10335960" cy="2673000"/>
        </p:xfrm>
        <a:graphic>
          <a:graphicData uri="http://schemas.openxmlformats.org/drawingml/2006/table">
            <a:tbl>
              <a:tblPr/>
              <a:tblGrid>
                <a:gridCol w="2584080"/>
                <a:gridCol w="2584080"/>
                <a:gridCol w="2584080"/>
                <a:gridCol w="2584080"/>
              </a:tblGrid>
              <a:tr h="88776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Fiber No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WLS light yield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Connected to </a:t>
                      </a:r>
                      <a:r>
                        <a:rPr b="1" lang="en-US" sz="1800" spc="-1" strike="noStrike">
                          <a:solidFill>
                            <a:srgbClr val="ff0000"/>
                          </a:solidFill>
                          <a:latin typeface="等线"/>
                        </a:rPr>
                        <a:t>1m</a:t>
                      </a: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 Chunhui clear fiber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Light loss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2469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1747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2561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1846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2552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1786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0.30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2611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1781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0.31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2536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1771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0.30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838080" y="597960"/>
            <a:ext cx="10514880" cy="1092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 fontScale="78000"/>
          </a:bodyPr>
          <a:p>
            <a:pPr>
              <a:lnSpc>
                <a:spcPct val="90000"/>
              </a:lnSpc>
            </a:pPr>
            <a:r>
              <a:rPr b="0" lang="en-US" sz="4400" spc="-1" strike="noStrike">
                <a:solidFill>
                  <a:srgbClr val="000000"/>
                </a:solidFill>
                <a:latin typeface="Calibri"/>
              </a:rPr>
              <a:t>The clear fiber and the WLS fiber are all polished by ourselves</a:t>
            </a:r>
            <a:endParaRPr b="0" lang="en-US" sz="4400" spc="-1" strike="noStrike">
              <a:latin typeface="Arial"/>
            </a:endParaRPr>
          </a:p>
        </p:txBody>
      </p:sp>
      <p:graphicFrame>
        <p:nvGraphicFramePr>
          <p:cNvPr id="163" name="Table 2"/>
          <p:cNvGraphicFramePr/>
          <p:nvPr/>
        </p:nvGraphicFramePr>
        <p:xfrm>
          <a:off x="838080" y="1825560"/>
          <a:ext cx="10514880" cy="2673000"/>
        </p:xfrm>
        <a:graphic>
          <a:graphicData uri="http://schemas.openxmlformats.org/drawingml/2006/table">
            <a:tbl>
              <a:tblPr/>
              <a:tblGrid>
                <a:gridCol w="2628720"/>
                <a:gridCol w="2628720"/>
                <a:gridCol w="2628720"/>
                <a:gridCol w="2629080"/>
              </a:tblGrid>
              <a:tr h="88776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Fiber No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WLS light yield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Connected to </a:t>
                      </a:r>
                      <a:r>
                        <a:rPr b="1" lang="en-US" sz="1800" spc="-1" strike="noStrike">
                          <a:solidFill>
                            <a:srgbClr val="ff0000"/>
                          </a:solidFill>
                          <a:latin typeface="等线"/>
                        </a:rPr>
                        <a:t>1m</a:t>
                      </a: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 Chunhui clear fiber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Light loss 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2281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1700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2205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1747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2146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1672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2208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1671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2235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1610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0.28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  <p:sp>
        <p:nvSpPr>
          <p:cNvPr id="164" name="CustomShape 3"/>
          <p:cNvSpPr/>
          <p:nvPr/>
        </p:nvSpPr>
        <p:spPr>
          <a:xfrm>
            <a:off x="457200" y="4572000"/>
            <a:ext cx="10789920" cy="153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The light attenuation loss of green fiber to clear fiber is about </a:t>
            </a:r>
            <a:r>
              <a:rPr b="1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24%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,the attenuation length of the clear fiber is about 21.5m , considering the 1m clear fiber lead to </a:t>
            </a:r>
            <a:r>
              <a:rPr b="1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5% 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light loss in transport ,we get final light loss from connector of this test is </a:t>
            </a:r>
            <a:r>
              <a:rPr b="1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20%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 [1-(1-24%)/(1-5%)]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782640" y="325800"/>
            <a:ext cx="10514880" cy="13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rmAutofit/>
          </a:bodyPr>
          <a:p>
            <a:pPr>
              <a:lnSpc>
                <a:spcPct val="90000"/>
              </a:lnSpc>
            </a:pPr>
            <a:r>
              <a:rPr b="0" lang="en-US" sz="4000" spc="-1" strike="noStrike">
                <a:solidFill>
                  <a:srgbClr val="000000"/>
                </a:solidFill>
                <a:latin typeface="Calibri"/>
              </a:rPr>
              <a:t>The clear fiber and WLS fiber are all polished by ourselves</a:t>
            </a:r>
            <a:endParaRPr b="0" lang="en-US" sz="4000" spc="-1" strike="noStrike">
              <a:latin typeface="Arial"/>
            </a:endParaRPr>
          </a:p>
        </p:txBody>
      </p:sp>
      <p:graphicFrame>
        <p:nvGraphicFramePr>
          <p:cNvPr id="166" name="Table 2"/>
          <p:cNvGraphicFramePr/>
          <p:nvPr/>
        </p:nvGraphicFramePr>
        <p:xfrm>
          <a:off x="838080" y="1825560"/>
          <a:ext cx="10514880" cy="2673000"/>
        </p:xfrm>
        <a:graphic>
          <a:graphicData uri="http://schemas.openxmlformats.org/drawingml/2006/table">
            <a:tbl>
              <a:tblPr/>
              <a:tblGrid>
                <a:gridCol w="2628720"/>
                <a:gridCol w="2628720"/>
                <a:gridCol w="2628720"/>
                <a:gridCol w="2629080"/>
              </a:tblGrid>
              <a:tr h="88776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Fiber No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WLS light yield</a:t>
                      </a:r>
                      <a:endParaRPr b="0" lang="en-US" sz="1800" spc="-1" strike="noStrike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Connected to </a:t>
                      </a:r>
                      <a:r>
                        <a:rPr b="1" lang="en-US" sz="1800" spc="-1" strike="noStrike">
                          <a:solidFill>
                            <a:srgbClr val="ff0000"/>
                          </a:solidFill>
                          <a:latin typeface="等线"/>
                        </a:rPr>
                        <a:t>0.4m </a:t>
                      </a: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Chunhui clear fiber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1800" spc="-1" strike="noStrike">
                          <a:solidFill>
                            <a:srgbClr val="ffffff"/>
                          </a:solidFill>
                          <a:latin typeface="等线"/>
                        </a:rPr>
                        <a:t>Light loss 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1954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1546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1989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1659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0.17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3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1980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1672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0.16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4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2031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1572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0.22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ff7"/>
                    </a:solidFill>
                  </a:tcPr>
                </a:tc>
              </a:tr>
              <a:tr h="357120"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5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1961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1591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  <a:tc>
                  <a:txBody>
                    <a:bodyPr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1800" spc="-1" strike="noStrike">
                          <a:solidFill>
                            <a:srgbClr val="000000"/>
                          </a:solidFill>
                          <a:latin typeface="等线"/>
                        </a:rPr>
                        <a:t>0.19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1deef"/>
                    </a:solidFill>
                  </a:tcPr>
                </a:tc>
              </a:tr>
            </a:tbl>
          </a:graphicData>
        </a:graphic>
      </p:graphicFrame>
      <p:sp>
        <p:nvSpPr>
          <p:cNvPr id="167" name="CustomShape 3"/>
          <p:cNvSpPr/>
          <p:nvPr/>
        </p:nvSpPr>
        <p:spPr>
          <a:xfrm>
            <a:off x="731520" y="4668840"/>
            <a:ext cx="10515600" cy="1187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The light attenuation loss of green fiber to clear fiber is about </a:t>
            </a:r>
            <a:r>
              <a:rPr b="1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19%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, 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the attenuation length of the clear fiber is about 21.5m,considering 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the 0.4m clear fiber lead to </a:t>
            </a:r>
            <a:r>
              <a:rPr b="1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2%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 light loss in transport, we get final 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light loss from connector of this test is </a:t>
            </a:r>
            <a:r>
              <a:rPr b="1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17%</a:t>
            </a:r>
            <a:r>
              <a:rPr b="0" lang="en-US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 [1-(1-19%)/(1-2%)].</a:t>
            </a:r>
            <a:endParaRPr b="0" lang="en-US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CustomShape 1"/>
          <p:cNvSpPr/>
          <p:nvPr/>
        </p:nvSpPr>
        <p:spPr>
          <a:xfrm>
            <a:off x="4079520" y="668160"/>
            <a:ext cx="2170800" cy="1308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en-US" sz="4000" spc="-1" strike="noStrike">
                <a:solidFill>
                  <a:srgbClr val="000000"/>
                </a:solidFill>
                <a:latin typeface="Calibri"/>
                <a:ea typeface="DejaVu Sans"/>
              </a:rPr>
              <a:t>Back up </a:t>
            </a:r>
            <a:endParaRPr b="0" lang="en-US" sz="4000" spc="-1" strike="noStrike">
              <a:latin typeface="Arial"/>
            </a:endParaRPr>
          </a:p>
        </p:txBody>
      </p:sp>
      <p:pic>
        <p:nvPicPr>
          <p:cNvPr id="169" name="图片 7" descr=""/>
          <p:cNvPicPr/>
          <p:nvPr/>
        </p:nvPicPr>
        <p:blipFill>
          <a:blip r:embed="rId1"/>
          <a:stretch/>
        </p:blipFill>
        <p:spPr>
          <a:xfrm>
            <a:off x="992520" y="1297080"/>
            <a:ext cx="9460800" cy="52700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图片 1" descr=""/>
          <p:cNvPicPr/>
          <p:nvPr/>
        </p:nvPicPr>
        <p:blipFill>
          <a:blip r:embed="rId1"/>
          <a:stretch/>
        </p:blipFill>
        <p:spPr>
          <a:xfrm>
            <a:off x="1376280" y="496080"/>
            <a:ext cx="9560880" cy="6185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537</TotalTime>
  <Application>LibreOffice/6.4.6.2$Linux_X86_64 LibreOffice_project/40$Build-2</Application>
  <Words>262</Words>
  <Paragraphs>87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2020-11-03T12:22:45Z</dcterms:created>
  <dc:creator>dell</dc:creator>
  <dc:description/>
  <dc:language>en-US</dc:language>
  <cp:lastModifiedBy/>
  <dcterms:modified xsi:type="dcterms:W3CDTF">2020-12-03T16:29:13Z</dcterms:modified>
  <cp:revision>31</cp:revision>
  <dc:subject/>
  <dc:title>PowerPoint 演示文稿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宽屏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7</vt:i4>
  </property>
</Properties>
</file>