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BCB"/>
          </a:solidFill>
        </a:fill>
      </a:tcStyle>
    </a:wholeTbl>
    <a:band2H>
      <a:tcTxStyle b="def" i="def"/>
      <a:tcStyle>
        <a:tcBdr/>
        <a:fill>
          <a:solidFill>
            <a:srgbClr val="F4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4F4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C0C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C0C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C0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hueOff val="-13192016"/>
              <a:satOff val="-100000"/>
              <a:lumOff val="22474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3192016"/>
              <a:satOff val="-100000"/>
              <a:lumOff val="22474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272" y="2866618"/>
            <a:ext cx="4317564" cy="431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Here"/>
          <p:cNvSpPr txBox="1"/>
          <p:nvPr>
            <p:ph type="title" hasCustomPrompt="1"/>
          </p:nvPr>
        </p:nvSpPr>
        <p:spPr>
          <a:xfrm>
            <a:off x="443180" y="159266"/>
            <a:ext cx="11305639" cy="9641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Here</a:t>
            </a:r>
          </a:p>
        </p:txBody>
      </p:sp>
      <p:sp>
        <p:nvSpPr>
          <p:cNvPr id="16" name="Body Level One…"/>
          <p:cNvSpPr txBox="1"/>
          <p:nvPr>
            <p:ph type="body" sz="half" idx="1" hasCustomPrompt="1"/>
          </p:nvPr>
        </p:nvSpPr>
        <p:spPr>
          <a:xfrm>
            <a:off x="443182" y="1720793"/>
            <a:ext cx="5875976" cy="32466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FontTx/>
              <a:buNone/>
              <a:defRPr sz="3000">
                <a:solidFill>
                  <a:schemeClr val="accent1"/>
                </a:solidFill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3000">
                <a:solidFill>
                  <a:schemeClr val="accent1"/>
                </a:solidFill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3000">
                <a:solidFill>
                  <a:schemeClr val="accent1"/>
                </a:solidFill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3000">
                <a:solidFill>
                  <a:schemeClr val="accent1"/>
                </a:solidFill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3000">
                <a:solidFill>
                  <a:schemeClr val="accent1"/>
                </a:solidFill>
              </a:defRPr>
            </a:lvl5pPr>
          </a:lstStyle>
          <a:p>
            <a:pPr/>
            <a:r>
              <a:t>Subtitle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Text Placeholder 14"/>
          <p:cNvSpPr/>
          <p:nvPr>
            <p:ph type="body" sz="quarter" idx="21" hasCustomPrompt="1"/>
          </p:nvPr>
        </p:nvSpPr>
        <p:spPr>
          <a:xfrm>
            <a:off x="443181" y="5126730"/>
            <a:ext cx="5875977" cy="61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rgbClr val="535353"/>
                </a:solidFill>
              </a:defRPr>
            </a:lvl1pPr>
          </a:lstStyle>
          <a:p>
            <a:pPr/>
            <a:r>
              <a:t>Author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80" y="6178120"/>
            <a:ext cx="1948206" cy="63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11392" y="6434370"/>
            <a:ext cx="1622936" cy="27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64686" y="6425550"/>
            <a:ext cx="506187" cy="33995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Picture Placeholder 13"/>
          <p:cNvSpPr/>
          <p:nvPr>
            <p:ph type="pic" sz="half" idx="22"/>
          </p:nvPr>
        </p:nvSpPr>
        <p:spPr>
          <a:xfrm>
            <a:off x="6572250" y="1720850"/>
            <a:ext cx="5619750" cy="38401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5870480" y="6497097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9" name="Straight Connector 8"/>
          <p:cNvSpPr/>
          <p:nvPr/>
        </p:nvSpPr>
        <p:spPr>
          <a:xfrm>
            <a:off x="-16476" y="735987"/>
            <a:ext cx="1220847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4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2309" y="6387400"/>
            <a:ext cx="1428002" cy="46243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Picture Placeholder 6"/>
          <p:cNvSpPr/>
          <p:nvPr>
            <p:ph type="pic" sz="quarter" idx="21"/>
          </p:nvPr>
        </p:nvSpPr>
        <p:spPr>
          <a:xfrm>
            <a:off x="7053942" y="966788"/>
            <a:ext cx="4644346" cy="29765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2" name="Title Text"/>
          <p:cNvSpPr txBox="1"/>
          <p:nvPr/>
        </p:nvSpPr>
        <p:spPr>
          <a:xfrm>
            <a:off x="411892" y="26957"/>
            <a:ext cx="11285837" cy="70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/>
        </p:nvSpPr>
        <p:spPr>
          <a:xfrm>
            <a:off x="411892" y="966054"/>
            <a:ext cx="6539906" cy="538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254000" indent="-2540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lvl1pPr>
            <a:lvl2pPr marL="571500" indent="-3810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－"/>
              <a:defRPr sz="2500"/>
            </a:lvl2pPr>
            <a:lvl3pPr marL="762000" indent="-2540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lvl3pPr>
            <a:lvl4pPr marL="1143000" indent="-3810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－"/>
              <a:defRPr sz="2500"/>
            </a:lvl4pPr>
            <a:lvl5pPr marL="1397000" indent="-2540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272" y="2866618"/>
            <a:ext cx="4317564" cy="431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Questions?"/>
          <p:cNvSpPr txBox="1"/>
          <p:nvPr>
            <p:ph type="title" hasCustomPrompt="1"/>
          </p:nvPr>
        </p:nvSpPr>
        <p:spPr>
          <a:xfrm>
            <a:off x="443180" y="159266"/>
            <a:ext cx="6986321" cy="96416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Questions?</a:t>
            </a:r>
          </a:p>
        </p:txBody>
      </p:sp>
      <p:sp>
        <p:nvSpPr>
          <p:cNvPr id="53" name="Body Level One…"/>
          <p:cNvSpPr txBox="1"/>
          <p:nvPr>
            <p:ph type="body" sz="quarter" idx="1" hasCustomPrompt="1"/>
          </p:nvPr>
        </p:nvSpPr>
        <p:spPr>
          <a:xfrm>
            <a:off x="7510537" y="145563"/>
            <a:ext cx="4360334" cy="66110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chemeClr val="accent6"/>
                </a:solidFill>
              </a:defRPr>
            </a:lvl1pPr>
            <a:lvl2pPr marL="590550" indent="-133350">
              <a:buFontTx/>
              <a:buChar char="•"/>
              <a:defRPr sz="1400">
                <a:solidFill>
                  <a:schemeClr val="accent6"/>
                </a:solidFill>
              </a:defRPr>
            </a:lvl2pPr>
            <a:lvl3pPr marL="1074419" indent="-160019">
              <a:buFontTx/>
              <a:defRPr sz="1400">
                <a:solidFill>
                  <a:schemeClr val="accent6"/>
                </a:solidFill>
              </a:defRPr>
            </a:lvl3pPr>
            <a:lvl4pPr marL="1549400" indent="-177800">
              <a:buFontTx/>
              <a:buChar char="•"/>
              <a:defRPr sz="1400">
                <a:solidFill>
                  <a:schemeClr val="accent6"/>
                </a:solidFill>
              </a:defRPr>
            </a:lvl4pPr>
            <a:lvl5pPr marL="2006600" indent="-177800">
              <a:buFontTx/>
              <a:defRPr sz="1400">
                <a:solidFill>
                  <a:schemeClr val="accent6"/>
                </a:solidFill>
              </a:defRPr>
            </a:lvl5pPr>
          </a:lstStyle>
          <a:p>
            <a:pPr/>
            <a:r>
              <a:t>Author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5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80" y="6178120"/>
            <a:ext cx="1948206" cy="63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11392" y="6434370"/>
            <a:ext cx="1622936" cy="27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64686" y="6425550"/>
            <a:ext cx="506187" cy="33995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Picture Placeholder 13"/>
          <p:cNvSpPr/>
          <p:nvPr>
            <p:ph type="pic" sz="half" idx="21"/>
          </p:nvPr>
        </p:nvSpPr>
        <p:spPr>
          <a:xfrm>
            <a:off x="6572250" y="1720850"/>
            <a:ext cx="5619750" cy="38401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" name="Text Placeholder 14"/>
          <p:cNvSpPr/>
          <p:nvPr>
            <p:ph type="body" sz="quarter" idx="22" hasCustomPrompt="1"/>
          </p:nvPr>
        </p:nvSpPr>
        <p:spPr>
          <a:xfrm>
            <a:off x="7510539" y="847491"/>
            <a:ext cx="4360334" cy="27594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>
                <a:solidFill>
                  <a:srgbClr val="C00000"/>
                </a:solidFill>
              </a:defRPr>
            </a:lvl1pPr>
          </a:lstStyle>
          <a:p>
            <a:pPr/>
            <a:r>
              <a:t>Contact</a:t>
            </a:r>
          </a:p>
        </p:txBody>
      </p:sp>
      <p:sp>
        <p:nvSpPr>
          <p:cNvPr id="59" name="Text Placeholder 6"/>
          <p:cNvSpPr/>
          <p:nvPr>
            <p:ph type="body" sz="half" idx="23" hasCustomPrompt="1"/>
          </p:nvPr>
        </p:nvSpPr>
        <p:spPr>
          <a:xfrm>
            <a:off x="424849" y="1726357"/>
            <a:ext cx="5894309" cy="3834656"/>
          </a:xfrm>
          <a:prstGeom prst="rect">
            <a:avLst/>
          </a:prstGeom>
        </p:spPr>
        <p:txBody>
          <a:bodyPr/>
          <a:lstStyle>
            <a:lvl1pPr marL="342900" indent="-342900"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Agenda Topics Covered:
Second level
Third level
Fourth level
Fifth level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11892" y="26957"/>
            <a:ext cx="11285837" cy="70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11892" y="966054"/>
            <a:ext cx="11285837" cy="538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2pPr marL="571500" indent="-381000"/>
            <a:lvl3pPr marL="762000" indent="-254000"/>
            <a:lvl4pPr marL="1143000" indent="-381000"/>
            <a:lvl5pPr marL="1397000" indent="-2540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309279" y="6458997"/>
            <a:ext cx="316035" cy="320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5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Straight Connector 8"/>
          <p:cNvSpPr/>
          <p:nvPr/>
        </p:nvSpPr>
        <p:spPr>
          <a:xfrm>
            <a:off x="-16476" y="735987"/>
            <a:ext cx="1220847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000" y="6387400"/>
            <a:ext cx="1428002" cy="462436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54000" marR="0" indent="-2540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42950" marR="0" indent="-28575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－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231900" marR="0" indent="-3175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818084" marR="0" indent="-446484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－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237014" marR="0" indent="-408214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03500" marR="0" indent="-3175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060700" marR="0" indent="-3175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17900" marR="0" indent="-3175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975100" marR="0" indent="-3175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5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362252" y="6458997"/>
            <a:ext cx="210088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8" name="Group"/>
          <p:cNvGrpSpPr/>
          <p:nvPr/>
        </p:nvGrpSpPr>
        <p:grpSpPr>
          <a:xfrm>
            <a:off x="5265349" y="1093116"/>
            <a:ext cx="6620976" cy="4965731"/>
            <a:chOff x="0" y="0"/>
            <a:chExt cx="6620974" cy="4965730"/>
          </a:xfrm>
        </p:grpSpPr>
        <p:pic>
          <p:nvPicPr>
            <p:cNvPr id="70" name="IMG_6282.jpg" descr="IMG_628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20975" cy="4965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" name="Line"/>
            <p:cNvSpPr/>
            <p:nvPr/>
          </p:nvSpPr>
          <p:spPr>
            <a:xfrm>
              <a:off x="1493105" y="2543990"/>
              <a:ext cx="670134" cy="6903"/>
            </a:xfrm>
            <a:prstGeom prst="line">
              <a:avLst/>
            </a:prstGeom>
            <a:noFill/>
            <a:ln w="50800" cap="flat">
              <a:solidFill>
                <a:schemeClr val="accent3">
                  <a:hueOff val="1576963"/>
                  <a:satOff val="-23468"/>
                  <a:lumOff val="-27680"/>
                </a:scheme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72" name="Line"/>
            <p:cNvSpPr/>
            <p:nvPr/>
          </p:nvSpPr>
          <p:spPr>
            <a:xfrm flipV="1">
              <a:off x="1417342" y="2681168"/>
              <a:ext cx="1007820" cy="1007819"/>
            </a:xfrm>
            <a:prstGeom prst="line">
              <a:avLst/>
            </a:prstGeom>
            <a:noFill/>
            <a:ln w="50800" cap="flat">
              <a:solidFill>
                <a:schemeClr val="accent2">
                  <a:hueOff val="181967"/>
                  <a:satOff val="-22332"/>
                  <a:lumOff val="-17618"/>
                </a:scheme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73" name="Line"/>
            <p:cNvSpPr/>
            <p:nvPr/>
          </p:nvSpPr>
          <p:spPr>
            <a:xfrm flipV="1">
              <a:off x="1830171" y="2613973"/>
              <a:ext cx="1449327" cy="1798024"/>
            </a:xfrm>
            <a:prstGeom prst="line">
              <a:avLst/>
            </a:prstGeom>
            <a:noFill/>
            <a:ln w="50800" cap="flat">
              <a:solidFill>
                <a:schemeClr val="accent2">
                  <a:hueOff val="181967"/>
                  <a:satOff val="-22332"/>
                  <a:lumOff val="-17618"/>
                </a:scheme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grpSp>
          <p:nvGrpSpPr>
            <p:cNvPr id="76" name="Group"/>
            <p:cNvGrpSpPr/>
            <p:nvPr/>
          </p:nvGrpSpPr>
          <p:grpSpPr>
            <a:xfrm>
              <a:off x="131103" y="4390094"/>
              <a:ext cx="2238689" cy="447090"/>
              <a:chOff x="0" y="0"/>
              <a:chExt cx="2238688" cy="447089"/>
            </a:xfrm>
          </p:grpSpPr>
          <p:sp>
            <p:nvSpPr>
              <p:cNvPr id="74" name="Rounded Rectangle"/>
              <p:cNvSpPr/>
              <p:nvPr/>
            </p:nvSpPr>
            <p:spPr>
              <a:xfrm>
                <a:off x="0" y="-1"/>
                <a:ext cx="2238689" cy="447091"/>
              </a:xfrm>
              <a:prstGeom prst="roundRect">
                <a:avLst>
                  <a:gd name="adj" fmla="val 37398"/>
                </a:avLst>
              </a:prstGeom>
              <a:gradFill flip="none" rotWithShape="1">
                <a:gsLst>
                  <a:gs pos="0">
                    <a:schemeClr val="accent2">
                      <a:hueOff val="181967"/>
                      <a:satOff val="-22332"/>
                      <a:lumOff val="-17618"/>
                    </a:schemeClr>
                  </a:gs>
                  <a:gs pos="100000">
                    <a:schemeClr val="accent2">
                      <a:hueOff val="-2482162"/>
                      <a:satOff val="-60876"/>
                      <a:lumOff val="-1397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75" name="Shashlyk Calorimeter"/>
              <p:cNvSpPr txBox="1"/>
              <p:nvPr/>
            </p:nvSpPr>
            <p:spPr>
              <a:xfrm>
                <a:off x="107340" y="60799"/>
                <a:ext cx="2075735" cy="325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b="1" sz="1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Shashlyk Calorimeter</a:t>
                </a:r>
              </a:p>
            </p:txBody>
          </p:sp>
        </p:grpSp>
        <p:grpSp>
          <p:nvGrpSpPr>
            <p:cNvPr id="79" name="Group"/>
            <p:cNvGrpSpPr/>
            <p:nvPr/>
          </p:nvGrpSpPr>
          <p:grpSpPr>
            <a:xfrm>
              <a:off x="375591" y="3649232"/>
              <a:ext cx="1256515" cy="447091"/>
              <a:chOff x="0" y="0"/>
              <a:chExt cx="1256514" cy="447089"/>
            </a:xfrm>
          </p:grpSpPr>
          <p:sp>
            <p:nvSpPr>
              <p:cNvPr id="77" name="Rounded Rectangle"/>
              <p:cNvSpPr/>
              <p:nvPr/>
            </p:nvSpPr>
            <p:spPr>
              <a:xfrm>
                <a:off x="0" y="0"/>
                <a:ext cx="1256515" cy="447090"/>
              </a:xfrm>
              <a:prstGeom prst="roundRect">
                <a:avLst>
                  <a:gd name="adj" fmla="val 37398"/>
                </a:avLst>
              </a:prstGeom>
              <a:gradFill flip="none" rotWithShape="1">
                <a:gsLst>
                  <a:gs pos="0">
                    <a:schemeClr val="accent2">
                      <a:hueOff val="181967"/>
                      <a:satOff val="-22332"/>
                      <a:lumOff val="-17618"/>
                    </a:schemeClr>
                  </a:gs>
                  <a:gs pos="100000">
                    <a:schemeClr val="accent2">
                      <a:hueOff val="-2482162"/>
                      <a:satOff val="-60876"/>
                      <a:lumOff val="-1397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78" name="Scintillator"/>
              <p:cNvSpPr txBox="1"/>
              <p:nvPr/>
            </p:nvSpPr>
            <p:spPr>
              <a:xfrm>
                <a:off x="91523" y="66372"/>
                <a:ext cx="1128233" cy="325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b="1" sz="1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Scintillator</a:t>
                </a:r>
              </a:p>
            </p:txBody>
          </p:sp>
        </p:grpSp>
        <p:grpSp>
          <p:nvGrpSpPr>
            <p:cNvPr id="82" name="Group"/>
            <p:cNvGrpSpPr/>
            <p:nvPr/>
          </p:nvGrpSpPr>
          <p:grpSpPr>
            <a:xfrm>
              <a:off x="3882263" y="1287390"/>
              <a:ext cx="2353336" cy="447090"/>
              <a:chOff x="0" y="0"/>
              <a:chExt cx="2353335" cy="447089"/>
            </a:xfrm>
          </p:grpSpPr>
          <p:sp>
            <p:nvSpPr>
              <p:cNvPr id="80" name="Rounded Rectangle"/>
              <p:cNvSpPr/>
              <p:nvPr/>
            </p:nvSpPr>
            <p:spPr>
              <a:xfrm>
                <a:off x="0" y="0"/>
                <a:ext cx="2353336" cy="447090"/>
              </a:xfrm>
              <a:prstGeom prst="roundRect">
                <a:avLst>
                  <a:gd name="adj" fmla="val 37398"/>
                </a:avLst>
              </a:prstGeom>
              <a:gradFill flip="none" rotWithShape="1">
                <a:gsLst>
                  <a:gs pos="0">
                    <a:schemeClr val="accent2">
                      <a:hueOff val="181967"/>
                      <a:satOff val="-22332"/>
                      <a:lumOff val="-17618"/>
                    </a:schemeClr>
                  </a:gs>
                  <a:gs pos="100000">
                    <a:schemeClr val="accent2">
                      <a:hueOff val="-2482162"/>
                      <a:satOff val="-60876"/>
                      <a:lumOff val="-1397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81" name="Preshower Calorimeter"/>
              <p:cNvSpPr txBox="1"/>
              <p:nvPr/>
            </p:nvSpPr>
            <p:spPr>
              <a:xfrm>
                <a:off x="94226" y="60799"/>
                <a:ext cx="2240130" cy="3254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b="1" sz="1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Preshower Calorimeter</a:t>
                </a:r>
              </a:p>
            </p:txBody>
          </p:sp>
        </p:grpSp>
        <p:sp>
          <p:nvSpPr>
            <p:cNvPr id="83" name="Line"/>
            <p:cNvSpPr/>
            <p:nvPr/>
          </p:nvSpPr>
          <p:spPr>
            <a:xfrm flipH="1">
              <a:off x="3007738" y="1642444"/>
              <a:ext cx="892509" cy="717079"/>
            </a:xfrm>
            <a:prstGeom prst="line">
              <a:avLst/>
            </a:prstGeom>
            <a:noFill/>
            <a:ln w="50800" cap="flat">
              <a:solidFill>
                <a:schemeClr val="accent2">
                  <a:hueOff val="181967"/>
                  <a:satOff val="-22332"/>
                  <a:lumOff val="-17618"/>
                </a:scheme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84" name="Line"/>
            <p:cNvSpPr/>
            <p:nvPr/>
          </p:nvSpPr>
          <p:spPr>
            <a:xfrm flipH="1">
              <a:off x="3645797" y="1728715"/>
              <a:ext cx="480890" cy="732873"/>
            </a:xfrm>
            <a:prstGeom prst="line">
              <a:avLst/>
            </a:prstGeom>
            <a:noFill/>
            <a:ln w="50800" cap="flat">
              <a:solidFill>
                <a:schemeClr val="accent2">
                  <a:hueOff val="181967"/>
                  <a:satOff val="-22332"/>
                  <a:lumOff val="-17618"/>
                </a:scheme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grpSp>
          <p:nvGrpSpPr>
            <p:cNvPr id="87" name="Group"/>
            <p:cNvGrpSpPr/>
            <p:nvPr/>
          </p:nvGrpSpPr>
          <p:grpSpPr>
            <a:xfrm>
              <a:off x="124445" y="1618431"/>
              <a:ext cx="2336902" cy="601343"/>
              <a:chOff x="0" y="0"/>
              <a:chExt cx="2336900" cy="601342"/>
            </a:xfrm>
          </p:grpSpPr>
          <p:sp>
            <p:nvSpPr>
              <p:cNvPr id="85" name="Rounded Rectangle"/>
              <p:cNvSpPr/>
              <p:nvPr/>
            </p:nvSpPr>
            <p:spPr>
              <a:xfrm>
                <a:off x="25737" y="0"/>
                <a:ext cx="2285426" cy="601343"/>
              </a:xfrm>
              <a:prstGeom prst="roundRect">
                <a:avLst>
                  <a:gd name="adj" fmla="val 27805"/>
                </a:avLst>
              </a:prstGeom>
              <a:gradFill flip="none" rotWithShape="1">
                <a:gsLst>
                  <a:gs pos="0">
                    <a:schemeClr val="accent3">
                      <a:hueOff val="1576963"/>
                      <a:satOff val="-23468"/>
                      <a:lumOff val="-27680"/>
                    </a:schemeClr>
                  </a:gs>
                  <a:gs pos="100000">
                    <a:schemeClr val="accent3">
                      <a:hueOff val="1647952"/>
                      <a:satOff val="-64047"/>
                      <a:lumOff val="3430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86" name="Beam direction…"/>
              <p:cNvSpPr txBox="1"/>
              <p:nvPr/>
            </p:nvSpPr>
            <p:spPr>
              <a:xfrm>
                <a:off x="0" y="37603"/>
                <a:ext cx="2336901" cy="5261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 sz="1400">
                    <a:solidFill>
                      <a:srgbClr val="FFFFFF"/>
                    </a:solidFill>
                  </a:defRPr>
                </a:pPr>
                <a:r>
                  <a:t>Beam direction </a:t>
                </a:r>
              </a:p>
              <a:p>
                <a:pPr algn="ctr">
                  <a:defRPr b="1" sz="1400">
                    <a:solidFill>
                      <a:srgbClr val="FFFFFF"/>
                    </a:solidFill>
                  </a:defRPr>
                </a:pPr>
                <a:r>
                  <a:t>(into plane of scintillator)</a:t>
                </a:r>
              </a:p>
            </p:txBody>
          </p:sp>
        </p:grpSp>
      </p:grpSp>
      <p:sp>
        <p:nvSpPr>
          <p:cNvPr id="89" name="Jan 13—27, 2021…"/>
          <p:cNvSpPr txBox="1"/>
          <p:nvPr>
            <p:ph type="body" sz="half" idx="1"/>
          </p:nvPr>
        </p:nvSpPr>
        <p:spPr>
          <a:xfrm>
            <a:off x="144053" y="1135558"/>
            <a:ext cx="4980715" cy="4586884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Jan 13—27, 2021</a:t>
            </a:r>
          </a:p>
          <a:p>
            <a:pPr>
              <a:defRPr sz="2000"/>
            </a:pPr>
            <a:r>
              <a:rPr b="1">
                <a:solidFill>
                  <a:schemeClr val="accent4">
                    <a:hueOff val="-38403"/>
                    <a:lumOff val="-8787"/>
                  </a:schemeClr>
                </a:solidFill>
              </a:rPr>
              <a:t>Goal:</a:t>
            </a:r>
            <a:r>
              <a:t> Determine the detector resolution and efficiency of preshower and shower calorimeter modules </a:t>
            </a:r>
          </a:p>
          <a:p>
            <a:pPr>
              <a:buClr>
                <a:srgbClr val="000000"/>
              </a:buClr>
              <a:defRPr b="1" sz="2000">
                <a:solidFill>
                  <a:schemeClr val="accent2">
                    <a:hueOff val="181967"/>
                    <a:satOff val="-22332"/>
                    <a:lumOff val="-17618"/>
                  </a:schemeClr>
                </a:solidFill>
              </a:defRPr>
            </a:pPr>
            <a:r>
              <a:t>Detectors:</a:t>
            </a:r>
          </a:p>
          <a:p>
            <a:pPr lvl="1">
              <a:defRPr sz="2000"/>
            </a:pPr>
            <a:r>
              <a:t>Preshower: 2-cm thick Pb blocks (x3) </a:t>
            </a:r>
          </a:p>
          <a:p>
            <a:pPr lvl="1">
              <a:defRPr sz="2000"/>
            </a:pPr>
            <a:r>
              <a:t>Shower: Shashlyk (Pb + scintillator layers), 80-cm long (x3)</a:t>
            </a:r>
          </a:p>
          <a:p>
            <a:pPr lvl="1">
              <a:defRPr sz="2000"/>
            </a:pPr>
            <a:r>
              <a:t>Scintillator used for triggering</a:t>
            </a:r>
          </a:p>
          <a:p>
            <a:pPr>
              <a:buClr>
                <a:srgbClr val="000000"/>
              </a:buClr>
              <a:defRPr b="1" sz="2000">
                <a:solidFill>
                  <a:schemeClr val="accent3">
                    <a:hueOff val="1576963"/>
                    <a:satOff val="-23468"/>
                    <a:lumOff val="-27680"/>
                  </a:schemeClr>
                </a:solidFill>
              </a:defRPr>
            </a:pPr>
            <a:r>
              <a:t>FNAL beam parameters</a:t>
            </a:r>
          </a:p>
          <a:p>
            <a:pPr lvl="1">
              <a:defRPr sz="2000"/>
            </a:pPr>
            <a:r>
              <a:t>Composition: Mixture of e-, π-</a:t>
            </a:r>
          </a:p>
          <a:p>
            <a:pPr lvl="1">
              <a:defRPr sz="2000"/>
            </a:pPr>
            <a:r>
              <a:t>Energies: 1, 2, 4, 6, 8, 10, 12, 16 GeV </a:t>
            </a:r>
          </a:p>
        </p:txBody>
      </p:sp>
      <p:sp>
        <p:nvSpPr>
          <p:cNvPr id="90" name="ECal Test at Fermilab Test Beam Fac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ECal Test at Fermilab Test Beam Facility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EAEAEA"/>
      </a:dk2>
      <a:lt2>
        <a:srgbClr val="535353"/>
      </a:lt2>
      <a:accent1>
        <a:srgbClr val="BE1D1D"/>
      </a:accent1>
      <a:accent2>
        <a:srgbClr val="5A92FF"/>
      </a:accent2>
      <a:accent3>
        <a:srgbClr val="9E8BFF"/>
      </a:accent3>
      <a:accent4>
        <a:srgbClr val="30CA33"/>
      </a:accent4>
      <a:accent5>
        <a:srgbClr val="EA9E3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EAEAEA"/>
      </a:dk2>
      <a:lt2>
        <a:srgbClr val="535353"/>
      </a:lt2>
      <a:accent1>
        <a:srgbClr val="BE1D1D"/>
      </a:accent1>
      <a:accent2>
        <a:srgbClr val="5A92FF"/>
      </a:accent2>
      <a:accent3>
        <a:srgbClr val="9E8BFF"/>
      </a:accent3>
      <a:accent4>
        <a:srgbClr val="30CA33"/>
      </a:accent4>
      <a:accent5>
        <a:srgbClr val="EA9E3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