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media/image25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05C3A11-D419-4878-9B3A-E2556FCE2070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2/25/21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5C643F6-A06A-43D2-BA4A-29C640948D3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Hall C Beam Test Data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vtpPulser trigger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Central module is shown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C9-1, one sub-channel of the central HERA module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High rate data from small angle MaPMT test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Low rate data from large angle LAPPD test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586440" y="70200"/>
            <a:ext cx="137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585720" y="70200"/>
            <a:ext cx="1316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586440" y="70200"/>
            <a:ext cx="137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585720" y="70200"/>
            <a:ext cx="1316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586440" y="70200"/>
            <a:ext cx="137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585720" y="70200"/>
            <a:ext cx="1316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586440" y="70200"/>
            <a:ext cx="137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585720" y="70200"/>
            <a:ext cx="1316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586440" y="70200"/>
            <a:ext cx="137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585720" y="70200"/>
            <a:ext cx="1316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ECal Npeaks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Number of identified peaks within 256 ns time window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" name="Picture 10" descr=""/>
          <p:cNvPicPr/>
          <p:nvPr/>
        </p:nvPicPr>
        <p:blipFill>
          <a:blip r:embed="rId1"/>
          <a:stretch/>
        </p:blipFill>
        <p:spPr>
          <a:xfrm>
            <a:off x="6064200" y="3017880"/>
            <a:ext cx="5616000" cy="3159000"/>
          </a:xfrm>
          <a:prstGeom prst="rect">
            <a:avLst/>
          </a:prstGeom>
          <a:ln>
            <a:noFill/>
          </a:ln>
        </p:spPr>
      </p:pic>
      <p:pic>
        <p:nvPicPr>
          <p:cNvPr id="46" name="Picture 12" descr=""/>
          <p:cNvPicPr/>
          <p:nvPr/>
        </p:nvPicPr>
        <p:blipFill>
          <a:blip r:embed="rId2"/>
          <a:stretch/>
        </p:blipFill>
        <p:spPr>
          <a:xfrm>
            <a:off x="615600" y="3017880"/>
            <a:ext cx="5616000" cy="315900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2886480" y="6176880"/>
            <a:ext cx="1074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8184600" y="6176880"/>
            <a:ext cx="1031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586440" y="70200"/>
            <a:ext cx="137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585720" y="70200"/>
            <a:ext cx="1316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586440" y="70200"/>
            <a:ext cx="137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585720" y="70200"/>
            <a:ext cx="1316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586440" y="70200"/>
            <a:ext cx="137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ECal Npeaks (50 ns window)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Number of identified peaks within 50 ns time window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Window begins with the peak with the maximum height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50 ns is chosen because the peak finding algorithm may not have good resolution with 30 ns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" name="Picture 10" descr=""/>
          <p:cNvPicPr/>
          <p:nvPr/>
        </p:nvPicPr>
        <p:blipFill>
          <a:blip r:embed="rId1"/>
          <a:stretch/>
        </p:blipFill>
        <p:spPr>
          <a:xfrm>
            <a:off x="5892480" y="3017880"/>
            <a:ext cx="5616000" cy="3159000"/>
          </a:xfrm>
          <a:prstGeom prst="rect">
            <a:avLst/>
          </a:prstGeom>
          <a:ln>
            <a:noFill/>
          </a:ln>
        </p:spPr>
      </p:pic>
      <p:pic>
        <p:nvPicPr>
          <p:cNvPr id="52" name="Picture 12" descr=""/>
          <p:cNvPicPr/>
          <p:nvPr/>
        </p:nvPicPr>
        <p:blipFill>
          <a:blip r:embed="rId2"/>
          <a:stretch/>
        </p:blipFill>
        <p:spPr>
          <a:xfrm>
            <a:off x="615600" y="3017880"/>
            <a:ext cx="5616000" cy="3159000"/>
          </a:xfrm>
          <a:prstGeom prst="rect">
            <a:avLst/>
          </a:prstGeom>
          <a:ln>
            <a:noFill/>
          </a:ln>
        </p:spPr>
      </p:pic>
      <p:sp>
        <p:nvSpPr>
          <p:cNvPr id="53" name="CustomShape 3"/>
          <p:cNvSpPr/>
          <p:nvPr/>
        </p:nvSpPr>
        <p:spPr>
          <a:xfrm>
            <a:off x="2886480" y="6176880"/>
            <a:ext cx="1074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8184600" y="6176880"/>
            <a:ext cx="1031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ECal Integral/Peak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This indicates the pile-ups effect (pile-up event will increase integral value but not affect peak much)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" name="Picture 10" descr=""/>
          <p:cNvPicPr/>
          <p:nvPr/>
        </p:nvPicPr>
        <p:blipFill>
          <a:blip r:embed="rId1"/>
          <a:stretch/>
        </p:blipFill>
        <p:spPr>
          <a:xfrm>
            <a:off x="5892480" y="3017880"/>
            <a:ext cx="5616000" cy="3159000"/>
          </a:xfrm>
          <a:prstGeom prst="rect">
            <a:avLst/>
          </a:prstGeom>
          <a:ln>
            <a:noFill/>
          </a:ln>
        </p:spPr>
      </p:pic>
      <p:pic>
        <p:nvPicPr>
          <p:cNvPr id="58" name="Picture 12" descr=""/>
          <p:cNvPicPr/>
          <p:nvPr/>
        </p:nvPicPr>
        <p:blipFill>
          <a:blip r:embed="rId2"/>
          <a:stretch/>
        </p:blipFill>
        <p:spPr>
          <a:xfrm>
            <a:off x="615600" y="3017880"/>
            <a:ext cx="5616000" cy="31590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2886480" y="6176880"/>
            <a:ext cx="1074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High Rate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8502120" y="6176880"/>
            <a:ext cx="1031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High Rate Data Samples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Content Placeholder 8" descr=""/>
          <p:cNvPicPr/>
          <p:nvPr/>
        </p:nvPicPr>
        <p:blipFill>
          <a:blip r:embed="rId1"/>
          <a:stretch/>
        </p:blipFill>
        <p:spPr>
          <a:xfrm>
            <a:off x="2157480" y="1825560"/>
            <a:ext cx="7876440" cy="43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High Rate Data Samples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Content Placeholder 6" descr=""/>
          <p:cNvPicPr/>
          <p:nvPr/>
        </p:nvPicPr>
        <p:blipFill>
          <a:blip r:embed="rId1"/>
          <a:stretch/>
        </p:blipFill>
        <p:spPr>
          <a:xfrm>
            <a:off x="2157480" y="1825560"/>
            <a:ext cx="7876440" cy="43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Low Rate Data Samples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Content Placeholder 6" descr=""/>
          <p:cNvPicPr/>
          <p:nvPr/>
        </p:nvPicPr>
        <p:blipFill>
          <a:blip r:embed="rId1"/>
          <a:stretch/>
        </p:blipFill>
        <p:spPr>
          <a:xfrm>
            <a:off x="2157480" y="1825560"/>
            <a:ext cx="7876440" cy="43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Low Rate Data Samples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" name="Content Placeholder 5" descr=""/>
          <p:cNvPicPr/>
          <p:nvPr/>
        </p:nvPicPr>
        <p:blipFill>
          <a:blip r:embed="rId1"/>
          <a:stretch/>
        </p:blipFill>
        <p:spPr>
          <a:xfrm>
            <a:off x="2157480" y="1825560"/>
            <a:ext cx="7876440" cy="435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4" descr=""/>
          <p:cNvPicPr/>
          <p:nvPr/>
        </p:nvPicPr>
        <p:blipFill>
          <a:blip r:embed="rId1"/>
          <a:stretch/>
        </p:blipFill>
        <p:spPr>
          <a:xfrm>
            <a:off x="380880" y="243000"/>
            <a:ext cx="11697840" cy="646200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585720" y="70200"/>
            <a:ext cx="13165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Low Rate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Application>LibreOffice/6.4.6.2$Linux_X86_64 LibreOffice_project/40$Build-2</Application>
  <Words>171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2021-02-18T14:10:40Z</dcterms:created>
  <dc:creator>Chao Peng</dc:creator>
  <dc:description/>
  <dc:language>en-US</dc:language>
  <cp:lastModifiedBy>Chao Peng</cp:lastModifiedBy>
  <dcterms:modified xsi:type="dcterms:W3CDTF">2021-02-24T13:43:04Z</dcterms:modified>
  <cp:revision>6</cp:revision>
  <dc:subject/>
  <dc:title>Hall C Beam Test Data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