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zh-CN" sz="6000" spc="-1" strike="noStrike">
                <a:solidFill>
                  <a:srgbClr val="000000"/>
                </a:solidFill>
                <a:latin typeface="等线 Light"/>
              </a:rPr>
              <a:t>单击此处编辑母版标题样式</a:t>
            </a:r>
            <a:endParaRPr b="0" lang="en-US" sz="60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DD3DE17-A778-4AA1-B564-40438ECDF484}" type="datetime">
              <a:rPr b="0" lang="en-US" sz="1200" spc="-1" strike="noStrike">
                <a:solidFill>
                  <a:srgbClr val="8b8b8b"/>
                </a:solidFill>
                <a:latin typeface="等线"/>
              </a:rPr>
              <a:t>4/29/21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84405E8-DF56-47BE-B782-E60D448B4F8F}" type="slidenum">
              <a:rPr b="0" lang="en-US" sz="1200" spc="-1" strike="noStrike">
                <a:solidFill>
                  <a:srgbClr val="8b8b8b"/>
                </a:solidFill>
                <a:latin typeface="等线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等线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zh-CN" sz="4400" spc="-1" strike="noStrike">
                <a:solidFill>
                  <a:srgbClr val="000000"/>
                </a:solidFill>
                <a:latin typeface="等线 Light"/>
              </a:rPr>
              <a:t>单击此处编辑母版标题样式</a:t>
            </a:r>
            <a:endParaRPr b="0" lang="en-US" sz="44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800" spc="-1" strike="noStrike">
                <a:solidFill>
                  <a:srgbClr val="000000"/>
                </a:solidFill>
                <a:latin typeface="等线"/>
              </a:rPr>
              <a:t>编辑母版文本样式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400" spc="-1" strike="noStrike">
                <a:solidFill>
                  <a:srgbClr val="000000"/>
                </a:solidFill>
                <a:latin typeface="等线"/>
              </a:rPr>
              <a:t>第二级</a:t>
            </a:r>
            <a:endParaRPr b="0" lang="en-US" sz="2400" spc="-1" strike="noStrike">
              <a:solidFill>
                <a:srgbClr val="000000"/>
              </a:solidFill>
              <a:latin typeface="等线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000" spc="-1" strike="noStrike">
                <a:solidFill>
                  <a:srgbClr val="000000"/>
                </a:solidFill>
                <a:latin typeface="等线"/>
              </a:rPr>
              <a:t>第三级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1800" spc="-1" strike="noStrike">
                <a:solidFill>
                  <a:srgbClr val="000000"/>
                </a:solidFill>
                <a:latin typeface="等线"/>
              </a:rPr>
              <a:t>第四级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1800" spc="-1" strike="noStrike">
                <a:solidFill>
                  <a:srgbClr val="000000"/>
                </a:solidFill>
                <a:latin typeface="等线"/>
              </a:rPr>
              <a:t>第五级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8D1EB8F-598B-410F-83B8-DAEFE78066AC}" type="datetime">
              <a:rPr b="0" lang="en-US" sz="1200" spc="-1" strike="noStrike">
                <a:solidFill>
                  <a:srgbClr val="8b8b8b"/>
                </a:solidFill>
                <a:latin typeface="等线"/>
              </a:rPr>
              <a:t>4/29/21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52284881-F05D-4BEB-8EA8-2AFE78C69685}" type="slidenum">
              <a:rPr b="0" lang="en-US" sz="1200" spc="-1" strike="noStrike">
                <a:solidFill>
                  <a:srgbClr val="8b8b8b"/>
                </a:solidFill>
                <a:latin typeface="等线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AEE22B45-7E4A-404E-8904-2DD504032CFF}" type="datetime">
              <a:rPr b="0" lang="en-US" sz="1200" spc="-1" strike="noStrike">
                <a:solidFill>
                  <a:srgbClr val="8b8b8b"/>
                </a:solidFill>
                <a:latin typeface="等线"/>
              </a:rPr>
              <a:t>4/29/21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B91825D-F9B2-496A-B1F7-7560E2EB7E1B}" type="slidenum">
              <a:rPr b="0" lang="en-US" sz="1200" spc="-1" strike="noStrike">
                <a:solidFill>
                  <a:srgbClr val="8b8b8b"/>
                </a:solidFill>
                <a:latin typeface="等线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等线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等线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等线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等线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Calibri"/>
              </a:rPr>
              <a:t>The attenuation length of the irradiated fiber</a:t>
            </a:r>
            <a:br/>
            <a:endParaRPr b="0" lang="en-US" sz="60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Dong Liu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Ye Tian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Mengjiao Li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2021.04.29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838080" y="395640"/>
            <a:ext cx="10515240" cy="57808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The relation between the light intensity </a:t>
            </a:r>
            <a:r>
              <a:rPr b="1" i="1" lang="en-US" sz="28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1" lang="en-US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and the distance the light travels in the medium </a:t>
            </a:r>
            <a:r>
              <a:rPr b="1" i="1" lang="en-US" sz="2800" spc="-1" strike="noStrike">
                <a:solidFill>
                  <a:srgbClr val="000000"/>
                </a:solidFill>
                <a:latin typeface="Calibri"/>
              </a:rPr>
              <a:t>x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 is  </a:t>
            </a:r>
            <a:r>
              <a:rPr b="1" lang="zh-CN" sz="2800" spc="-1" strike="noStrike">
                <a:solidFill>
                  <a:srgbClr val="ff0000"/>
                </a:solidFill>
                <a:latin typeface="Cambria Math"/>
              </a:rPr>
              <a:t>）</a:t>
            </a:r>
            <a:r>
              <a:rPr b="0" lang="en-US" sz="2800" spc="-1" strike="noStrike">
                <a:solidFill>
                  <a:srgbClr val="000000"/>
                </a:solidFill>
                <a:latin typeface="Cambria Math"/>
              </a:rPr>
              <a:t>,  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λ is the attenuation length of the medium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Comparing the radiated fiber  with the non-radiated one :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+</a:t>
            </a:r>
            <a:r>
              <a:rPr b="0" lang="en-US" sz="2800" spc="-1" strike="noStrike">
                <a:solidFill>
                  <a:srgbClr val="000000"/>
                </a:solidFill>
                <a:latin typeface="等线"/>
              </a:rPr>
              <a:t> 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)=ratio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marL="457200">
              <a:lnSpc>
                <a:spcPct val="9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mbria Math"/>
              </a:rPr>
              <a:t>Where, x is the fiber length, λ1 is the attenuation length of the irradiated fiber, λ2 is the attenuation length of the clear fiber without irradiation.</a:t>
            </a:r>
            <a:endParaRPr b="0" lang="en-US" sz="2400" spc="-1" strike="noStrike">
              <a:solidFill>
                <a:srgbClr val="000000"/>
              </a:solidFill>
              <a:latin typeface="等线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mbria Math"/>
              </a:rPr>
              <a:t>PMMA : λ2=17.24</a:t>
            </a:r>
            <a:endParaRPr b="0" lang="en-US" sz="2400" spc="-1" strike="noStrike">
              <a:solidFill>
                <a:srgbClr val="000000"/>
              </a:solidFill>
              <a:latin typeface="等线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mbria Math"/>
              </a:rPr>
              <a:t>BCF98-SC : λ2=4.55</a:t>
            </a:r>
            <a:endParaRPr b="0" lang="en-US" sz="2400" spc="-1" strike="noStrike">
              <a:solidFill>
                <a:srgbClr val="000000"/>
              </a:solidFill>
              <a:latin typeface="等线"/>
            </a:endParaRPr>
          </a:p>
          <a:p>
            <a:endParaRPr b="0" lang="en-US" sz="2400" spc="-1" strike="noStrike">
              <a:solidFill>
                <a:srgbClr val="000000"/>
              </a:solidFill>
              <a:latin typeface="等线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mbria Math"/>
              </a:rPr>
              <a:t>Actually, , which will be described later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" name="Table 1"/>
          <p:cNvGraphicFramePr/>
          <p:nvPr/>
        </p:nvGraphicFramePr>
        <p:xfrm>
          <a:off x="852840" y="1273680"/>
          <a:ext cx="10612080" cy="1854000"/>
        </p:xfrm>
        <a:graphic>
          <a:graphicData uri="http://schemas.openxmlformats.org/drawingml/2006/table">
            <a:tbl>
              <a:tblPr/>
              <a:tblGrid>
                <a:gridCol w="2122200"/>
                <a:gridCol w="2122200"/>
                <a:gridCol w="2122200"/>
                <a:gridCol w="2122200"/>
                <a:gridCol w="2123280"/>
              </a:tblGrid>
              <a:tr h="10188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Total radiation dose</a:t>
                      </a:r>
                      <a:r>
                        <a:rPr b="1" lang="zh-CN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（</a:t>
                      </a: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MeV/cm^2</a:t>
                      </a:r>
                      <a:r>
                        <a:rPr b="1" lang="zh-CN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）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PMMA (2m)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BCF98-SC (3m)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BCF98-SC (6m)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218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Sample 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8.569E+11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0.990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0.979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0.978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218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Sample 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1.360E+12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0.978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0.963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0.933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218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Sample 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2.807E+12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0.967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0.938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0.919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218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Sample 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3.665E+13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0.946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0.906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0.782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  <p:sp>
        <p:nvSpPr>
          <p:cNvPr id="127" name="CustomShape 2"/>
          <p:cNvSpPr/>
          <p:nvPr/>
        </p:nvSpPr>
        <p:spPr>
          <a:xfrm>
            <a:off x="2888280" y="672120"/>
            <a:ext cx="65412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Comparison of relative light yield of clear fiber</a:t>
            </a:r>
            <a:endParaRPr b="0" lang="en-US" sz="2400" spc="-1" strike="noStrike">
              <a:latin typeface="Arial"/>
            </a:endParaRPr>
          </a:p>
        </p:txBody>
      </p:sp>
      <p:graphicFrame>
        <p:nvGraphicFramePr>
          <p:cNvPr id="128" name="Table 3"/>
          <p:cNvGraphicFramePr/>
          <p:nvPr/>
        </p:nvGraphicFramePr>
        <p:xfrm>
          <a:off x="852840" y="4474080"/>
          <a:ext cx="10612080" cy="1854000"/>
        </p:xfrm>
        <a:graphic>
          <a:graphicData uri="http://schemas.openxmlformats.org/drawingml/2006/table">
            <a:tbl>
              <a:tblPr/>
              <a:tblGrid>
                <a:gridCol w="2122200"/>
                <a:gridCol w="2122200"/>
                <a:gridCol w="2122200"/>
                <a:gridCol w="2122200"/>
                <a:gridCol w="2123280"/>
              </a:tblGrid>
              <a:tr h="9147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Total radiation dose</a:t>
                      </a:r>
                      <a:r>
                        <a:rPr b="1" lang="zh-CN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（</a:t>
                      </a: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MeV/cm^2</a:t>
                      </a:r>
                      <a:r>
                        <a:rPr b="1" lang="zh-CN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）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PMMA (2m)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17.24m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BCF98-SC (3m)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4.55m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BCF98-SC (6m)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4.55m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Sample 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8.569E+11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15.87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4.41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4.47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Sample 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1.360E+12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14.47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4.30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4.32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Sample 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2.807E+12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13.37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4.15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4.28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Sample 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3.665E+13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11.66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3.96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3.83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  <p:sp>
        <p:nvSpPr>
          <p:cNvPr id="129" name="CustomShape 4"/>
          <p:cNvSpPr/>
          <p:nvPr/>
        </p:nvSpPr>
        <p:spPr>
          <a:xfrm>
            <a:off x="2822400" y="3872520"/>
            <a:ext cx="62686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The attenuation length of the irradiated fiber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0" name="CustomShape 5"/>
          <p:cNvSpPr/>
          <p:nvPr/>
        </p:nvSpPr>
        <p:spPr>
          <a:xfrm>
            <a:off x="10822320" y="5273280"/>
            <a:ext cx="1369080" cy="146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等线"/>
              </a:rPr>
              <a:t>S</a:t>
            </a:r>
            <a:r>
              <a:rPr b="1" lang="en-CN" sz="1800" spc="-1" strike="noStrike">
                <a:solidFill>
                  <a:srgbClr val="000000"/>
                </a:solidFill>
                <a:latin typeface="等线"/>
              </a:rPr>
              <a:t>hould be a constant for each type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2800" spc="-1" strike="noStrike">
                <a:solidFill>
                  <a:srgbClr val="ff0000"/>
                </a:solidFill>
                <a:latin typeface="Cambria Math"/>
              </a:rPr>
              <a:t>Light yield calculation: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CN" sz="2800" spc="-1" strike="noStrike">
                <a:solidFill>
                  <a:srgbClr val="000000"/>
                </a:solidFill>
                <a:latin typeface="等线"/>
              </a:rPr>
              <a:t> </a:t>
            </a:r>
            <a:r>
              <a:rPr b="0" lang="en-CN" sz="2800" spc="-1" strike="noStrike">
                <a:solidFill>
                  <a:srgbClr val="000000"/>
                </a:solidFill>
                <a:latin typeface="等线"/>
              </a:rPr>
              <a:t>is the fiber length, d is the radiation dose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等线"/>
              </a:rPr>
              <a:t>W</a:t>
            </a:r>
            <a:r>
              <a:rPr b="0" lang="en-CN" sz="2800" spc="-1" strike="noStrike">
                <a:solidFill>
                  <a:srgbClr val="000000"/>
                </a:solidFill>
                <a:latin typeface="等线"/>
              </a:rPr>
              <a:t>e don’t know the function of d infludence, so written as f(d). Need accurate measurement and fitting to acquire f(d). </a:t>
            </a:r>
            <a:endParaRPr b="0" lang="en-US" sz="2800" spc="-1" strike="noStrike">
              <a:solidFill>
                <a:srgbClr val="000000"/>
              </a:solidFill>
              <a:latin typeface="等线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3606840" y="3039480"/>
            <a:ext cx="2127960" cy="664560"/>
          </a:xfrm>
          <a:prstGeom prst="wedgeRoundRectCallout">
            <a:avLst>
              <a:gd name="adj1" fmla="val 29064"/>
              <a:gd name="adj2" fmla="val -99140"/>
              <a:gd name="adj3" fmla="val 16667"/>
            </a:avLst>
          </a:prstGeom>
          <a:noFill/>
          <a:ln w="2844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3"/>
          <p:cNvSpPr/>
          <p:nvPr/>
        </p:nvSpPr>
        <p:spPr>
          <a:xfrm>
            <a:off x="3187800" y="3187440"/>
            <a:ext cx="28360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等线"/>
              </a:rPr>
              <a:t>I</a:t>
            </a:r>
            <a:r>
              <a:rPr b="1" lang="en-CN" sz="1800" spc="-1" strike="noStrike">
                <a:solidFill>
                  <a:srgbClr val="000000"/>
                </a:solidFill>
                <a:latin typeface="等线"/>
              </a:rPr>
              <a:t>ntrinsic attenuation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4" name="CustomShape 4"/>
          <p:cNvSpPr/>
          <p:nvPr/>
        </p:nvSpPr>
        <p:spPr>
          <a:xfrm>
            <a:off x="5890320" y="3024720"/>
            <a:ext cx="2005560" cy="664560"/>
          </a:xfrm>
          <a:prstGeom prst="wedgeRoundRectCallout">
            <a:avLst>
              <a:gd name="adj1" fmla="val -23297"/>
              <a:gd name="adj2" fmla="val -99140"/>
              <a:gd name="adj3" fmla="val 16667"/>
            </a:avLst>
          </a:prstGeom>
          <a:noFill/>
          <a:ln w="2844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5"/>
          <p:cNvSpPr/>
          <p:nvPr/>
        </p:nvSpPr>
        <p:spPr>
          <a:xfrm>
            <a:off x="5650920" y="3024720"/>
            <a:ext cx="24840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等线"/>
              </a:rPr>
              <a:t>A</a:t>
            </a:r>
            <a:r>
              <a:rPr b="1" lang="en-CN" sz="1800" spc="-1" strike="noStrike">
                <a:solidFill>
                  <a:srgbClr val="000000"/>
                </a:solidFill>
                <a:latin typeface="等线"/>
              </a:rPr>
              <a:t>ttenuation from 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CN" sz="1800" spc="-1" strike="noStrike">
                <a:solidFill>
                  <a:srgbClr val="000000"/>
                </a:solidFill>
                <a:latin typeface="等线"/>
              </a:rPr>
              <a:t>radidation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" name="Table 1"/>
          <p:cNvGraphicFramePr/>
          <p:nvPr/>
        </p:nvGraphicFramePr>
        <p:xfrm>
          <a:off x="852840" y="2269440"/>
          <a:ext cx="8489520" cy="2224800"/>
        </p:xfrm>
        <a:graphic>
          <a:graphicData uri="http://schemas.openxmlformats.org/drawingml/2006/table">
            <a:tbl>
              <a:tblPr/>
              <a:tblGrid>
                <a:gridCol w="1697760"/>
                <a:gridCol w="1697760"/>
                <a:gridCol w="1697760"/>
                <a:gridCol w="1697760"/>
                <a:gridCol w="1698480"/>
              </a:tblGrid>
              <a:tr h="35712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 grid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f(d)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128412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Total radiation dose</a:t>
                      </a:r>
                      <a:r>
                        <a:rPr b="0" lang="zh-CN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（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MeV/cm^2</a:t>
                      </a:r>
                      <a:r>
                        <a:rPr b="0" lang="zh-CN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）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PMMA (2m)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17.24m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BCF98-SC (3m)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4.55m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BCF98-SC (6m)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4.55m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218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Sample 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8.569E+11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0.00501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0.00698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0.0039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218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Sample 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1.360E+12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0.0111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0.0128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0.0117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218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Sample 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2.807E+12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0.1679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0.0212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0.013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218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Sample 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3.665E+13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0.0278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0.0327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0.0413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sp>
        <p:nvSpPr>
          <p:cNvPr id="137" name="CustomShape 2"/>
          <p:cNvSpPr/>
          <p:nvPr/>
        </p:nvSpPr>
        <p:spPr>
          <a:xfrm>
            <a:off x="2822400" y="1667880"/>
            <a:ext cx="62686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The function f(d) of the irradiated fiber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</TotalTime>
  <Application>LibreOffice/6.4.7.2$Linux_X86_64 LibreOffice_project/40$Build-2</Application>
  <Words>395</Words>
  <Paragraphs>105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2021-04-29T05:12:36Z</dcterms:created>
  <dc:creator>dell</dc:creator>
  <dc:description/>
  <dc:language>en-US</dc:language>
  <cp:lastModifiedBy>Ye Tian</cp:lastModifiedBy>
  <dcterms:modified xsi:type="dcterms:W3CDTF">2021-04-29T14:56:23Z</dcterms:modified>
  <cp:revision>21</cp:revision>
  <dc:subject/>
  <dc:title>PowerPoint 演示文稿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</vt:i4>
  </property>
</Properties>
</file>