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12.tif" ContentType="image/tiff"/>
  <Override PartName="/ppt/media/image1.png" ContentType="image/png"/>
  <Override PartName="/ppt/media/image11.tif" ContentType="image/tiff"/>
  <Override PartName="/ppt/media/image9.wmf" ContentType="image/x-wmf"/>
  <Override PartName="/ppt/media/image17.wmf" ContentType="image/x-wmf"/>
  <Override PartName="/ppt/media/image16.wmf" ContentType="image/x-wmf"/>
  <Override PartName="/ppt/media/image15.wmf" ContentType="image/x-wmf"/>
  <Override PartName="/ppt/media/image14.wmf" ContentType="image/x-wmf"/>
  <Override PartName="/ppt/media/image2.jpeg" ContentType="image/jpeg"/>
  <Override PartName="/ppt/media/image3.tif" ContentType="image/tiff"/>
  <Override PartName="/ppt/media/image6.wmf" ContentType="image/x-wmf"/>
  <Override PartName="/ppt/media/image4.wmf" ContentType="image/x-wmf"/>
  <Override PartName="/ppt/media/image5.wmf" ContentType="image/x-wmf"/>
  <Override PartName="/ppt/media/image10.wmf" ContentType="image/x-wmf"/>
  <Override PartName="/ppt/media/image7.wmf" ContentType="image/x-wmf"/>
  <Override PartName="/ppt/media/image8.wmf" ContentType="image/x-wmf"/>
  <Override PartName="/ppt/media/image13.wmf" ContentType="image/x-wmf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77450" cy="75628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58A78F9-7B57-46B4-9546-AA57A160228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ldImg"/>
          </p:nvPr>
        </p:nvSpPr>
        <p:spPr>
          <a:xfrm>
            <a:off x="1625760" y="1257480"/>
            <a:ext cx="4520880" cy="3393720"/>
          </a:xfrm>
          <a:prstGeom prst="rect">
            <a:avLst/>
          </a:prstGeom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6120" cy="396036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07" name="TextShape 3"/>
          <p:cNvSpPr txBox="1"/>
          <p:nvPr/>
        </p:nvSpPr>
        <p:spPr>
          <a:xfrm>
            <a:off x="4402080" y="9553680"/>
            <a:ext cx="3368160" cy="504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9CDDF87-B2C7-436F-864A-D62ADDC863A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458200" y="529200"/>
            <a:ext cx="1827000" cy="226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6" descr=""/>
          <p:cNvPicPr/>
          <p:nvPr/>
        </p:nvPicPr>
        <p:blipFill>
          <a:blip r:embed="rId2"/>
          <a:stretch/>
        </p:blipFill>
        <p:spPr>
          <a:xfrm>
            <a:off x="8056440" y="7122600"/>
            <a:ext cx="1326960" cy="42840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18360" y="685800"/>
            <a:ext cx="10058400" cy="360"/>
          </a:xfrm>
          <a:prstGeom prst="line">
            <a:avLst/>
          </a:prstGeom>
          <a:ln w="57240">
            <a:solidFill>
              <a:srgbClr val="0000c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3"/>
          <p:cNvSpPr/>
          <p:nvPr/>
        </p:nvSpPr>
        <p:spPr>
          <a:xfrm>
            <a:off x="8600760" y="7208280"/>
            <a:ext cx="11876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7364C140-18CE-4AF4-BD56-8EAE5E7A72D6}" type="slidenum">
              <a:rPr b="0" lang="en-US" sz="1400" spc="-1" strike="noStrike">
                <a:solidFill>
                  <a:srgbClr val="000000"/>
                </a:solidFill>
                <a:latin typeface="ARiel"/>
                <a:ea typeface="DejaVu Sans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  <p:pic>
        <p:nvPicPr>
          <p:cNvPr id="4" name="Picture 4" descr=""/>
          <p:cNvPicPr/>
          <p:nvPr/>
        </p:nvPicPr>
        <p:blipFill>
          <a:blip r:embed="rId3"/>
          <a:stretch/>
        </p:blipFill>
        <p:spPr>
          <a:xfrm>
            <a:off x="7076880" y="7168680"/>
            <a:ext cx="822240" cy="35244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ti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tif"/><Relationship Id="rId2" Type="http://schemas.openxmlformats.org/officeDocument/2006/relationships/image" Target="../media/image12.ti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57240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Run 1087 (E=10 GeV)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0" name="Picture 3" descr=""/>
          <p:cNvPicPr/>
          <p:nvPr/>
        </p:nvPicPr>
        <p:blipFill>
          <a:blip r:embed="rId1"/>
          <a:stretch/>
        </p:blipFill>
        <p:spPr>
          <a:xfrm>
            <a:off x="1650600" y="725040"/>
            <a:ext cx="6775560" cy="6486120"/>
          </a:xfrm>
          <a:prstGeom prst="rect">
            <a:avLst/>
          </a:prstGeom>
          <a:ln>
            <a:noFill/>
          </a:ln>
        </p:spPr>
      </p:pic>
      <p:sp>
        <p:nvSpPr>
          <p:cNvPr id="51" name="CustomShape 2"/>
          <p:cNvSpPr/>
          <p:nvPr/>
        </p:nvSpPr>
        <p:spPr>
          <a:xfrm>
            <a:off x="4314240" y="6998760"/>
            <a:ext cx="1449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electrons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2932920" y="5417280"/>
            <a:ext cx="1449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70c0"/>
                </a:solidFill>
                <a:latin typeface="Arial"/>
                <a:ea typeface="DejaVu Sans"/>
              </a:rPr>
              <a:t>pions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3" name="CustomShape 4"/>
          <p:cNvSpPr/>
          <p:nvPr/>
        </p:nvSpPr>
        <p:spPr>
          <a:xfrm flipH="1">
            <a:off x="3088080" y="5896800"/>
            <a:ext cx="189360" cy="45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5"/>
          <p:cNvSpPr/>
          <p:nvPr/>
        </p:nvSpPr>
        <p:spPr>
          <a:xfrm flipV="1">
            <a:off x="4738680" y="6515280"/>
            <a:ext cx="360" cy="46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6"/>
          <p:cNvSpPr/>
          <p:nvPr/>
        </p:nvSpPr>
        <p:spPr>
          <a:xfrm>
            <a:off x="2654280" y="1499040"/>
            <a:ext cx="5148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electron/pion separated by Cherenkov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&gt;250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vs </a:t>
            </a:r>
            <a:r>
              <a:rPr b="1" lang="en-US" sz="1800" spc="-1" strike="noStrike">
                <a:solidFill>
                  <a:srgbClr val="0070c0"/>
                </a:solidFill>
                <a:latin typeface="Arial"/>
                <a:ea typeface="DejaVu Sans"/>
              </a:rPr>
              <a:t>&lt; 50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0" y="0"/>
            <a:ext cx="1001664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Run 1087 (E=10 GeV): MWPC vs ECal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02" name="Picture 4" descr=""/>
          <p:cNvPicPr/>
          <p:nvPr/>
        </p:nvPicPr>
        <p:blipFill>
          <a:blip r:embed="rId1"/>
          <a:srcRect l="33609" t="33651" r="32677" b="0"/>
          <a:stretch/>
        </p:blipFill>
        <p:spPr>
          <a:xfrm rot="5400000">
            <a:off x="2541960" y="-1395720"/>
            <a:ext cx="4977360" cy="1006272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3580920" y="5592600"/>
            <a:ext cx="141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Delta 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8298720" y="5592600"/>
            <a:ext cx="141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Delta 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1001664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Run 1087 (E=10 GeV): Cluster ADC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7" name="Picture 3" descr=""/>
          <p:cNvPicPr/>
          <p:nvPr/>
        </p:nvPicPr>
        <p:blipFill>
          <a:blip r:embed="rId1"/>
          <a:stretch/>
        </p:blipFill>
        <p:spPr>
          <a:xfrm rot="5400000">
            <a:off x="2623320" y="-1249920"/>
            <a:ext cx="4803120" cy="1004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0" y="0"/>
            <a:ext cx="1001664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Electron (E=1-10 GeV): Cluster ADC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9" name="Picture 3" descr=""/>
          <p:cNvPicPr/>
          <p:nvPr/>
        </p:nvPicPr>
        <p:blipFill>
          <a:blip r:embed="rId1"/>
          <a:stretch/>
        </p:blipFill>
        <p:spPr>
          <a:xfrm rot="5400000">
            <a:off x="1193760" y="-434160"/>
            <a:ext cx="2184840" cy="4571640"/>
          </a:xfrm>
          <a:prstGeom prst="rect">
            <a:avLst/>
          </a:prstGeom>
          <a:ln>
            <a:noFill/>
          </a:ln>
        </p:spPr>
      </p:pic>
      <p:pic>
        <p:nvPicPr>
          <p:cNvPr id="60" name="Picture 4" descr=""/>
          <p:cNvPicPr/>
          <p:nvPr/>
        </p:nvPicPr>
        <p:blipFill>
          <a:blip r:embed="rId2"/>
          <a:stretch/>
        </p:blipFill>
        <p:spPr>
          <a:xfrm rot="5400000">
            <a:off x="1193760" y="1681560"/>
            <a:ext cx="2184840" cy="4571640"/>
          </a:xfrm>
          <a:prstGeom prst="rect">
            <a:avLst/>
          </a:prstGeom>
          <a:ln>
            <a:noFill/>
          </a:ln>
        </p:spPr>
      </p:pic>
      <p:pic>
        <p:nvPicPr>
          <p:cNvPr id="61" name="Picture 5" descr=""/>
          <p:cNvPicPr/>
          <p:nvPr/>
        </p:nvPicPr>
        <p:blipFill>
          <a:blip r:embed="rId3"/>
          <a:stretch/>
        </p:blipFill>
        <p:spPr>
          <a:xfrm rot="5400000">
            <a:off x="1193760" y="3797640"/>
            <a:ext cx="2184840" cy="4571640"/>
          </a:xfrm>
          <a:prstGeom prst="rect">
            <a:avLst/>
          </a:prstGeom>
          <a:ln>
            <a:noFill/>
          </a:ln>
        </p:spPr>
      </p:pic>
      <p:pic>
        <p:nvPicPr>
          <p:cNvPr id="62" name="Picture 6" descr=""/>
          <p:cNvPicPr/>
          <p:nvPr/>
        </p:nvPicPr>
        <p:blipFill>
          <a:blip r:embed="rId4"/>
          <a:stretch/>
        </p:blipFill>
        <p:spPr>
          <a:xfrm rot="5400000">
            <a:off x="6232320" y="-434160"/>
            <a:ext cx="2184840" cy="4571640"/>
          </a:xfrm>
          <a:prstGeom prst="rect">
            <a:avLst/>
          </a:prstGeom>
          <a:ln>
            <a:noFill/>
          </a:ln>
        </p:spPr>
      </p:pic>
      <p:pic>
        <p:nvPicPr>
          <p:cNvPr id="63" name="Picture 7" descr=""/>
          <p:cNvPicPr/>
          <p:nvPr/>
        </p:nvPicPr>
        <p:blipFill>
          <a:blip r:embed="rId5"/>
          <a:stretch/>
        </p:blipFill>
        <p:spPr>
          <a:xfrm rot="5400000">
            <a:off x="6202440" y="1612440"/>
            <a:ext cx="2184840" cy="4571640"/>
          </a:xfrm>
          <a:prstGeom prst="rect">
            <a:avLst/>
          </a:prstGeom>
          <a:ln>
            <a:noFill/>
          </a:ln>
        </p:spPr>
      </p:pic>
      <p:graphicFrame>
        <p:nvGraphicFramePr>
          <p:cNvPr id="64" name="Table 2"/>
          <p:cNvGraphicFramePr/>
          <p:nvPr/>
        </p:nvGraphicFramePr>
        <p:xfrm>
          <a:off x="5008680" y="4991400"/>
          <a:ext cx="4729320" cy="2473200"/>
        </p:xfrm>
        <a:graphic>
          <a:graphicData uri="http://schemas.openxmlformats.org/drawingml/2006/table">
            <a:tbl>
              <a:tblPr/>
              <a:tblGrid>
                <a:gridCol w="1182240"/>
                <a:gridCol w="1182240"/>
                <a:gridCol w="1182240"/>
                <a:gridCol w="1182600"/>
              </a:tblGrid>
              <a:tr h="412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E (GEV)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MEAN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SIGMA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S/M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12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383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19%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2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3764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561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2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11780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1288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2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13990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1298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9.3%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2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6744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585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8.7%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65" name="CustomShape 3"/>
          <p:cNvSpPr/>
          <p:nvPr/>
        </p:nvSpPr>
        <p:spPr>
          <a:xfrm>
            <a:off x="466560" y="976320"/>
            <a:ext cx="2546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1GeV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593280" y="3139200"/>
            <a:ext cx="2546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2GeV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339120" y="5248080"/>
            <a:ext cx="2546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6GeV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5254920" y="976320"/>
            <a:ext cx="2546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10GeV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" name="CustomShape 7"/>
          <p:cNvSpPr/>
          <p:nvPr/>
        </p:nvSpPr>
        <p:spPr>
          <a:xfrm>
            <a:off x="5165280" y="3018600"/>
            <a:ext cx="2546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16GeV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0" y="0"/>
            <a:ext cx="1001664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Electron (E=1-10 GeV): Cluster ADC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71" name="Picture 14" descr=""/>
          <p:cNvPicPr/>
          <p:nvPr/>
        </p:nvPicPr>
        <p:blipFill>
          <a:blip r:embed="rId1"/>
          <a:stretch/>
        </p:blipFill>
        <p:spPr>
          <a:xfrm rot="5400000">
            <a:off x="2405160" y="979560"/>
            <a:ext cx="5737320" cy="597996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72" name="Formula 2"/>
              <p:cNvSpPr txBox="1"/>
              <p:nvPr/>
            </p:nvSpPr>
            <p:spPr>
              <a:xfrm>
                <a:off x="4261320" y="2984760"/>
                <a:ext cx="3260520" cy="634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𝛿</m:t>
                        </m:r>
                        <m:r>
                          <m:t xml:space="preserve">𝐸</m:t>
                        </m:r>
                      </m:num>
                      <m:den>
                        <m:r>
                          <m:t xml:space="preserve">𝐸</m:t>
                        </m:r>
                      </m:den>
                    </m:f>
                    <m:r>
                      <m:t xml:space="preserve">=</m:t>
                    </m:r>
                    <m:r>
                      <m:t xml:space="preserve">𝑎</m:t>
                    </m:r>
                    <m:r>
                      <m:t xml:space="preserve">+</m:t>
                    </m:r>
                    <m:f>
                      <m:fPr>
                        <m:type m:val="lin"/>
                      </m:fPr>
                      <m:num>
                        <m:r>
                          <m:t xml:space="preserve">𝑏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𝐸</m:t>
                            </m:r>
                          </m:e>
                        </m:rad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0" y="0"/>
            <a:ext cx="957240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FTBF Position Measurements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74" name="Picture 6" descr=""/>
          <p:cNvPicPr/>
          <p:nvPr/>
        </p:nvPicPr>
        <p:blipFill>
          <a:blip r:embed="rId1"/>
          <a:stretch/>
        </p:blipFill>
        <p:spPr>
          <a:xfrm>
            <a:off x="-70920" y="786960"/>
            <a:ext cx="10147680" cy="4456800"/>
          </a:xfrm>
          <a:prstGeom prst="rect">
            <a:avLst/>
          </a:prstGeom>
          <a:ln>
            <a:noFill/>
          </a:ln>
        </p:spPr>
      </p:pic>
      <p:pic>
        <p:nvPicPr>
          <p:cNvPr id="75" name="Picture 7" descr=""/>
          <p:cNvPicPr/>
          <p:nvPr/>
        </p:nvPicPr>
        <p:blipFill>
          <a:blip r:embed="rId2"/>
          <a:srcRect l="0" t="51790" r="0" b="0"/>
          <a:stretch/>
        </p:blipFill>
        <p:spPr>
          <a:xfrm>
            <a:off x="847800" y="5244120"/>
            <a:ext cx="3413160" cy="207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957240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FTBF Position Measurements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77" name="Table 2"/>
          <p:cNvGraphicFramePr/>
          <p:nvPr/>
        </p:nvGraphicFramePr>
        <p:xfrm>
          <a:off x="3359160" y="4925880"/>
          <a:ext cx="6717960" cy="2224800"/>
        </p:xfrm>
        <a:graphic>
          <a:graphicData uri="http://schemas.openxmlformats.org/drawingml/2006/table">
            <a:tbl>
              <a:tblPr/>
              <a:tblGrid>
                <a:gridCol w="1679400"/>
                <a:gridCol w="1679400"/>
                <a:gridCol w="1679400"/>
                <a:gridCol w="1679760"/>
              </a:tblGrid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Run Number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Energy (GeV)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Delta X (cm)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Delta Y (cm)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b050"/>
                          </a:solidFill>
                          <a:latin typeface="Arial"/>
                          <a:ea typeface="DejaVu Sans"/>
                        </a:rPr>
                        <a:t>1064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b050"/>
                          </a:solidFill>
                          <a:latin typeface="Arial"/>
                          <a:ea typeface="DejaVu Sans"/>
                        </a:rPr>
                        <a:t>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b050"/>
                          </a:solidFill>
                          <a:latin typeface="Arial"/>
                          <a:ea typeface="DejaVu Sans"/>
                        </a:rPr>
                        <a:t>0.192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b050"/>
                          </a:solidFill>
                          <a:latin typeface="Arial"/>
                          <a:ea typeface="DejaVu Sans"/>
                        </a:rPr>
                        <a:t>0.564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b050"/>
                          </a:solidFill>
                          <a:latin typeface="Arial"/>
                          <a:ea typeface="DejaVu Sans"/>
                        </a:rPr>
                        <a:t>1065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b050"/>
                          </a:solidFill>
                          <a:latin typeface="Arial"/>
                          <a:ea typeface="DejaVu Sans"/>
                        </a:rPr>
                        <a:t>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b050"/>
                          </a:solidFill>
                          <a:latin typeface="Arial"/>
                          <a:ea typeface="DejaVu Sans"/>
                        </a:rPr>
                        <a:t>0.195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b050"/>
                          </a:solidFill>
                          <a:latin typeface="Arial"/>
                          <a:ea typeface="DejaVu Sans"/>
                        </a:rPr>
                        <a:t>0.571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70c0"/>
                          </a:solidFill>
                          <a:latin typeface="Arial"/>
                          <a:ea typeface="DejaVu Sans"/>
                        </a:rPr>
                        <a:t>1066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70c0"/>
                          </a:solidFill>
                          <a:latin typeface="Arial"/>
                          <a:ea typeface="DejaVu Sans"/>
                        </a:rPr>
                        <a:t>10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70c0"/>
                          </a:solidFill>
                          <a:latin typeface="Arial"/>
                          <a:ea typeface="DejaVu Sans"/>
                        </a:rPr>
                        <a:t>0.313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70c0"/>
                          </a:solidFill>
                          <a:latin typeface="Arial"/>
                          <a:ea typeface="DejaVu Sans"/>
                        </a:rPr>
                        <a:t>0.544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70c0"/>
                          </a:solidFill>
                          <a:latin typeface="Arial"/>
                          <a:ea typeface="DejaVu Sans"/>
                        </a:rPr>
                        <a:t>1067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70c0"/>
                          </a:solidFill>
                          <a:latin typeface="Arial"/>
                          <a:ea typeface="DejaVu Sans"/>
                        </a:rPr>
                        <a:t>10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70c0"/>
                          </a:solidFill>
                          <a:latin typeface="Arial"/>
                          <a:ea typeface="DejaVu Sans"/>
                        </a:rPr>
                        <a:t>0.323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70c0"/>
                          </a:solidFill>
                          <a:latin typeface="Arial"/>
                          <a:ea typeface="DejaVu Sans"/>
                        </a:rPr>
                        <a:t>0.544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1082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10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-0.220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0.587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1087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10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-0.209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0.596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78" name="CustomShape 3"/>
          <p:cNvSpPr/>
          <p:nvPr/>
        </p:nvSpPr>
        <p:spPr>
          <a:xfrm>
            <a:off x="0" y="772200"/>
            <a:ext cx="897120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==================6 GeV====================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b050"/>
                </a:solidFill>
                <a:latin typeface="Arial"/>
                <a:ea typeface="DejaVu Sans"/>
              </a:rPr>
              <a:t>1064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b050"/>
                </a:solidFill>
                <a:latin typeface="Arial"/>
                <a:ea typeface="DejaVu Sans"/>
              </a:rPr>
              <a:t>1065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==================10 GeV====================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Arial"/>
                <a:ea typeface="DejaVu Sans"/>
              </a:rPr>
              <a:t>HV setting is: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Arial"/>
                <a:ea typeface="DejaVu Sans"/>
              </a:rPr>
              <a:t>HV for FADC channel 0 to 7: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Arial"/>
                <a:ea typeface="DejaVu Sans"/>
              </a:rPr>
              <a:t>SC1 SC2 Ecal1 Ecal2 Ecal3 PrSh1 PrSh2 PrSh3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Arial"/>
                <a:ea typeface="DejaVu Sans"/>
              </a:rPr>
              <a:t>-1260 -1280 -720 -820 -840 -1640 -1480 -1800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Arial"/>
                <a:ea typeface="DejaVu Sans"/>
              </a:rPr>
              <a:t>1066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Arial"/>
                <a:ea typeface="DejaVu Sans"/>
              </a:rPr>
              <a:t>1067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1074 Moved table from (1447, 306) to (1442,306), one spill only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…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1082 with events 278606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…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1087 with events 309246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6366240" y="925200"/>
            <a:ext cx="3503880" cy="2284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Shift between (1064,1065) to (1066, 1067) could be due to gain change. Jixie will provide calibrated data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Shift between (1066,1067) and (1082-1087)  consistent with motion table movement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957240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Run 1087 (E=10 GeV) - Electrons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1" name="Picture 1" descr=""/>
          <p:cNvPicPr/>
          <p:nvPr/>
        </p:nvPicPr>
        <p:blipFill>
          <a:blip r:embed="rId1"/>
          <a:stretch/>
        </p:blipFill>
        <p:spPr>
          <a:xfrm rot="5400000">
            <a:off x="1802520" y="-389520"/>
            <a:ext cx="6391080" cy="8774640"/>
          </a:xfrm>
          <a:prstGeom prst="rect">
            <a:avLst/>
          </a:prstGeom>
          <a:ln>
            <a:noFill/>
          </a:ln>
        </p:spPr>
      </p:pic>
      <p:sp>
        <p:nvSpPr>
          <p:cNvPr id="82" name="CustomShape 2"/>
          <p:cNvSpPr/>
          <p:nvPr/>
        </p:nvSpPr>
        <p:spPr>
          <a:xfrm>
            <a:off x="-58680" y="966240"/>
            <a:ext cx="141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MWPC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0" y="3138120"/>
            <a:ext cx="141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Preshower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-31320" y="5204160"/>
            <a:ext cx="141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ECal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1069560" y="7211520"/>
            <a:ext cx="1449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6" name="CustomShape 6"/>
          <p:cNvSpPr/>
          <p:nvPr/>
        </p:nvSpPr>
        <p:spPr>
          <a:xfrm>
            <a:off x="3167640" y="7193520"/>
            <a:ext cx="1449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ADC&gt;10000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0" descr=""/>
          <p:cNvPicPr/>
          <p:nvPr/>
        </p:nvPicPr>
        <p:blipFill>
          <a:blip r:embed="rId1"/>
          <a:srcRect l="49734" t="34240" r="0" b="0"/>
          <a:stretch/>
        </p:blipFill>
        <p:spPr>
          <a:xfrm rot="5400000">
            <a:off x="3234240" y="632880"/>
            <a:ext cx="3520080" cy="963576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0" y="0"/>
            <a:ext cx="957240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Run 1087 (E=10 GeV) - Electrons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9" name="Picture 1" descr=""/>
          <p:cNvPicPr/>
          <p:nvPr/>
        </p:nvPicPr>
        <p:blipFill>
          <a:blip r:embed="rId2"/>
          <a:srcRect l="0" t="0" r="51027" b="0"/>
          <a:stretch/>
        </p:blipFill>
        <p:spPr>
          <a:xfrm rot="5400000">
            <a:off x="3871080" y="-2696040"/>
            <a:ext cx="2351160" cy="1004544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23760" y="781560"/>
            <a:ext cx="2546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MWPC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934920" y="781560"/>
            <a:ext cx="2722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Eff= (ADC&gt;10000)/all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7142760" y="5466240"/>
            <a:ext cx="310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5"/>
          <p:cNvSpPr/>
          <p:nvPr/>
        </p:nvSpPr>
        <p:spPr>
          <a:xfrm flipH="1">
            <a:off x="7605000" y="5466240"/>
            <a:ext cx="416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6"/>
          <p:cNvSpPr/>
          <p:nvPr/>
        </p:nvSpPr>
        <p:spPr>
          <a:xfrm>
            <a:off x="8123040" y="5281560"/>
            <a:ext cx="896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3.2mm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0"/>
            <a:ext cx="1001664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Run 1087 (E=10 GeV): MWPC vs ECal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6" name="Picture 4" descr=""/>
          <p:cNvPicPr/>
          <p:nvPr/>
        </p:nvPicPr>
        <p:blipFill>
          <a:blip r:embed="rId1"/>
          <a:srcRect l="0" t="33651" r="68981" b="0"/>
          <a:stretch/>
        </p:blipFill>
        <p:spPr>
          <a:xfrm rot="5400000">
            <a:off x="2865600" y="-1458360"/>
            <a:ext cx="4473720" cy="982908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3339360" y="5662800"/>
            <a:ext cx="141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MWPC 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 rot="16200000">
            <a:off x="-336960" y="1848240"/>
            <a:ext cx="141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Ecal 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662680" y="5662800"/>
            <a:ext cx="141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MWPC 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 rot="16200000">
            <a:off x="4618440" y="1740240"/>
            <a:ext cx="141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Ecal 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35105</TotalTime>
  <Application>LibreOffice/6.4.7.2$Linux_X86_64 LibreOffice_project/40$Build-2</Application>
  <Words>328</Words>
  <Paragraphs>108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2010-10-20T16:35:23Z</dcterms:created>
  <dc:creator>xz5y </dc:creator>
  <dc:description/>
  <dc:language>en-US</dc:language>
  <cp:lastModifiedBy>Ye, Zhenyu</cp:lastModifiedBy>
  <cp:lastPrinted>2021-05-10T14:38:24Z</cp:lastPrinted>
  <dcterms:modified xsi:type="dcterms:W3CDTF">2021-05-13T16:05:50Z</dcterms:modified>
  <cp:revision>1102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