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 defTabSz="2438337"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/>
          <a:lstStyle>
            <a:lvl1pPr marL="469900" indent="-300876" defTabSz="2438337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5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5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 defTabSz="2438337"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>
            <a:lvl1pPr defTabSz="2438337">
              <a:defRPr spc="-170"/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609600" indent="-609600" defTabSz="2438337">
              <a:defRPr sz="4800"/>
            </a:lvl1pPr>
          </a:lstStyle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/>
          <a:lstStyle>
            <a:lvl1pPr marL="609600" indent="-609600" defTabSz="2438337">
              <a:defRPr sz="4800"/>
            </a:lvl1pPr>
            <a:lvl2pPr marL="1219200" indent="-609600" defTabSz="2438337">
              <a:defRPr sz="4800"/>
            </a:lvl2pPr>
            <a:lvl3pPr marL="1828800" indent="-609600" defTabSz="2438337">
              <a:defRPr sz="4800"/>
            </a:lvl3pPr>
            <a:lvl4pPr marL="2438400" indent="-609600" defTabSz="2438337">
              <a:defRPr sz="4800"/>
            </a:lvl4pPr>
            <a:lvl5pPr marL="3048000" indent="-609600" defTabSz="2438337">
              <a:defRPr sz="48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>
            <a:lvl1pPr marL="609600" indent="-609600" defTabSz="2438337">
              <a:defRPr sz="4800"/>
            </a:lvl1pPr>
          </a:lstStyle>
          <a:p>
            <a:pPr/>
            <a:r>
              <a:t>Slide bullet text</a:t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 defTabSz="2438337"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/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953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1049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7145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3241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9337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5433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1529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7625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372100" marR="0" indent="-495300" algn="l" defTabSz="2438338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Relationship Id="rId3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Zheng Huang, Sep. 22rd"/>
          <p:cNvSpPr txBox="1"/>
          <p:nvPr>
            <p:ph type="body" sz="quarter" idx="1"/>
          </p:nvPr>
        </p:nvSpPr>
        <p:spPr>
          <a:xfrm>
            <a:off x="1201341" y="11859862"/>
            <a:ext cx="21971002" cy="1227489"/>
          </a:xfrm>
          <a:prstGeom prst="rect">
            <a:avLst/>
          </a:prstGeom>
        </p:spPr>
        <p:txBody>
          <a:bodyPr/>
          <a:lstStyle/>
          <a:p>
            <a:pPr/>
            <a:r>
              <a:t>Zheng Huang, Sep. 22</a:t>
            </a:r>
            <a:r>
              <a:t>nd</a:t>
            </a:r>
          </a:p>
          <a:p>
            <a:pPr/>
            <a:r>
              <a:t>University of Illinois at Chicago</a:t>
            </a:r>
          </a:p>
        </p:txBody>
      </p:sp>
      <p:sp>
        <p:nvSpPr>
          <p:cNvPr id="162" name="Correlations between modifications and improvement in Energy Resolution"/>
          <p:cNvSpPr txBox="1"/>
          <p:nvPr>
            <p:ph type="title"/>
          </p:nvPr>
        </p:nvSpPr>
        <p:spPr>
          <a:xfrm>
            <a:off x="1206495" y="2574990"/>
            <a:ext cx="21971006" cy="4648203"/>
          </a:xfrm>
          <a:prstGeom prst="rect">
            <a:avLst/>
          </a:prstGeom>
        </p:spPr>
        <p:txBody>
          <a:bodyPr/>
          <a:lstStyle>
            <a:lvl1pPr defTabSz="2365187">
              <a:defRPr spc="-300" sz="11200"/>
            </a:lvl1pPr>
          </a:lstStyle>
          <a:p>
            <a:pPr/>
            <a:r>
              <a:t>Correlations between modifications and improvement in Energy Resolution</a:t>
            </a:r>
          </a:p>
        </p:txBody>
      </p:sp>
      <p:sp>
        <p:nvSpPr>
          <p:cNvPr id="163" name="Nonlinear and linear methods, run 1066"/>
          <p:cNvSpPr txBox="1"/>
          <p:nvPr/>
        </p:nvSpPr>
        <p:spPr>
          <a:xfrm>
            <a:off x="1201342" y="7223190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Nonlinear and linear methods, run 1066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ifth Xbin, run 1066, projected from Preshower_2D_gain"/>
          <p:cNvSpPr txBox="1"/>
          <p:nvPr/>
        </p:nvSpPr>
        <p:spPr>
          <a:xfrm>
            <a:off x="2339939" y="9948806"/>
            <a:ext cx="773613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Fifth Xbin, run 1066, projected from Preshower_2D_gain</a:t>
            </a:r>
          </a:p>
        </p:txBody>
      </p:sp>
      <p:pic>
        <p:nvPicPr>
          <p:cNvPr id="224" name="check_1066.pdf" descr="check_106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7913" y="1676745"/>
            <a:ext cx="8630413" cy="8402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check_1066.pdf" descr="check_106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2798" y="1676745"/>
            <a:ext cx="8630413" cy="840209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Fifth Xbin, run 1066, by limiting the domain to be 12000-25000"/>
          <p:cNvSpPr txBox="1"/>
          <p:nvPr/>
        </p:nvSpPr>
        <p:spPr>
          <a:xfrm>
            <a:off x="12927913" y="9948806"/>
            <a:ext cx="863041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Fifth Xbin, run 1066, by limiting the domain to be 12000-25000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un 106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 1063</a:t>
            </a:r>
          </a:p>
        </p:txBody>
      </p:sp>
      <p:pic>
        <p:nvPicPr>
          <p:cNvPr id="229" name="original_1063.pdf" descr="original_1063.pdf"/>
          <p:cNvPicPr>
            <a:picLocks noChangeAspect="1"/>
          </p:cNvPicPr>
          <p:nvPr/>
        </p:nvPicPr>
        <p:blipFill>
          <a:blip r:embed="rId2">
            <a:extLst/>
          </a:blip>
          <a:srcRect l="0" t="0" r="49802" b="0"/>
          <a:stretch>
            <a:fillRect/>
          </a:stretch>
        </p:blipFill>
        <p:spPr>
          <a:xfrm>
            <a:off x="13853123" y="4957750"/>
            <a:ext cx="6238560" cy="5940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New_Position_1063.pdf" descr="New_Position_1063.pdf"/>
          <p:cNvPicPr>
            <a:picLocks noChangeAspect="1"/>
          </p:cNvPicPr>
          <p:nvPr/>
        </p:nvPicPr>
        <p:blipFill>
          <a:blip r:embed="rId3">
            <a:extLst/>
          </a:blip>
          <a:srcRect l="26503" t="1250" r="49579" b="68813"/>
          <a:stretch>
            <a:fillRect/>
          </a:stretch>
        </p:blipFill>
        <p:spPr>
          <a:xfrm>
            <a:off x="2484501" y="4488049"/>
            <a:ext cx="7517989" cy="685415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2D ECal in Cartesian coordinate"/>
          <p:cNvSpPr txBox="1"/>
          <p:nvPr/>
        </p:nvSpPr>
        <p:spPr>
          <a:xfrm>
            <a:off x="3801045" y="11333902"/>
            <a:ext cx="446105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2D ECal in Cartesian coordinate</a:t>
            </a:r>
          </a:p>
        </p:txBody>
      </p:sp>
      <p:sp>
        <p:nvSpPr>
          <p:cNvPr id="232" name="Fitted adc_sum over full data"/>
          <p:cNvSpPr txBox="1"/>
          <p:nvPr/>
        </p:nvSpPr>
        <p:spPr>
          <a:xfrm>
            <a:off x="14922426" y="10770858"/>
            <a:ext cx="406633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Fitted adc_sum over full data</a:t>
            </a:r>
          </a:p>
        </p:txBody>
      </p:sp>
      <p:sp>
        <p:nvSpPr>
          <p:cNvPr id="233" name="1D Histogram of AdcSum over all data"/>
          <p:cNvSpPr txBox="1"/>
          <p:nvPr/>
        </p:nvSpPr>
        <p:spPr>
          <a:xfrm>
            <a:off x="12646294" y="3849695"/>
            <a:ext cx="8618602" cy="67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0000"/>
                </a:solidFill>
              </a:defRPr>
            </a:lvl1pPr>
          </a:lstStyle>
          <a:p>
            <a:pPr/>
            <a:r>
              <a:t>1D Histogram of AdcSum over all data</a:t>
            </a:r>
          </a:p>
        </p:txBody>
      </p:sp>
      <p:sp>
        <p:nvSpPr>
          <p:cNvPr id="234" name="Energy resolution = Sigma/Mean =  11.02%"/>
          <p:cNvSpPr txBox="1"/>
          <p:nvPr/>
        </p:nvSpPr>
        <p:spPr>
          <a:xfrm>
            <a:off x="13927863" y="11333902"/>
            <a:ext cx="605546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Energy resolution = Sigma/Mean =  11.02%</a:t>
            </a:r>
          </a:p>
        </p:txBody>
      </p:sp>
      <p:sp>
        <p:nvSpPr>
          <p:cNvPr id="235" name="Run information: 6GeV, requested lower rate after 5 spills.…"/>
          <p:cNvSpPr txBox="1"/>
          <p:nvPr/>
        </p:nvSpPr>
        <p:spPr>
          <a:xfrm>
            <a:off x="7013346" y="1381248"/>
            <a:ext cx="7944308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/>
            <a:r>
              <a:t>Run information: 6GeV, requested lower rate after 5 spills.</a:t>
            </a:r>
          </a:p>
          <a:p>
            <a:pPr defTabSz="2438338"/>
            <a:r>
              <a:t>Run 1063,1064,1065.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n 1063"/>
          <p:cNvSpPr txBox="1"/>
          <p:nvPr>
            <p:ph type="title"/>
          </p:nvPr>
        </p:nvSpPr>
        <p:spPr>
          <a:xfrm>
            <a:off x="508000" y="850900"/>
            <a:ext cx="21971000" cy="1433163"/>
          </a:xfrm>
          <a:prstGeom prst="rect">
            <a:avLst/>
          </a:prstGeom>
        </p:spPr>
        <p:txBody>
          <a:bodyPr/>
          <a:lstStyle/>
          <a:p>
            <a:pPr/>
            <a:r>
              <a:t>Run 1063</a:t>
            </a:r>
          </a:p>
        </p:txBody>
      </p:sp>
      <p:pic>
        <p:nvPicPr>
          <p:cNvPr id="238" name="New_Position_1063.pdf" descr="New_Position_1063.pdf"/>
          <p:cNvPicPr>
            <a:picLocks noChangeAspect="1"/>
          </p:cNvPicPr>
          <p:nvPr/>
        </p:nvPicPr>
        <p:blipFill>
          <a:blip r:embed="rId2">
            <a:extLst/>
          </a:blip>
          <a:srcRect l="26503" t="1250" r="49579" b="68813"/>
          <a:stretch>
            <a:fillRect/>
          </a:stretch>
        </p:blipFill>
        <p:spPr>
          <a:xfrm>
            <a:off x="1239901" y="3430984"/>
            <a:ext cx="7517989" cy="685415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2D ECal in Cartesian coordinate"/>
          <p:cNvSpPr txBox="1"/>
          <p:nvPr/>
        </p:nvSpPr>
        <p:spPr>
          <a:xfrm>
            <a:off x="2768377" y="10309331"/>
            <a:ext cx="446105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2D ECal in Cartesian coordinate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2149" r="0" b="0"/>
          <a:stretch>
            <a:fillRect/>
          </a:stretch>
        </p:blipFill>
        <p:spPr>
          <a:xfrm>
            <a:off x="13100050" y="473868"/>
            <a:ext cx="4914900" cy="4697414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onvert the x/y to the corresponding radius and theta.…"/>
          <p:cNvSpPr txBox="1"/>
          <p:nvPr/>
        </p:nvSpPr>
        <p:spPr>
          <a:xfrm>
            <a:off x="10092435" y="10814932"/>
            <a:ext cx="10269729" cy="156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 defTabSz="2438338">
              <a:buSzPct val="100000"/>
              <a:buAutoNum type="arabicPeriod" startAt="1"/>
            </a:pPr>
          </a:p>
          <a:p>
            <a:pPr marL="444500" indent="-444500" algn="l" defTabSz="2438338">
              <a:buSzPct val="100000"/>
              <a:buAutoNum type="arabicPeriod" startAt="2"/>
            </a:pPr>
            <a:r>
              <a:t>Convert the x/y to the corresponding radius and theta.</a:t>
            </a:r>
          </a:p>
          <a:p>
            <a:pPr marL="444500" indent="-444500" algn="l" defTabSz="2438338">
              <a:buSzPct val="100000"/>
              <a:buAutoNum type="arabicPeriod" startAt="2"/>
            </a:pPr>
            <a:r>
              <a:t>Plot 2D histogram of adcsum vs. radius and theta.</a:t>
            </a:r>
          </a:p>
          <a:p>
            <a:pPr marL="444500" indent="-444500" algn="l" defTabSz="2438338">
              <a:buSzPct val="100000"/>
              <a:buAutoNum type="arabicPeriod" startAt="2"/>
            </a:pPr>
            <a:r>
              <a:t>Use FitSlicesY() method to compare the radius and angle dependence. </a:t>
            </a:r>
          </a:p>
        </p:txBody>
      </p:sp>
      <p:pic>
        <p:nvPicPr>
          <p:cNvPr id="242" name="NewAdcSum_1063.pdf" descr="NewAdcSum_106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73182" y="5585711"/>
            <a:ext cx="11508237" cy="558159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ift the coordinate system so that the intersected point is the origin."/>
          <p:cNvSpPr txBox="1"/>
          <p:nvPr/>
        </p:nvSpPr>
        <p:spPr>
          <a:xfrm>
            <a:off x="10837570" y="5281117"/>
            <a:ext cx="994786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 algn="l" defTabSz="2438338">
              <a:buSzPct val="100000"/>
              <a:buAutoNum type="arabicPeriod" startAt="1"/>
            </a:lvl1pPr>
          </a:lstStyle>
          <a:p>
            <a:pPr/>
            <a:r>
              <a:t>Shift the coordinate system so that the intersected point is the origin.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un 1063"/>
          <p:cNvSpPr txBox="1"/>
          <p:nvPr>
            <p:ph type="title"/>
          </p:nvPr>
        </p:nvSpPr>
        <p:spPr>
          <a:xfrm>
            <a:off x="1206500" y="61553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Run 1063</a:t>
            </a:r>
          </a:p>
        </p:txBody>
      </p:sp>
      <p:pic>
        <p:nvPicPr>
          <p:cNvPr id="246" name="FitR_1063.pdf" descr="FitR_1063.pdf"/>
          <p:cNvPicPr>
            <a:picLocks noChangeAspect="1"/>
          </p:cNvPicPr>
          <p:nvPr/>
        </p:nvPicPr>
        <p:blipFill>
          <a:blip r:embed="rId2">
            <a:extLst/>
          </a:blip>
          <a:srcRect l="943" t="0" r="943" b="0"/>
          <a:stretch>
            <a:fillRect/>
          </a:stretch>
        </p:blipFill>
        <p:spPr>
          <a:xfrm>
            <a:off x="564157" y="1960741"/>
            <a:ext cx="23255786" cy="5727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FitT_1063.pdf" descr="FitT_1063.pdf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303698" y="7785651"/>
            <a:ext cx="23582507" cy="5698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un 1063"/>
          <p:cNvSpPr txBox="1"/>
          <p:nvPr>
            <p:ph type="title"/>
          </p:nvPr>
        </p:nvSpPr>
        <p:spPr>
          <a:xfrm>
            <a:off x="1206500" y="1529332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Run 1063</a:t>
            </a:r>
          </a:p>
        </p:txBody>
      </p:sp>
      <p:sp>
        <p:nvSpPr>
          <p:cNvPr id="250" name="1. New_ECal_Cluster_AdcSum-&gt; ECal_Cluster_AdcSum * Mean of AdcSum_Electron / Fitted Mean of AdcSum at corresponding radius/angle/both.…"/>
          <p:cNvSpPr txBox="1"/>
          <p:nvPr/>
        </p:nvSpPr>
        <p:spPr>
          <a:xfrm>
            <a:off x="1202366" y="3309848"/>
            <a:ext cx="22536308" cy="2824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0000"/>
                </a:solidFill>
              </a:defRPr>
            </a:pPr>
            <a:r>
              <a:t>1. New_ECal_Cluster_AdcSum-&gt; ECal_Cluster_AdcSum * Mean of AdcSum_Electron / Fitted Mean of AdcSum at corresponding radius/angle/both.</a:t>
            </a:r>
          </a:p>
          <a:p>
            <a:pPr algn="l" defTabSz="2438338">
              <a:lnSpc>
                <a:spcPct val="90000"/>
              </a:lnSpc>
              <a:spcBef>
                <a:spcPts val="4500"/>
              </a:spcBef>
              <a:defRPr sz="3900">
                <a:solidFill>
                  <a:srgbClr val="000000"/>
                </a:solidFill>
              </a:defRPr>
            </a:pPr>
            <a:r>
              <a:t>2. Perform the plotting using New AdcSum vs. radius and angle using the same FitSlicesY() method, and check if the radius and angle dependency reduce.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6659" y="6705600"/>
            <a:ext cx="18215941" cy="5121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un 106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 1063</a:t>
            </a:r>
          </a:p>
        </p:txBody>
      </p:sp>
      <p:pic>
        <p:nvPicPr>
          <p:cNvPr id="254" name="NewAdcSum1_1063.pdf" descr="NewAdcSum1_106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1504" y="4068969"/>
            <a:ext cx="12095320" cy="5866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NewAdcSum_1063.pdf" descr="NewAdcSum_1063.pdf"/>
          <p:cNvPicPr>
            <a:picLocks noChangeAspect="1"/>
          </p:cNvPicPr>
          <p:nvPr/>
        </p:nvPicPr>
        <p:blipFill>
          <a:blip r:embed="rId3">
            <a:extLst/>
          </a:blip>
          <a:srcRect l="1319" t="0" r="1319" b="0"/>
          <a:stretch>
            <a:fillRect/>
          </a:stretch>
        </p:blipFill>
        <p:spPr>
          <a:xfrm>
            <a:off x="227332" y="4135015"/>
            <a:ext cx="11510916" cy="573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Without modification"/>
          <p:cNvSpPr txBox="1"/>
          <p:nvPr/>
        </p:nvSpPr>
        <p:spPr>
          <a:xfrm>
            <a:off x="4725545" y="9789617"/>
            <a:ext cx="293156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Without modification</a:t>
            </a:r>
          </a:p>
        </p:txBody>
      </p:sp>
      <p:sp>
        <p:nvSpPr>
          <p:cNvPr id="257" name="With modification"/>
          <p:cNvSpPr txBox="1"/>
          <p:nvPr/>
        </p:nvSpPr>
        <p:spPr>
          <a:xfrm>
            <a:off x="17239362" y="9789617"/>
            <a:ext cx="249113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With modification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un 1063"/>
          <p:cNvSpPr txBox="1"/>
          <p:nvPr>
            <p:ph type="title"/>
          </p:nvPr>
        </p:nvSpPr>
        <p:spPr>
          <a:xfrm>
            <a:off x="1206500" y="61553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Run 1063</a:t>
            </a:r>
          </a:p>
        </p:txBody>
      </p:sp>
      <p:pic>
        <p:nvPicPr>
          <p:cNvPr id="260" name="FitRNew_1063.pdf" descr="FitRNew_106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4224" y="3216293"/>
            <a:ext cx="6084685" cy="5923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FitTNew_1063.pdf" descr="FitTNew_106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5348" y="3266382"/>
            <a:ext cx="5981664" cy="5823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FitT_1063.pdf" descr="FitT_1063.pdf"/>
          <p:cNvPicPr>
            <a:picLocks noChangeAspect="1"/>
          </p:cNvPicPr>
          <p:nvPr/>
        </p:nvPicPr>
        <p:blipFill>
          <a:blip r:embed="rId4">
            <a:extLst/>
          </a:blip>
          <a:srcRect l="24683" t="0" r="49886" b="0"/>
          <a:stretch>
            <a:fillRect/>
          </a:stretch>
        </p:blipFill>
        <p:spPr>
          <a:xfrm>
            <a:off x="6069553" y="3455693"/>
            <a:ext cx="6084711" cy="578136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Mean value of fittedSliceY() before modification"/>
          <p:cNvSpPr txBox="1"/>
          <p:nvPr/>
        </p:nvSpPr>
        <p:spPr>
          <a:xfrm>
            <a:off x="2610967" y="9176617"/>
            <a:ext cx="653826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Mean value of fittedSliceY() before modification</a:t>
            </a:r>
          </a:p>
        </p:txBody>
      </p:sp>
      <p:sp>
        <p:nvSpPr>
          <p:cNvPr id="264" name="Mean value of fittedSliceY() after modification"/>
          <p:cNvSpPr txBox="1"/>
          <p:nvPr/>
        </p:nvSpPr>
        <p:spPr>
          <a:xfrm>
            <a:off x="15044369" y="9176617"/>
            <a:ext cx="628406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Mean value of fittedSliceY() after modification</a:t>
            </a:r>
          </a:p>
        </p:txBody>
      </p:sp>
      <p:pic>
        <p:nvPicPr>
          <p:cNvPr id="265" name="FitR_1063.pdf" descr="FitR_1063.pdf"/>
          <p:cNvPicPr>
            <a:picLocks noChangeAspect="1"/>
          </p:cNvPicPr>
          <p:nvPr/>
        </p:nvPicPr>
        <p:blipFill>
          <a:blip r:embed="rId5">
            <a:extLst/>
          </a:blip>
          <a:srcRect l="24431" t="0" r="50132" b="0"/>
          <a:stretch>
            <a:fillRect/>
          </a:stretch>
        </p:blipFill>
        <p:spPr>
          <a:xfrm>
            <a:off x="236698" y="3457003"/>
            <a:ext cx="6083629" cy="5778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overalldata_1063.pdf" descr="overalldata_1063.pdf"/>
          <p:cNvPicPr>
            <a:picLocks noChangeAspect="1"/>
          </p:cNvPicPr>
          <p:nvPr/>
        </p:nvPicPr>
        <p:blipFill>
          <a:blip r:embed="rId2">
            <a:extLst/>
          </a:blip>
          <a:srcRect l="115" t="0" r="115" b="0"/>
          <a:stretch>
            <a:fillRect/>
          </a:stretch>
        </p:blipFill>
        <p:spPr>
          <a:xfrm>
            <a:off x="2572146" y="1596640"/>
            <a:ext cx="18343500" cy="593410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Run 1063"/>
          <p:cNvSpPr txBox="1"/>
          <p:nvPr>
            <p:ph type="title"/>
          </p:nvPr>
        </p:nvSpPr>
        <p:spPr>
          <a:xfrm>
            <a:off x="241300" y="124467"/>
            <a:ext cx="21971000" cy="1433163"/>
          </a:xfrm>
          <a:prstGeom prst="rect">
            <a:avLst/>
          </a:prstGeom>
        </p:spPr>
        <p:txBody>
          <a:bodyPr/>
          <a:lstStyle/>
          <a:p>
            <a:pPr/>
            <a:r>
              <a:t>Run 1063</a:t>
            </a:r>
          </a:p>
        </p:txBody>
      </p:sp>
      <p:sp>
        <p:nvSpPr>
          <p:cNvPr id="269" name="Energy resolution = 10.02%"/>
          <p:cNvSpPr txBox="1"/>
          <p:nvPr/>
        </p:nvSpPr>
        <p:spPr>
          <a:xfrm>
            <a:off x="3548287" y="7342750"/>
            <a:ext cx="389077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Energy resolution = 10.02%</a:t>
            </a:r>
          </a:p>
        </p:txBody>
      </p:sp>
      <p:sp>
        <p:nvSpPr>
          <p:cNvPr id="270" name="Energy resolution = 10.29%"/>
          <p:cNvSpPr txBox="1"/>
          <p:nvPr/>
        </p:nvSpPr>
        <p:spPr>
          <a:xfrm>
            <a:off x="9798542" y="7342750"/>
            <a:ext cx="389077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Energy resolution = 10.29%</a:t>
            </a:r>
          </a:p>
        </p:txBody>
      </p:sp>
      <p:sp>
        <p:nvSpPr>
          <p:cNvPr id="271" name="Original Energy resolution (without any modification on ECal_Cluster_AdcSum)= 11.02%"/>
          <p:cNvSpPr txBox="1"/>
          <p:nvPr/>
        </p:nvSpPr>
        <p:spPr>
          <a:xfrm>
            <a:off x="5688923" y="13055836"/>
            <a:ext cx="1211001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Original Energy resolution (without any modification on ECal_Cluster_AdcSum)= 11.02%</a:t>
            </a:r>
          </a:p>
        </p:txBody>
      </p:sp>
      <p:sp>
        <p:nvSpPr>
          <p:cNvPr id="272" name="Energy resolution = 9.21%"/>
          <p:cNvSpPr txBox="1"/>
          <p:nvPr/>
        </p:nvSpPr>
        <p:spPr>
          <a:xfrm>
            <a:off x="16048796" y="7342750"/>
            <a:ext cx="372130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Energy resolution = 9.21%</a:t>
            </a:r>
          </a:p>
        </p:txBody>
      </p:sp>
      <p:pic>
        <p:nvPicPr>
          <p:cNvPr id="273" name="original_1063.pdf" descr="original_1063.pdf"/>
          <p:cNvPicPr>
            <a:picLocks noChangeAspect="1"/>
          </p:cNvPicPr>
          <p:nvPr/>
        </p:nvPicPr>
        <p:blipFill>
          <a:blip r:embed="rId3">
            <a:extLst/>
          </a:blip>
          <a:srcRect l="0" t="0" r="49802" b="0"/>
          <a:stretch>
            <a:fillRect/>
          </a:stretch>
        </p:blipFill>
        <p:spPr>
          <a:xfrm>
            <a:off x="9001549" y="7818737"/>
            <a:ext cx="5484852" cy="5222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un 1063"/>
          <p:cNvSpPr txBox="1"/>
          <p:nvPr>
            <p:ph type="title"/>
          </p:nvPr>
        </p:nvSpPr>
        <p:spPr>
          <a:xfrm>
            <a:off x="173566" y="-27933"/>
            <a:ext cx="21971001" cy="1433163"/>
          </a:xfrm>
          <a:prstGeom prst="rect">
            <a:avLst/>
          </a:prstGeom>
        </p:spPr>
        <p:txBody>
          <a:bodyPr/>
          <a:lstStyle/>
          <a:p>
            <a:pPr/>
            <a:r>
              <a:t>Run 1063</a:t>
            </a:r>
          </a:p>
        </p:txBody>
      </p:sp>
      <p:sp>
        <p:nvSpPr>
          <p:cNvPr id="276" name="Original Energy resolution (without any modification on ECal_Cluster_AdcSum)= 11.02%"/>
          <p:cNvSpPr txBox="1"/>
          <p:nvPr/>
        </p:nvSpPr>
        <p:spPr>
          <a:xfrm>
            <a:off x="6421832" y="13254983"/>
            <a:ext cx="1211000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Original Energy resolution (without any modification on ECal_Cluster_AdcSum)= 11.02%</a:t>
            </a:r>
          </a:p>
        </p:txBody>
      </p:sp>
      <p:pic>
        <p:nvPicPr>
          <p:cNvPr id="277" name="onlygapremoved_1063.pdf" descr="onlygapremoved_106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3414" y="1514412"/>
            <a:ext cx="19917179" cy="6428296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kip certain theta (all three gaps)…"/>
          <p:cNvSpPr txBox="1"/>
          <p:nvPr/>
        </p:nvSpPr>
        <p:spPr>
          <a:xfrm>
            <a:off x="3152276" y="7546320"/>
            <a:ext cx="4574135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/>
            <a:r>
              <a:t>Skip certain theta (all three gaps)</a:t>
            </a:r>
          </a:p>
          <a:p>
            <a:pPr defTabSz="2438338"/>
            <a:r>
              <a:t>Energy resolution = 10.06%</a:t>
            </a:r>
          </a:p>
        </p:txBody>
      </p:sp>
      <p:sp>
        <p:nvSpPr>
          <p:cNvPr id="279" name="Skip certain theta(all three gaps)"/>
          <p:cNvSpPr txBox="1"/>
          <p:nvPr/>
        </p:nvSpPr>
        <p:spPr>
          <a:xfrm>
            <a:off x="9947300" y="7525822"/>
            <a:ext cx="448940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/>
          </a:lstStyle>
          <a:p>
            <a:pPr/>
            <a:r>
              <a:t>Skip certain theta(all three gaps)</a:t>
            </a:r>
          </a:p>
        </p:txBody>
      </p:sp>
      <p:sp>
        <p:nvSpPr>
          <p:cNvPr id="280" name="Skip all gaps and with modifications on both…"/>
          <p:cNvSpPr txBox="1"/>
          <p:nvPr/>
        </p:nvSpPr>
        <p:spPr>
          <a:xfrm>
            <a:off x="15824865" y="7546320"/>
            <a:ext cx="6155132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/>
            <a:r>
              <a:t>Skip all gaps and with modifications on both</a:t>
            </a:r>
          </a:p>
          <a:p>
            <a:pPr defTabSz="2438338"/>
            <a:r>
              <a:t>Energy resolution = 8.531%</a:t>
            </a:r>
          </a:p>
        </p:txBody>
      </p:sp>
      <p:pic>
        <p:nvPicPr>
          <p:cNvPr id="281" name="original_1063.pdf" descr="original_1063.pdf"/>
          <p:cNvPicPr>
            <a:picLocks noChangeAspect="1"/>
          </p:cNvPicPr>
          <p:nvPr/>
        </p:nvPicPr>
        <p:blipFill>
          <a:blip r:embed="rId3">
            <a:extLst/>
          </a:blip>
          <a:srcRect l="0" t="0" r="49802" b="0"/>
          <a:stretch>
            <a:fillRect/>
          </a:stretch>
        </p:blipFill>
        <p:spPr>
          <a:xfrm>
            <a:off x="9449621" y="8051778"/>
            <a:ext cx="5484852" cy="5222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eneral outline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General outline</a:t>
            </a:r>
          </a:p>
        </p:txBody>
      </p:sp>
      <p:sp>
        <p:nvSpPr>
          <p:cNvPr id="166" name="With gain-calibrated data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With gain-calibrated data</a:t>
            </a:r>
          </a:p>
        </p:txBody>
      </p:sp>
      <p:sp>
        <p:nvSpPr>
          <p:cNvPr id="167" name="Nonlinear:  1. Previous: Modified AdcSum = ECal_Cluster_AdcSum * position_gap factor * preshower factor    All factors were calculated base on the mean of ECal_Cluster_AdcSum.   2. Check if there is any correlation between those modifications:   New: ECa"/>
          <p:cNvSpPr txBox="1"/>
          <p:nvPr>
            <p:ph type="body" idx="21"/>
          </p:nvPr>
        </p:nvSpPr>
        <p:spPr>
          <a:xfrm>
            <a:off x="1206499" y="3512532"/>
            <a:ext cx="22989604" cy="98903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Nonlinear:</a:t>
            </a:r>
            <a:br/>
            <a:br/>
            <a:r>
              <a:rPr sz="3000"/>
              <a:t>1. Previous: Modified AdcSum = ECal_Cluster_AdcSum * position_gap factor * preshower factor </a:t>
            </a:r>
            <a:br>
              <a:rPr sz="3000"/>
            </a:br>
            <a:br>
              <a:rPr sz="3000"/>
            </a:br>
            <a:br>
              <a:rPr sz="3000"/>
            </a:br>
            <a:r>
              <a:rPr sz="3000"/>
              <a:t>All factors were calculated base on the mean of ECal_Cluster_AdcSum.</a:t>
            </a:r>
            <a:br>
              <a:rPr sz="3000"/>
            </a:br>
            <a:br>
              <a:rPr sz="3000"/>
            </a:br>
            <a:br>
              <a:rPr sz="3000"/>
            </a:br>
            <a:r>
              <a:rPr sz="3000"/>
              <a:t>2. Check if there is any correlation between those modifications:</a:t>
            </a:r>
            <a:br>
              <a:rPr sz="3000"/>
            </a:br>
            <a:br>
              <a:rPr sz="3000"/>
            </a:br>
            <a:br>
              <a:rPr sz="3000"/>
            </a:br>
            <a:r>
              <a:rPr sz="3000"/>
              <a:t>New: ECal_Cluster_AdcSum * preshower factor = ECal_Cluster_AdcSum_P</a:t>
            </a:r>
            <a:br>
              <a:rPr sz="3000"/>
            </a:br>
            <a:br>
              <a:rPr sz="3000"/>
            </a:br>
            <a:br>
              <a:rPr sz="3000"/>
            </a:br>
            <a:r>
              <a:rPr sz="3000"/>
              <a:t>Modified AdcSum = ECal_Cluster_AdcSum_P * position_gap factor (mean is based on ECal…P, instead of ECal_Cluster_AdcSum)</a:t>
            </a:r>
            <a:br>
              <a:rPr sz="3000"/>
            </a:br>
            <a:r>
              <a:rPr sz="3000"/>
              <a:t> </a:t>
            </a:r>
            <a:br>
              <a:rPr sz="3000"/>
            </a:br>
            <a:br>
              <a:rPr sz="3000"/>
            </a:br>
            <a:br>
              <a:rPr sz="3000"/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reshower modification"/>
          <p:cNvSpPr txBox="1"/>
          <p:nvPr>
            <p:ph type="title"/>
          </p:nvPr>
        </p:nvSpPr>
        <p:spPr>
          <a:xfrm>
            <a:off x="1206500" y="1079499"/>
            <a:ext cx="21971000" cy="143495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Preshower modification</a:t>
            </a:r>
          </a:p>
        </p:txBody>
      </p:sp>
      <p:sp>
        <p:nvSpPr>
          <p:cNvPr id="170" name="Nonlinear, run 1066 = 10GeV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Nonlinear, run 1066 = 10GeV</a:t>
            </a:r>
          </a:p>
        </p:txBody>
      </p:sp>
      <p:pic>
        <p:nvPicPr>
          <p:cNvPr id="171" name="nonlinear_1066.pdf" descr="nonlinear_106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3440" y="3639846"/>
            <a:ext cx="16055763" cy="778718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ECal_Cluster_Adcsum_gain"/>
          <p:cNvSpPr txBox="1"/>
          <p:nvPr/>
        </p:nvSpPr>
        <p:spPr>
          <a:xfrm>
            <a:off x="6013596" y="4286743"/>
            <a:ext cx="461366" cy="387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b">
            <a:spAutoFit/>
          </a:bodyPr>
          <a:lstStyle/>
          <a:p>
            <a:pPr/>
            <a:r>
              <a:t>ECal_Cluster_Adcsum_gain</a:t>
            </a:r>
          </a:p>
        </p:txBody>
      </p:sp>
      <p:sp>
        <p:nvSpPr>
          <p:cNvPr id="173" name="Preshower modification factor = mean of ECal_Cluster_AdcSum_gain / Fitted mean of each bin"/>
          <p:cNvSpPr txBox="1"/>
          <p:nvPr/>
        </p:nvSpPr>
        <p:spPr>
          <a:xfrm>
            <a:off x="6082302" y="11759138"/>
            <a:ext cx="1304422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Preshower modification factor = mean of ECal_Cluster_AdcSum_gain / Fitted mean of each bin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041" y="5031256"/>
            <a:ext cx="5504078" cy="543712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ine"/>
          <p:cNvSpPr/>
          <p:nvPr/>
        </p:nvSpPr>
        <p:spPr>
          <a:xfrm flipH="1" flipV="1">
            <a:off x="3332557" y="10224455"/>
            <a:ext cx="9897459" cy="148663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osition modification factor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Position modification factor</a:t>
            </a:r>
          </a:p>
        </p:txBody>
      </p:sp>
      <p:sp>
        <p:nvSpPr>
          <p:cNvPr id="178" name="Nonlinear, run 1066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Nonlinear, run 1066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255" y="3520333"/>
            <a:ext cx="5041902" cy="532130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Position modification factor = (mean of ECal_Cluster_Adcsum_Preshower)^2 / (mean of fitted radius * mean of fitted theta)  Filled with certain theta angle ignored"/>
          <p:cNvSpPr txBox="1"/>
          <p:nvPr/>
        </p:nvSpPr>
        <p:spPr>
          <a:xfrm>
            <a:off x="4049470" y="11250372"/>
            <a:ext cx="16800577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Position modification factor = (mean of ECal_Cluster_Adcsum_Preshower)^2 / (mean of fitted radius * mean of fitted theta) </a:t>
            </a:r>
            <a:br/>
            <a:r>
              <a:t>Filled with certain theta angle ignored</a:t>
            </a:r>
          </a:p>
        </p:txBody>
      </p:sp>
      <p:sp>
        <p:nvSpPr>
          <p:cNvPr id="181" name="Line"/>
          <p:cNvSpPr/>
          <p:nvPr/>
        </p:nvSpPr>
        <p:spPr>
          <a:xfrm flipH="1" flipV="1">
            <a:off x="4979294" y="8755783"/>
            <a:ext cx="6947884" cy="24572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82" name="nonlinear_1066.pdf" descr="nonlinear_1066.pdf"/>
          <p:cNvPicPr>
            <a:picLocks noChangeAspect="1"/>
          </p:cNvPicPr>
          <p:nvPr/>
        </p:nvPicPr>
        <p:blipFill>
          <a:blip r:embed="rId3">
            <a:extLst/>
          </a:blip>
          <a:srcRect l="0" t="0" r="66742" b="0"/>
          <a:stretch>
            <a:fillRect/>
          </a:stretch>
        </p:blipFill>
        <p:spPr>
          <a:xfrm>
            <a:off x="8976886" y="3527216"/>
            <a:ext cx="6386174" cy="619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nonlinear_1066.pdf" descr="nonlinear_1066.pdf"/>
          <p:cNvPicPr>
            <a:picLocks noChangeAspect="1"/>
          </p:cNvPicPr>
          <p:nvPr/>
        </p:nvPicPr>
        <p:blipFill>
          <a:blip r:embed="rId3">
            <a:extLst/>
          </a:blip>
          <a:srcRect l="66944" t="0" r="0" b="0"/>
          <a:stretch>
            <a:fillRect/>
          </a:stretch>
        </p:blipFill>
        <p:spPr>
          <a:xfrm>
            <a:off x="15857494" y="3527216"/>
            <a:ext cx="6347510" cy="619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ECal_Cluster_Adcsum_Preshower"/>
          <p:cNvSpPr txBox="1"/>
          <p:nvPr/>
        </p:nvSpPr>
        <p:spPr>
          <a:xfrm>
            <a:off x="15379599" y="3803999"/>
            <a:ext cx="461366" cy="4753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b">
            <a:spAutoFit/>
          </a:bodyPr>
          <a:lstStyle/>
          <a:p>
            <a:pPr/>
            <a:r>
              <a:t>ECal_Cluster_Adcsum_Preshower</a:t>
            </a:r>
          </a:p>
        </p:txBody>
      </p:sp>
      <p:sp>
        <p:nvSpPr>
          <p:cNvPr id="185" name="ECal_Cluster_Adcsum_gain"/>
          <p:cNvSpPr txBox="1"/>
          <p:nvPr/>
        </p:nvSpPr>
        <p:spPr>
          <a:xfrm>
            <a:off x="8499061" y="3918443"/>
            <a:ext cx="461367" cy="387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b">
            <a:spAutoFit/>
          </a:bodyPr>
          <a:lstStyle/>
          <a:p>
            <a:pPr/>
            <a:r>
              <a:t>ECal_Cluster_Adcsum_gain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nergy resolution of each step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Energy resolution of each step</a:t>
            </a:r>
          </a:p>
        </p:txBody>
      </p:sp>
      <p:pic>
        <p:nvPicPr>
          <p:cNvPr id="188" name="Step_1066.pdf" descr="Step_1066.pdf"/>
          <p:cNvPicPr>
            <a:picLocks noChangeAspect="1"/>
          </p:cNvPicPr>
          <p:nvPr/>
        </p:nvPicPr>
        <p:blipFill>
          <a:blip r:embed="rId2">
            <a:extLst/>
          </a:blip>
          <a:srcRect l="0" t="0" r="19717" b="0"/>
          <a:stretch>
            <a:fillRect/>
          </a:stretch>
        </p:blipFill>
        <p:spPr>
          <a:xfrm>
            <a:off x="384056" y="3651139"/>
            <a:ext cx="23230066" cy="561354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ER: 0.096343                                                                                                                            0.090597                                                    0.087695                                                  "/>
          <p:cNvSpPr txBox="1"/>
          <p:nvPr/>
        </p:nvSpPr>
        <p:spPr>
          <a:xfrm>
            <a:off x="2101697" y="9142027"/>
            <a:ext cx="19299632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ER: 0.096343 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                                                                                                                         </a:t>
            </a:r>
            <a:r>
              <a:t>0.090597                                                   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t>0.087695                                                   0.064030 </a:t>
            </a:r>
            <a:br/>
            <a:r>
              <a:t>                                                                                                                                                                                                   Previous: 0.064561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eshower modification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Preshower modification</a:t>
            </a:r>
          </a:p>
        </p:txBody>
      </p:sp>
      <p:sp>
        <p:nvSpPr>
          <p:cNvPr id="192" name="linear, run 1066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linear, run 1066</a:t>
            </a:r>
          </a:p>
        </p:txBody>
      </p:sp>
      <p:sp>
        <p:nvSpPr>
          <p:cNvPr id="193" name="Linear_ECal_Adcsum = ECal_Cluster_AdcSum_gain + (-1)*slope*(Preshower_Cluster_AdcSum_gain)"/>
          <p:cNvSpPr txBox="1"/>
          <p:nvPr>
            <p:ph type="body" idx="21"/>
          </p:nvPr>
        </p:nvSpPr>
        <p:spPr>
          <a:xfrm>
            <a:off x="1333500" y="42485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609598" indent="-609598">
              <a:defRPr sz="3700"/>
            </a:lvl1pPr>
          </a:lstStyle>
          <a:p>
            <a:pPr/>
            <a:r>
              <a:t>Linear_ECal_Adcsum = ECal_Cluster_AdcSum_gain + (-1)*slope*(Preshower_Cluster_AdcSum_gain)</a:t>
            </a:r>
          </a:p>
        </p:txBody>
      </p:sp>
      <p:pic>
        <p:nvPicPr>
          <p:cNvPr id="194" name="linear_1066.pdf" descr="linear_106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988" y="5630798"/>
            <a:ext cx="7200901" cy="701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Fitting function = p1+x*p0…"/>
          <p:cNvSpPr txBox="1"/>
          <p:nvPr/>
        </p:nvSpPr>
        <p:spPr>
          <a:xfrm>
            <a:off x="2276601" y="12551867"/>
            <a:ext cx="4997197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Fitting function = p1+x*p0</a:t>
            </a:r>
          </a:p>
          <a:p>
            <a:pPr/>
            <a:r>
              <a:t>lower limit=1000, upper limit = 3000</a:t>
            </a:r>
          </a:p>
        </p:txBody>
      </p:sp>
      <p:pic>
        <p:nvPicPr>
          <p:cNvPr id="196" name="linear_1066.pdf" descr="linear_1066.pdf"/>
          <p:cNvPicPr>
            <a:picLocks noChangeAspect="1"/>
          </p:cNvPicPr>
          <p:nvPr/>
        </p:nvPicPr>
        <p:blipFill>
          <a:blip r:embed="rId3">
            <a:extLst/>
          </a:blip>
          <a:srcRect l="49832" t="0" r="0" b="0"/>
          <a:stretch>
            <a:fillRect/>
          </a:stretch>
        </p:blipFill>
        <p:spPr>
          <a:xfrm>
            <a:off x="17566689" y="6402632"/>
            <a:ext cx="6361997" cy="6150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nonlinear_1066.pdf" descr="nonlinear_1066.pdf"/>
          <p:cNvPicPr>
            <a:picLocks noChangeAspect="1"/>
          </p:cNvPicPr>
          <p:nvPr/>
        </p:nvPicPr>
        <p:blipFill>
          <a:blip r:embed="rId4">
            <a:extLst/>
          </a:blip>
          <a:srcRect l="0" t="0" r="66742" b="0"/>
          <a:stretch>
            <a:fillRect/>
          </a:stretch>
        </p:blipFill>
        <p:spPr>
          <a:xfrm>
            <a:off x="10579390" y="6391047"/>
            <a:ext cx="6362104" cy="617424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Line"/>
          <p:cNvSpPr/>
          <p:nvPr/>
        </p:nvSpPr>
        <p:spPr>
          <a:xfrm flipH="1">
            <a:off x="5042395" y="4967882"/>
            <a:ext cx="9565385" cy="428038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9" name="ECal_Cluster_Adcsum_gain"/>
          <p:cNvSpPr txBox="1"/>
          <p:nvPr/>
        </p:nvSpPr>
        <p:spPr>
          <a:xfrm>
            <a:off x="10111961" y="7004543"/>
            <a:ext cx="461367" cy="387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b">
            <a:spAutoFit/>
          </a:bodyPr>
          <a:lstStyle/>
          <a:p>
            <a:pPr/>
            <a:r>
              <a:t>ECal_Cluster_Adcsum_gain</a:t>
            </a:r>
          </a:p>
        </p:txBody>
      </p:sp>
      <p:sp>
        <p:nvSpPr>
          <p:cNvPr id="200" name="Linear_ECal_Adcsum"/>
          <p:cNvSpPr txBox="1"/>
          <p:nvPr/>
        </p:nvSpPr>
        <p:spPr>
          <a:xfrm>
            <a:off x="17185862" y="6966391"/>
            <a:ext cx="461367" cy="3015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b">
            <a:spAutoFit/>
          </a:bodyPr>
          <a:lstStyle/>
          <a:p>
            <a:pPr/>
            <a:r>
              <a:t>Linear_ECal_Adcsum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osition modification factor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Position modification factor</a:t>
            </a:r>
          </a:p>
        </p:txBody>
      </p:sp>
      <p:sp>
        <p:nvSpPr>
          <p:cNvPr id="203" name="linear, run 1066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linear, run 1066</a:t>
            </a:r>
          </a:p>
        </p:txBody>
      </p:sp>
      <p:sp>
        <p:nvSpPr>
          <p:cNvPr id="204" name="ECal_Cluster_AdcSum_total_linear = Linear_ECal_Adcsum * Position modification factor…"/>
          <p:cNvSpPr txBox="1"/>
          <p:nvPr>
            <p:ph type="body" idx="21"/>
          </p:nvPr>
        </p:nvSpPr>
        <p:spPr>
          <a:xfrm>
            <a:off x="1206500" y="362620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09599" indent="-609599">
              <a:defRPr sz="4200"/>
            </a:pPr>
            <a:r>
              <a:t>ECal_Cluster_AdcSum_total_linear = Linear_ECal_Adcsum * Position modification factor</a:t>
            </a:r>
          </a:p>
          <a:p>
            <a:pPr marL="609599" indent="-609599">
              <a:defRPr sz="4200"/>
            </a:pPr>
            <a:r>
              <a:t>Position modification factor = (Linear_mean)^2 / (Adc_Sum_radius * Adc_Sum_theta)</a:t>
            </a:r>
            <a:br/>
            <a:br/>
            <a:br/>
            <a:br/>
            <a:br/>
            <a:br/>
            <a:br/>
            <a:br/>
            <a:br/>
          </a:p>
          <a:p>
            <a:pPr marL="609599" indent="-609599">
              <a:defRPr sz="4200"/>
            </a:pPr>
            <a:r>
              <a:t>Final histogram was filled with certain theta ignored.</a:t>
            </a:r>
          </a:p>
        </p:txBody>
      </p:sp>
      <p:pic>
        <p:nvPicPr>
          <p:cNvPr id="205" name="linear_1066.pdf" descr="linear_1066.pdf"/>
          <p:cNvPicPr>
            <a:picLocks noChangeAspect="1"/>
          </p:cNvPicPr>
          <p:nvPr/>
        </p:nvPicPr>
        <p:blipFill>
          <a:blip r:embed="rId2">
            <a:extLst/>
          </a:blip>
          <a:srcRect l="67231" t="0" r="0" b="0"/>
          <a:stretch>
            <a:fillRect/>
          </a:stretch>
        </p:blipFill>
        <p:spPr>
          <a:xfrm>
            <a:off x="2116887" y="5651594"/>
            <a:ext cx="5532736" cy="544948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Line"/>
          <p:cNvSpPr/>
          <p:nvPr/>
        </p:nvSpPr>
        <p:spPr>
          <a:xfrm flipH="1">
            <a:off x="6026987" y="5620542"/>
            <a:ext cx="4685464" cy="31377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7" name="Previous: using the mean of original ECal_Cluster_AdcSum_gain"/>
          <p:cNvSpPr txBox="1"/>
          <p:nvPr/>
        </p:nvSpPr>
        <p:spPr>
          <a:xfrm>
            <a:off x="9804450" y="6208217"/>
            <a:ext cx="886449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Previous: using the mean of original ECal_Cluster_AdcSum_gain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Energy resolution comparison"/>
          <p:cNvSpPr txBox="1"/>
          <p:nvPr>
            <p:ph type="title"/>
          </p:nvPr>
        </p:nvSpPr>
        <p:spPr>
          <a:xfrm>
            <a:off x="1206500" y="1079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Energy resolution comparison</a:t>
            </a:r>
          </a:p>
        </p:txBody>
      </p:sp>
      <p:sp>
        <p:nvSpPr>
          <p:cNvPr id="210" name="Nonlinear total and linear total"/>
          <p:cNvSpPr txBox="1"/>
          <p:nvPr>
            <p:ph type="body" sz="quarter" idx="1"/>
          </p:nvPr>
        </p:nvSpPr>
        <p:spPr>
          <a:xfrm>
            <a:off x="1206500" y="2372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Nonlinear total and linear total</a:t>
            </a:r>
          </a:p>
        </p:txBody>
      </p:sp>
      <p:pic>
        <p:nvPicPr>
          <p:cNvPr id="211" name="Step_1066.pdf" descr="Step_1066.pdf"/>
          <p:cNvPicPr>
            <a:picLocks noChangeAspect="1"/>
          </p:cNvPicPr>
          <p:nvPr/>
        </p:nvPicPr>
        <p:blipFill>
          <a:blip r:embed="rId2">
            <a:extLst/>
          </a:blip>
          <a:srcRect l="59871" t="0" r="0" b="0"/>
          <a:stretch>
            <a:fillRect/>
          </a:stretch>
        </p:blipFill>
        <p:spPr>
          <a:xfrm>
            <a:off x="3463149" y="3678697"/>
            <a:ext cx="16848775" cy="814558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Linear_total"/>
          <p:cNvSpPr txBox="1"/>
          <p:nvPr/>
        </p:nvSpPr>
        <p:spPr>
          <a:xfrm>
            <a:off x="15343505" y="3763803"/>
            <a:ext cx="1901191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solidFill>
                  <a:srgbClr val="000000"/>
                </a:solidFill>
              </a:defRPr>
            </a:lvl1pPr>
          </a:lstStyle>
          <a:p>
            <a:pPr/>
            <a:r>
              <a:t>Linear_total</a:t>
            </a:r>
          </a:p>
        </p:txBody>
      </p:sp>
      <p:sp>
        <p:nvSpPr>
          <p:cNvPr id="213" name="0.064030"/>
          <p:cNvSpPr txBox="1"/>
          <p:nvPr/>
        </p:nvSpPr>
        <p:spPr>
          <a:xfrm>
            <a:off x="7079740" y="11542217"/>
            <a:ext cx="138531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0.064030</a:t>
            </a:r>
          </a:p>
        </p:txBody>
      </p:sp>
      <p:sp>
        <p:nvSpPr>
          <p:cNvPr id="214" name="0.057888"/>
          <p:cNvSpPr txBox="1"/>
          <p:nvPr/>
        </p:nvSpPr>
        <p:spPr>
          <a:xfrm>
            <a:off x="15601441" y="11542217"/>
            <a:ext cx="138531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0.057888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resolution.pdf" descr="resolu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685" y="30315"/>
            <a:ext cx="16188348" cy="1044962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7" name="Table"/>
          <p:cNvGraphicFramePr/>
          <p:nvPr/>
        </p:nvGraphicFramePr>
        <p:xfrm>
          <a:off x="14830425" y="556951"/>
          <a:ext cx="9390162" cy="51726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03754"/>
                <a:gridCol w="2655141"/>
                <a:gridCol w="2418565"/>
              </a:tblGrid>
              <a:tr h="1011362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P0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P1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1136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Original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0.0</a:t>
                      </a:r>
                      <a:r>
                        <a:t>72</a:t>
                      </a:r>
                      <a:r>
                        <a:t>±0.00</a:t>
                      </a:r>
                      <a: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0.1</a:t>
                      </a:r>
                      <a:r>
                        <a:t>68</a:t>
                      </a:r>
                      <a:r>
                        <a:t>±0.00</a:t>
                      </a:r>
                      <a: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1136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Gain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0.065±0.006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0.173±0.008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14483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t>Preshower</a:t>
                      </a:r>
                      <a:r>
                        <a:t> (n</a:t>
                      </a:r>
                      <a:r>
                        <a:t>onlinear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t>0.068</a:t>
                      </a:r>
                      <a:r>
                        <a:rPr sz="3300"/>
                        <a:t>±0.006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0.137±0.009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11362"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B0F0"/>
                          </a:solidFill>
                        </a:rPr>
                        <a:t>Position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olidFill>
                            <a:srgbClr val="00B0F0"/>
                          </a:solidFill>
                        </a:defRPr>
                      </a:pPr>
                      <a:r>
                        <a:t>0.047</a:t>
                      </a:r>
                      <a:r>
                        <a:rPr sz="3300"/>
                        <a:t>±0.004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>
                          <a:solidFill>
                            <a:srgbClr val="00B0F0"/>
                          </a:solidFill>
                        </a:rPr>
                        <a:t>0.121±0.006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18" name="Text"/>
          <p:cNvSpPr txBox="1"/>
          <p:nvPr/>
        </p:nvSpPr>
        <p:spPr>
          <a:xfrm>
            <a:off x="7349750" y="4426481"/>
            <a:ext cx="4640263" cy="165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3200"/>
            </a:pPr>
            <a:r>
              <a:t> </a:t>
            </a:r>
            <a14:m>
              <m:oMath>
                <m:r>
                  <a:rPr xmlns:a="http://schemas.openxmlformats.org/drawingml/2006/main" sz="3850" i="1">
                    <a:solidFill>
                      <a:srgbClr val="5E5E5E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5E5E5E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5E5E5E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5E5E5E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5E5E5E"/>
                    </a:solidFill>
                    <a:latin typeface="Cambria Math" panose="02040503050406030204" pitchFamily="18" charset="0"/>
                  </a:rPr>
                  <m:t>=</m:t>
                </m:r>
                <m:rad>
                  <m:radPr>
                    <m:ctrlPr>
                      <a:rPr xmlns:a="http://schemas.openxmlformats.org/drawingml/2006/main" sz="3850" i="1">
                        <a:solidFill>
                          <a:srgbClr val="5E5E5E"/>
                        </a:solidFill>
                        <a:latin typeface="Cambria Math" panose="02040503050406030204" pitchFamily="18" charset="0"/>
                      </a:rPr>
                    </m:ctrlPr>
                    <m:degHide m:val="on"/>
                  </m:radPr>
                  <m:deg/>
                  <m:e>
                    <m:r>
                      <a:rPr xmlns:a="http://schemas.openxmlformats.org/drawingml/2006/main" sz="3850" i="1">
                        <a:solidFill>
                          <a:srgbClr val="5E5E5E"/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e>
                        <m:r>
                          <a:rPr xmlns:a="http://schemas.openxmlformats.org/drawingml/2006/main" sz="385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xmlns:a="http://schemas.openxmlformats.org/drawingml/2006/main" sz="385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xmlns:a="http://schemas.openxmlformats.org/drawingml/2006/main" sz="3850" i="1">
                        <a:solidFill>
                          <a:srgbClr val="5E5E5E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xmlns:a="http://schemas.openxmlformats.org/drawingml/2006/main" sz="385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385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sz="385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e>
                            <m:r>
                              <a:rPr xmlns:a="http://schemas.openxmlformats.org/drawingml/2006/main" sz="385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xmlns:a="http://schemas.openxmlformats.org/drawingml/2006/main" sz="3850" i="1">
                                <a:solidFill>
                                  <a:srgbClr val="5E5E5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xmlns:a="http://schemas.openxmlformats.org/drawingml/2006/main" sz="385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xmlns:a="http://schemas.openxmlformats.org/drawingml/2006/main" sz="3850" i="1">
                            <a:solidFill>
                              <a:srgbClr val="5E5E5E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e>
                </m:rad>
              </m:oMath>
            </a14:m>
          </a:p>
        </p:txBody>
      </p:sp>
      <p:sp>
        <p:nvSpPr>
          <p:cNvPr id="219" name="Percentage improvement for run 1066…"/>
          <p:cNvSpPr txBox="1"/>
          <p:nvPr/>
        </p:nvSpPr>
        <p:spPr>
          <a:xfrm>
            <a:off x="1634348" y="10851767"/>
            <a:ext cx="22435328" cy="243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200">
                <a:solidFill>
                  <a:srgbClr val="2F2F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Energy resolution for run 1066 (10 GeV)</a:t>
            </a:r>
          </a:p>
          <a:p>
            <a:pPr algn="l">
              <a:defRPr sz="3200">
                <a:solidFill>
                  <a:srgbClr val="2F2F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Original : 0.096</a:t>
            </a:r>
            <a:r>
              <a:t>, New Gain</a:t>
            </a:r>
            <a:r>
              <a:t>: 0.09</a:t>
            </a:r>
            <a:r>
              <a:t>1</a:t>
            </a:r>
            <a:r>
              <a:t> </a:t>
            </a:r>
            <a:r>
              <a:t>(-6</a:t>
            </a:r>
            <a:r>
              <a:t>%</a:t>
            </a:r>
            <a:r>
              <a:t>), </a:t>
            </a:r>
            <a:r>
              <a:t>Preshower_Nonlinear: 0.08</a:t>
            </a:r>
            <a:r>
              <a:t>8</a:t>
            </a:r>
            <a:r>
              <a:t> </a:t>
            </a:r>
            <a:r>
              <a:t>(-</a:t>
            </a:r>
            <a:r>
              <a:t>3%</a:t>
            </a:r>
            <a:r>
              <a:t>), Position Dependence</a:t>
            </a:r>
            <a:r>
              <a:t>: 0.064 </a:t>
            </a:r>
            <a:r>
              <a:t>(-</a:t>
            </a:r>
            <a:r>
              <a:t>2</a:t>
            </a:r>
            <a:r>
              <a:t>7</a:t>
            </a:r>
            <a:r>
              <a:t>%</a:t>
            </a:r>
            <a:r>
              <a:t>)</a:t>
            </a:r>
            <a:endParaRPr sz="2800"/>
          </a:p>
          <a:p>
            <a:pPr algn="l">
              <a:defRPr sz="3200">
                <a:solidFill>
                  <a:srgbClr val="2F2F2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Original : 0.096, New Gain: 0.091 (-6%), Preshower_Linear:       0.084 (-7%), Position Dependence: 0.058 (-31%)</a:t>
            </a:r>
            <a:r>
              <a:rPr b="1">
                <a:solidFill>
                  <a:srgbClr val="5E5E5E"/>
                </a:solidFill>
              </a:rPr>
              <a:t> </a:t>
            </a:r>
            <a:endParaRPr sz="2800"/>
          </a:p>
          <a:p>
            <a:pPr algn="l"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~10% improvement in energy resolution by gain and preshower correction</a:t>
            </a:r>
            <a:endParaRPr sz="2800"/>
          </a:p>
          <a:p>
            <a:pPr algn="l"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~30% additional improvement from position dependence correction</a:t>
            </a:r>
          </a:p>
        </p:txBody>
      </p:sp>
      <p:graphicFrame>
        <p:nvGraphicFramePr>
          <p:cNvPr id="220" name="Table"/>
          <p:cNvGraphicFramePr/>
          <p:nvPr/>
        </p:nvGraphicFramePr>
        <p:xfrm>
          <a:off x="14830424" y="6005904"/>
          <a:ext cx="9402863" cy="45758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309583"/>
                <a:gridCol w="2658737"/>
                <a:gridCol w="2421841"/>
              </a:tblGrid>
              <a:tr h="912638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P0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P1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12638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Original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0.0</a:t>
                      </a:r>
                      <a:r>
                        <a:t>72</a:t>
                      </a:r>
                      <a:r>
                        <a:t>±0.00</a:t>
                      </a:r>
                      <a:r>
                        <a:t>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0.1</a:t>
                      </a:r>
                      <a:r>
                        <a:t>68</a:t>
                      </a:r>
                      <a:r>
                        <a:t>±0.00</a:t>
                      </a:r>
                      <a:r>
                        <a:t>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12638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Gain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0.065±0.006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0.173±0.008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12638"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  <a:r>
                        <a:t>Preshower</a:t>
                      </a:r>
                      <a:r>
                        <a:rPr sz="3100"/>
                        <a:t> (l</a:t>
                      </a:r>
                      <a:r>
                        <a:rPr sz="3100"/>
                        <a:t>inear</a:t>
                      </a:r>
                      <a:r>
                        <a:rPr sz="3100"/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0.068±0.005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0.116±0.005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12638">
                <a:tc>
                  <a:txBody>
                    <a:bodyPr/>
                    <a:lstStyle/>
                    <a:p>
                      <a:pPr defTabSz="914400"/>
                      <a:r>
                        <a:rPr b="1" sz="3200">
                          <a:solidFill>
                            <a:srgbClr val="FF1300"/>
                          </a:solidFill>
                        </a:rPr>
                        <a:t>Position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 sz="3200">
                          <a:solidFill>
                            <a:srgbClr val="FF1300"/>
                          </a:solidFill>
                        </a:defRPr>
                      </a:pPr>
                      <a:r>
                        <a:t>0.046</a:t>
                      </a:r>
                      <a:r>
                        <a:rPr sz="3300"/>
                        <a:t>±0.003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>
                          <a:solidFill>
                            <a:srgbClr val="FF1300"/>
                          </a:solidFill>
                        </a:rPr>
                        <a:t>0.104±0.005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