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media/image1.png" ContentType="image/png"/>
  <Override PartName="/ppt/media/image3.jpeg" ContentType="image/jpeg"/>
  <Override PartName="/ppt/media/image2.jpeg" ContentType="image/jpeg"/>
  <Override PartName="/ppt/media/image4.png" ContentType="image/png"/>
  <Override PartName="/ppt/media/image5.jpeg" ContentType="image/jpeg"/>
  <Override PartName="/ppt/media/image6.wmf" ContentType="image/x-wmf"/>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Lst>
  <p:sldSz cx="10077450" cy="75628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9" name="PlaceHolder 2"/>
          <p:cNvSpPr>
            <a:spLocks noGrp="1"/>
          </p:cNvSpPr>
          <p:nvPr>
            <p:ph type="body"/>
          </p:nvPr>
        </p:nvSpPr>
        <p:spPr>
          <a:xfrm>
            <a:off x="503640" y="1769400"/>
            <a:ext cx="9069120" cy="2091960"/>
          </a:xfrm>
          <a:prstGeom prst="rect">
            <a:avLst/>
          </a:prstGeom>
        </p:spPr>
        <p:txBody>
          <a:bodyPr lIns="0" rIns="0" tIns="0" bIns="0">
            <a:normAutofit/>
          </a:bodyPr>
          <a:p>
            <a:endParaRPr b="0" lang="en-US" sz="3200" spc="-1" strike="noStrike">
              <a:latin typeface="Arial"/>
            </a:endParaRPr>
          </a:p>
        </p:txBody>
      </p:sp>
      <p:sp>
        <p:nvSpPr>
          <p:cNvPr id="30" name="PlaceHolder 3"/>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7" name="PlaceHolder 2"/>
          <p:cNvSpPr>
            <a:spLocks noGrp="1"/>
          </p:cNvSpPr>
          <p:nvPr>
            <p:ph type="body"/>
          </p:nvPr>
        </p:nvSpPr>
        <p:spPr>
          <a:xfrm>
            <a:off x="503640" y="1769400"/>
            <a:ext cx="2919960" cy="2091960"/>
          </a:xfrm>
          <a:prstGeom prst="rect">
            <a:avLst/>
          </a:prstGeom>
        </p:spPr>
        <p:txBody>
          <a:bodyPr lIns="0" rIns="0" tIns="0" bIns="0">
            <a:normAutofit/>
          </a:bodyPr>
          <a:p>
            <a:endParaRPr b="0" lang="en-US" sz="3200" spc="-1" strike="noStrike">
              <a:latin typeface="Arial"/>
            </a:endParaRPr>
          </a:p>
        </p:txBody>
      </p:sp>
      <p:sp>
        <p:nvSpPr>
          <p:cNvPr id="38" name="PlaceHolder 3"/>
          <p:cNvSpPr>
            <a:spLocks noGrp="1"/>
          </p:cNvSpPr>
          <p:nvPr>
            <p:ph type="body"/>
          </p:nvPr>
        </p:nvSpPr>
        <p:spPr>
          <a:xfrm>
            <a:off x="3570120" y="1769400"/>
            <a:ext cx="2919960" cy="2091960"/>
          </a:xfrm>
          <a:prstGeom prst="rect">
            <a:avLst/>
          </a:prstGeom>
        </p:spPr>
        <p:txBody>
          <a:bodyPr lIns="0" rIns="0" tIns="0" bIns="0">
            <a:normAutofit/>
          </a:bodyPr>
          <a:p>
            <a:endParaRPr b="0" lang="en-US" sz="3200" spc="-1" strike="noStrike">
              <a:latin typeface="Arial"/>
            </a:endParaRPr>
          </a:p>
        </p:txBody>
      </p:sp>
      <p:sp>
        <p:nvSpPr>
          <p:cNvPr id="39" name="PlaceHolder 4"/>
          <p:cNvSpPr>
            <a:spLocks noGrp="1"/>
          </p:cNvSpPr>
          <p:nvPr>
            <p:ph type="body"/>
          </p:nvPr>
        </p:nvSpPr>
        <p:spPr>
          <a:xfrm>
            <a:off x="6636240" y="1769400"/>
            <a:ext cx="2919960" cy="2091960"/>
          </a:xfrm>
          <a:prstGeom prst="rect">
            <a:avLst/>
          </a:prstGeom>
        </p:spPr>
        <p:txBody>
          <a:bodyPr lIns="0" rIns="0" tIns="0" bIns="0">
            <a:normAutofit/>
          </a:bodyPr>
          <a:p>
            <a:endParaRPr b="0" lang="en-US" sz="3200" spc="-1" strike="noStrike">
              <a:latin typeface="Arial"/>
            </a:endParaRPr>
          </a:p>
        </p:txBody>
      </p:sp>
      <p:sp>
        <p:nvSpPr>
          <p:cNvPr id="40" name="PlaceHolder 5"/>
          <p:cNvSpPr>
            <a:spLocks noGrp="1"/>
          </p:cNvSpPr>
          <p:nvPr>
            <p:ph type="body"/>
          </p:nvPr>
        </p:nvSpPr>
        <p:spPr>
          <a:xfrm>
            <a:off x="503640" y="4060440"/>
            <a:ext cx="2919960" cy="2091960"/>
          </a:xfrm>
          <a:prstGeom prst="rect">
            <a:avLst/>
          </a:prstGeom>
        </p:spPr>
        <p:txBody>
          <a:bodyPr lIns="0" rIns="0" tIns="0" bIns="0">
            <a:normAutofit/>
          </a:bodyPr>
          <a:p>
            <a:endParaRPr b="0" lang="en-US" sz="3200" spc="-1" strike="noStrike">
              <a:latin typeface="Arial"/>
            </a:endParaRPr>
          </a:p>
        </p:txBody>
      </p:sp>
      <p:sp>
        <p:nvSpPr>
          <p:cNvPr id="41" name="PlaceHolder 6"/>
          <p:cNvSpPr>
            <a:spLocks noGrp="1"/>
          </p:cNvSpPr>
          <p:nvPr>
            <p:ph type="body"/>
          </p:nvPr>
        </p:nvSpPr>
        <p:spPr>
          <a:xfrm>
            <a:off x="3570120" y="4060440"/>
            <a:ext cx="2919960" cy="2091960"/>
          </a:xfrm>
          <a:prstGeom prst="rect">
            <a:avLst/>
          </a:prstGeom>
        </p:spPr>
        <p:txBody>
          <a:bodyPr lIns="0" rIns="0" tIns="0" bIns="0">
            <a:normAutofit/>
          </a:bodyPr>
          <a:p>
            <a:endParaRPr b="0" lang="en-US" sz="3200" spc="-1" strike="noStrike">
              <a:latin typeface="Arial"/>
            </a:endParaRPr>
          </a:p>
        </p:txBody>
      </p:sp>
      <p:sp>
        <p:nvSpPr>
          <p:cNvPr id="42" name="PlaceHolder 7"/>
          <p:cNvSpPr>
            <a:spLocks noGrp="1"/>
          </p:cNvSpPr>
          <p:nvPr>
            <p:ph type="body"/>
          </p:nvPr>
        </p:nvSpPr>
        <p:spPr>
          <a:xfrm>
            <a:off x="6636240" y="4060440"/>
            <a:ext cx="2919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subTitle"/>
          </p:nvPr>
        </p:nvSpPr>
        <p:spPr>
          <a:xfrm>
            <a:off x="503640" y="1769400"/>
            <a:ext cx="906912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body"/>
          </p:nvPr>
        </p:nvSpPr>
        <p:spPr>
          <a:xfrm>
            <a:off x="503640" y="1769400"/>
            <a:ext cx="906912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03640" y="301680"/>
            <a:ext cx="906912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7" name="PlaceHolder 4"/>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8458200" y="529200"/>
            <a:ext cx="1826280" cy="226080"/>
          </a:xfrm>
          <a:prstGeom prst="rect">
            <a:avLst/>
          </a:prstGeom>
          <a:solidFill>
            <a:srgbClr val="ffffff"/>
          </a:solidFill>
          <a:ln>
            <a:solidFill>
              <a:srgbClr val="ffffff"/>
            </a:solidFill>
          </a:ln>
        </p:spPr>
        <p:style>
          <a:lnRef idx="0"/>
          <a:fillRef idx="0"/>
          <a:effectRef idx="0"/>
          <a:fontRef idx="minor"/>
        </p:style>
      </p:sp>
      <p:sp>
        <p:nvSpPr>
          <p:cNvPr id="1" name="CustomShape 2"/>
          <p:cNvSpPr/>
          <p:nvPr/>
        </p:nvSpPr>
        <p:spPr>
          <a:xfrm>
            <a:off x="0" y="7232760"/>
            <a:ext cx="3915000" cy="3085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8b8b8b"/>
                </a:solidFill>
                <a:latin typeface="Arial"/>
                <a:ea typeface="DejaVu Sans"/>
              </a:rPr>
              <a:t>August 2021</a:t>
            </a:r>
            <a:endParaRPr b="0" lang="en-US" sz="1200" spc="-1" strike="noStrike">
              <a:latin typeface="Arial"/>
            </a:endParaRPr>
          </a:p>
        </p:txBody>
      </p:sp>
      <p:pic>
        <p:nvPicPr>
          <p:cNvPr id="2" name="Picture 6" descr=""/>
          <p:cNvPicPr/>
          <p:nvPr/>
        </p:nvPicPr>
        <p:blipFill>
          <a:blip r:embed="rId2"/>
          <a:stretch/>
        </p:blipFill>
        <p:spPr>
          <a:xfrm>
            <a:off x="8056440" y="7122600"/>
            <a:ext cx="1326240" cy="427680"/>
          </a:xfrm>
          <a:prstGeom prst="rect">
            <a:avLst/>
          </a:prstGeom>
          <a:ln>
            <a:noFill/>
          </a:ln>
        </p:spPr>
      </p:pic>
      <p:sp>
        <p:nvSpPr>
          <p:cNvPr id="3" name="Line 3"/>
          <p:cNvSpPr/>
          <p:nvPr/>
        </p:nvSpPr>
        <p:spPr>
          <a:xfrm>
            <a:off x="18360" y="685800"/>
            <a:ext cx="10058400" cy="360"/>
          </a:xfrm>
          <a:prstGeom prst="line">
            <a:avLst/>
          </a:prstGeom>
          <a:ln w="57240">
            <a:solidFill>
              <a:srgbClr val="0000cc"/>
            </a:solidFill>
            <a:miter/>
          </a:ln>
        </p:spPr>
        <p:style>
          <a:lnRef idx="0"/>
          <a:fillRef idx="0"/>
          <a:effectRef idx="0"/>
          <a:fontRef idx="minor"/>
        </p:style>
      </p:sp>
      <p:sp>
        <p:nvSpPr>
          <p:cNvPr id="4" name="CustomShape 4"/>
          <p:cNvSpPr/>
          <p:nvPr/>
        </p:nvSpPr>
        <p:spPr>
          <a:xfrm>
            <a:off x="8600760" y="7208280"/>
            <a:ext cx="1186920" cy="42480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F77F5023-95F5-470F-90C1-F745A92FF5B8}" type="slidenum">
              <a:rPr b="0" lang="en-US" sz="1400" spc="-1" strike="noStrike">
                <a:solidFill>
                  <a:srgbClr val="000000"/>
                </a:solidFill>
                <a:latin typeface="ARiel"/>
                <a:ea typeface="DejaVu Sans"/>
              </a:rPr>
              <a:t>&lt;number&gt;</a:t>
            </a:fld>
            <a:endParaRPr b="0" lang="en-US" sz="1400" spc="-1" strike="noStrike">
              <a:latin typeface="Arial"/>
            </a:endParaRPr>
          </a:p>
        </p:txBody>
      </p:sp>
      <p:sp>
        <p:nvSpPr>
          <p:cNvPr id="5" name="PlaceHolder 5"/>
          <p:cNvSpPr>
            <a:spLocks noGrp="1"/>
          </p:cNvSpPr>
          <p:nvPr>
            <p:ph type="title"/>
          </p:nvPr>
        </p:nvSpPr>
        <p:spPr>
          <a:xfrm>
            <a:off x="503640" y="301680"/>
            <a:ext cx="9069120" cy="126252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6" name="PlaceHolder 6"/>
          <p:cNvSpPr>
            <a:spLocks noGrp="1"/>
          </p:cNvSpPr>
          <p:nvPr>
            <p:ph type="body"/>
          </p:nvPr>
        </p:nvSpPr>
        <p:spPr>
          <a:xfrm>
            <a:off x="503640" y="1769400"/>
            <a:ext cx="906912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jpe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p:cNvSpPr/>
          <p:nvPr/>
        </p:nvSpPr>
        <p:spPr>
          <a:xfrm>
            <a:off x="239400" y="119520"/>
            <a:ext cx="9153720" cy="3711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SoLID FY22 Research Rampup Plan</a:t>
            </a:r>
            <a:endParaRPr b="0" lang="en-US" sz="2800" spc="-1" strike="noStrike">
              <a:latin typeface="Arial"/>
            </a:endParaRPr>
          </a:p>
        </p:txBody>
      </p:sp>
      <p:sp>
        <p:nvSpPr>
          <p:cNvPr id="44" name="CustomShape 2"/>
          <p:cNvSpPr/>
          <p:nvPr/>
        </p:nvSpPr>
        <p:spPr>
          <a:xfrm>
            <a:off x="274320" y="842400"/>
            <a:ext cx="9416880" cy="217332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Beamtest in FY22 – high rate beam test of GEM+Cherenkov+ECal (recommended by Feb 2019 Director’s review) and high radiation DAQ test</a:t>
            </a:r>
            <a:endParaRPr b="0" lang="en-US" sz="2000" spc="-1" strike="noStrike">
              <a:latin typeface="Arial"/>
            </a:endParaRPr>
          </a:p>
          <a:p>
            <a:pPr>
              <a:lnSpc>
                <a:spcPct val="100000"/>
              </a:lnSpc>
              <a:spcBef>
                <a:spcPts val="865"/>
              </a:spcBef>
            </a:pP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Artificial Intelligence/Machine Learning – possible multi-institution proposal responding to open FOA, or new AI-focused FOA in 2022.</a:t>
            </a:r>
            <a:endParaRPr b="0" lang="en-US" sz="2000" spc="-1" strike="noStrike">
              <a:latin typeface="Arial"/>
            </a:endParaRPr>
          </a:p>
          <a:p>
            <a:pPr>
              <a:lnSpc>
                <a:spcPct val="100000"/>
              </a:lnSpc>
              <a:spcBef>
                <a:spcPts val="865"/>
              </a:spcBef>
            </a:pP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Other topics from SoLID collaboration institutions PIs:</a:t>
            </a:r>
            <a:endParaRPr b="0" lang="en-US" sz="2000" spc="-1" strike="noStrike">
              <a:latin typeface="Arial"/>
            </a:endParaRPr>
          </a:p>
          <a:p>
            <a:pPr lvl="1" marL="432000" indent="-21492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Cherenkov mirror testing and prototyping (M. Paolone)</a:t>
            </a:r>
            <a:endParaRPr b="0" lang="en-US" sz="2000" spc="-1" strike="noStrike">
              <a:latin typeface="Arial"/>
            </a:endParaRPr>
          </a:p>
          <a:p>
            <a:pPr lvl="1" marL="432000" indent="-21492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End-to-end simulation (recommended by Feb 2019 Director’s review) (add name?)</a:t>
            </a:r>
            <a:endParaRPr b="0" lang="en-US" sz="2000" spc="-1" strike="noStrike">
              <a:latin typeface="Arial"/>
            </a:endParaRPr>
          </a:p>
          <a:p>
            <a:pPr lvl="1" marL="432000" indent="-21492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DAQ Streaming readout (add name?)</a:t>
            </a:r>
            <a:endParaRPr b="0" lang="en-US" sz="2000" spc="-1" strike="noStrike">
              <a:latin typeface="Arial"/>
            </a:endParaRPr>
          </a:p>
        </p:txBody>
      </p:sp>
      <p:pic>
        <p:nvPicPr>
          <p:cNvPr id="45" name="" descr=""/>
          <p:cNvPicPr/>
          <p:nvPr/>
        </p:nvPicPr>
        <p:blipFill>
          <a:blip r:embed="rId1"/>
          <a:srcRect l="0" t="12430" r="2421" b="7565"/>
          <a:stretch/>
        </p:blipFill>
        <p:spPr>
          <a:xfrm>
            <a:off x="-16818480" y="-30592800"/>
            <a:ext cx="4030560" cy="4570200"/>
          </a:xfrm>
          <a:prstGeom prst="rect">
            <a:avLst/>
          </a:prstGeom>
          <a:ln>
            <a:noFill/>
          </a:ln>
        </p:spPr>
      </p:pic>
    </p:spTree>
  </p:cSld>
  <p:transition spd="slow">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CustomShape 1"/>
          <p:cNvSpPr/>
          <p:nvPr/>
        </p:nvSpPr>
        <p:spPr>
          <a:xfrm>
            <a:off x="239400" y="168840"/>
            <a:ext cx="9153720" cy="3711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a:t>
            </a:r>
            <a:endParaRPr b="0" lang="en-US" sz="2800" spc="-1" strike="noStrike">
              <a:latin typeface="Arial"/>
            </a:endParaRPr>
          </a:p>
        </p:txBody>
      </p:sp>
      <p:sp>
        <p:nvSpPr>
          <p:cNvPr id="47" name="CustomShape 2"/>
          <p:cNvSpPr/>
          <p:nvPr/>
        </p:nvSpPr>
        <p:spPr>
          <a:xfrm>
            <a:off x="274320" y="878400"/>
            <a:ext cx="9416880" cy="217332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High rate beam test of GEM+Cherenkov+ECal – in responding to Director’s Review recommendation Feb. 2019</a:t>
            </a:r>
            <a:endParaRPr b="0" lang="en-US" sz="2000" spc="-1" strike="noStrike">
              <a:latin typeface="Arial"/>
            </a:endParaRPr>
          </a:p>
        </p:txBody>
      </p:sp>
      <p:pic>
        <p:nvPicPr>
          <p:cNvPr id="48" name="" descr=""/>
          <p:cNvPicPr/>
          <p:nvPr/>
        </p:nvPicPr>
        <p:blipFill>
          <a:blip r:embed="rId1"/>
          <a:srcRect l="24796" t="10505" r="47792" b="9695"/>
          <a:stretch/>
        </p:blipFill>
        <p:spPr>
          <a:xfrm>
            <a:off x="457200" y="2468880"/>
            <a:ext cx="1188000" cy="4614120"/>
          </a:xfrm>
          <a:prstGeom prst="rect">
            <a:avLst/>
          </a:prstGeom>
          <a:ln>
            <a:noFill/>
          </a:ln>
        </p:spPr>
      </p:pic>
      <p:pic>
        <p:nvPicPr>
          <p:cNvPr id="49" name="" descr=""/>
          <p:cNvPicPr/>
          <p:nvPr/>
        </p:nvPicPr>
        <p:blipFill>
          <a:blip r:embed="rId2"/>
          <a:stretch/>
        </p:blipFill>
        <p:spPr>
          <a:xfrm>
            <a:off x="1828800" y="2334240"/>
            <a:ext cx="6857640" cy="4980600"/>
          </a:xfrm>
          <a:prstGeom prst="rect">
            <a:avLst/>
          </a:prstGeom>
          <a:ln>
            <a:noFill/>
          </a:ln>
        </p:spPr>
      </p:pic>
      <p:pic>
        <p:nvPicPr>
          <p:cNvPr id="50" name="" descr=""/>
          <p:cNvPicPr/>
          <p:nvPr/>
        </p:nvPicPr>
        <p:blipFill>
          <a:blip r:embed="rId3"/>
          <a:srcRect l="1664" t="7871" r="11659" b="16680"/>
          <a:stretch/>
        </p:blipFill>
        <p:spPr>
          <a:xfrm>
            <a:off x="7680960" y="1721880"/>
            <a:ext cx="2194200" cy="2392560"/>
          </a:xfrm>
          <a:prstGeom prst="rect">
            <a:avLst/>
          </a:prstGeom>
          <a:ln>
            <a:noFill/>
          </a:ln>
        </p:spPr>
      </p:pic>
      <p:sp>
        <p:nvSpPr>
          <p:cNvPr id="51" name="CustomShape 3"/>
          <p:cNvSpPr/>
          <p:nvPr/>
        </p:nvSpPr>
        <p:spPr>
          <a:xfrm>
            <a:off x="274320" y="1592640"/>
            <a:ext cx="7116120" cy="657000"/>
          </a:xfrm>
          <a:prstGeom prst="rect">
            <a:avLst/>
          </a:prstGeom>
          <a:noFill/>
          <a:ln>
            <a:noFill/>
          </a:ln>
        </p:spPr>
        <p:style>
          <a:lnRef idx="0"/>
          <a:fillRef idx="0"/>
          <a:effectRef idx="0"/>
          <a:fontRef idx="minor"/>
        </p:style>
        <p:txBody>
          <a:bodyPr lIns="90000" rIns="90000" tIns="45000" bIns="45000">
            <a:noAutofit/>
          </a:bodyPr>
          <a:p>
            <a:pPr marL="216000" indent="-215640">
              <a:lnSpc>
                <a:spcPct val="100000"/>
              </a:lnSpc>
              <a:buClr>
                <a:srgbClr val="000000"/>
              </a:buClr>
              <a:buSzPct val="45000"/>
              <a:buFont typeface="Wingdings" charset="2"/>
              <a:buChar char=""/>
            </a:pPr>
            <a:r>
              <a:rPr b="0" lang="en-US" sz="2000" spc="-1" strike="noStrike">
                <a:solidFill>
                  <a:srgbClr val="000000"/>
                </a:solidFill>
                <a:latin typeface="Arial"/>
                <a:ea typeface="DejaVu Sans"/>
              </a:rPr>
              <a:t>Provide data for future AI/ML development for high rate, high background signal processing and data analysis</a:t>
            </a:r>
            <a:endParaRPr b="0" lang="en-US" sz="2000" spc="-1" strike="noStrike">
              <a:latin typeface="Arial"/>
            </a:endParaRPr>
          </a:p>
        </p:txBody>
      </p:sp>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239400" y="168840"/>
            <a:ext cx="9153720" cy="3711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location and DAQ test</a:t>
            </a:r>
            <a:endParaRPr b="0" lang="en-US" sz="2800" spc="-1" strike="noStrike">
              <a:latin typeface="Arial"/>
            </a:endParaRPr>
          </a:p>
        </p:txBody>
      </p:sp>
      <p:sp>
        <p:nvSpPr>
          <p:cNvPr id="53" name="CustomShape 2"/>
          <p:cNvSpPr/>
          <p:nvPr/>
        </p:nvSpPr>
        <p:spPr>
          <a:xfrm>
            <a:off x="238320" y="896040"/>
            <a:ext cx="9416880" cy="217332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High background, high radiation test:</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SBS program in Hall A will have beam conditions close to SoLID running, detectors can be placed at small angles pointing to the target to record data with high background. Radiation detector and dosimeter can be installed; </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Also looking into Hall C running conditions;</a:t>
            </a:r>
            <a:endParaRPr b="0" lang="en-US" sz="2000" spc="-1" strike="noStrike">
              <a:latin typeface="Arial"/>
            </a:endParaRPr>
          </a:p>
          <a:p>
            <a:pPr>
              <a:lnSpc>
                <a:spcPct val="100000"/>
              </a:lnSpc>
              <a:spcBef>
                <a:spcPts val="865"/>
              </a:spcBef>
            </a:pPr>
            <a:endParaRPr b="0" lang="en-US" sz="2000" spc="-1" strike="noStrike">
              <a:latin typeface="Arial"/>
            </a:endParaRPr>
          </a:p>
        </p:txBody>
      </p:sp>
      <p:pic>
        <p:nvPicPr>
          <p:cNvPr id="54" name="Picture 4" descr=""/>
          <p:cNvPicPr/>
          <p:nvPr/>
        </p:nvPicPr>
        <p:blipFill>
          <a:blip r:embed="rId1"/>
          <a:stretch/>
        </p:blipFill>
        <p:spPr>
          <a:xfrm>
            <a:off x="5436720" y="2926080"/>
            <a:ext cx="4254480" cy="4114440"/>
          </a:xfrm>
          <a:prstGeom prst="rect">
            <a:avLst/>
          </a:prstGeom>
          <a:ln>
            <a:noFill/>
          </a:ln>
        </p:spPr>
      </p:pic>
      <p:sp>
        <p:nvSpPr>
          <p:cNvPr id="55" name="CustomShape 3"/>
          <p:cNvSpPr/>
          <p:nvPr/>
        </p:nvSpPr>
        <p:spPr>
          <a:xfrm>
            <a:off x="274320" y="3005280"/>
            <a:ext cx="5028840" cy="2539440"/>
          </a:xfrm>
          <a:prstGeom prst="rect">
            <a:avLst/>
          </a:prstGeom>
          <a:noFill/>
          <a:ln>
            <a:noFill/>
          </a:ln>
        </p:spPr>
        <p:style>
          <a:lnRef idx="0"/>
          <a:fillRef idx="0"/>
          <a:effectRef idx="0"/>
          <a:fontRef idx="minor"/>
        </p:style>
        <p:txBody>
          <a:bodyPr lIns="90000" rIns="90000" tIns="45000" bIns="45000">
            <a:noAutofit/>
          </a:bodyPr>
          <a:p>
            <a:pPr marL="216000" indent="-215640">
              <a:lnSpc>
                <a:spcPct val="100000"/>
              </a:lnSpc>
              <a:buClr>
                <a:srgbClr val="000000"/>
              </a:buClr>
              <a:buSzPct val="45000"/>
              <a:buFont typeface="Wingdings" charset="2"/>
              <a:buChar char=""/>
            </a:pPr>
            <a:r>
              <a:rPr b="0" lang="en-US" sz="2000" spc="-1" strike="noStrike">
                <a:latin typeface="Arial"/>
                <a:ea typeface="DejaVu Sans"/>
              </a:rPr>
              <a:t>Test in HRS:</a:t>
            </a:r>
            <a:endParaRPr b="0" lang="en-US" sz="2000" spc="-1" strike="noStrike">
              <a:latin typeface="Arial"/>
            </a:endParaRPr>
          </a:p>
          <a:p>
            <a:pPr lvl="1" marL="432000" indent="-215640">
              <a:lnSpc>
                <a:spcPct val="100000"/>
              </a:lnSpc>
              <a:spcBef>
                <a:spcPts val="720"/>
              </a:spcBef>
              <a:buClr>
                <a:srgbClr val="000000"/>
              </a:buClr>
              <a:buSzPct val="45000"/>
              <a:buFont typeface="Wingdings" charset="2"/>
              <a:buChar char=""/>
            </a:pPr>
            <a:r>
              <a:rPr b="0" lang="en-US" sz="2000" spc="-1" strike="noStrike">
                <a:latin typeface="Arial"/>
                <a:ea typeface="DejaVu Sans"/>
              </a:rPr>
              <a:t>UMass group tested DAQ with pulser, need to be confirmed with a physical measurement;</a:t>
            </a:r>
            <a:endParaRPr b="0" lang="en-US" sz="2000" spc="-1" strike="noStrike">
              <a:latin typeface="Arial"/>
            </a:endParaRPr>
          </a:p>
          <a:p>
            <a:pPr lvl="1" marL="432000" indent="-215640">
              <a:lnSpc>
                <a:spcPct val="100000"/>
              </a:lnSpc>
              <a:spcBef>
                <a:spcPts val="720"/>
              </a:spcBef>
              <a:buClr>
                <a:srgbClr val="000000"/>
              </a:buClr>
              <a:buSzPct val="45000"/>
              <a:buFont typeface="Wingdings" charset="2"/>
              <a:buChar char=""/>
            </a:pPr>
            <a:r>
              <a:rPr b="0" lang="en-US" sz="2000" spc="-1" strike="noStrike">
                <a:latin typeface="Arial"/>
                <a:ea typeface="DejaVu Sans"/>
              </a:rPr>
              <a:t>During</a:t>
            </a:r>
            <a:r>
              <a:rPr b="0" lang="en-US" sz="2000" spc="-1" strike="noStrike" baseline="33000">
                <a:latin typeface="Arial"/>
                <a:ea typeface="DejaVu Sans"/>
              </a:rPr>
              <a:t> 3</a:t>
            </a:r>
            <a:r>
              <a:rPr b="0" lang="en-US" sz="2000" spc="-1" strike="noStrike">
                <a:latin typeface="Arial"/>
                <a:ea typeface="DejaVu Sans"/>
              </a:rPr>
              <a:t>He target run, LHRS is not being used and our SoLID electronics can be setup there to measure physics asymmetry using LHRS detectors.</a:t>
            </a:r>
            <a:endParaRPr b="0" lang="en-US" sz="2000" spc="-1" strike="noStrike">
              <a:latin typeface="Arial"/>
            </a:endParaRPr>
          </a:p>
        </p:txBody>
      </p:sp>
      <p:sp>
        <p:nvSpPr>
          <p:cNvPr id="56" name="CustomShape 4"/>
          <p:cNvSpPr/>
          <p:nvPr/>
        </p:nvSpPr>
        <p:spPr>
          <a:xfrm>
            <a:off x="274320" y="5835240"/>
            <a:ext cx="4595400" cy="656640"/>
          </a:xfrm>
          <a:prstGeom prst="rect">
            <a:avLst/>
          </a:prstGeom>
          <a:noFill/>
          <a:ln>
            <a:noFill/>
          </a:ln>
        </p:spPr>
        <p:style>
          <a:lnRef idx="0"/>
          <a:fillRef idx="0"/>
          <a:effectRef idx="0"/>
          <a:fontRef idx="minor"/>
        </p:style>
        <p:txBody>
          <a:bodyPr lIns="90000" rIns="90000" tIns="45000" bIns="45000">
            <a:noAutofit/>
          </a:bodyPr>
          <a:p>
            <a:pPr marL="216000" indent="-215640">
              <a:lnSpc>
                <a:spcPct val="100000"/>
              </a:lnSpc>
              <a:buClr>
                <a:srgbClr val="000000"/>
              </a:buClr>
              <a:buSzPct val="45000"/>
              <a:buFont typeface="Wingdings" charset="2"/>
              <a:buChar char=""/>
            </a:pPr>
            <a:r>
              <a:rPr b="0" lang="en-US" sz="2000" spc="-1" strike="noStrike">
                <a:latin typeface="Arial"/>
                <a:ea typeface="DejaVu Sans"/>
              </a:rPr>
              <a:t>new VMM3 electronics will be available</a:t>
            </a:r>
            <a:endParaRPr b="0" lang="en-US" sz="2000" spc="-1" strike="noStrike">
              <a:latin typeface="Arial"/>
            </a:endParaRPr>
          </a:p>
        </p:txBody>
      </p:sp>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239400" y="168840"/>
            <a:ext cx="9153720" cy="3711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Resources </a:t>
            </a:r>
            <a:endParaRPr b="0" lang="en-US" sz="2800" spc="-1" strike="noStrike">
              <a:latin typeface="Arial"/>
            </a:endParaRPr>
          </a:p>
        </p:txBody>
      </p:sp>
      <p:sp>
        <p:nvSpPr>
          <p:cNvPr id="58" name="CustomShape 2"/>
          <p:cNvSpPr/>
          <p:nvPr/>
        </p:nvSpPr>
        <p:spPr>
          <a:xfrm>
            <a:off x="274320" y="968040"/>
            <a:ext cx="9416880" cy="217332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Resources needed:</a:t>
            </a:r>
            <a:endParaRPr b="0" lang="en-US" sz="2000" spc="-1" strike="noStrike">
              <a:latin typeface="Arial"/>
            </a:endParaRPr>
          </a:p>
          <a:p>
            <a:pPr lvl="1" marL="432000" indent="-21492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UVA can re-prioritize → 0.3 FTE (Jixie), but need 0.7 more (0.25 FTE Mike? + 0.45 FTE new?)</a:t>
            </a:r>
            <a:endParaRPr b="0" lang="en-US" sz="2000" spc="-1" strike="noStrike">
              <a:latin typeface="Arial"/>
            </a:endParaRPr>
          </a:p>
          <a:p>
            <a:pPr lvl="1" marL="432000" indent="-214920">
              <a:lnSpc>
                <a:spcPct val="100000"/>
              </a:lnSpc>
              <a:spcBef>
                <a:spcPts val="865"/>
              </a:spcBef>
              <a:buClr>
                <a:srgbClr val="000000"/>
              </a:buClr>
              <a:buSzPct val="45000"/>
              <a:buFont typeface="Wingdings" charset="2"/>
              <a:buChar char=""/>
            </a:pPr>
            <a:r>
              <a:rPr b="0" lang="en-US" sz="2000" spc="-1" strike="noStrike">
                <a:solidFill>
                  <a:srgbClr val="c9211e"/>
                </a:solidFill>
                <a:latin typeface="Arial"/>
                <a:ea typeface="DejaVu Sans"/>
              </a:rPr>
              <a:t>need inputs</a:t>
            </a:r>
            <a:endParaRPr b="0" lang="en-US" sz="2000" spc="-1" strike="noStrike">
              <a:latin typeface="Arial"/>
            </a:endParaRPr>
          </a:p>
          <a:p>
            <a:pPr lvl="1" marL="432000" indent="-21492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7 FADCs ($70 k)</a:t>
            </a:r>
            <a:endParaRPr b="0" lang="en-US" sz="2000" spc="-1" strike="noStrike">
              <a:latin typeface="Arial"/>
            </a:endParaRPr>
          </a:p>
        </p:txBody>
      </p:sp>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CustomShape 1"/>
          <p:cNvSpPr/>
          <p:nvPr/>
        </p:nvSpPr>
        <p:spPr>
          <a:xfrm>
            <a:off x="239400" y="168840"/>
            <a:ext cx="9153720" cy="3711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Artificial Intelligence/ Machine Learning</a:t>
            </a:r>
            <a:endParaRPr b="0" lang="en-US" sz="2800" spc="-1" strike="noStrike">
              <a:latin typeface="Arial"/>
            </a:endParaRPr>
          </a:p>
        </p:txBody>
      </p:sp>
      <p:sp>
        <p:nvSpPr>
          <p:cNvPr id="60" name="CustomShape 2"/>
          <p:cNvSpPr/>
          <p:nvPr/>
        </p:nvSpPr>
        <p:spPr>
          <a:xfrm>
            <a:off x="274320" y="968040"/>
            <a:ext cx="9416880" cy="217332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Need specific algorithm and optimization for SoLID’s high rate, high background running condition: </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AI for GEM tracking using momentum, track direction, hits, and track quality; need fast, high-efficiency track-finding algorithm;</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AI for PID using ECal signal (amplitude, waveform, cluster identification) and Cherenkov;</a:t>
            </a: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a:t>
            </a:r>
            <a:r>
              <a:rPr b="0" lang="en-US" sz="2000" spc="-1" strike="noStrike">
                <a:solidFill>
                  <a:srgbClr val="000000"/>
                </a:solidFill>
                <a:latin typeface="Arial"/>
                <a:ea typeface="DejaVu Sans"/>
              </a:rPr>
              <a:t>Classic” machine learning approach: neural network, deep network, boosted decision tree, etc provide a good starting point;</a:t>
            </a: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SoLID-specific AI/ML study and optimization will provide feedback to GEM, ECal, Cherenkov design, and end-to-end simulation</a:t>
            </a: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SoLID-specific implementation</a:t>
            </a:r>
            <a:endParaRPr b="0" lang="en-US" sz="2000" spc="-1" strike="noStrike">
              <a:latin typeface="Arial"/>
            </a:endParaRPr>
          </a:p>
        </p:txBody>
      </p:sp>
      <p:sp>
        <p:nvSpPr>
          <p:cNvPr id="61" name="CustomShape 3"/>
          <p:cNvSpPr/>
          <p:nvPr/>
        </p:nvSpPr>
        <p:spPr>
          <a:xfrm>
            <a:off x="365760" y="5669280"/>
            <a:ext cx="9326520" cy="939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000" spc="-1" strike="noStrike">
                <a:solidFill>
                  <a:srgbClr val="000000"/>
                </a:solidFill>
                <a:latin typeface="Arial"/>
                <a:ea typeface="DejaVu Sans"/>
              </a:rPr>
              <a:t>We will utilize existing simulation tool and FTBF test data, along with new data expected from the upcoming high-rate beam test → possible multi-institution proposal responding to open FOA, or AI-focused FOA in 2022.</a:t>
            </a:r>
            <a:endParaRPr b="0" lang="en-US" sz="2000" spc="-1" strike="noStrike">
              <a:latin typeface="Arial"/>
            </a:endParaRPr>
          </a:p>
        </p:txBody>
      </p:sp>
    </p:spTree>
  </p:cSld>
  <p:transition spd="slow">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239400" y="168840"/>
            <a:ext cx="9153720" cy="3711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End-to-end simulation with AI/ML integration</a:t>
            </a:r>
            <a:endParaRPr b="0" lang="en-US" sz="2800" spc="-1" strike="noStrike">
              <a:latin typeface="Arial"/>
            </a:endParaRPr>
          </a:p>
        </p:txBody>
      </p:sp>
      <p:sp>
        <p:nvSpPr>
          <p:cNvPr id="63" name="CustomShape 2"/>
          <p:cNvSpPr/>
          <p:nvPr/>
        </p:nvSpPr>
        <p:spPr>
          <a:xfrm>
            <a:off x="274320" y="1097280"/>
            <a:ext cx="9416880" cy="293112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End-of-end simulation recommended by Feb. 2019 Director’s Review</a:t>
            </a: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Need to develop framework that works for SoLID’s entire life cycle, that includes:</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event generation (physics and background)</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detector simulation (GEANT-based), signal digitization</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signal processing and event decoder</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data analysis and extraction of physics results</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interface to AI/ML algorithm</a:t>
            </a:r>
            <a:endParaRPr b="0" lang="en-US" sz="2000" spc="-1" strike="noStrike">
              <a:latin typeface="Arial"/>
            </a:endParaRPr>
          </a:p>
          <a:p>
            <a:pPr>
              <a:lnSpc>
                <a:spcPct val="100000"/>
              </a:lnSpc>
              <a:spcBef>
                <a:spcPts val="865"/>
              </a:spcBef>
            </a:pPr>
            <a:endParaRPr b="0" lang="en-US" sz="2000" spc="-1" strike="noStrike">
              <a:latin typeface="Arial"/>
            </a:endParaRPr>
          </a:p>
        </p:txBody>
      </p:sp>
      <p:sp>
        <p:nvSpPr>
          <p:cNvPr id="64" name="CustomShape 3"/>
          <p:cNvSpPr/>
          <p:nvPr/>
        </p:nvSpPr>
        <p:spPr>
          <a:xfrm>
            <a:off x="311400" y="5486400"/>
            <a:ext cx="9416880" cy="127980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865"/>
              </a:spcBef>
            </a:pPr>
            <a:r>
              <a:rPr b="0" lang="en-US" sz="2000" spc="-1" strike="noStrike">
                <a:solidFill>
                  <a:srgbClr val="000000"/>
                </a:solidFill>
                <a:latin typeface="Arial"/>
                <a:ea typeface="DejaVu Sans"/>
              </a:rPr>
              <a:t>Lead institution/PI: to be added – </a:t>
            </a:r>
            <a:r>
              <a:rPr b="0" lang="en-US" sz="2000" spc="-1" strike="noStrike">
                <a:solidFill>
                  <a:srgbClr val="c9211e"/>
                </a:solidFill>
                <a:latin typeface="Arial"/>
                <a:ea typeface="DejaVu Sans"/>
              </a:rPr>
              <a:t>need inputs </a:t>
            </a:r>
            <a:endParaRPr b="0" lang="en-US" sz="2000" spc="-1" strike="noStrike">
              <a:latin typeface="Arial"/>
            </a:endParaRPr>
          </a:p>
        </p:txBody>
      </p:sp>
    </p:spTree>
  </p:cSld>
  <p:transition spd="slow">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CustomShape 1"/>
          <p:cNvSpPr/>
          <p:nvPr/>
        </p:nvSpPr>
        <p:spPr>
          <a:xfrm>
            <a:off x="239400" y="168840"/>
            <a:ext cx="9153720" cy="3711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Cherenkov Mirror Study</a:t>
            </a:r>
            <a:endParaRPr b="0" lang="en-US" sz="2800" spc="-1" strike="noStrike">
              <a:latin typeface="Arial"/>
            </a:endParaRPr>
          </a:p>
        </p:txBody>
      </p:sp>
      <p:sp>
        <p:nvSpPr>
          <p:cNvPr id="66" name="CustomShape 2"/>
          <p:cNvSpPr/>
          <p:nvPr/>
        </p:nvSpPr>
        <p:spPr>
          <a:xfrm>
            <a:off x="274320" y="1097280"/>
            <a:ext cx="9416880" cy="293112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High cost of CFRP (carbon fiber reinforced polymer) polished mirror blanks pushed collaboration to seek alternative mirror fabrication methods:</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attach reflective plastic-lexan film to polished carbon-fiber blanks, need: mirror blank testing, lexan-film adhesion and radiation hardness testing</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alternative 3D-printing CFRP blanks</a:t>
            </a: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MAPMT and WLS coating radiation testing</a:t>
            </a: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HGC Mirror mounting prototyping and readout gas tightness testing</a:t>
            </a: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Microchannel plate (MCP)-PMT testing</a:t>
            </a:r>
            <a:endParaRPr b="0" lang="en-US" sz="2000" spc="-1" strike="noStrike">
              <a:latin typeface="Arial"/>
            </a:endParaRPr>
          </a:p>
        </p:txBody>
      </p:sp>
      <p:sp>
        <p:nvSpPr>
          <p:cNvPr id="67" name="CustomShape 3"/>
          <p:cNvSpPr/>
          <p:nvPr/>
        </p:nvSpPr>
        <p:spPr>
          <a:xfrm>
            <a:off x="311400" y="4754880"/>
            <a:ext cx="9416880" cy="201132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865"/>
              </a:spcBef>
            </a:pPr>
            <a:r>
              <a:rPr b="0" lang="en-US" sz="2000" spc="-1" strike="noStrike">
                <a:solidFill>
                  <a:srgbClr val="000000"/>
                </a:solidFill>
                <a:latin typeface="Arial"/>
                <a:ea typeface="DejaVu Sans"/>
              </a:rPr>
              <a:t>Lead institution/PI: to be added – </a:t>
            </a:r>
            <a:r>
              <a:rPr b="0" lang="en-US" sz="2000" spc="-1" strike="noStrike">
                <a:solidFill>
                  <a:srgbClr val="c9211e"/>
                </a:solidFill>
                <a:latin typeface="Arial"/>
                <a:ea typeface="DejaVu Sans"/>
              </a:rPr>
              <a:t>need inputs </a:t>
            </a:r>
            <a:endParaRPr b="0" lang="en-US" sz="2000" spc="-1" strike="noStrike">
              <a:latin typeface="Arial"/>
            </a:endParaRPr>
          </a:p>
        </p:txBody>
      </p:sp>
    </p:spTree>
  </p:cSld>
  <p:transition spd="slow">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239400" y="168840"/>
            <a:ext cx="9153720" cy="3711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Streaming DAQ</a:t>
            </a:r>
            <a:endParaRPr b="0" lang="en-US" sz="2800" spc="-1" strike="noStrike">
              <a:latin typeface="Arial"/>
            </a:endParaRPr>
          </a:p>
        </p:txBody>
      </p:sp>
      <p:sp>
        <p:nvSpPr>
          <p:cNvPr id="69" name="CustomShape 2"/>
          <p:cNvSpPr/>
          <p:nvPr/>
        </p:nvSpPr>
        <p:spPr>
          <a:xfrm>
            <a:off x="274320" y="1097280"/>
            <a:ext cx="9416880" cy="293112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Simulation of event size and data processing will be performed to evaluate the amount of resources needed</a:t>
            </a:r>
            <a:endParaRPr b="0" lang="en-US" sz="2000" spc="-1" strike="noStrike">
              <a:latin typeface="Arial"/>
            </a:endParaRPr>
          </a:p>
          <a:p>
            <a:pPr marL="216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A streaming version of the VMM prototype could be built and tested in streaming mode</a:t>
            </a:r>
            <a:r>
              <a:rPr b="0" lang="en-US" sz="2000" spc="-1" strike="noStrike">
                <a:solidFill>
                  <a:srgbClr val="c9211e"/>
                </a:solidFill>
                <a:latin typeface="Arial"/>
                <a:ea typeface="DejaVu Sans"/>
              </a:rPr>
              <a:t> </a:t>
            </a:r>
            <a:endParaRPr b="0" lang="en-US" sz="2000" spc="-1" strike="noStrike">
              <a:latin typeface="Arial"/>
            </a:endParaRPr>
          </a:p>
        </p:txBody>
      </p:sp>
      <p:sp>
        <p:nvSpPr>
          <p:cNvPr id="70" name="CustomShape 3"/>
          <p:cNvSpPr/>
          <p:nvPr/>
        </p:nvSpPr>
        <p:spPr>
          <a:xfrm>
            <a:off x="311400" y="4754880"/>
            <a:ext cx="9416880" cy="201132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865"/>
              </a:spcBef>
            </a:pPr>
            <a:r>
              <a:rPr b="0" lang="en-US" sz="2000" spc="-1" strike="noStrike">
                <a:solidFill>
                  <a:srgbClr val="000000"/>
                </a:solidFill>
                <a:latin typeface="Arial"/>
                <a:ea typeface="DejaVu Sans"/>
              </a:rPr>
              <a:t>Lead institution/PI: to be added – </a:t>
            </a:r>
            <a:r>
              <a:rPr b="0" lang="en-US" sz="2000" spc="-1" strike="noStrike">
                <a:solidFill>
                  <a:srgbClr val="c9211e"/>
                </a:solidFill>
                <a:latin typeface="Arial"/>
                <a:ea typeface="DejaVu Sans"/>
              </a:rPr>
              <a:t>need inputs </a:t>
            </a:r>
            <a:endParaRPr b="0" lang="en-US" sz="2000" spc="-1" strike="noStrike">
              <a:latin typeface="Arial"/>
            </a:endParaRPr>
          </a:p>
        </p:txBody>
      </p:sp>
    </p:spTree>
  </p:cSld>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13007</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2010-10-20T16:35:23Z</dcterms:created>
  <dc:creator>xz5y </dc:creator>
  <dc:description/>
  <dc:language>en-US</dc:language>
  <cp:lastModifiedBy/>
  <dcterms:modified xsi:type="dcterms:W3CDTF">2021-08-27T12:41:14Z</dcterms:modified>
  <cp:revision>570</cp:revision>
  <dc:subject/>
  <dc:title/>
</cp:coreProperties>
</file>