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jpeg" ContentType="image/jpeg"/>
  <Override PartName="/ppt/media/image3.png" ContentType="image/png"/>
  <Override PartName="/ppt/media/image4.png" ContentType="image/png"/>
  <Override PartName="/ppt/media/image5.jpeg" ContentType="image/jpeg"/>
  <Override PartName="/ppt/media/image6.jpeg" ContentType="image/jpeg"/>
  <Override PartName="/ppt/media/image8.png" ContentType="image/png"/>
  <Override PartName="/ppt/media/image7.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_rels/slide8.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0077450"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503640" y="1769400"/>
            <a:ext cx="9069120" cy="209196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503640" y="1769400"/>
            <a:ext cx="2919960" cy="209196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3570120" y="1769400"/>
            <a:ext cx="2919960" cy="2091960"/>
          </a:xfrm>
          <a:prstGeom prst="rect">
            <a:avLst/>
          </a:prstGeom>
        </p:spPr>
        <p:txBody>
          <a:bodyPr lIns="0" rIns="0" tIns="0" bIns="0">
            <a:normAutofit/>
          </a:bodyPr>
          <a:p>
            <a:endParaRPr b="0" lang="en-US" sz="3200" spc="-1" strike="noStrike">
              <a:latin typeface="Arial"/>
            </a:endParaRPr>
          </a:p>
        </p:txBody>
      </p:sp>
      <p:sp>
        <p:nvSpPr>
          <p:cNvPr id="39" name="PlaceHolder 4"/>
          <p:cNvSpPr>
            <a:spLocks noGrp="1"/>
          </p:cNvSpPr>
          <p:nvPr>
            <p:ph type="body"/>
          </p:nvPr>
        </p:nvSpPr>
        <p:spPr>
          <a:xfrm>
            <a:off x="6636240" y="1769400"/>
            <a:ext cx="2919960" cy="2091960"/>
          </a:xfrm>
          <a:prstGeom prst="rect">
            <a:avLst/>
          </a:prstGeom>
        </p:spPr>
        <p:txBody>
          <a:bodyPr lIns="0" rIns="0" tIns="0" bIns="0">
            <a:normAutofit/>
          </a:bodyPr>
          <a:p>
            <a:endParaRPr b="0" lang="en-US" sz="3200" spc="-1" strike="noStrike">
              <a:latin typeface="Arial"/>
            </a:endParaRPr>
          </a:p>
        </p:txBody>
      </p:sp>
      <p:sp>
        <p:nvSpPr>
          <p:cNvPr id="40" name="PlaceHolder 5"/>
          <p:cNvSpPr>
            <a:spLocks noGrp="1"/>
          </p:cNvSpPr>
          <p:nvPr>
            <p:ph type="body"/>
          </p:nvPr>
        </p:nvSpPr>
        <p:spPr>
          <a:xfrm>
            <a:off x="503640" y="4060440"/>
            <a:ext cx="2919960" cy="2091960"/>
          </a:xfrm>
          <a:prstGeom prst="rect">
            <a:avLst/>
          </a:prstGeom>
        </p:spPr>
        <p:txBody>
          <a:bodyPr lIns="0" rIns="0" tIns="0" bIns="0">
            <a:normAutofit/>
          </a:bodyPr>
          <a:p>
            <a:endParaRPr b="0" lang="en-US" sz="3200" spc="-1" strike="noStrike">
              <a:latin typeface="Arial"/>
            </a:endParaRPr>
          </a:p>
        </p:txBody>
      </p:sp>
      <p:sp>
        <p:nvSpPr>
          <p:cNvPr id="41" name="PlaceHolder 6"/>
          <p:cNvSpPr>
            <a:spLocks noGrp="1"/>
          </p:cNvSpPr>
          <p:nvPr>
            <p:ph type="body"/>
          </p:nvPr>
        </p:nvSpPr>
        <p:spPr>
          <a:xfrm>
            <a:off x="3570120" y="4060440"/>
            <a:ext cx="2919960" cy="2091960"/>
          </a:xfrm>
          <a:prstGeom prst="rect">
            <a:avLst/>
          </a:prstGeom>
        </p:spPr>
        <p:txBody>
          <a:bodyPr lIns="0" rIns="0" tIns="0" bIns="0">
            <a:normAutofit/>
          </a:bodyPr>
          <a:p>
            <a:endParaRPr b="0" lang="en-US" sz="3200" spc="-1" strike="noStrike">
              <a:latin typeface="Arial"/>
            </a:endParaRPr>
          </a:p>
        </p:txBody>
      </p:sp>
      <p:sp>
        <p:nvSpPr>
          <p:cNvPr id="42" name="PlaceHolder 7"/>
          <p:cNvSpPr>
            <a:spLocks noGrp="1"/>
          </p:cNvSpPr>
          <p:nvPr>
            <p:ph type="body"/>
          </p:nvPr>
        </p:nvSpPr>
        <p:spPr>
          <a:xfrm>
            <a:off x="6636240" y="4060440"/>
            <a:ext cx="2919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subTitle"/>
          </p:nvPr>
        </p:nvSpPr>
        <p:spPr>
          <a:xfrm>
            <a:off x="503640" y="1769400"/>
            <a:ext cx="906912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503640" y="1769400"/>
            <a:ext cx="906912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3640" y="301680"/>
            <a:ext cx="906912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458200" y="529200"/>
            <a:ext cx="1823040" cy="222840"/>
          </a:xfrm>
          <a:prstGeom prst="rect">
            <a:avLst/>
          </a:prstGeom>
          <a:solidFill>
            <a:srgbClr val="ffffff"/>
          </a:solidFill>
          <a:ln>
            <a:solidFill>
              <a:srgbClr val="ffffff"/>
            </a:solidFill>
          </a:ln>
        </p:spPr>
        <p:style>
          <a:lnRef idx="0"/>
          <a:fillRef idx="0"/>
          <a:effectRef idx="0"/>
          <a:fontRef idx="minor"/>
        </p:style>
      </p:sp>
      <p:sp>
        <p:nvSpPr>
          <p:cNvPr id="1" name="CustomShape 2"/>
          <p:cNvSpPr/>
          <p:nvPr/>
        </p:nvSpPr>
        <p:spPr>
          <a:xfrm>
            <a:off x="0" y="7232760"/>
            <a:ext cx="3911760" cy="30528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8b8b8b"/>
                </a:solidFill>
                <a:latin typeface="Arial"/>
                <a:ea typeface="DejaVu Sans"/>
              </a:rPr>
              <a:t>September 2021</a:t>
            </a:r>
            <a:endParaRPr b="0" lang="en-US" sz="1200" spc="-1" strike="noStrike">
              <a:latin typeface="Arial"/>
            </a:endParaRPr>
          </a:p>
        </p:txBody>
      </p:sp>
      <p:pic>
        <p:nvPicPr>
          <p:cNvPr id="2" name="Picture 6" descr=""/>
          <p:cNvPicPr/>
          <p:nvPr/>
        </p:nvPicPr>
        <p:blipFill>
          <a:blip r:embed="rId2"/>
          <a:stretch/>
        </p:blipFill>
        <p:spPr>
          <a:xfrm>
            <a:off x="8056440" y="7122600"/>
            <a:ext cx="1323000" cy="424440"/>
          </a:xfrm>
          <a:prstGeom prst="rect">
            <a:avLst/>
          </a:prstGeom>
          <a:ln>
            <a:noFill/>
          </a:ln>
        </p:spPr>
      </p:pic>
      <p:sp>
        <p:nvSpPr>
          <p:cNvPr id="3" name="Line 3"/>
          <p:cNvSpPr/>
          <p:nvPr/>
        </p:nvSpPr>
        <p:spPr>
          <a:xfrm>
            <a:off x="18360" y="685800"/>
            <a:ext cx="10058400" cy="360"/>
          </a:xfrm>
          <a:prstGeom prst="line">
            <a:avLst/>
          </a:prstGeom>
          <a:ln w="57240">
            <a:solidFill>
              <a:srgbClr val="0000cc"/>
            </a:solidFill>
            <a:miter/>
          </a:ln>
        </p:spPr>
        <p:style>
          <a:lnRef idx="0"/>
          <a:fillRef idx="0"/>
          <a:effectRef idx="0"/>
          <a:fontRef idx="minor"/>
        </p:style>
      </p:sp>
      <p:sp>
        <p:nvSpPr>
          <p:cNvPr id="4" name="CustomShape 4"/>
          <p:cNvSpPr/>
          <p:nvPr/>
        </p:nvSpPr>
        <p:spPr>
          <a:xfrm>
            <a:off x="8600760" y="7208280"/>
            <a:ext cx="1183680" cy="42156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287BB301-B13C-450F-87F9-9F9D5DCA5E73}" type="slidenum">
              <a:rPr b="0" lang="en-US" sz="1400" spc="-1" strike="noStrike">
                <a:solidFill>
                  <a:srgbClr val="000000"/>
                </a:solidFill>
                <a:latin typeface="ARiel"/>
                <a:ea typeface="DejaVu Sans"/>
              </a:rPr>
              <a:t>&lt;number&gt;</a:t>
            </a:fld>
            <a:endParaRPr b="0" lang="en-US" sz="1400" spc="-1" strike="noStrike">
              <a:latin typeface="Arial"/>
            </a:endParaRPr>
          </a:p>
        </p:txBody>
      </p:sp>
      <p:sp>
        <p:nvSpPr>
          <p:cNvPr id="5" name="PlaceHolder 5"/>
          <p:cNvSpPr>
            <a:spLocks noGrp="1"/>
          </p:cNvSpPr>
          <p:nvPr>
            <p:ph type="title"/>
          </p:nvPr>
        </p:nvSpPr>
        <p:spPr>
          <a:xfrm>
            <a:off x="503640" y="301680"/>
            <a:ext cx="9069120" cy="126252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 name="PlaceHolder 6"/>
          <p:cNvSpPr>
            <a:spLocks noGrp="1"/>
          </p:cNvSpPr>
          <p:nvPr>
            <p:ph type="body"/>
          </p:nvPr>
        </p:nvSpPr>
        <p:spPr>
          <a:xfrm>
            <a:off x="503640" y="1769400"/>
            <a:ext cx="90691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816120" y="2377440"/>
            <a:ext cx="8418960" cy="367920"/>
          </a:xfrm>
          <a:prstGeom prst="rect">
            <a:avLst/>
          </a:prstGeom>
          <a:noFill/>
          <a:ln w="9360">
            <a:noFill/>
          </a:ln>
        </p:spPr>
        <p:style>
          <a:lnRef idx="0"/>
          <a:fillRef idx="0"/>
          <a:effectRef idx="0"/>
          <a:fontRef idx="minor"/>
        </p:style>
        <p:txBody>
          <a:bodyPr lIns="90000" rIns="90000" tIns="45000" bIns="45000">
            <a:noAutofit/>
          </a:bodyPr>
          <a:p>
            <a:pPr algn="ctr">
              <a:lnSpc>
                <a:spcPct val="100000"/>
              </a:lnSpc>
            </a:pPr>
            <a:r>
              <a:rPr b="1" lang="en-US" sz="2800" spc="-1" strike="noStrike">
                <a:solidFill>
                  <a:srgbClr val="000000"/>
                </a:solidFill>
                <a:latin typeface="Arial"/>
                <a:ea typeface="DejaVu Sans"/>
              </a:rPr>
              <a:t>FY22 Research Ramp-up Plan</a:t>
            </a:r>
            <a:endParaRPr b="0" lang="en-US" sz="2800" spc="-1" strike="noStrike">
              <a:latin typeface="Arial"/>
            </a:endParaRPr>
          </a:p>
        </p:txBody>
      </p:sp>
      <p:sp>
        <p:nvSpPr>
          <p:cNvPr id="44" name="CustomShape 2"/>
          <p:cNvSpPr/>
          <p:nvPr/>
        </p:nvSpPr>
        <p:spPr>
          <a:xfrm>
            <a:off x="3108960" y="3522240"/>
            <a:ext cx="3565800" cy="8665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800" spc="-1" strike="noStrike">
                <a:latin typeface="Arial"/>
              </a:rPr>
              <a:t>SoLID Collaboration</a:t>
            </a: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0" lang="en-US" sz="1800" spc="-1" strike="noStrike">
                <a:latin typeface="Arial"/>
              </a:rPr>
              <a:t>September 8</a:t>
            </a:r>
            <a:r>
              <a:rPr b="0" lang="en-US" sz="1800" spc="-1" strike="noStrike" baseline="14000000">
                <a:latin typeface="Arial"/>
              </a:rPr>
              <a:t>th</a:t>
            </a:r>
            <a:r>
              <a:rPr b="0" lang="en-US" sz="1800" spc="-1" strike="noStrike">
                <a:latin typeface="Arial"/>
              </a:rPr>
              <a:t>, 2021</a:t>
            </a:r>
            <a:endParaRPr b="0" lang="en-US" sz="1800" spc="-1" strike="noStrike">
              <a:latin typeface="Arial"/>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81"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Resources </a:t>
            </a:r>
            <a:endParaRPr b="0" lang="en-US" sz="2800" spc="-1" strike="noStrike">
              <a:latin typeface="Arial"/>
            </a:endParaRPr>
          </a:p>
        </p:txBody>
      </p:sp>
      <p:sp>
        <p:nvSpPr>
          <p:cNvPr id="82" name="CustomShape 2"/>
          <p:cNvSpPr/>
          <p:nvPr/>
        </p:nvSpPr>
        <p:spPr>
          <a:xfrm>
            <a:off x="365760" y="914400"/>
            <a:ext cx="9507960" cy="301572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Resources needed:</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JLab: need 3x2 hours survey</a:t>
            </a: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JLab: need 0.5 design/engineering (or 0.1, 0.2?)</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Collaboration: 2.0 FTE setup/test/analysis, 0.4 FTE DAQ, simulation 0.4 FTE</a:t>
            </a: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c9211e"/>
                </a:solidFill>
                <a:latin typeface="Arial"/>
                <a:ea typeface="DejaVu Sans"/>
              </a:rPr>
              <a:t>(0.5 existing UVA, need ??? new)</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Material: 7 FADCs ($70 k),</a:t>
            </a:r>
            <a:r>
              <a:rPr b="0" lang="en-US" sz="2000" spc="-1" strike="noStrike">
                <a:solidFill>
                  <a:srgbClr val="c9211e"/>
                </a:solidFill>
                <a:latin typeface="Arial"/>
                <a:ea typeface="DejaVu Sans"/>
              </a:rPr>
              <a:t> need more stuff (compact support structure, design/machining cost)</a:t>
            </a:r>
            <a:endParaRPr b="0" lang="en-US" sz="2000" spc="-1" strike="noStrike">
              <a:latin typeface="Arial"/>
            </a:endParaRPr>
          </a:p>
        </p:txBody>
      </p:sp>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Cherenkov testing and prototyping</a:t>
            </a:r>
            <a:endParaRPr b="0" lang="en-US" sz="2800" spc="-1" strike="noStrike">
              <a:latin typeface="Arial"/>
            </a:endParaRPr>
          </a:p>
        </p:txBody>
      </p:sp>
      <p:sp>
        <p:nvSpPr>
          <p:cNvPr id="84" name="CustomShape 2"/>
          <p:cNvSpPr/>
          <p:nvPr/>
        </p:nvSpPr>
        <p:spPr>
          <a:xfrm>
            <a:off x="274320" y="1097280"/>
            <a:ext cx="9413640" cy="292788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Cherenkov Mirror Study</a:t>
            </a:r>
            <a:endParaRPr b="0" lang="en-US" sz="2000" spc="-1" strike="noStrike">
              <a:latin typeface="Arial"/>
            </a:endParaRPr>
          </a:p>
          <a:p>
            <a:pPr lvl="1" marL="673200" indent="-21096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High cost of CFRP (carbon fiber reinforced polymer) polished mirror blanks pushed collaboration to seek alternative mirror fabrication methods, to reduce cost and scheduling risks</a:t>
            </a:r>
            <a:endParaRPr b="0" lang="en-US" sz="2000" spc="-1" strike="noStrike">
              <a:latin typeface="Arial"/>
            </a:endParaRPr>
          </a:p>
          <a:p>
            <a:pPr lvl="2" marL="889200" indent="-212400">
              <a:lnSpc>
                <a:spcPct val="100000"/>
              </a:lnSpc>
              <a:spcBef>
                <a:spcPts val="865"/>
              </a:spcBef>
              <a:buClr>
                <a:srgbClr val="00b4b4"/>
              </a:buClr>
              <a:buSzPct val="55000"/>
              <a:buFont typeface="Wingdings" charset="2"/>
              <a:buChar char=""/>
            </a:pPr>
            <a:r>
              <a:rPr b="0" lang="en-US" sz="2000" spc="-1" strike="noStrike">
                <a:solidFill>
                  <a:srgbClr val="000000"/>
                </a:solidFill>
                <a:latin typeface="Arial"/>
                <a:ea typeface="DejaVu Sans"/>
              </a:rPr>
              <a:t>attach reflective plastic-lexan film to polished carbon-fiber blanks, need: mirror blank testing, lexan-film adhesion and radiation hardness testing</a:t>
            </a:r>
            <a:endParaRPr b="0" lang="en-US" sz="2000" spc="-1" strike="noStrike">
              <a:latin typeface="Arial"/>
            </a:endParaRPr>
          </a:p>
          <a:p>
            <a:pPr lvl="2" marL="889200" indent="-212400">
              <a:lnSpc>
                <a:spcPct val="100000"/>
              </a:lnSpc>
              <a:spcBef>
                <a:spcPts val="865"/>
              </a:spcBef>
              <a:buClr>
                <a:srgbClr val="00b4b4"/>
              </a:buClr>
              <a:buSzPct val="55000"/>
              <a:buFont typeface="Wingdings" charset="2"/>
              <a:buChar char=""/>
            </a:pPr>
            <a:r>
              <a:rPr b="0" lang="en-US" sz="2000" spc="-1" strike="noStrike">
                <a:solidFill>
                  <a:srgbClr val="000000"/>
                </a:solidFill>
                <a:latin typeface="Arial"/>
                <a:ea typeface="DejaVu Sans"/>
              </a:rPr>
              <a:t>alternative 3D-printing CFRP blanks</a:t>
            </a:r>
            <a:endParaRPr b="0" lang="en-US" sz="2000" spc="-1" strike="noStrike">
              <a:latin typeface="Arial"/>
            </a:endParaRPr>
          </a:p>
          <a:p>
            <a:pPr lvl="1" marL="673200" indent="-21096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MAPMT and WLS coating radiation testing</a:t>
            </a:r>
            <a:endParaRPr b="0" lang="en-US" sz="2000" spc="-1" strike="noStrike">
              <a:latin typeface="Arial"/>
            </a:endParaRPr>
          </a:p>
          <a:p>
            <a:pPr lvl="1" marL="673200" indent="-21096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Microchannel plate (MCP)-PMT testing</a:t>
            </a:r>
            <a:endParaRPr b="0" lang="en-US" sz="2000" spc="-1" strike="noStrike">
              <a:latin typeface="Arial"/>
            </a:endParaRPr>
          </a:p>
        </p:txBody>
      </p:sp>
      <p:sp>
        <p:nvSpPr>
          <p:cNvPr id="85" name="CustomShape 3"/>
          <p:cNvSpPr/>
          <p:nvPr/>
        </p:nvSpPr>
        <p:spPr>
          <a:xfrm>
            <a:off x="274320" y="4585680"/>
            <a:ext cx="9413640" cy="456120"/>
          </a:xfrm>
          <a:prstGeom prst="rect">
            <a:avLst/>
          </a:prstGeom>
          <a:noFill/>
          <a:ln>
            <a:noFill/>
          </a:ln>
        </p:spPr>
        <p:style>
          <a:lnRef idx="0"/>
          <a:fillRef idx="0"/>
          <a:effectRef idx="0"/>
          <a:fontRef idx="minor"/>
        </p:style>
        <p:txBody>
          <a:bodyPr lIns="90000" rIns="90000" tIns="45000" bIns="45000">
            <a:noAutofit/>
          </a:bodyPr>
          <a:p>
            <a:pPr marL="216000" indent="-21456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New Mexico State U./Michael Paolone</a:t>
            </a:r>
            <a:endParaRPr b="0" lang="en-US" sz="2000" spc="-1" strike="noStrike">
              <a:latin typeface="Arial"/>
            </a:endParaRPr>
          </a:p>
        </p:txBody>
      </p:sp>
      <p:sp>
        <p:nvSpPr>
          <p:cNvPr id="86" name="CustomShape 4"/>
          <p:cNvSpPr/>
          <p:nvPr/>
        </p:nvSpPr>
        <p:spPr>
          <a:xfrm>
            <a:off x="294840" y="5286600"/>
            <a:ext cx="8939520" cy="381600"/>
          </a:xfrm>
          <a:prstGeom prst="rect">
            <a:avLst/>
          </a:prstGeom>
          <a:noFill/>
          <a:ln>
            <a:noFill/>
          </a:ln>
        </p:spPr>
        <p:style>
          <a:lnRef idx="0"/>
          <a:fillRef idx="0"/>
          <a:effectRef idx="0"/>
          <a:fontRef idx="minor"/>
        </p:style>
        <p:txBody>
          <a:bodyPr lIns="90000" rIns="90000" tIns="45000" bIns="45000">
            <a:noAutofit/>
          </a:bodyPr>
          <a:p>
            <a:pPr marL="216000" indent="-214920">
              <a:lnSpc>
                <a:spcPct val="100000"/>
              </a:lnSpc>
              <a:buClr>
                <a:srgbClr val="0000ff"/>
              </a:buClr>
              <a:buSzPct val="55000"/>
              <a:buFont typeface="Wingdings" charset="2"/>
              <a:buChar char=""/>
            </a:pPr>
            <a:r>
              <a:rPr b="0" lang="en-US" sz="2000" spc="-1" strike="noStrike">
                <a:solidFill>
                  <a:srgbClr val="000000"/>
                </a:solidFill>
                <a:latin typeface="Arial"/>
                <a:ea typeface="DejaVu Sans"/>
              </a:rPr>
              <a:t>Prototyping of HGC mirror mounting and testing of gas tightness for readout</a:t>
            </a:r>
            <a:endParaRPr b="0" lang="en-US" sz="2000" spc="-1" strike="noStrike">
              <a:latin typeface="Arial"/>
            </a:endParaRPr>
          </a:p>
          <a:p>
            <a:pPr lvl="1" marL="673200" indent="-214920">
              <a:lnSpc>
                <a:spcPct val="100000"/>
              </a:lnSpc>
              <a:buClr>
                <a:srgbClr val="0000ff"/>
              </a:buClr>
              <a:buSzPct val="55000"/>
              <a:buFont typeface="Wingdings" charset="2"/>
              <a:buChar char=""/>
            </a:pPr>
            <a:r>
              <a:rPr b="0" lang="en-US" sz="2000" spc="-1" strike="noStrike">
                <a:solidFill>
                  <a:srgbClr val="000000"/>
                </a:solidFill>
                <a:latin typeface="Arial"/>
                <a:ea typeface="DejaVu Sans"/>
              </a:rPr>
              <a:t>Study how to mount large HGC mirrors of 137x33 cm for optical alignment</a:t>
            </a:r>
            <a:endParaRPr b="0" lang="en-US" sz="2000" spc="-1" strike="noStrike">
              <a:latin typeface="Arial"/>
            </a:endParaRPr>
          </a:p>
          <a:p>
            <a:pPr lvl="1" marL="673200" indent="-214920">
              <a:lnSpc>
                <a:spcPct val="100000"/>
              </a:lnSpc>
              <a:buClr>
                <a:srgbClr val="0000ff"/>
              </a:buClr>
              <a:buSzPct val="55000"/>
              <a:buFont typeface="Wingdings" charset="2"/>
              <a:buChar char=""/>
            </a:pPr>
            <a:r>
              <a:rPr b="0" lang="en-US" sz="2000" spc="-1" strike="noStrike">
                <a:solidFill>
                  <a:srgbClr val="000000"/>
                </a:solidFill>
                <a:latin typeface="Arial"/>
                <a:ea typeface="DejaVu Sans"/>
              </a:rPr>
              <a:t>Test gas tightness for electronic readout at 1.7atm</a:t>
            </a:r>
            <a:endParaRPr b="0" lang="en-US" sz="2000" spc="-1" strike="noStrike">
              <a:latin typeface="Arial"/>
            </a:endParaRPr>
          </a:p>
          <a:p>
            <a:pPr>
              <a:lnSpc>
                <a:spcPct val="100000"/>
              </a:lnSpc>
            </a:pPr>
            <a:endParaRPr b="0" lang="en-US" sz="2000" spc="-1" strike="noStrike">
              <a:latin typeface="Arial"/>
            </a:endParaRPr>
          </a:p>
        </p:txBody>
      </p:sp>
      <p:sp>
        <p:nvSpPr>
          <p:cNvPr id="87" name="CustomShape 5"/>
          <p:cNvSpPr/>
          <p:nvPr/>
        </p:nvSpPr>
        <p:spPr>
          <a:xfrm>
            <a:off x="274320" y="6727680"/>
            <a:ext cx="9413640" cy="456120"/>
          </a:xfrm>
          <a:prstGeom prst="rect">
            <a:avLst/>
          </a:prstGeom>
          <a:noFill/>
          <a:ln>
            <a:noFill/>
          </a:ln>
        </p:spPr>
        <p:style>
          <a:lnRef idx="0"/>
          <a:fillRef idx="0"/>
          <a:effectRef idx="0"/>
          <a:fontRef idx="minor"/>
        </p:style>
        <p:txBody>
          <a:bodyPr lIns="90000" rIns="90000" tIns="45000" bIns="45000">
            <a:noAutofit/>
          </a:bodyPr>
          <a:p>
            <a:pPr marL="216000" indent="-21456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Duke U./Haiyan Gao, Zhiwen Zhao</a:t>
            </a:r>
            <a:endParaRPr b="0" lang="en-US" sz="2000" spc="-1" strike="noStrike">
              <a:latin typeface="Arial"/>
            </a:endParaRPr>
          </a:p>
        </p:txBody>
      </p:sp>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39400" y="169200"/>
            <a:ext cx="9150840" cy="3682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End-to-end software</a:t>
            </a:r>
            <a:endParaRPr b="0" lang="en-US" sz="2800" spc="-1" strike="noStrike">
              <a:latin typeface="Arial"/>
            </a:endParaRPr>
          </a:p>
        </p:txBody>
      </p:sp>
      <p:sp>
        <p:nvSpPr>
          <p:cNvPr id="89" name="CustomShape 2"/>
          <p:cNvSpPr/>
          <p:nvPr/>
        </p:nvSpPr>
        <p:spPr>
          <a:xfrm>
            <a:off x="239400" y="842040"/>
            <a:ext cx="9414000" cy="276480"/>
          </a:xfrm>
          <a:prstGeom prst="rect">
            <a:avLst/>
          </a:prstGeom>
          <a:noFill/>
          <a:ln>
            <a:noFill/>
          </a:ln>
        </p:spPr>
        <p:style>
          <a:lnRef idx="0"/>
          <a:fillRef idx="0"/>
          <a:effectRef idx="0"/>
          <a:fontRef idx="minor"/>
        </p:style>
        <p:txBody>
          <a:bodyPr lIns="90000" rIns="90000" tIns="45000" bIns="45000">
            <a:noAutofit/>
          </a:bodyPr>
          <a:p>
            <a:pPr marL="216000" indent="-2113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 unified end-to-end software framework covering SoLID's entire life cycle is crucial to the success of the project</a:t>
            </a:r>
            <a:endParaRPr b="0" lang="en-US" sz="2000" spc="-1" strike="noStrike">
              <a:latin typeface="Arial"/>
            </a:endParaRPr>
          </a:p>
          <a:p>
            <a:pPr marL="216000" indent="-2113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Recommended since 2015 Director’s Review to develop “with high priority and increased resources" </a:t>
            </a:r>
            <a:endParaRPr b="0" lang="en-US" sz="2000" spc="-1" strike="noStrike">
              <a:latin typeface="Arial"/>
            </a:endParaRPr>
          </a:p>
          <a:p>
            <a:pPr marL="216000" indent="-2113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Provide important guidance to detector design</a:t>
            </a:r>
            <a:endParaRPr b="0" lang="en-US" sz="2000" spc="-1" strike="noStrike">
              <a:latin typeface="Arial"/>
            </a:endParaRPr>
          </a:p>
          <a:p>
            <a:pPr marL="216000" indent="-2113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Focus on researching and adopting existing HEP/NP software packages</a:t>
            </a:r>
            <a:endParaRPr b="0" lang="en-US" sz="2000" spc="-1" strike="noStrike">
              <a:latin typeface="Arial"/>
            </a:endParaRPr>
          </a:p>
          <a:p>
            <a:pPr marL="216000" indent="-2113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Existing efforts cover some components below, but additional efforts are needed to choose and convert into end-to-end software</a:t>
            </a:r>
            <a:endParaRPr b="0" lang="en-US" sz="2000" spc="-1" strike="noStrike">
              <a:latin typeface="Arial"/>
            </a:endParaRPr>
          </a:p>
          <a:p>
            <a:pPr lvl="1" marL="432000" indent="-21276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event generation (physics and background)</a:t>
            </a:r>
            <a:endParaRPr b="0" lang="en-US" sz="2000" spc="-1" strike="noStrike">
              <a:latin typeface="Arial"/>
            </a:endParaRPr>
          </a:p>
          <a:p>
            <a:pPr lvl="1" marL="432000" indent="-21276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detector simulation (GEANT4-based) </a:t>
            </a:r>
            <a:endParaRPr b="0" lang="en-US" sz="2000" spc="-1" strike="noStrike">
              <a:latin typeface="Arial"/>
            </a:endParaRPr>
          </a:p>
          <a:p>
            <a:pPr lvl="1" marL="432000" indent="-21276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signal digitization</a:t>
            </a:r>
            <a:endParaRPr b="0" lang="en-US" sz="2000" spc="-1" strike="noStrike">
              <a:latin typeface="Arial"/>
            </a:endParaRPr>
          </a:p>
          <a:p>
            <a:pPr lvl="1" marL="432000" indent="-21276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data analysis and extraction of physics results</a:t>
            </a:r>
            <a:endParaRPr b="0" lang="en-US" sz="2000" spc="-1" strike="noStrike">
              <a:latin typeface="Arial"/>
            </a:endParaRPr>
          </a:p>
          <a:p>
            <a:pPr lvl="1" marL="432000" indent="-21276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interface to AI/ML algorithm and compatible with heterogeneous computing environment</a:t>
            </a:r>
            <a:endParaRPr b="0" lang="en-US" sz="2000" spc="-1" strike="noStrike">
              <a:latin typeface="Arial"/>
            </a:endParaRPr>
          </a:p>
          <a:p>
            <a:pPr>
              <a:lnSpc>
                <a:spcPct val="100000"/>
              </a:lnSpc>
              <a:spcBef>
                <a:spcPts val="431"/>
              </a:spcBef>
            </a:pPr>
            <a:endParaRPr b="0" lang="en-US" sz="2000" spc="-1" strike="noStrike">
              <a:latin typeface="Arial"/>
            </a:endParaRPr>
          </a:p>
          <a:p>
            <a:pPr>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p:txBody>
      </p:sp>
      <p:sp>
        <p:nvSpPr>
          <p:cNvPr id="90" name="CustomShape 3"/>
          <p:cNvSpPr/>
          <p:nvPr/>
        </p:nvSpPr>
        <p:spPr>
          <a:xfrm>
            <a:off x="311400" y="6676920"/>
            <a:ext cx="9414000" cy="36252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TBD</a:t>
            </a:r>
            <a:endParaRPr b="0" lang="en-US" sz="2000" spc="-1" strike="noStrike">
              <a:latin typeface="Arial"/>
            </a:endParaRPr>
          </a:p>
        </p:txBody>
      </p:sp>
      <p:sp>
        <p:nvSpPr>
          <p:cNvPr id="91" name="CustomShape 4"/>
          <p:cNvSpPr/>
          <p:nvPr/>
        </p:nvSpPr>
        <p:spPr>
          <a:xfrm>
            <a:off x="219960" y="2996640"/>
            <a:ext cx="9596880" cy="2288160"/>
          </a:xfrm>
          <a:prstGeom prst="rect">
            <a:avLst/>
          </a:prstGeom>
          <a:noFill/>
          <a:ln>
            <a:noFill/>
          </a:ln>
        </p:spPr>
        <p:style>
          <a:lnRef idx="0"/>
          <a:fillRef idx="0"/>
          <a:effectRef idx="0"/>
          <a:fontRef idx="minor"/>
        </p:style>
      </p:sp>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Streaming DAQ</a:t>
            </a:r>
            <a:endParaRPr b="0" lang="en-US" sz="2800" spc="-1" strike="noStrike">
              <a:latin typeface="Arial"/>
            </a:endParaRPr>
          </a:p>
        </p:txBody>
      </p:sp>
      <p:sp>
        <p:nvSpPr>
          <p:cNvPr id="93" name="CustomShape 2"/>
          <p:cNvSpPr/>
          <p:nvPr/>
        </p:nvSpPr>
        <p:spPr>
          <a:xfrm>
            <a:off x="274320" y="1097280"/>
            <a:ext cx="9413640" cy="292788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Suggested during March 2021 Science Review</a:t>
            </a:r>
            <a:endParaRPr b="0" lang="en-US" sz="2000" spc="-1" strike="noStrike">
              <a:latin typeface="Arial"/>
            </a:endParaRPr>
          </a:p>
          <a:p>
            <a:pPr marL="216000" indent="-21096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Simulation of event size and data processing will be performed to evaluate the amount of resources needed</a:t>
            </a:r>
            <a:endParaRPr b="0" lang="en-US" sz="2000" spc="-1" strike="noStrike">
              <a:latin typeface="Arial"/>
            </a:endParaRPr>
          </a:p>
          <a:p>
            <a:pPr marL="216000" indent="-21096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A streaming version of the VMM prototype could be built and tested in streaming mode</a:t>
            </a:r>
            <a:r>
              <a:rPr b="0" lang="en-US" sz="2000" spc="-1" strike="noStrike">
                <a:solidFill>
                  <a:srgbClr val="c9211e"/>
                </a:solidFill>
                <a:latin typeface="Arial"/>
                <a:ea typeface="DejaVu Sans"/>
              </a:rPr>
              <a:t> </a:t>
            </a:r>
            <a:endParaRPr b="0" lang="en-US" sz="2000" spc="-1" strike="noStrike">
              <a:latin typeface="Arial"/>
            </a:endParaRPr>
          </a:p>
        </p:txBody>
      </p:sp>
      <p:sp>
        <p:nvSpPr>
          <p:cNvPr id="94" name="CustomShape 3"/>
          <p:cNvSpPr/>
          <p:nvPr/>
        </p:nvSpPr>
        <p:spPr>
          <a:xfrm>
            <a:off x="311400" y="4754880"/>
            <a:ext cx="9413640" cy="2008080"/>
          </a:xfrm>
          <a:prstGeom prst="rect">
            <a:avLst/>
          </a:prstGeom>
          <a:noFill/>
          <a:ln>
            <a:noFill/>
          </a:ln>
        </p:spPr>
        <p:style>
          <a:lnRef idx="0"/>
          <a:fillRef idx="0"/>
          <a:effectRef idx="0"/>
          <a:fontRef idx="minor"/>
        </p:style>
        <p:txBody>
          <a:bodyPr lIns="90000" rIns="90000" tIns="45000" bIns="45000">
            <a:noAutofit/>
          </a:bodyPr>
          <a:p>
            <a:pPr marL="216000" indent="-21456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a:t>
            </a:r>
            <a:r>
              <a:rPr b="0" lang="en-US" sz="2000" spc="-1" strike="noStrike">
                <a:solidFill>
                  <a:srgbClr val="0000ff"/>
                </a:solidFill>
                <a:latin typeface="Arial"/>
                <a:ea typeface="DejaVu Sans"/>
              </a:rPr>
              <a:t> TBD</a:t>
            </a:r>
            <a:endParaRPr b="0" lang="en-US" sz="2000" spc="-1" strike="noStrike">
              <a:latin typeface="Arial"/>
            </a:endParaRPr>
          </a:p>
        </p:txBody>
      </p:sp>
    </p:spTree>
  </p:cSld>
  <p:transition spd="slow">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239400" y="1814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Artificial Intelligence/ Machine Learning for SoLID</a:t>
            </a:r>
            <a:endParaRPr b="0" lang="en-US" sz="2800" spc="-1" strike="noStrike">
              <a:latin typeface="Arial"/>
            </a:endParaRPr>
          </a:p>
        </p:txBody>
      </p:sp>
      <p:sp>
        <p:nvSpPr>
          <p:cNvPr id="96" name="CustomShape 2"/>
          <p:cNvSpPr/>
          <p:nvPr/>
        </p:nvSpPr>
        <p:spPr>
          <a:xfrm>
            <a:off x="331200" y="854280"/>
            <a:ext cx="9413640" cy="2170080"/>
          </a:xfrm>
          <a:prstGeom prst="rect">
            <a:avLst/>
          </a:prstGeom>
          <a:noFill/>
          <a:ln>
            <a:noFill/>
          </a:ln>
        </p:spPr>
        <p:style>
          <a:lnRef idx="0"/>
          <a:fillRef idx="0"/>
          <a:effectRef idx="0"/>
          <a:fontRef idx="minor"/>
        </p:style>
        <p:txBody>
          <a:bodyPr lIns="90000" rIns="90000" tIns="45000" bIns="45000">
            <a:noAutofit/>
          </a:bodyPr>
          <a:p>
            <a:pPr marL="216000" indent="-2145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AI/ML has power of recognizing patterns within vast amounts of data generally surpasses traditional methods in terms of speed and accuracy</a:t>
            </a:r>
            <a:endParaRPr b="0" lang="en-US" sz="2000" spc="-1" strike="noStrike">
              <a:latin typeface="Arial"/>
            </a:endParaRPr>
          </a:p>
          <a:p>
            <a:pPr marL="216000" indent="-2145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It is ideal for SoLID’s high rate and high background at luminosity 10</a:t>
            </a:r>
            <a:r>
              <a:rPr b="0" lang="en-US" sz="2000" spc="-1" strike="noStrike" baseline="33000">
                <a:solidFill>
                  <a:srgbClr val="000000"/>
                </a:solidFill>
                <a:latin typeface="Arial"/>
                <a:ea typeface="DejaVu Sans"/>
              </a:rPr>
              <a:t>37</a:t>
            </a:r>
            <a:r>
              <a:rPr b="0" lang="en-US" sz="2000" spc="-1" strike="noStrike">
                <a:solidFill>
                  <a:srgbClr val="000000"/>
                </a:solidFill>
                <a:latin typeface="Arial"/>
                <a:ea typeface="DejaVu Sans"/>
              </a:rPr>
              <a:t> – 10</a:t>
            </a:r>
            <a:r>
              <a:rPr b="0" lang="en-US" sz="2000" spc="-1" strike="noStrike" baseline="33000">
                <a:solidFill>
                  <a:srgbClr val="000000"/>
                </a:solidFill>
                <a:latin typeface="Arial"/>
                <a:ea typeface="DejaVu Sans"/>
              </a:rPr>
              <a:t>39</a:t>
            </a:r>
            <a:r>
              <a:rPr b="0" lang="en-US" sz="2000" spc="-1" strike="noStrike">
                <a:solidFill>
                  <a:srgbClr val="000000"/>
                </a:solidFill>
                <a:latin typeface="Arial"/>
                <a:ea typeface="DejaVu Sans"/>
              </a:rPr>
              <a:t> cm</a:t>
            </a:r>
            <a:r>
              <a:rPr b="0" lang="en-US" sz="2000" spc="-1" strike="noStrike" baseline="33000">
                <a:solidFill>
                  <a:srgbClr val="000000"/>
                </a:solidFill>
                <a:latin typeface="Arial"/>
                <a:ea typeface="DejaVu Sans"/>
              </a:rPr>
              <a:t>-2</a:t>
            </a:r>
            <a:r>
              <a:rPr b="0" lang="en-US" sz="2000" spc="-1" strike="noStrike">
                <a:solidFill>
                  <a:srgbClr val="000000"/>
                </a:solidFill>
                <a:latin typeface="Arial"/>
                <a:ea typeface="DejaVu Sans"/>
              </a:rPr>
              <a:t>s</a:t>
            </a:r>
            <a:r>
              <a:rPr b="0" lang="en-US" sz="2000" spc="-1" strike="noStrike" baseline="33000">
                <a:solidFill>
                  <a:srgbClr val="000000"/>
                </a:solidFill>
                <a:latin typeface="Arial"/>
                <a:ea typeface="DejaVu Sans"/>
              </a:rPr>
              <a:t>-1</a:t>
            </a:r>
            <a:endParaRPr b="0" lang="en-US" sz="2000" spc="-1" strike="noStrike">
              <a:latin typeface="Arial"/>
            </a:endParaRPr>
          </a:p>
          <a:p>
            <a:pPr lvl="1" marL="432000" indent="-21456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AI for GEM tracking and AI for PID of combined ECal and Cherenkov</a:t>
            </a:r>
            <a:endParaRPr b="0" lang="en-US" sz="2000" spc="-1" strike="noStrike">
              <a:latin typeface="Arial"/>
            </a:endParaRPr>
          </a:p>
          <a:p>
            <a:pPr lvl="1" marL="432000" indent="-21456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Improve efficiency and speed</a:t>
            </a:r>
            <a:endParaRPr b="0" lang="en-US" sz="2000" spc="-1" strike="noStrike">
              <a:latin typeface="Arial"/>
            </a:endParaRPr>
          </a:p>
          <a:p>
            <a:pPr lvl="1" marL="432000" indent="-21456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Optimization from multiple input variables more than traditional methods can handle</a:t>
            </a:r>
            <a:endParaRPr b="0" lang="en-US" sz="2000" spc="-1" strike="noStrike">
              <a:latin typeface="Arial"/>
            </a:endParaRPr>
          </a:p>
          <a:p>
            <a:pPr marL="216000" indent="-2145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SoLID-specific AI/ML study and optimization will provide feedback to detector design</a:t>
            </a:r>
            <a:endParaRPr b="0" lang="en-US" sz="2000" spc="-1" strike="noStrike">
              <a:latin typeface="Arial"/>
            </a:endParaRPr>
          </a:p>
          <a:p>
            <a:pPr marL="216000" indent="-2145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 an integrated part of the end-to-end software</a:t>
            </a:r>
            <a:endParaRPr b="0" lang="en-US" sz="2000" spc="-1" strike="noStrike">
              <a:latin typeface="Arial"/>
            </a:endParaRPr>
          </a:p>
        </p:txBody>
      </p:sp>
      <p:sp>
        <p:nvSpPr>
          <p:cNvPr id="97" name="CustomShape 3"/>
          <p:cNvSpPr/>
          <p:nvPr/>
        </p:nvSpPr>
        <p:spPr>
          <a:xfrm>
            <a:off x="365760" y="5681880"/>
            <a:ext cx="9323280" cy="936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We will utilize existing simulation tool and FTBF test data, along with new data expected from the upcoming high-rate beam test → possible multi-institution proposal responding to AI-focused FOA in 2022</a:t>
            </a:r>
            <a:endParaRPr b="0" lang="en-US" sz="2000" spc="-1" strike="noStrike">
              <a:latin typeface="Arial"/>
            </a:endParaRPr>
          </a:p>
        </p:txBody>
      </p:sp>
    </p:spTree>
  </p:cSld>
  <p:transition spd="slow">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1554480" y="4023360"/>
            <a:ext cx="8099640" cy="292428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2021 Director’s Review Report:</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3. The new experimental and theoretical research efforts and technical capabilities needed to accomplish the proposed scientific program.</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Comments:</a:t>
            </a:r>
            <a:endParaRPr b="0" lang="en-US" sz="1800" spc="-1" strike="noStrike">
              <a:latin typeface="Arial"/>
            </a:endParaRPr>
          </a:p>
          <a:p>
            <a:pPr marL="216000" indent="-213120">
              <a:lnSpc>
                <a:spcPct val="100000"/>
              </a:lnSpc>
              <a:spcBef>
                <a:spcPts val="575"/>
              </a:spcBef>
              <a:spcAft>
                <a:spcPts val="289"/>
              </a:spcAft>
              <a:buClr>
                <a:srgbClr val="000000"/>
              </a:buClr>
              <a:buSzPct val="45000"/>
              <a:buFont typeface="Wingdings" charset="2"/>
              <a:buChar char=""/>
            </a:pPr>
            <a:r>
              <a:rPr b="0" lang="en-US" sz="1800" spc="-1" strike="noStrike">
                <a:solidFill>
                  <a:srgbClr val="000000"/>
                </a:solidFill>
                <a:latin typeface="Times New Roman"/>
                <a:ea typeface="DejaVu Sans"/>
              </a:rPr>
              <a:t>From the presentations it was not possible to understand how far the R&amp;D on the different detectors has been progressed to ensure the chosen technologies are able to perform to the physics requirements, especially to the occupancy expected due to the high luminosity of 10</a:t>
            </a:r>
            <a:r>
              <a:rPr b="0" lang="en-US" sz="1800" spc="-1" strike="noStrike" baseline="33000">
                <a:solidFill>
                  <a:srgbClr val="000000"/>
                </a:solidFill>
                <a:latin typeface="Times New Roman"/>
                <a:ea typeface="DejaVu Sans"/>
              </a:rPr>
              <a:t>37</a:t>
            </a:r>
            <a:r>
              <a:rPr b="0" lang="en-US" sz="1800" spc="-1" strike="noStrike">
                <a:solidFill>
                  <a:srgbClr val="000000"/>
                </a:solidFill>
                <a:latin typeface="Times New Roman"/>
                <a:ea typeface="DejaVu Sans"/>
              </a:rPr>
              <a:t> – 10</a:t>
            </a:r>
            <a:r>
              <a:rPr b="0" lang="en-US" sz="1800" spc="-1" strike="noStrike" baseline="33000">
                <a:solidFill>
                  <a:srgbClr val="000000"/>
                </a:solidFill>
                <a:latin typeface="Times New Roman"/>
                <a:ea typeface="DejaVu Sans"/>
              </a:rPr>
              <a:t>39</a:t>
            </a:r>
            <a:r>
              <a:rPr b="0" lang="en-US" sz="1800" spc="-1" strike="noStrike">
                <a:solidFill>
                  <a:srgbClr val="000000"/>
                </a:solidFill>
                <a:latin typeface="Times New Roman"/>
                <a:ea typeface="DejaVu Sans"/>
              </a:rPr>
              <a:t> cm</a:t>
            </a:r>
            <a:r>
              <a:rPr b="0" lang="en-US" sz="1800" spc="-1" strike="noStrike" baseline="33000">
                <a:solidFill>
                  <a:srgbClr val="000000"/>
                </a:solidFill>
                <a:latin typeface="Times New Roman"/>
                <a:ea typeface="DejaVu Sans"/>
              </a:rPr>
              <a:t>-2</a:t>
            </a:r>
            <a:r>
              <a:rPr b="0" lang="en-US" sz="1800" spc="-1" strike="noStrike">
                <a:solidFill>
                  <a:srgbClr val="000000"/>
                </a:solidFill>
                <a:latin typeface="Times New Roman"/>
                <a:ea typeface="DejaVu Sans"/>
              </a:rPr>
              <a:t>s</a:t>
            </a:r>
            <a:r>
              <a:rPr b="0" lang="en-US" sz="1800" spc="-1" strike="noStrike" baseline="33000">
                <a:solidFill>
                  <a:srgbClr val="000000"/>
                </a:solidFill>
                <a:latin typeface="Times New Roman"/>
                <a:ea typeface="DejaVu Sans"/>
              </a:rPr>
              <a:t>-1</a:t>
            </a:r>
            <a:endParaRPr b="0" lang="en-US" sz="1800" spc="-1" strike="noStrike">
              <a:latin typeface="Arial"/>
            </a:endParaRPr>
          </a:p>
        </p:txBody>
      </p:sp>
      <p:sp>
        <p:nvSpPr>
          <p:cNvPr id="99" name="CustomShape 2"/>
          <p:cNvSpPr/>
          <p:nvPr/>
        </p:nvSpPr>
        <p:spPr>
          <a:xfrm>
            <a:off x="184320" y="914400"/>
            <a:ext cx="9141840" cy="272916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2015 Director’s Review Report:</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 Physics Relevance and Risks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1a.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:End-to-end physics simulations for the core measurements are lacking.</a:t>
            </a:r>
            <a:endParaRPr b="0" lang="en-US" sz="1800" spc="-1" strike="noStrike">
              <a:latin typeface="Arial"/>
            </a:endParaRPr>
          </a:p>
          <a:p>
            <a:pPr marL="216000" indent="-213120">
              <a:lnSpc>
                <a:spcPct val="100000"/>
              </a:lnSpc>
              <a:spcBef>
                <a:spcPts val="575"/>
              </a:spcBef>
              <a:spcAft>
                <a:spcPts val="289"/>
              </a:spcAft>
              <a:buClr>
                <a:srgbClr val="000000"/>
              </a:buClr>
              <a:buSzPct val="45000"/>
              <a:buFont typeface="Wingdings" charset="2"/>
              <a:buChar char=""/>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End-to-end simulations with realistic subsystem responses and material budgets, and complete track finding and reconstruction should be developed.</a:t>
            </a:r>
            <a:endParaRPr b="0" lang="en-US" sz="1800" spc="-1" strike="noStrike">
              <a:latin typeface="Arial"/>
            </a:endParaRPr>
          </a:p>
          <a:p>
            <a:pPr>
              <a:lnSpc>
                <a:spcPct val="100000"/>
              </a:lnSpc>
              <a:spcBef>
                <a:spcPts val="575"/>
              </a:spcBef>
              <a:spcAft>
                <a:spcPts val="289"/>
              </a:spcAft>
            </a:pPr>
            <a:r>
              <a:rPr b="0" lang="en-US" sz="1800" spc="-1" strike="noStrike">
                <a:solidFill>
                  <a:srgbClr val="000000"/>
                </a:solidFill>
                <a:latin typeface="Times New Roman"/>
                <a:ea typeface="DejaVu Sans"/>
              </a:rPr>
              <a:t>1b.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 The SoLID simulation framework is in the beginning stages of development.</a:t>
            </a:r>
            <a:endParaRPr b="0" lang="en-US" sz="1800" spc="-1" strike="noStrike">
              <a:latin typeface="Arial"/>
            </a:endParaRPr>
          </a:p>
          <a:p>
            <a:pPr>
              <a:lnSpc>
                <a:spcPct val="100000"/>
              </a:lnSpc>
              <a:spcBef>
                <a:spcPts val="575"/>
              </a:spcBef>
              <a:spcAft>
                <a:spcPts val="289"/>
              </a:spcAft>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The development of a simulation framework with realistic reconstruction and analysis should be pursued with high priority and increased resources.</a:t>
            </a:r>
            <a:endParaRPr b="0" lang="en-US" sz="1800" spc="-1" strike="noStrike">
              <a:latin typeface="Arial"/>
            </a:endParaRPr>
          </a:p>
        </p:txBody>
      </p:sp>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239400" y="11952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SoLID FY22 Research Rampup Plan</a:t>
            </a:r>
            <a:endParaRPr b="0" lang="en-US" sz="2800" spc="-1" strike="noStrike">
              <a:latin typeface="Arial"/>
            </a:endParaRPr>
          </a:p>
        </p:txBody>
      </p:sp>
      <p:sp>
        <p:nvSpPr>
          <p:cNvPr id="46" name="CustomShape 2"/>
          <p:cNvSpPr/>
          <p:nvPr/>
        </p:nvSpPr>
        <p:spPr>
          <a:xfrm>
            <a:off x="274320" y="1005840"/>
            <a:ext cx="9413640" cy="82080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Beamtest in FY22 – high luminosity (high rate and high radiation) beam test of detector setup and DAQ system, as suggested by the Feb 2021 Director’s Review of SoLID</a:t>
            </a:r>
            <a:endParaRPr b="0" lang="en-US" sz="2000" spc="-1" strike="noStrike">
              <a:latin typeface="Arial"/>
            </a:endParaRPr>
          </a:p>
          <a:p>
            <a:pPr lvl="1" marL="432000" indent="-21420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Cherenkov detectors had high rate tests in 2020</a:t>
            </a:r>
            <a:endParaRPr b="0" lang="en-US" sz="2000" spc="-1" strike="noStrike">
              <a:latin typeface="Arial"/>
            </a:endParaRPr>
          </a:p>
          <a:p>
            <a:pPr lvl="1" marL="432000" indent="-21420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ECal had calibration tests at FTBF, while simulations showed no show-stopper, need high rate beam test</a:t>
            </a:r>
            <a:endParaRPr b="0" lang="en-US" sz="2000" spc="-1" strike="noStrike">
              <a:latin typeface="Arial"/>
            </a:endParaRPr>
          </a:p>
          <a:p>
            <a:pPr lvl="1" marL="432000" indent="-21420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GEM with new VMM readout is currently being bench tested with (x-ray mimic) high rate. Needs high radiation test with beam.</a:t>
            </a:r>
            <a:endParaRPr b="0" lang="en-US" sz="2000" spc="-1" strike="noStrike">
              <a:latin typeface="Arial"/>
            </a:endParaRPr>
          </a:p>
          <a:p>
            <a:pPr lvl="1" marL="432000" indent="-214200">
              <a:lnSpc>
                <a:spcPct val="100000"/>
              </a:lnSpc>
              <a:spcBef>
                <a:spcPts val="865"/>
              </a:spcBef>
              <a:buClr>
                <a:srgbClr val="ff0000"/>
              </a:buClr>
              <a:buSzPct val="60000"/>
              <a:buFont typeface="Wingdings" charset="2"/>
              <a:buChar char=""/>
            </a:pPr>
            <a:r>
              <a:rPr b="0" lang="en-US" sz="2000" spc="-1" strike="noStrike">
                <a:solidFill>
                  <a:srgbClr val="000000"/>
                </a:solidFill>
                <a:latin typeface="Arial"/>
                <a:ea typeface="DejaVu Sans"/>
              </a:rPr>
              <a:t>Focus will be high rate on ECal and GEM VMM3 readout</a:t>
            </a:r>
            <a:endParaRPr b="0" lang="en-US" sz="2000" spc="-1" strike="noStrike">
              <a:latin typeface="Arial"/>
            </a:endParaRPr>
          </a:p>
        </p:txBody>
      </p:sp>
      <p:pic>
        <p:nvPicPr>
          <p:cNvPr id="47" name="" descr=""/>
          <p:cNvPicPr/>
          <p:nvPr/>
        </p:nvPicPr>
        <p:blipFill>
          <a:blip r:embed="rId1"/>
          <a:srcRect l="0" t="12430" r="2421" b="7565"/>
          <a:stretch/>
        </p:blipFill>
        <p:spPr>
          <a:xfrm>
            <a:off x="-16818480" y="-30592800"/>
            <a:ext cx="4027320" cy="4566960"/>
          </a:xfrm>
          <a:prstGeom prst="rect">
            <a:avLst/>
          </a:prstGeom>
          <a:ln>
            <a:noFill/>
          </a:ln>
        </p:spPr>
      </p:pic>
      <p:sp>
        <p:nvSpPr>
          <p:cNvPr id="48" name="CustomShape 3"/>
          <p:cNvSpPr/>
          <p:nvPr/>
        </p:nvSpPr>
        <p:spPr>
          <a:xfrm>
            <a:off x="308520" y="4563720"/>
            <a:ext cx="9382320" cy="655200"/>
          </a:xfrm>
          <a:prstGeom prst="rect">
            <a:avLst/>
          </a:prstGeom>
          <a:noFill/>
          <a:ln>
            <a:noFill/>
          </a:ln>
        </p:spPr>
        <p:style>
          <a:lnRef idx="0"/>
          <a:fillRef idx="0"/>
          <a:effectRef idx="0"/>
          <a:fontRef idx="minor"/>
        </p:style>
        <p:txBody>
          <a:bodyPr lIns="90000" rIns="90000" tIns="45000" bIns="45000">
            <a:noAutofit/>
          </a:bodyPr>
          <a:p>
            <a:pPr marL="216000" indent="-214200">
              <a:lnSpc>
                <a:spcPct val="100000"/>
              </a:lnSpc>
              <a:buClr>
                <a:srgbClr val="0000ff"/>
              </a:buClr>
              <a:buSzPct val="55000"/>
              <a:buFont typeface="Wingdings" charset="2"/>
              <a:buChar char=""/>
            </a:pPr>
            <a:r>
              <a:rPr b="0" lang="en-US" sz="2000" spc="-1" strike="noStrike">
                <a:solidFill>
                  <a:srgbClr val="000000"/>
                </a:solidFill>
                <a:latin typeface="Arial"/>
                <a:ea typeface="DejaVu Sans"/>
              </a:rPr>
              <a:t>Beam test of detector and DAQ at high luminosity will help to identify issues, optimize design choice, thus reduce cost and scheduling risks.</a:t>
            </a:r>
            <a:endParaRPr b="0" lang="en-US" sz="2000" spc="-1" strike="noStrike">
              <a:latin typeface="Arial"/>
            </a:endParaRPr>
          </a:p>
        </p:txBody>
      </p:sp>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0" name="CustomShape 2"/>
          <p:cNvSpPr/>
          <p:nvPr/>
        </p:nvSpPr>
        <p:spPr>
          <a:xfrm>
            <a:off x="274320" y="878400"/>
            <a:ext cx="9413640" cy="217008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sp>
        <p:nvSpPr>
          <p:cNvPr id="51" name="CustomShape 3"/>
          <p:cNvSpPr/>
          <p:nvPr/>
        </p:nvSpPr>
        <p:spPr>
          <a:xfrm>
            <a:off x="274320" y="1592640"/>
            <a:ext cx="7112880" cy="653760"/>
          </a:xfrm>
          <a:prstGeom prst="rect">
            <a:avLst/>
          </a:prstGeom>
          <a:noFill/>
          <a:ln>
            <a:noFill/>
          </a:ln>
        </p:spPr>
        <p:style>
          <a:lnRef idx="0"/>
          <a:fillRef idx="0"/>
          <a:effectRef idx="0"/>
          <a:fontRef idx="minor"/>
        </p:style>
      </p:sp>
      <p:sp>
        <p:nvSpPr>
          <p:cNvPr id="52" name="CustomShape 4"/>
          <p:cNvSpPr/>
          <p:nvPr/>
        </p:nvSpPr>
        <p:spPr>
          <a:xfrm>
            <a:off x="274320" y="1371600"/>
            <a:ext cx="7112880" cy="653400"/>
          </a:xfrm>
          <a:prstGeom prst="rect">
            <a:avLst/>
          </a:prstGeom>
          <a:noFill/>
          <a:ln>
            <a:noFill/>
          </a:ln>
        </p:spPr>
        <p:style>
          <a:lnRef idx="0"/>
          <a:fillRef idx="0"/>
          <a:effectRef idx="0"/>
          <a:fontRef idx="minor"/>
        </p:style>
      </p:sp>
      <p:pic>
        <p:nvPicPr>
          <p:cNvPr id="53" name="" descr=""/>
          <p:cNvPicPr/>
          <p:nvPr/>
        </p:nvPicPr>
        <p:blipFill>
          <a:blip r:embed="rId1"/>
          <a:stretch/>
        </p:blipFill>
        <p:spPr>
          <a:xfrm>
            <a:off x="1659600" y="1330920"/>
            <a:ext cx="8035200" cy="5835600"/>
          </a:xfrm>
          <a:prstGeom prst="rect">
            <a:avLst/>
          </a:prstGeom>
          <a:ln>
            <a:noFill/>
          </a:ln>
        </p:spPr>
      </p:pic>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1659960" y="1331280"/>
            <a:ext cx="8035200" cy="5835600"/>
          </a:xfrm>
          <a:prstGeom prst="rect">
            <a:avLst/>
          </a:prstGeom>
          <a:ln>
            <a:noFill/>
          </a:ln>
        </p:spPr>
      </p:pic>
      <p:sp>
        <p:nvSpPr>
          <p:cNvPr id="55"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6" name="CustomShape 2"/>
          <p:cNvSpPr/>
          <p:nvPr/>
        </p:nvSpPr>
        <p:spPr>
          <a:xfrm>
            <a:off x="274320" y="878400"/>
            <a:ext cx="9413640" cy="217008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pic>
        <p:nvPicPr>
          <p:cNvPr id="57" name="" descr=""/>
          <p:cNvPicPr/>
          <p:nvPr/>
        </p:nvPicPr>
        <p:blipFill>
          <a:blip r:embed="rId2"/>
          <a:srcRect l="20570" t="1013" r="47747" b="9695"/>
          <a:stretch/>
        </p:blipFill>
        <p:spPr>
          <a:xfrm>
            <a:off x="274320" y="1920240"/>
            <a:ext cx="1369440" cy="5159520"/>
          </a:xfrm>
          <a:prstGeom prst="rect">
            <a:avLst/>
          </a:prstGeom>
          <a:ln>
            <a:noFill/>
          </a:ln>
        </p:spPr>
      </p:pic>
      <p:pic>
        <p:nvPicPr>
          <p:cNvPr id="58" name="" descr=""/>
          <p:cNvPicPr/>
          <p:nvPr/>
        </p:nvPicPr>
        <p:blipFill>
          <a:blip r:embed="rId3"/>
          <a:srcRect l="1664" t="7871" r="11659" b="16680"/>
          <a:stretch/>
        </p:blipFill>
        <p:spPr>
          <a:xfrm>
            <a:off x="7591320" y="878400"/>
            <a:ext cx="2190960" cy="2389320"/>
          </a:xfrm>
          <a:prstGeom prst="rect">
            <a:avLst/>
          </a:prstGeom>
          <a:ln>
            <a:noFill/>
          </a:ln>
        </p:spPr>
      </p:pic>
      <p:sp>
        <p:nvSpPr>
          <p:cNvPr id="59" name="CustomShape 3"/>
          <p:cNvSpPr/>
          <p:nvPr/>
        </p:nvSpPr>
        <p:spPr>
          <a:xfrm>
            <a:off x="274320" y="1592640"/>
            <a:ext cx="7112880" cy="653760"/>
          </a:xfrm>
          <a:prstGeom prst="rect">
            <a:avLst/>
          </a:prstGeom>
          <a:noFill/>
          <a:ln>
            <a:noFill/>
          </a:ln>
        </p:spPr>
        <p:style>
          <a:lnRef idx="0"/>
          <a:fillRef idx="0"/>
          <a:effectRef idx="0"/>
          <a:fontRef idx="minor"/>
        </p:style>
      </p:sp>
      <p:sp>
        <p:nvSpPr>
          <p:cNvPr id="60" name="CustomShape 4"/>
          <p:cNvSpPr/>
          <p:nvPr/>
        </p:nvSpPr>
        <p:spPr>
          <a:xfrm>
            <a:off x="274320" y="1371600"/>
            <a:ext cx="7112880" cy="653400"/>
          </a:xfrm>
          <a:prstGeom prst="rect">
            <a:avLst/>
          </a:prstGeom>
          <a:noFill/>
          <a:ln>
            <a:noFill/>
          </a:ln>
        </p:spPr>
        <p:style>
          <a:lnRef idx="0"/>
          <a:fillRef idx="0"/>
          <a:effectRef idx="0"/>
          <a:fontRef idx="minor"/>
        </p:style>
      </p:sp>
      <p:sp>
        <p:nvSpPr>
          <p:cNvPr id="61" name="CustomShape 5"/>
          <p:cNvSpPr/>
          <p:nvPr/>
        </p:nvSpPr>
        <p:spPr>
          <a:xfrm>
            <a:off x="183240" y="1371600"/>
            <a:ext cx="1369440" cy="65484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4-PMT Cherenkov</a:t>
            </a:r>
            <a:endParaRPr b="0" lang="en-US" sz="1800" spc="-1" strike="noStrike">
              <a:latin typeface="Arial"/>
            </a:endParaRPr>
          </a:p>
        </p:txBody>
      </p:sp>
      <p:sp>
        <p:nvSpPr>
          <p:cNvPr id="62" name="CustomShape 6"/>
          <p:cNvSpPr/>
          <p:nvPr/>
        </p:nvSpPr>
        <p:spPr>
          <a:xfrm>
            <a:off x="8412480" y="861120"/>
            <a:ext cx="1460880" cy="60012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3x shashlyk modules</a:t>
            </a:r>
            <a:endParaRPr b="0" lang="en-US" sz="1800" spc="-1" strike="noStrike">
              <a:latin typeface="Arial"/>
            </a:endParaRPr>
          </a:p>
        </p:txBody>
      </p:sp>
      <p:pic>
        <p:nvPicPr>
          <p:cNvPr id="63" name="" descr=""/>
          <p:cNvPicPr/>
          <p:nvPr/>
        </p:nvPicPr>
        <p:blipFill>
          <a:blip r:embed="rId4"/>
          <a:srcRect l="21333" t="17731" r="21500" b="25401"/>
          <a:stretch/>
        </p:blipFill>
        <p:spPr>
          <a:xfrm>
            <a:off x="6583680" y="4789800"/>
            <a:ext cx="3016440" cy="2250000"/>
          </a:xfrm>
          <a:prstGeom prst="rect">
            <a:avLst/>
          </a:prstGeom>
          <a:ln>
            <a:noFill/>
          </a:ln>
        </p:spPr>
      </p:pic>
      <p:sp>
        <p:nvSpPr>
          <p:cNvPr id="64" name="CustomShape 7"/>
          <p:cNvSpPr/>
          <p:nvPr/>
        </p:nvSpPr>
        <p:spPr>
          <a:xfrm>
            <a:off x="8174160" y="6495120"/>
            <a:ext cx="1643760" cy="60012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10cmx10cm GEMs</a:t>
            </a:r>
            <a:endParaRPr b="0" lang="en-US" sz="1800" spc="-1" strike="noStrike">
              <a:latin typeface="Arial"/>
            </a:endParaRPr>
          </a:p>
        </p:txBody>
      </p:sp>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3988440" y="1554480"/>
            <a:ext cx="5651640" cy="5484600"/>
          </a:xfrm>
          <a:prstGeom prst="rect">
            <a:avLst/>
          </a:prstGeom>
          <a:ln>
            <a:noFill/>
          </a:ln>
        </p:spPr>
      </p:pic>
      <p:sp>
        <p:nvSpPr>
          <p:cNvPr id="66"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Location</a:t>
            </a:r>
            <a:endParaRPr b="0" lang="en-US" sz="2800" spc="-1" strike="noStrike">
              <a:latin typeface="Arial"/>
            </a:endParaRPr>
          </a:p>
        </p:txBody>
      </p:sp>
      <p:sp>
        <p:nvSpPr>
          <p:cNvPr id="67" name="CustomShape 2"/>
          <p:cNvSpPr/>
          <p:nvPr/>
        </p:nvSpPr>
        <p:spPr>
          <a:xfrm>
            <a:off x="238320" y="896040"/>
            <a:ext cx="6892200" cy="120528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SBS program in Hall A close to SoLID running</a:t>
            </a:r>
            <a:endParaRPr b="0" lang="en-US" sz="2000" spc="-1" strike="noStrike">
              <a:latin typeface="Arial"/>
            </a:endParaRPr>
          </a:p>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Hall C also possible;</a:t>
            </a:r>
            <a:endParaRPr b="0" lang="en-US" sz="2000" spc="-1" strike="noStrike">
              <a:latin typeface="Arial"/>
            </a:endParaRPr>
          </a:p>
          <a:p>
            <a:pPr>
              <a:lnSpc>
                <a:spcPct val="100000"/>
              </a:lnSpc>
              <a:spcBef>
                <a:spcPts val="865"/>
              </a:spcBef>
            </a:pPr>
            <a:endParaRPr b="0" lang="en-US" sz="2000" spc="-1" strike="noStrike">
              <a:latin typeface="Arial"/>
            </a:endParaRPr>
          </a:p>
        </p:txBody>
      </p:sp>
      <p:sp>
        <p:nvSpPr>
          <p:cNvPr id="68" name="CustomShape 3"/>
          <p:cNvSpPr/>
          <p:nvPr/>
        </p:nvSpPr>
        <p:spPr>
          <a:xfrm>
            <a:off x="274320" y="3005280"/>
            <a:ext cx="5025600" cy="2536200"/>
          </a:xfrm>
          <a:prstGeom prst="rect">
            <a:avLst/>
          </a:prstGeom>
          <a:noFill/>
          <a:ln>
            <a:noFill/>
          </a:ln>
        </p:spPr>
        <p:style>
          <a:lnRef idx="0"/>
          <a:fillRef idx="0"/>
          <a:effectRef idx="0"/>
          <a:fontRef idx="minor"/>
        </p:style>
      </p:sp>
      <p:sp>
        <p:nvSpPr>
          <p:cNvPr id="69" name="CustomShape 4"/>
          <p:cNvSpPr/>
          <p:nvPr/>
        </p:nvSpPr>
        <p:spPr>
          <a:xfrm>
            <a:off x="4049280" y="6309360"/>
            <a:ext cx="1709640" cy="6541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Hall A floorplan</a:t>
            </a:r>
            <a:endParaRPr b="0" lang="en-US" sz="2000" spc="-1" strike="noStrike">
              <a:latin typeface="Arial"/>
            </a:endParaRPr>
          </a:p>
        </p:txBody>
      </p:sp>
      <p:sp>
        <p:nvSpPr>
          <p:cNvPr id="70" name="CustomShape 5"/>
          <p:cNvSpPr/>
          <p:nvPr/>
        </p:nvSpPr>
        <p:spPr>
          <a:xfrm>
            <a:off x="7303320" y="5212080"/>
            <a:ext cx="674280" cy="379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SBS</a:t>
            </a:r>
            <a:endParaRPr b="0" lang="en-US" sz="1800" spc="-1" strike="noStrike">
              <a:latin typeface="Arial"/>
            </a:endParaRPr>
          </a:p>
        </p:txBody>
      </p:sp>
      <p:sp>
        <p:nvSpPr>
          <p:cNvPr id="71" name="CustomShape 6"/>
          <p:cNvSpPr/>
          <p:nvPr/>
        </p:nvSpPr>
        <p:spPr>
          <a:xfrm>
            <a:off x="7225920" y="3209400"/>
            <a:ext cx="546840" cy="379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BB</a:t>
            </a:r>
            <a:endParaRPr b="0" lang="en-US" sz="1800" spc="-1" strike="noStrike">
              <a:latin typeface="Arial"/>
            </a:endParaRPr>
          </a:p>
        </p:txBody>
      </p:sp>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239400" y="16884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Resources </a:t>
            </a:r>
            <a:endParaRPr b="0" lang="en-US" sz="2800" spc="-1" strike="noStrike">
              <a:latin typeface="Arial"/>
            </a:endParaRPr>
          </a:p>
        </p:txBody>
      </p:sp>
      <p:sp>
        <p:nvSpPr>
          <p:cNvPr id="73" name="CustomShape 2"/>
          <p:cNvSpPr/>
          <p:nvPr/>
        </p:nvSpPr>
        <p:spPr>
          <a:xfrm>
            <a:off x="365760" y="914400"/>
            <a:ext cx="9507960" cy="3015720"/>
          </a:xfrm>
          <a:prstGeom prst="rect">
            <a:avLst/>
          </a:prstGeom>
          <a:noFill/>
          <a:ln>
            <a:noFill/>
          </a:ln>
        </p:spPr>
        <p:style>
          <a:lnRef idx="0"/>
          <a:fillRef idx="0"/>
          <a:effectRef idx="0"/>
          <a:fontRef idx="minor"/>
        </p:style>
        <p:txBody>
          <a:bodyPr lIns="90000" rIns="90000" tIns="45000" bIns="45000">
            <a:noAutofit/>
          </a:bodyPr>
          <a:p>
            <a:pPr marL="216000" indent="-21096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Resources needed:</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JLab: total 1.5 FTEs, Physics Division provide 0.5 FTE, request </a:t>
            </a:r>
            <a:r>
              <a:rPr b="0" lang="en-US" sz="2000" spc="-1" strike="noStrike">
                <a:solidFill>
                  <a:srgbClr val="c9211e"/>
                </a:solidFill>
                <a:latin typeface="Arial"/>
                <a:ea typeface="DejaVu Sans"/>
              </a:rPr>
              <a:t>1 FTE</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User: 2.5 FTEs, existing re-direct effort 1 FTE, request </a:t>
            </a:r>
            <a:r>
              <a:rPr b="0" lang="en-US" sz="2000" spc="-1" strike="noStrike">
                <a:solidFill>
                  <a:srgbClr val="c9211e"/>
                </a:solidFill>
                <a:latin typeface="Arial"/>
                <a:ea typeface="DejaVu Sans"/>
              </a:rPr>
              <a:t>1.5 FTE</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168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Procurement: </a:t>
            </a:r>
            <a:r>
              <a:rPr b="0" lang="en-US" sz="2000" spc="-1" strike="noStrike">
                <a:solidFill>
                  <a:srgbClr val="c9211e"/>
                </a:solidFill>
                <a:latin typeface="Arial"/>
                <a:ea typeface="DejaVu Sans"/>
              </a:rPr>
              <a:t>$200 k </a:t>
            </a:r>
            <a:endParaRPr b="0" lang="en-US" sz="2000" spc="-1" strike="noStrike">
              <a:latin typeface="Arial"/>
            </a:endParaRPr>
          </a:p>
        </p:txBody>
      </p:sp>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274320" y="1117080"/>
            <a:ext cx="9528120" cy="198936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buClr>
                <a:srgbClr val="0000ff"/>
              </a:buClr>
              <a:buSzPct val="55000"/>
              <a:buFont typeface="Wingdings" charset="2"/>
              <a:buChar char=""/>
            </a:pPr>
            <a:r>
              <a:rPr b="0" lang="en-US" sz="2000" spc="-1" strike="noStrike">
                <a:solidFill>
                  <a:srgbClr val="000000"/>
                </a:solidFill>
                <a:latin typeface="Arial"/>
                <a:ea typeface="DejaVu Sans"/>
              </a:rPr>
              <a:t>Other topics from SoLID collaboration institutions PIs:</a:t>
            </a:r>
            <a:endParaRPr b="0" lang="en-US" sz="2000" spc="-1" strike="noStrike">
              <a:latin typeface="Arial"/>
            </a:endParaRPr>
          </a:p>
          <a:p>
            <a:pPr lvl="1" marL="432000" indent="-21348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Cherenkov testing and prototyping (cost saving and risk mitigation) (</a:t>
            </a:r>
            <a:r>
              <a:rPr b="0" lang="en-US" sz="1800" spc="-1" strike="noStrike">
                <a:solidFill>
                  <a:srgbClr val="0000ff"/>
                </a:solidFill>
                <a:latin typeface="Arial"/>
                <a:ea typeface="DejaVu Sans"/>
              </a:rPr>
              <a:t>Michael Paolone/New Mexico State U., Haiyan Gao, Zhiwen Zhao/Duke U.</a:t>
            </a:r>
            <a:r>
              <a:rPr b="0" lang="en-US" sz="1800" spc="-1" strike="noStrike">
                <a:solidFill>
                  <a:srgbClr val="000000"/>
                </a:solidFill>
                <a:latin typeface="Arial"/>
                <a:ea typeface="DejaVu Sans"/>
              </a:rPr>
              <a:t>)</a:t>
            </a:r>
            <a:endParaRPr b="0" lang="en-US" sz="1800" spc="-1" strike="noStrike">
              <a:latin typeface="Arial"/>
            </a:endParaRPr>
          </a:p>
          <a:p>
            <a:pPr lvl="1" marL="432000" indent="-21348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End-to-end simulation (recommended since Feb 2015 Director’s review) (</a:t>
            </a:r>
            <a:r>
              <a:rPr b="0" lang="en-US" sz="1800" spc="-1" strike="noStrike">
                <a:solidFill>
                  <a:srgbClr val="0000ff"/>
                </a:solidFill>
                <a:latin typeface="Arial"/>
                <a:ea typeface="DejaVu Sans"/>
              </a:rPr>
              <a:t>TBD</a:t>
            </a:r>
            <a:r>
              <a:rPr b="0" lang="en-US" sz="1800" spc="-1" strike="noStrike">
                <a:solidFill>
                  <a:srgbClr val="000000"/>
                </a:solidFill>
                <a:latin typeface="Arial"/>
                <a:ea typeface="DejaVu Sans"/>
              </a:rPr>
              <a:t>)</a:t>
            </a:r>
            <a:endParaRPr b="0" lang="en-US" sz="1800" spc="-1" strike="noStrike">
              <a:latin typeface="Arial"/>
            </a:endParaRPr>
          </a:p>
          <a:p>
            <a:pPr lvl="1" marL="432000" indent="-21348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DAQ Streaming readout (suggested during 2021 Science Review) (</a:t>
            </a:r>
            <a:r>
              <a:rPr b="0" lang="en-US" sz="1800" spc="-1" strike="noStrike">
                <a:solidFill>
                  <a:srgbClr val="0000ff"/>
                </a:solidFill>
                <a:latin typeface="Arial"/>
                <a:ea typeface="DejaVu Sans"/>
              </a:rPr>
              <a:t>TBD</a:t>
            </a:r>
            <a:r>
              <a:rPr b="0" lang="en-US" sz="1800" spc="-1" strike="noStrike">
                <a:solidFill>
                  <a:srgbClr val="000000"/>
                </a:solidFill>
                <a:latin typeface="Arial"/>
                <a:ea typeface="DejaVu Sans"/>
              </a:rPr>
              <a:t>)</a:t>
            </a:r>
            <a:endParaRPr b="0" lang="en-US" sz="1800" spc="-1" strike="noStrike">
              <a:latin typeface="Arial"/>
            </a:endParaRPr>
          </a:p>
        </p:txBody>
      </p:sp>
      <p:sp>
        <p:nvSpPr>
          <p:cNvPr id="75" name="CustomShape 2"/>
          <p:cNvSpPr/>
          <p:nvPr/>
        </p:nvSpPr>
        <p:spPr>
          <a:xfrm>
            <a:off x="239400" y="14940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Other Topics (FY22 and/or beyond) – Overview</a:t>
            </a:r>
            <a:endParaRPr b="0" lang="en-US" sz="2800" spc="-1" strike="noStrike">
              <a:latin typeface="Arial"/>
            </a:endParaRPr>
          </a:p>
        </p:txBody>
      </p:sp>
      <p:sp>
        <p:nvSpPr>
          <p:cNvPr id="76" name="CustomShape 3"/>
          <p:cNvSpPr/>
          <p:nvPr/>
        </p:nvSpPr>
        <p:spPr>
          <a:xfrm>
            <a:off x="254520" y="4023360"/>
            <a:ext cx="9254160" cy="655200"/>
          </a:xfrm>
          <a:prstGeom prst="rect">
            <a:avLst/>
          </a:prstGeom>
          <a:noFill/>
          <a:ln>
            <a:noFill/>
          </a:ln>
        </p:spPr>
        <p:style>
          <a:lnRef idx="0"/>
          <a:fillRef idx="0"/>
          <a:effectRef idx="0"/>
          <a:fontRef idx="minor"/>
        </p:style>
        <p:txBody>
          <a:bodyPr lIns="90000" rIns="90000" tIns="45000" bIns="45000">
            <a:noAutofit/>
          </a:bodyPr>
          <a:p>
            <a:pPr marL="216000" indent="-213840">
              <a:lnSpc>
                <a:spcPct val="100000"/>
              </a:lnSpc>
              <a:buClr>
                <a:srgbClr val="0000ff"/>
              </a:buClr>
              <a:buSzPct val="55000"/>
              <a:buFont typeface="Wingdings" charset="2"/>
              <a:buChar char=""/>
            </a:pPr>
            <a:r>
              <a:rPr b="0" lang="en-US" sz="2000" spc="-1" strike="noStrike">
                <a:solidFill>
                  <a:srgbClr val="000000"/>
                </a:solidFill>
                <a:latin typeface="Arial"/>
                <a:ea typeface="DejaVu Sans"/>
              </a:rPr>
              <a:t>Artificial Intelligence/Machine Learning – possible multi-institution proposal responding to new AI-focused FOA in 2022.</a:t>
            </a:r>
            <a:endParaRPr b="0" lang="en-US" sz="2000" spc="-1" strike="noStrike">
              <a:latin typeface="Arial"/>
            </a:endParaRPr>
          </a:p>
        </p:txBody>
      </p:sp>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3566160" y="3200400"/>
            <a:ext cx="2557440" cy="483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000000"/>
                </a:solidFill>
                <a:latin typeface="Arial"/>
                <a:ea typeface="DejaVu Sans"/>
              </a:rPr>
              <a:t>Backup Slides</a:t>
            </a:r>
            <a:endParaRPr b="0" lang="en-US" sz="2800" spc="-1" strike="noStrike">
              <a:latin typeface="Arial"/>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8" name="CustomShape 1"/>
          <p:cNvSpPr/>
          <p:nvPr/>
        </p:nvSpPr>
        <p:spPr>
          <a:xfrm>
            <a:off x="274320" y="1117080"/>
            <a:ext cx="9528120" cy="198936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buClr>
                <a:srgbClr val="0000ff"/>
              </a:buClr>
              <a:buSzPct val="55000"/>
              <a:buFont typeface="Wingdings" charset="2"/>
              <a:buChar char=""/>
            </a:pPr>
            <a:r>
              <a:rPr b="0" lang="en-US" sz="2000" spc="-1" strike="noStrike">
                <a:solidFill>
                  <a:srgbClr val="000000"/>
                </a:solidFill>
                <a:latin typeface="Arial"/>
                <a:ea typeface="DejaVu Sans"/>
              </a:rPr>
              <a:t>Other topics from SoLID collaboration institutions PIs:</a:t>
            </a:r>
            <a:endParaRPr b="0" lang="en-US" sz="2000" spc="-1" strike="noStrike">
              <a:latin typeface="Arial"/>
            </a:endParaRPr>
          </a:p>
          <a:p>
            <a:pPr lvl="1" marL="432000" indent="-21348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Cherenkov testing and prototyping (cost saving and risk mitigation) (</a:t>
            </a:r>
            <a:r>
              <a:rPr b="0" lang="en-US" sz="1800" spc="-1" strike="noStrike">
                <a:solidFill>
                  <a:srgbClr val="0000ff"/>
                </a:solidFill>
                <a:latin typeface="Arial"/>
                <a:ea typeface="DejaVu Sans"/>
              </a:rPr>
              <a:t>M. Paolone/New Mexico State U., Haiyan Gao/Duke U.</a:t>
            </a:r>
            <a:r>
              <a:rPr b="0" lang="en-US" sz="1800" spc="-1" strike="noStrike">
                <a:solidFill>
                  <a:srgbClr val="000000"/>
                </a:solidFill>
                <a:latin typeface="Arial"/>
                <a:ea typeface="DejaVu Sans"/>
              </a:rPr>
              <a:t>)</a:t>
            </a:r>
            <a:endParaRPr b="0" lang="en-US" sz="1800" spc="-1" strike="noStrike">
              <a:latin typeface="Arial"/>
            </a:endParaRPr>
          </a:p>
          <a:p>
            <a:pPr lvl="1" marL="432000" indent="-21348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End-to-end simulation (recommended since Feb 2015 Director’s review) (</a:t>
            </a:r>
            <a:r>
              <a:rPr b="0" lang="en-US" sz="1800" spc="-1" strike="noStrike">
                <a:solidFill>
                  <a:srgbClr val="0000ff"/>
                </a:solidFill>
                <a:latin typeface="Arial"/>
                <a:ea typeface="DejaVu Sans"/>
              </a:rPr>
              <a:t>TBD</a:t>
            </a:r>
            <a:r>
              <a:rPr b="0" lang="en-US" sz="1800" spc="-1" strike="noStrike">
                <a:solidFill>
                  <a:srgbClr val="000000"/>
                </a:solidFill>
                <a:latin typeface="Arial"/>
                <a:ea typeface="DejaVu Sans"/>
              </a:rPr>
              <a:t>)</a:t>
            </a:r>
            <a:endParaRPr b="0" lang="en-US" sz="1800" spc="-1" strike="noStrike">
              <a:latin typeface="Arial"/>
            </a:endParaRPr>
          </a:p>
          <a:p>
            <a:pPr lvl="1" marL="432000" indent="-21348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DAQ Streaming readout (suggested during 2021 Science Review) (</a:t>
            </a:r>
            <a:r>
              <a:rPr b="0" lang="en-US" sz="1800" spc="-1" strike="noStrike">
                <a:solidFill>
                  <a:srgbClr val="0000ff"/>
                </a:solidFill>
                <a:latin typeface="Arial"/>
                <a:ea typeface="DejaVu Sans"/>
              </a:rPr>
              <a:t>TBD, Yuri ? + J. Arrington/LBNL, R. Gilman/Rutgers?</a:t>
            </a:r>
            <a:r>
              <a:rPr b="0" lang="en-US" sz="1800" spc="-1" strike="noStrike">
                <a:solidFill>
                  <a:srgbClr val="000000"/>
                </a:solidFill>
                <a:latin typeface="Arial"/>
                <a:ea typeface="DejaVu Sans"/>
              </a:rPr>
              <a:t>)</a:t>
            </a:r>
            <a:endParaRPr b="0" lang="en-US" sz="1800" spc="-1" strike="noStrike">
              <a:latin typeface="Arial"/>
            </a:endParaRPr>
          </a:p>
        </p:txBody>
      </p:sp>
      <p:sp>
        <p:nvSpPr>
          <p:cNvPr id="79" name="CustomShape 2"/>
          <p:cNvSpPr/>
          <p:nvPr/>
        </p:nvSpPr>
        <p:spPr>
          <a:xfrm>
            <a:off x="239400" y="149400"/>
            <a:ext cx="9150480" cy="36792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Other Topics – Overview</a:t>
            </a:r>
            <a:endParaRPr b="0" lang="en-US" sz="2800" spc="-1" strike="noStrike">
              <a:latin typeface="Arial"/>
            </a:endParaRPr>
          </a:p>
        </p:txBody>
      </p:sp>
      <p:sp>
        <p:nvSpPr>
          <p:cNvPr id="80" name="CustomShape 3"/>
          <p:cNvSpPr/>
          <p:nvPr/>
        </p:nvSpPr>
        <p:spPr>
          <a:xfrm>
            <a:off x="254520" y="4023360"/>
            <a:ext cx="9254160" cy="655200"/>
          </a:xfrm>
          <a:prstGeom prst="rect">
            <a:avLst/>
          </a:prstGeom>
          <a:noFill/>
          <a:ln>
            <a:noFill/>
          </a:ln>
        </p:spPr>
        <p:style>
          <a:lnRef idx="0"/>
          <a:fillRef idx="0"/>
          <a:effectRef idx="0"/>
          <a:fontRef idx="minor"/>
        </p:style>
        <p:txBody>
          <a:bodyPr lIns="90000" rIns="90000" tIns="45000" bIns="45000">
            <a:noAutofit/>
          </a:bodyPr>
          <a:p>
            <a:pPr marL="216000" indent="-213840">
              <a:lnSpc>
                <a:spcPct val="100000"/>
              </a:lnSpc>
              <a:buClr>
                <a:srgbClr val="0000ff"/>
              </a:buClr>
              <a:buSzPct val="55000"/>
              <a:buFont typeface="Wingdings" charset="2"/>
              <a:buChar char=""/>
            </a:pPr>
            <a:r>
              <a:rPr b="0" lang="en-US" sz="2000" spc="-1" strike="noStrike">
                <a:solidFill>
                  <a:srgbClr val="000000"/>
                </a:solidFill>
                <a:latin typeface="Arial"/>
                <a:ea typeface="DejaVu Sans"/>
              </a:rPr>
              <a:t>Artificial Intelligence/Machine Learning – possible multi-institution proposal responding to new AI-focused FOA in 2022.</a:t>
            </a:r>
            <a:endParaRPr b="0" lang="en-US" sz="2000" spc="-1" strike="noStrike">
              <a:latin typeface="Arial"/>
            </a:endParaRPr>
          </a:p>
        </p:txBody>
      </p:sp>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13745</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2010-10-20T16:35:23Z</dcterms:created>
  <dc:creator>xz5y </dc:creator>
  <dc:description/>
  <dc:language>en-US</dc:language>
  <cp:lastModifiedBy/>
  <dcterms:modified xsi:type="dcterms:W3CDTF">2021-09-07T20:50:21Z</dcterms:modified>
  <cp:revision>593</cp:revision>
  <dc:subject/>
  <dc:title/>
</cp:coreProperties>
</file>