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jpeg" ContentType="image/jpeg"/>
  <Override PartName="/ppt/media/image3.png" ContentType="image/png"/>
  <Override PartName="/ppt/media/image4.png" ContentType="image/png"/>
  <Override PartName="/ppt/media/image5.jpeg" ContentType="image/jpeg"/>
  <Override PartName="/ppt/media/image6.jpeg" ContentType="image/jpeg"/>
  <Override PartName="/ppt/media/image8.png" ContentType="image/png"/>
  <Override PartName="/ppt/media/image7.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0077450"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503640" y="1769400"/>
            <a:ext cx="9069120" cy="209196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503640" y="1769400"/>
            <a:ext cx="2919960" cy="209196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3570120" y="1769400"/>
            <a:ext cx="2919960" cy="2091960"/>
          </a:xfrm>
          <a:prstGeom prst="rect">
            <a:avLst/>
          </a:prstGeom>
        </p:spPr>
        <p:txBody>
          <a:bodyPr lIns="0" rIns="0" tIns="0" bIns="0">
            <a:normAutofit/>
          </a:bodyPr>
          <a:p>
            <a:endParaRPr b="0" lang="en-US" sz="3200" spc="-1" strike="noStrike">
              <a:latin typeface="Arial"/>
            </a:endParaRPr>
          </a:p>
        </p:txBody>
      </p:sp>
      <p:sp>
        <p:nvSpPr>
          <p:cNvPr id="39" name="PlaceHolder 4"/>
          <p:cNvSpPr>
            <a:spLocks noGrp="1"/>
          </p:cNvSpPr>
          <p:nvPr>
            <p:ph type="body"/>
          </p:nvPr>
        </p:nvSpPr>
        <p:spPr>
          <a:xfrm>
            <a:off x="6636240" y="1769400"/>
            <a:ext cx="2919960" cy="2091960"/>
          </a:xfrm>
          <a:prstGeom prst="rect">
            <a:avLst/>
          </a:prstGeom>
        </p:spPr>
        <p:txBody>
          <a:bodyPr lIns="0" rIns="0" tIns="0" bIns="0">
            <a:normAutofit/>
          </a:bodyPr>
          <a:p>
            <a:endParaRPr b="0" lang="en-US" sz="3200" spc="-1" strike="noStrike">
              <a:latin typeface="Arial"/>
            </a:endParaRPr>
          </a:p>
        </p:txBody>
      </p:sp>
      <p:sp>
        <p:nvSpPr>
          <p:cNvPr id="40" name="PlaceHolder 5"/>
          <p:cNvSpPr>
            <a:spLocks noGrp="1"/>
          </p:cNvSpPr>
          <p:nvPr>
            <p:ph type="body"/>
          </p:nvPr>
        </p:nvSpPr>
        <p:spPr>
          <a:xfrm>
            <a:off x="503640" y="4060440"/>
            <a:ext cx="2919960" cy="2091960"/>
          </a:xfrm>
          <a:prstGeom prst="rect">
            <a:avLst/>
          </a:prstGeom>
        </p:spPr>
        <p:txBody>
          <a:bodyPr lIns="0" rIns="0" tIns="0" bIns="0">
            <a:normAutofit/>
          </a:bodyPr>
          <a:p>
            <a:endParaRPr b="0" lang="en-US" sz="3200" spc="-1" strike="noStrike">
              <a:latin typeface="Arial"/>
            </a:endParaRPr>
          </a:p>
        </p:txBody>
      </p:sp>
      <p:sp>
        <p:nvSpPr>
          <p:cNvPr id="41" name="PlaceHolder 6"/>
          <p:cNvSpPr>
            <a:spLocks noGrp="1"/>
          </p:cNvSpPr>
          <p:nvPr>
            <p:ph type="body"/>
          </p:nvPr>
        </p:nvSpPr>
        <p:spPr>
          <a:xfrm>
            <a:off x="3570120" y="4060440"/>
            <a:ext cx="2919960" cy="2091960"/>
          </a:xfrm>
          <a:prstGeom prst="rect">
            <a:avLst/>
          </a:prstGeom>
        </p:spPr>
        <p:txBody>
          <a:bodyPr lIns="0" rIns="0" tIns="0" bIns="0">
            <a:normAutofit/>
          </a:bodyPr>
          <a:p>
            <a:endParaRPr b="0" lang="en-US" sz="3200" spc="-1" strike="noStrike">
              <a:latin typeface="Arial"/>
            </a:endParaRPr>
          </a:p>
        </p:txBody>
      </p:sp>
      <p:sp>
        <p:nvSpPr>
          <p:cNvPr id="42" name="PlaceHolder 7"/>
          <p:cNvSpPr>
            <a:spLocks noGrp="1"/>
          </p:cNvSpPr>
          <p:nvPr>
            <p:ph type="body"/>
          </p:nvPr>
        </p:nvSpPr>
        <p:spPr>
          <a:xfrm>
            <a:off x="6636240" y="4060440"/>
            <a:ext cx="2919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subTitle"/>
          </p:nvPr>
        </p:nvSpPr>
        <p:spPr>
          <a:xfrm>
            <a:off x="503640" y="1769400"/>
            <a:ext cx="906912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503640" y="1769400"/>
            <a:ext cx="906912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3640" y="301680"/>
            <a:ext cx="906912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458200" y="529200"/>
            <a:ext cx="1820520" cy="220320"/>
          </a:xfrm>
          <a:prstGeom prst="rect">
            <a:avLst/>
          </a:prstGeom>
          <a:solidFill>
            <a:srgbClr val="ffffff"/>
          </a:solidFill>
          <a:ln>
            <a:solidFill>
              <a:srgbClr val="ffffff"/>
            </a:solidFill>
          </a:ln>
        </p:spPr>
        <p:style>
          <a:lnRef idx="0"/>
          <a:fillRef idx="0"/>
          <a:effectRef idx="0"/>
          <a:fontRef idx="minor"/>
        </p:style>
      </p:sp>
      <p:sp>
        <p:nvSpPr>
          <p:cNvPr id="1" name="CustomShape 2"/>
          <p:cNvSpPr/>
          <p:nvPr/>
        </p:nvSpPr>
        <p:spPr>
          <a:xfrm>
            <a:off x="0" y="7232760"/>
            <a:ext cx="3909240" cy="3027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8b8b8b"/>
                </a:solidFill>
                <a:latin typeface="Arial"/>
                <a:ea typeface="DejaVu Sans"/>
              </a:rPr>
              <a:t>September 2021</a:t>
            </a:r>
            <a:endParaRPr b="0" lang="en-US" sz="1200" spc="-1" strike="noStrike">
              <a:latin typeface="Arial"/>
            </a:endParaRPr>
          </a:p>
        </p:txBody>
      </p:sp>
      <p:pic>
        <p:nvPicPr>
          <p:cNvPr id="2" name="Picture 6" descr=""/>
          <p:cNvPicPr/>
          <p:nvPr/>
        </p:nvPicPr>
        <p:blipFill>
          <a:blip r:embed="rId2"/>
          <a:stretch/>
        </p:blipFill>
        <p:spPr>
          <a:xfrm>
            <a:off x="8056440" y="7122600"/>
            <a:ext cx="1320480" cy="421920"/>
          </a:xfrm>
          <a:prstGeom prst="rect">
            <a:avLst/>
          </a:prstGeom>
          <a:ln>
            <a:noFill/>
          </a:ln>
        </p:spPr>
      </p:pic>
      <p:sp>
        <p:nvSpPr>
          <p:cNvPr id="3" name="Line 3"/>
          <p:cNvSpPr/>
          <p:nvPr/>
        </p:nvSpPr>
        <p:spPr>
          <a:xfrm>
            <a:off x="18360" y="685800"/>
            <a:ext cx="10058400" cy="360"/>
          </a:xfrm>
          <a:prstGeom prst="line">
            <a:avLst/>
          </a:prstGeom>
          <a:ln w="57240">
            <a:solidFill>
              <a:srgbClr val="0000cc"/>
            </a:solidFill>
            <a:miter/>
          </a:ln>
        </p:spPr>
        <p:style>
          <a:lnRef idx="0"/>
          <a:fillRef idx="0"/>
          <a:effectRef idx="0"/>
          <a:fontRef idx="minor"/>
        </p:style>
      </p:sp>
      <p:sp>
        <p:nvSpPr>
          <p:cNvPr id="4" name="CustomShape 4"/>
          <p:cNvSpPr/>
          <p:nvPr/>
        </p:nvSpPr>
        <p:spPr>
          <a:xfrm>
            <a:off x="8600760" y="7208280"/>
            <a:ext cx="1181160" cy="41904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4F319086-BB59-4827-9073-9CD87BF89B93}" type="slidenum">
              <a:rPr b="0" lang="en-US" sz="1400" spc="-1" strike="noStrike">
                <a:solidFill>
                  <a:srgbClr val="000000"/>
                </a:solidFill>
                <a:latin typeface="ARiel"/>
                <a:ea typeface="DejaVu Sans"/>
              </a:rPr>
              <a:t>&lt;number&gt;</a:t>
            </a:fld>
            <a:endParaRPr b="0" lang="en-US" sz="1400" spc="-1" strike="noStrike">
              <a:latin typeface="Arial"/>
            </a:endParaRPr>
          </a:p>
        </p:txBody>
      </p:sp>
      <p:sp>
        <p:nvSpPr>
          <p:cNvPr id="5" name="PlaceHolder 5"/>
          <p:cNvSpPr>
            <a:spLocks noGrp="1"/>
          </p:cNvSpPr>
          <p:nvPr>
            <p:ph type="title"/>
          </p:nvPr>
        </p:nvSpPr>
        <p:spPr>
          <a:xfrm>
            <a:off x="503640" y="301680"/>
            <a:ext cx="9069120" cy="126252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 name="PlaceHolder 6"/>
          <p:cNvSpPr>
            <a:spLocks noGrp="1"/>
          </p:cNvSpPr>
          <p:nvPr>
            <p:ph type="body"/>
          </p:nvPr>
        </p:nvSpPr>
        <p:spPr>
          <a:xfrm>
            <a:off x="503640" y="1769400"/>
            <a:ext cx="90691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816120" y="2377440"/>
            <a:ext cx="8416440" cy="365400"/>
          </a:xfrm>
          <a:prstGeom prst="rect">
            <a:avLst/>
          </a:prstGeom>
          <a:noFill/>
          <a:ln w="9360">
            <a:noFill/>
          </a:ln>
        </p:spPr>
        <p:style>
          <a:lnRef idx="0"/>
          <a:fillRef idx="0"/>
          <a:effectRef idx="0"/>
          <a:fontRef idx="minor"/>
        </p:style>
        <p:txBody>
          <a:bodyPr lIns="90000" rIns="90000" tIns="45000" bIns="45000">
            <a:noAutofit/>
          </a:bodyPr>
          <a:p>
            <a:pPr algn="ctr">
              <a:lnSpc>
                <a:spcPct val="100000"/>
              </a:lnSpc>
            </a:pPr>
            <a:r>
              <a:rPr b="1" lang="en-US" sz="2800" spc="-1" strike="noStrike">
                <a:solidFill>
                  <a:srgbClr val="000000"/>
                </a:solidFill>
                <a:latin typeface="Arial"/>
                <a:ea typeface="DejaVu Sans"/>
              </a:rPr>
              <a:t>FY22 Research Ramp-up Plan</a:t>
            </a:r>
            <a:endParaRPr b="0" lang="en-US" sz="2800" spc="-1" strike="noStrike">
              <a:latin typeface="Arial"/>
            </a:endParaRPr>
          </a:p>
        </p:txBody>
      </p:sp>
      <p:sp>
        <p:nvSpPr>
          <p:cNvPr id="44" name="CustomShape 2"/>
          <p:cNvSpPr/>
          <p:nvPr/>
        </p:nvSpPr>
        <p:spPr>
          <a:xfrm>
            <a:off x="3108960" y="3522240"/>
            <a:ext cx="3563280" cy="864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SoLID Collaboration</a:t>
            </a: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September 17</a:t>
            </a:r>
            <a:r>
              <a:rPr b="0" lang="en-US" sz="1800" spc="-1" strike="noStrike" baseline="14000000">
                <a:solidFill>
                  <a:srgbClr val="000000"/>
                </a:solidFill>
                <a:latin typeface="Arial"/>
                <a:ea typeface="DejaVu Sans"/>
              </a:rPr>
              <a:t>th</a:t>
            </a:r>
            <a:r>
              <a:rPr b="0" lang="en-US" sz="1800" spc="-1" strike="noStrike">
                <a:solidFill>
                  <a:srgbClr val="000000"/>
                </a:solidFill>
                <a:latin typeface="Arial"/>
                <a:ea typeface="DejaVu Sans"/>
              </a:rPr>
              <a:t>, 2021</a:t>
            </a:r>
            <a:endParaRPr b="0" lang="en-US" sz="1800" spc="-1" strike="noStrike">
              <a:latin typeface="Arial"/>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39400" y="1688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Cherenkov testing and prototyping</a:t>
            </a:r>
            <a:endParaRPr b="0" lang="en-US" sz="2800" spc="-1" strike="noStrike">
              <a:latin typeface="Arial"/>
            </a:endParaRPr>
          </a:p>
        </p:txBody>
      </p:sp>
      <p:sp>
        <p:nvSpPr>
          <p:cNvPr id="84" name="CustomShape 2"/>
          <p:cNvSpPr/>
          <p:nvPr/>
        </p:nvSpPr>
        <p:spPr>
          <a:xfrm>
            <a:off x="274320" y="917280"/>
            <a:ext cx="9411120" cy="292536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Cherenkov Mirror Study</a:t>
            </a:r>
            <a:endParaRPr b="0" lang="en-US" sz="2000" spc="-1" strike="noStrike">
              <a:latin typeface="Arial"/>
            </a:endParaRPr>
          </a:p>
          <a:p>
            <a:pPr lvl="1" marL="673200" indent="-208440">
              <a:lnSpc>
                <a:spcPct val="100000"/>
              </a:lnSpc>
              <a:spcBef>
                <a:spcPts val="865"/>
              </a:spcBef>
              <a:buClr>
                <a:srgbClr val="00caca"/>
              </a:buClr>
              <a:buSzPct val="55000"/>
              <a:buFont typeface="Wingdings" charset="2"/>
              <a:buChar char=""/>
            </a:pPr>
            <a:r>
              <a:rPr b="0" lang="en-US" sz="2000" spc="-1" strike="noStrike">
                <a:solidFill>
                  <a:srgbClr val="000000"/>
                </a:solidFill>
                <a:latin typeface="Arial"/>
                <a:ea typeface="DejaVu Sans"/>
              </a:rPr>
              <a:t>Pursue mirror fabrication methods to advance pre-conceptual design</a:t>
            </a:r>
            <a:endParaRPr b="0" lang="en-US" sz="2000" spc="-1" strike="noStrike">
              <a:latin typeface="Arial"/>
            </a:endParaRPr>
          </a:p>
          <a:p>
            <a:pPr lvl="3" marL="864000" indent="-214920">
              <a:lnSpc>
                <a:spcPct val="100000"/>
              </a:lnSpc>
              <a:spcBef>
                <a:spcPts val="865"/>
              </a:spcBef>
              <a:buClr>
                <a:srgbClr val="e300e3"/>
              </a:buClr>
              <a:buSzPct val="45000"/>
              <a:buFont typeface="Wingdings" charset="2"/>
              <a:buChar char=""/>
            </a:pPr>
            <a:r>
              <a:rPr b="0" lang="en-US" sz="2000" spc="-1" strike="noStrike">
                <a:solidFill>
                  <a:srgbClr val="000000"/>
                </a:solidFill>
                <a:latin typeface="Arial"/>
                <a:ea typeface="DejaVu Sans"/>
              </a:rPr>
              <a:t>attach reflective plastic-lexan film to polished carbon-fiber blanks, need  mirror blank testing, lexan-film adhesion and radiation hardness testing</a:t>
            </a:r>
            <a:endParaRPr b="0" lang="en-US" sz="2000" spc="-1" strike="noStrike">
              <a:latin typeface="Arial"/>
            </a:endParaRPr>
          </a:p>
          <a:p>
            <a:pPr lvl="3" marL="864000" indent="-214920">
              <a:lnSpc>
                <a:spcPct val="100000"/>
              </a:lnSpc>
              <a:spcBef>
                <a:spcPts val="865"/>
              </a:spcBef>
              <a:buClr>
                <a:srgbClr val="e300e3"/>
              </a:buClr>
              <a:buSzPct val="45000"/>
              <a:buFont typeface="Wingdings" charset="2"/>
              <a:buChar char=""/>
            </a:pPr>
            <a:r>
              <a:rPr b="0" lang="en-US" sz="2000" spc="-1" strike="noStrike">
                <a:solidFill>
                  <a:srgbClr val="000000"/>
                </a:solidFill>
                <a:latin typeface="Arial"/>
                <a:ea typeface="DejaVu Sans"/>
              </a:rPr>
              <a:t>alternative 3D-printing carbon-fiber reinforced polymer blanks</a:t>
            </a:r>
            <a:endParaRPr b="0" lang="en-US" sz="2000" spc="-1" strike="noStrike">
              <a:latin typeface="Arial"/>
            </a:endParaRPr>
          </a:p>
          <a:p>
            <a:pPr lvl="1" marL="673200" indent="-208440">
              <a:lnSpc>
                <a:spcPct val="100000"/>
              </a:lnSpc>
              <a:spcBef>
                <a:spcPts val="865"/>
              </a:spcBef>
              <a:buClr>
                <a:srgbClr val="00caca"/>
              </a:buClr>
              <a:buSzPct val="55000"/>
              <a:buFont typeface="Wingdings" charset="2"/>
              <a:buChar char=""/>
            </a:pPr>
            <a:r>
              <a:rPr b="0" lang="en-US" sz="2000" spc="-1" strike="noStrike">
                <a:solidFill>
                  <a:srgbClr val="000000"/>
                </a:solidFill>
                <a:latin typeface="Arial"/>
                <a:ea typeface="DejaVu Sans"/>
              </a:rPr>
              <a:t>MAPMT and WLS coating radiation testing</a:t>
            </a:r>
            <a:endParaRPr b="0" lang="en-US" sz="2000" spc="-1" strike="noStrike">
              <a:latin typeface="Arial"/>
            </a:endParaRPr>
          </a:p>
        </p:txBody>
      </p:sp>
      <p:sp>
        <p:nvSpPr>
          <p:cNvPr id="85" name="CustomShape 3"/>
          <p:cNvSpPr/>
          <p:nvPr/>
        </p:nvSpPr>
        <p:spPr>
          <a:xfrm>
            <a:off x="274320" y="4117680"/>
            <a:ext cx="9411120" cy="453600"/>
          </a:xfrm>
          <a:prstGeom prst="rect">
            <a:avLst/>
          </a:prstGeom>
          <a:noFill/>
          <a:ln>
            <a:noFill/>
          </a:ln>
        </p:spPr>
        <p:style>
          <a:lnRef idx="0"/>
          <a:fillRef idx="0"/>
          <a:effectRef idx="0"/>
          <a:fontRef idx="minor"/>
        </p:style>
        <p:txBody>
          <a:bodyPr lIns="90000" rIns="90000" tIns="45000" bIns="45000">
            <a:noAutofit/>
          </a:bodyPr>
          <a:p>
            <a:pPr marL="216000" indent="-21204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New Mexico State U./Michael Paolone</a:t>
            </a:r>
            <a:endParaRPr b="0" lang="en-US" sz="2000" spc="-1" strike="noStrike">
              <a:latin typeface="Arial"/>
            </a:endParaRPr>
          </a:p>
        </p:txBody>
      </p:sp>
      <p:sp>
        <p:nvSpPr>
          <p:cNvPr id="86" name="CustomShape 4"/>
          <p:cNvSpPr/>
          <p:nvPr/>
        </p:nvSpPr>
        <p:spPr>
          <a:xfrm>
            <a:off x="294840" y="4854600"/>
            <a:ext cx="9213840" cy="1433520"/>
          </a:xfrm>
          <a:prstGeom prst="rect">
            <a:avLst/>
          </a:prstGeom>
          <a:noFill/>
          <a:ln>
            <a:noFill/>
          </a:ln>
        </p:spPr>
        <p:style>
          <a:lnRef idx="0"/>
          <a:fillRef idx="0"/>
          <a:effectRef idx="0"/>
          <a:fontRef idx="minor"/>
        </p:style>
        <p:txBody>
          <a:bodyPr lIns="90000" rIns="90000" tIns="45000" bIns="45000">
            <a:noAutofit/>
          </a:bodyPr>
          <a:p>
            <a:pPr marL="216000" indent="-212400">
              <a:lnSpc>
                <a:spcPct val="100000"/>
              </a:lnSpc>
              <a:buClr>
                <a:srgbClr val="0000ff"/>
              </a:buClr>
              <a:buSzPct val="55000"/>
              <a:buFont typeface="Wingdings" charset="2"/>
              <a:buChar char=""/>
            </a:pPr>
            <a:r>
              <a:rPr b="0" lang="en-US" sz="2000" spc="-1" strike="noStrike">
                <a:solidFill>
                  <a:srgbClr val="000000"/>
                </a:solidFill>
                <a:latin typeface="Arial"/>
                <a:ea typeface="DejaVu Sans"/>
              </a:rPr>
              <a:t>Prototyping of HGC mirror mounting and testing of gas tightness for readout</a:t>
            </a:r>
            <a:endParaRPr b="0" lang="en-US" sz="2000" spc="-1" strike="noStrike">
              <a:latin typeface="Arial"/>
            </a:endParaRPr>
          </a:p>
          <a:p>
            <a:pPr lvl="1" marL="673200" indent="-212400">
              <a:lnSpc>
                <a:spcPct val="100000"/>
              </a:lnSpc>
              <a:buClr>
                <a:srgbClr val="0000ff"/>
              </a:buClr>
              <a:buSzPct val="55000"/>
              <a:buFont typeface="Wingdings" charset="2"/>
              <a:buChar char=""/>
            </a:pPr>
            <a:r>
              <a:rPr b="0" lang="en-US" sz="2000" spc="-1" strike="noStrike">
                <a:solidFill>
                  <a:srgbClr val="000000"/>
                </a:solidFill>
                <a:latin typeface="Arial"/>
                <a:ea typeface="DejaVu Sans"/>
              </a:rPr>
              <a:t>Study how to mount large HGC mirrors of 137x33 cm for optical alignment</a:t>
            </a:r>
            <a:endParaRPr b="0" lang="en-US" sz="2000" spc="-1" strike="noStrike">
              <a:latin typeface="Arial"/>
            </a:endParaRPr>
          </a:p>
          <a:p>
            <a:pPr lvl="1" marL="673200" indent="-212400">
              <a:lnSpc>
                <a:spcPct val="100000"/>
              </a:lnSpc>
              <a:buClr>
                <a:srgbClr val="0000ff"/>
              </a:buClr>
              <a:buSzPct val="55000"/>
              <a:buFont typeface="Wingdings" charset="2"/>
              <a:buChar char=""/>
            </a:pPr>
            <a:r>
              <a:rPr b="0" lang="en-US" sz="2000" spc="-1" strike="noStrike">
                <a:solidFill>
                  <a:srgbClr val="000000"/>
                </a:solidFill>
                <a:latin typeface="Arial"/>
                <a:ea typeface="DejaVu Sans"/>
              </a:rPr>
              <a:t>Test gas tightness for electronic readout at 1.7atm</a:t>
            </a:r>
            <a:endParaRPr b="0" lang="en-US" sz="2000" spc="-1" strike="noStrike">
              <a:latin typeface="Arial"/>
            </a:endParaRPr>
          </a:p>
          <a:p>
            <a:pPr>
              <a:lnSpc>
                <a:spcPct val="100000"/>
              </a:lnSpc>
            </a:pPr>
            <a:endParaRPr b="0" lang="en-US" sz="2000" spc="-1" strike="noStrike">
              <a:latin typeface="Arial"/>
            </a:endParaRPr>
          </a:p>
        </p:txBody>
      </p:sp>
      <p:sp>
        <p:nvSpPr>
          <p:cNvPr id="87" name="CustomShape 5"/>
          <p:cNvSpPr/>
          <p:nvPr/>
        </p:nvSpPr>
        <p:spPr>
          <a:xfrm>
            <a:off x="274320" y="6187680"/>
            <a:ext cx="9411120" cy="453600"/>
          </a:xfrm>
          <a:prstGeom prst="rect">
            <a:avLst/>
          </a:prstGeom>
          <a:noFill/>
          <a:ln>
            <a:noFill/>
          </a:ln>
        </p:spPr>
        <p:style>
          <a:lnRef idx="0"/>
          <a:fillRef idx="0"/>
          <a:effectRef idx="0"/>
          <a:fontRef idx="minor"/>
        </p:style>
        <p:txBody>
          <a:bodyPr lIns="90000" rIns="90000" tIns="45000" bIns="45000">
            <a:noAutofit/>
          </a:bodyPr>
          <a:p>
            <a:pPr marL="216000" indent="-21204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Duke U./Haiyan Gao, Zhiwen Zhao</a:t>
            </a:r>
            <a:endParaRPr b="0" lang="en-US" sz="2000" spc="-1" strike="noStrike">
              <a:latin typeface="Arial"/>
            </a:endParaRPr>
          </a:p>
        </p:txBody>
      </p:sp>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39400" y="1688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Streaming DAQ</a:t>
            </a:r>
            <a:endParaRPr b="0" lang="en-US" sz="2800" spc="-1" strike="noStrike">
              <a:latin typeface="Arial"/>
            </a:endParaRPr>
          </a:p>
        </p:txBody>
      </p:sp>
      <p:sp>
        <p:nvSpPr>
          <p:cNvPr id="89" name="CustomShape 2"/>
          <p:cNvSpPr/>
          <p:nvPr/>
        </p:nvSpPr>
        <p:spPr>
          <a:xfrm>
            <a:off x="274320" y="1097280"/>
            <a:ext cx="9411120" cy="292536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3465a4"/>
              </a:buClr>
              <a:buSzPct val="55000"/>
              <a:buFont typeface="Wingdings" charset="2"/>
              <a:buChar char=""/>
            </a:pPr>
            <a:r>
              <a:rPr b="0" lang="en-US" sz="2000" spc="-1" strike="noStrike">
                <a:solidFill>
                  <a:srgbClr val="000000"/>
                </a:solidFill>
                <a:latin typeface="Arial"/>
                <a:ea typeface="DejaVu Sans"/>
              </a:rPr>
              <a:t>Suggested during March 2021 Science Review</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08440">
              <a:lnSpc>
                <a:spcPct val="100000"/>
              </a:lnSpc>
              <a:spcBef>
                <a:spcPts val="865"/>
              </a:spcBef>
              <a:buClr>
                <a:srgbClr val="3465a4"/>
              </a:buClr>
              <a:buSzPct val="55000"/>
              <a:buFont typeface="Wingdings" charset="2"/>
              <a:buChar char=""/>
            </a:pPr>
            <a:r>
              <a:rPr b="0" lang="en-US" sz="2000" spc="-1" strike="noStrike">
                <a:solidFill>
                  <a:srgbClr val="000000"/>
                </a:solidFill>
                <a:latin typeface="Arial"/>
                <a:ea typeface="DejaVu Sans"/>
              </a:rPr>
              <a:t>Tracking in high background and high rate is a large hurdle for SoLID</a:t>
            </a:r>
            <a:endParaRPr b="0" lang="en-US" sz="2000" spc="-1" strike="noStrike">
              <a:latin typeface="Arial"/>
            </a:endParaRPr>
          </a:p>
          <a:p>
            <a:pPr lvl="1" marL="432000" indent="-214200">
              <a:lnSpc>
                <a:spcPct val="100000"/>
              </a:lnSpc>
              <a:spcBef>
                <a:spcPts val="865"/>
              </a:spcBef>
              <a:buClr>
                <a:srgbClr val="00caca"/>
              </a:buClr>
              <a:buSzPct val="60000"/>
              <a:buFont typeface="Wingdings" charset="2"/>
              <a:buChar char=""/>
            </a:pPr>
            <a:r>
              <a:rPr b="0" lang="en-US" sz="2000" spc="-1" strike="noStrike">
                <a:solidFill>
                  <a:srgbClr val="000000"/>
                </a:solidFill>
                <a:latin typeface="Arial"/>
                <a:ea typeface="DejaVu Sans"/>
              </a:rPr>
              <a:t>build and test a streaming version of the VMM prototype</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08440">
              <a:lnSpc>
                <a:spcPct val="100000"/>
              </a:lnSpc>
              <a:spcBef>
                <a:spcPts val="865"/>
              </a:spcBef>
              <a:buClr>
                <a:srgbClr val="3465a4"/>
              </a:buClr>
              <a:buSzPct val="55000"/>
              <a:buFont typeface="Wingdings" charset="2"/>
              <a:buChar char=""/>
            </a:pPr>
            <a:r>
              <a:rPr b="0" lang="en-US" sz="2000" spc="-1" strike="noStrike">
                <a:solidFill>
                  <a:srgbClr val="000000"/>
                </a:solidFill>
                <a:latin typeface="Arial"/>
                <a:ea typeface="DejaVu Sans"/>
              </a:rPr>
              <a:t>Simulation of event size and data processing will be performed to evaluate the amount of computing and storage resources needed</a:t>
            </a:r>
            <a:endParaRPr b="0" lang="en-US" sz="2000" spc="-1" strike="noStrike">
              <a:latin typeface="Arial"/>
            </a:endParaRPr>
          </a:p>
        </p:txBody>
      </p:sp>
      <p:sp>
        <p:nvSpPr>
          <p:cNvPr id="90" name="CustomShape 3"/>
          <p:cNvSpPr/>
          <p:nvPr/>
        </p:nvSpPr>
        <p:spPr>
          <a:xfrm>
            <a:off x="311400" y="4754880"/>
            <a:ext cx="9411120" cy="2005560"/>
          </a:xfrm>
          <a:prstGeom prst="rect">
            <a:avLst/>
          </a:prstGeom>
          <a:noFill/>
          <a:ln>
            <a:noFill/>
          </a:ln>
        </p:spPr>
        <p:style>
          <a:lnRef idx="0"/>
          <a:fillRef idx="0"/>
          <a:effectRef idx="0"/>
          <a:fontRef idx="minor"/>
        </p:style>
        <p:txBody>
          <a:bodyPr lIns="90000" rIns="90000" tIns="45000" bIns="45000">
            <a:noAutofit/>
          </a:bodyPr>
          <a:p>
            <a:pPr marL="216000" indent="-21204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a:t>
            </a:r>
            <a:r>
              <a:rPr b="0" lang="en-US" sz="2000" spc="-1" strike="noStrike">
                <a:solidFill>
                  <a:srgbClr val="0000ff"/>
                </a:solidFill>
                <a:latin typeface="Arial"/>
                <a:ea typeface="DejaVu Sans"/>
              </a:rPr>
              <a:t> Rutgers U./ Ron Gilman</a:t>
            </a:r>
            <a:endParaRPr b="0" lang="en-US" sz="2000" spc="-1" strike="noStrike">
              <a:latin typeface="Arial"/>
            </a:endParaRPr>
          </a:p>
        </p:txBody>
      </p:sp>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39400" y="1814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Artificial Intelligence/ Machine Learning for SoLID</a:t>
            </a:r>
            <a:endParaRPr b="0" lang="en-US" sz="2800" spc="-1" strike="noStrike">
              <a:latin typeface="Arial"/>
            </a:endParaRPr>
          </a:p>
        </p:txBody>
      </p:sp>
      <p:sp>
        <p:nvSpPr>
          <p:cNvPr id="92" name="CustomShape 2"/>
          <p:cNvSpPr/>
          <p:nvPr/>
        </p:nvSpPr>
        <p:spPr>
          <a:xfrm>
            <a:off x="331200" y="854280"/>
            <a:ext cx="9411120" cy="2167560"/>
          </a:xfrm>
          <a:prstGeom prst="rect">
            <a:avLst/>
          </a:prstGeom>
          <a:noFill/>
          <a:ln>
            <a:noFill/>
          </a:ln>
        </p:spPr>
        <p:style>
          <a:lnRef idx="0"/>
          <a:fillRef idx="0"/>
          <a:effectRef idx="0"/>
          <a:fontRef idx="minor"/>
        </p:style>
        <p:txBody>
          <a:bodyPr lIns="90000" rIns="90000" tIns="45000" bIns="45000">
            <a:noAutofit/>
          </a:bodyPr>
          <a:p>
            <a:pPr marL="216000" indent="-2120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AI/ML has power of recognizing patterns within vast amounts of data generally surpasses traditional methods in terms of speed and accuracy</a:t>
            </a:r>
            <a:endParaRPr b="0" lang="en-US" sz="2000" spc="-1" strike="noStrike">
              <a:latin typeface="Arial"/>
            </a:endParaRPr>
          </a:p>
          <a:p>
            <a:pPr marL="216000" indent="-2120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It is ideal for SoLID’s high rate and high background at luminosity 10</a:t>
            </a:r>
            <a:r>
              <a:rPr b="0" lang="en-US" sz="2000" spc="-1" strike="noStrike" baseline="33000">
                <a:solidFill>
                  <a:srgbClr val="000000"/>
                </a:solidFill>
                <a:latin typeface="Arial"/>
                <a:ea typeface="DejaVu Sans"/>
              </a:rPr>
              <a:t>37</a:t>
            </a:r>
            <a:r>
              <a:rPr b="0" lang="en-US" sz="2000" spc="-1" strike="noStrike">
                <a:solidFill>
                  <a:srgbClr val="000000"/>
                </a:solidFill>
                <a:latin typeface="Arial"/>
                <a:ea typeface="DejaVu Sans"/>
              </a:rPr>
              <a:t> – 10</a:t>
            </a:r>
            <a:r>
              <a:rPr b="0" lang="en-US" sz="2000" spc="-1" strike="noStrike" baseline="33000">
                <a:solidFill>
                  <a:srgbClr val="000000"/>
                </a:solidFill>
                <a:latin typeface="Arial"/>
                <a:ea typeface="DejaVu Sans"/>
              </a:rPr>
              <a:t>39</a:t>
            </a:r>
            <a:r>
              <a:rPr b="0" lang="en-US" sz="2000" spc="-1" strike="noStrike">
                <a:solidFill>
                  <a:srgbClr val="000000"/>
                </a:solidFill>
                <a:latin typeface="Arial"/>
                <a:ea typeface="DejaVu Sans"/>
              </a:rPr>
              <a:t> cm</a:t>
            </a:r>
            <a:r>
              <a:rPr b="0" lang="en-US" sz="2000" spc="-1" strike="noStrike" baseline="33000">
                <a:solidFill>
                  <a:srgbClr val="000000"/>
                </a:solidFill>
                <a:latin typeface="Arial"/>
                <a:ea typeface="DejaVu Sans"/>
              </a:rPr>
              <a:t>-2</a:t>
            </a:r>
            <a:r>
              <a:rPr b="0" lang="en-US" sz="2000" spc="-1" strike="noStrike">
                <a:solidFill>
                  <a:srgbClr val="000000"/>
                </a:solidFill>
                <a:latin typeface="Arial"/>
                <a:ea typeface="DejaVu Sans"/>
              </a:rPr>
              <a:t>s</a:t>
            </a:r>
            <a:r>
              <a:rPr b="0" lang="en-US" sz="2000" spc="-1" strike="noStrike" baseline="33000">
                <a:solidFill>
                  <a:srgbClr val="000000"/>
                </a:solidFill>
                <a:latin typeface="Arial"/>
                <a:ea typeface="DejaVu Sans"/>
              </a:rPr>
              <a:t>-1</a:t>
            </a:r>
            <a:endParaRPr b="0" lang="en-US" sz="2000" spc="-1" strike="noStrike">
              <a:latin typeface="Arial"/>
            </a:endParaRPr>
          </a:p>
          <a:p>
            <a:pPr lvl="1" marL="432000" indent="-21204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AI for GEM tracking, PID of combined ECal and Cherenkov, and background reduction</a:t>
            </a:r>
            <a:endParaRPr b="0" lang="en-US" sz="2000" spc="-1" strike="noStrike">
              <a:latin typeface="Arial"/>
            </a:endParaRPr>
          </a:p>
          <a:p>
            <a:pPr lvl="1" marL="432000" indent="-21204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Improve efficiency and speed</a:t>
            </a:r>
            <a:endParaRPr b="0" lang="en-US" sz="2000" spc="-1" strike="noStrike">
              <a:latin typeface="Arial"/>
            </a:endParaRPr>
          </a:p>
          <a:p>
            <a:pPr lvl="1" marL="432000" indent="-21204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Optimization from multiple input variables more than traditional methods can handle</a:t>
            </a:r>
            <a:endParaRPr b="0" lang="en-US" sz="2000" spc="-1" strike="noStrike">
              <a:latin typeface="Arial"/>
            </a:endParaRPr>
          </a:p>
          <a:p>
            <a:pPr marL="216000" indent="-2120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SoLID-specific AI/ML study and optimization will provide feedback to detector design</a:t>
            </a:r>
            <a:endParaRPr b="0" lang="en-US" sz="2000" spc="-1" strike="noStrike">
              <a:latin typeface="Arial"/>
            </a:endParaRPr>
          </a:p>
          <a:p>
            <a:pPr marL="216000" indent="-2120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 an integrated part of the end-to-end software</a:t>
            </a:r>
            <a:endParaRPr b="0" lang="en-US" sz="2000" spc="-1" strike="noStrike">
              <a:latin typeface="Arial"/>
            </a:endParaRPr>
          </a:p>
        </p:txBody>
      </p:sp>
      <p:sp>
        <p:nvSpPr>
          <p:cNvPr id="93" name="CustomShape 3"/>
          <p:cNvSpPr/>
          <p:nvPr/>
        </p:nvSpPr>
        <p:spPr>
          <a:xfrm>
            <a:off x="365760" y="5681880"/>
            <a:ext cx="9320760" cy="934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We will utilize existing simulation tool and FTBF test data, along with new data expected from the upcoming high-rate beam test → possible multi-institution proposal responding to AI-focused FOA in 2022</a:t>
            </a:r>
            <a:endParaRPr b="0" lang="en-US" sz="2000" spc="-1" strike="noStrike">
              <a:latin typeface="Arial"/>
            </a:endParaRPr>
          </a:p>
        </p:txBody>
      </p:sp>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554480" y="4023360"/>
            <a:ext cx="8097120" cy="292176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2021 Director’s Review Report:</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3. The new experimental and theoretical research efforts and technical capabilities needed to accomplish the proposed scientific program.</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Comments:</a:t>
            </a:r>
            <a:endParaRPr b="0" lang="en-US" sz="1800" spc="-1" strike="noStrike">
              <a:latin typeface="Arial"/>
            </a:endParaRPr>
          </a:p>
          <a:p>
            <a:pPr marL="216000" indent="-210600">
              <a:lnSpc>
                <a:spcPct val="100000"/>
              </a:lnSpc>
              <a:spcBef>
                <a:spcPts val="575"/>
              </a:spcBef>
              <a:spcAft>
                <a:spcPts val="289"/>
              </a:spcAft>
              <a:buClr>
                <a:srgbClr val="000000"/>
              </a:buClr>
              <a:buSzPct val="45000"/>
              <a:buFont typeface="Wingdings" charset="2"/>
              <a:buChar char=""/>
            </a:pPr>
            <a:r>
              <a:rPr b="0" lang="en-US" sz="1800" spc="-1" strike="noStrike">
                <a:solidFill>
                  <a:srgbClr val="000000"/>
                </a:solidFill>
                <a:latin typeface="Times New Roman"/>
                <a:ea typeface="DejaVu Sans"/>
              </a:rPr>
              <a:t>From the presentations it was not possible to understand how far the R&amp;D on the different detectors has been progressed to ensure the chosen technologies are able to perform to the physics requirements, especially to the occupancy expected due to the high luminosity of 10</a:t>
            </a:r>
            <a:r>
              <a:rPr b="0" lang="en-US" sz="1800" spc="-1" strike="noStrike" baseline="33000">
                <a:solidFill>
                  <a:srgbClr val="000000"/>
                </a:solidFill>
                <a:latin typeface="Times New Roman"/>
                <a:ea typeface="DejaVu Sans"/>
              </a:rPr>
              <a:t>37</a:t>
            </a:r>
            <a:r>
              <a:rPr b="0" lang="en-US" sz="1800" spc="-1" strike="noStrike">
                <a:solidFill>
                  <a:srgbClr val="000000"/>
                </a:solidFill>
                <a:latin typeface="Times New Roman"/>
                <a:ea typeface="DejaVu Sans"/>
              </a:rPr>
              <a:t> – 10</a:t>
            </a:r>
            <a:r>
              <a:rPr b="0" lang="en-US" sz="1800" spc="-1" strike="noStrike" baseline="33000">
                <a:solidFill>
                  <a:srgbClr val="000000"/>
                </a:solidFill>
                <a:latin typeface="Times New Roman"/>
                <a:ea typeface="DejaVu Sans"/>
              </a:rPr>
              <a:t>39</a:t>
            </a:r>
            <a:r>
              <a:rPr b="0" lang="en-US" sz="1800" spc="-1" strike="noStrike">
                <a:solidFill>
                  <a:srgbClr val="000000"/>
                </a:solidFill>
                <a:latin typeface="Times New Roman"/>
                <a:ea typeface="DejaVu Sans"/>
              </a:rPr>
              <a:t> cm</a:t>
            </a:r>
            <a:r>
              <a:rPr b="0" lang="en-US" sz="1800" spc="-1" strike="noStrike" baseline="33000">
                <a:solidFill>
                  <a:srgbClr val="000000"/>
                </a:solidFill>
                <a:latin typeface="Times New Roman"/>
                <a:ea typeface="DejaVu Sans"/>
              </a:rPr>
              <a:t>-2</a:t>
            </a:r>
            <a:r>
              <a:rPr b="0" lang="en-US" sz="1800" spc="-1" strike="noStrike">
                <a:solidFill>
                  <a:srgbClr val="000000"/>
                </a:solidFill>
                <a:latin typeface="Times New Roman"/>
                <a:ea typeface="DejaVu Sans"/>
              </a:rPr>
              <a:t>s</a:t>
            </a:r>
            <a:r>
              <a:rPr b="0" lang="en-US" sz="1800" spc="-1" strike="noStrike" baseline="33000">
                <a:solidFill>
                  <a:srgbClr val="000000"/>
                </a:solidFill>
                <a:latin typeface="Times New Roman"/>
                <a:ea typeface="DejaVu Sans"/>
              </a:rPr>
              <a:t>-1</a:t>
            </a:r>
            <a:endParaRPr b="0" lang="en-US" sz="1800" spc="-1" strike="noStrike">
              <a:latin typeface="Arial"/>
            </a:endParaRPr>
          </a:p>
        </p:txBody>
      </p:sp>
      <p:sp>
        <p:nvSpPr>
          <p:cNvPr id="95" name="CustomShape 2"/>
          <p:cNvSpPr/>
          <p:nvPr/>
        </p:nvSpPr>
        <p:spPr>
          <a:xfrm>
            <a:off x="184320" y="914400"/>
            <a:ext cx="9139320" cy="272664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2015 Director’s Review Report:</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 Physics Relevance and Risks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1a.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:End-to-end physics simulations for the core measurements are lacking.</a:t>
            </a:r>
            <a:endParaRPr b="0" lang="en-US" sz="1800" spc="-1" strike="noStrike">
              <a:latin typeface="Arial"/>
            </a:endParaRPr>
          </a:p>
          <a:p>
            <a:pPr marL="216000" indent="-210600">
              <a:lnSpc>
                <a:spcPct val="100000"/>
              </a:lnSpc>
              <a:spcBef>
                <a:spcPts val="575"/>
              </a:spcBef>
              <a:spcAft>
                <a:spcPts val="289"/>
              </a:spcAft>
              <a:buClr>
                <a:srgbClr val="000000"/>
              </a:buClr>
              <a:buSzPct val="45000"/>
              <a:buFont typeface="Wingdings" charset="2"/>
              <a:buChar char=""/>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End-to-end simulations with realistic subsystem responses and material budgets, and complete track finding and reconstruction should be developed.</a:t>
            </a:r>
            <a:endParaRPr b="0" lang="en-US" sz="1800" spc="-1" strike="noStrike">
              <a:latin typeface="Arial"/>
            </a:endParaRPr>
          </a:p>
          <a:p>
            <a:pPr>
              <a:lnSpc>
                <a:spcPct val="100000"/>
              </a:lnSpc>
              <a:spcBef>
                <a:spcPts val="575"/>
              </a:spcBef>
              <a:spcAft>
                <a:spcPts val="289"/>
              </a:spcAft>
            </a:pPr>
            <a:r>
              <a:rPr b="0" lang="en-US" sz="1800" spc="-1" strike="noStrike">
                <a:solidFill>
                  <a:srgbClr val="000000"/>
                </a:solidFill>
                <a:latin typeface="Times New Roman"/>
                <a:ea typeface="DejaVu Sans"/>
              </a:rPr>
              <a:t>1b.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 The SoLID simulation framework is in the beginning stages of development.</a:t>
            </a:r>
            <a:endParaRPr b="0" lang="en-US" sz="1800" spc="-1" strike="noStrike">
              <a:latin typeface="Arial"/>
            </a:endParaRPr>
          </a:p>
          <a:p>
            <a:pPr>
              <a:lnSpc>
                <a:spcPct val="100000"/>
              </a:lnSpc>
              <a:spcBef>
                <a:spcPts val="575"/>
              </a:spcBef>
              <a:spcAft>
                <a:spcPts val="289"/>
              </a:spcAft>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The development of a simulation framework with realistic reconstruction and analysis should be pursued with high priority and increased resources.</a:t>
            </a:r>
            <a:endParaRPr b="0" lang="en-US" sz="1800" spc="-1" strike="noStrike">
              <a:latin typeface="Arial"/>
            </a:endParaRPr>
          </a:p>
        </p:txBody>
      </p:sp>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239400" y="11952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SoLID FY22 Research Rampup Plan</a:t>
            </a:r>
            <a:endParaRPr b="0" lang="en-US" sz="2800" spc="-1" strike="noStrike">
              <a:latin typeface="Arial"/>
            </a:endParaRPr>
          </a:p>
        </p:txBody>
      </p:sp>
      <p:sp>
        <p:nvSpPr>
          <p:cNvPr id="46" name="CustomShape 2"/>
          <p:cNvSpPr/>
          <p:nvPr/>
        </p:nvSpPr>
        <p:spPr>
          <a:xfrm>
            <a:off x="274320" y="1005840"/>
            <a:ext cx="9411120" cy="81828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Beamtest in FY22 – high luminosity (high rate and high radiation) beam test of detector components and DAQ system, as suggested by the Feb 2021 Director’s Review of SoLID</a:t>
            </a:r>
            <a:endParaRPr b="0" lang="en-US" sz="2000" spc="-1" strike="noStrike">
              <a:latin typeface="Arial"/>
            </a:endParaRPr>
          </a:p>
          <a:p>
            <a:pPr lvl="1" marL="432000" indent="-21168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Cherenkov detectors had high rate tests in 2020 as part of pre-R&amp;D</a:t>
            </a:r>
            <a:endParaRPr b="0" lang="en-US" sz="2000" spc="-1" strike="noStrike">
              <a:latin typeface="Arial"/>
            </a:endParaRPr>
          </a:p>
          <a:p>
            <a:pPr lvl="1" marL="432000" indent="-21168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ECal had calibration tests at FTBF, need high rate beam test</a:t>
            </a:r>
            <a:endParaRPr b="0" lang="en-US" sz="2000" spc="-1" strike="noStrike">
              <a:latin typeface="Arial"/>
            </a:endParaRPr>
          </a:p>
          <a:p>
            <a:pPr lvl="1" marL="432000" indent="-21168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GEM with new VMM readout is currently being bench tested with (x-ray mimic) high rate. Need high radiation and high rate test with beam in an actual hall environment (SBS lessons learned)</a:t>
            </a:r>
            <a:endParaRPr b="0" lang="en-US" sz="2000" spc="-1" strike="noStrike">
              <a:latin typeface="Arial"/>
            </a:endParaRPr>
          </a:p>
          <a:p>
            <a:pPr lvl="1" marL="432000" indent="-211680">
              <a:lnSpc>
                <a:spcPct val="100000"/>
              </a:lnSpc>
              <a:spcBef>
                <a:spcPts val="865"/>
              </a:spcBef>
              <a:buClr>
                <a:srgbClr val="ff0000"/>
              </a:buClr>
              <a:buSzPct val="60000"/>
              <a:buFont typeface="Wingdings" charset="2"/>
              <a:buChar char=""/>
            </a:pPr>
            <a:r>
              <a:rPr b="0" lang="en-US" sz="2000" spc="-1" strike="noStrike">
                <a:solidFill>
                  <a:srgbClr val="000000"/>
                </a:solidFill>
                <a:latin typeface="Arial"/>
                <a:ea typeface="DejaVu Sans"/>
              </a:rPr>
              <a:t>Focus will be high rate on ECal and GEM VMM3 readout</a:t>
            </a:r>
            <a:endParaRPr b="0" lang="en-US" sz="2000" spc="-1" strike="noStrike">
              <a:latin typeface="Arial"/>
            </a:endParaRPr>
          </a:p>
        </p:txBody>
      </p:sp>
      <p:pic>
        <p:nvPicPr>
          <p:cNvPr id="47" name="" descr=""/>
          <p:cNvPicPr/>
          <p:nvPr/>
        </p:nvPicPr>
        <p:blipFill>
          <a:blip r:embed="rId1"/>
          <a:srcRect l="0" t="12430" r="2421" b="7565"/>
          <a:stretch/>
        </p:blipFill>
        <p:spPr>
          <a:xfrm>
            <a:off x="-16818480" y="-30592800"/>
            <a:ext cx="4024800" cy="4564440"/>
          </a:xfrm>
          <a:prstGeom prst="rect">
            <a:avLst/>
          </a:prstGeom>
          <a:ln>
            <a:noFill/>
          </a:ln>
        </p:spPr>
      </p:pic>
      <p:sp>
        <p:nvSpPr>
          <p:cNvPr id="48" name="CustomShape 3"/>
          <p:cNvSpPr/>
          <p:nvPr/>
        </p:nvSpPr>
        <p:spPr>
          <a:xfrm>
            <a:off x="308520" y="4851720"/>
            <a:ext cx="9379800" cy="652680"/>
          </a:xfrm>
          <a:prstGeom prst="rect">
            <a:avLst/>
          </a:prstGeom>
          <a:noFill/>
          <a:ln>
            <a:noFill/>
          </a:ln>
        </p:spPr>
        <p:style>
          <a:lnRef idx="0"/>
          <a:fillRef idx="0"/>
          <a:effectRef idx="0"/>
          <a:fontRef idx="minor"/>
        </p:style>
        <p:txBody>
          <a:bodyPr lIns="90000" rIns="90000" tIns="45000" bIns="45000">
            <a:noAutofit/>
          </a:bodyPr>
          <a:p>
            <a:pPr marL="216000" indent="-211680">
              <a:lnSpc>
                <a:spcPct val="100000"/>
              </a:lnSpc>
              <a:buClr>
                <a:srgbClr val="0000ff"/>
              </a:buClr>
              <a:buSzPct val="55000"/>
              <a:buFont typeface="Wingdings" charset="2"/>
              <a:buChar char=""/>
            </a:pPr>
            <a:r>
              <a:rPr b="0" lang="en-US" sz="2000" spc="-1" strike="noStrike">
                <a:solidFill>
                  <a:srgbClr val="000000"/>
                </a:solidFill>
                <a:latin typeface="Arial"/>
                <a:ea typeface="DejaVu Sans"/>
              </a:rPr>
              <a:t>Beam test of detector and DAQ at high luminosity will help to identify issues and to advance pre-conceptual design.</a:t>
            </a:r>
            <a:endParaRPr b="0" lang="en-US" sz="2000" spc="-1" strike="noStrike">
              <a:latin typeface="Arial"/>
            </a:endParaRPr>
          </a:p>
        </p:txBody>
      </p:sp>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239400" y="1688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0" name="CustomShape 2"/>
          <p:cNvSpPr/>
          <p:nvPr/>
        </p:nvSpPr>
        <p:spPr>
          <a:xfrm>
            <a:off x="274320" y="878400"/>
            <a:ext cx="9411120" cy="216756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sp>
        <p:nvSpPr>
          <p:cNvPr id="51" name="CustomShape 3"/>
          <p:cNvSpPr/>
          <p:nvPr/>
        </p:nvSpPr>
        <p:spPr>
          <a:xfrm>
            <a:off x="274320" y="1592640"/>
            <a:ext cx="7110360" cy="651240"/>
          </a:xfrm>
          <a:prstGeom prst="rect">
            <a:avLst/>
          </a:prstGeom>
          <a:noFill/>
          <a:ln>
            <a:noFill/>
          </a:ln>
        </p:spPr>
        <p:style>
          <a:lnRef idx="0"/>
          <a:fillRef idx="0"/>
          <a:effectRef idx="0"/>
          <a:fontRef idx="minor"/>
        </p:style>
      </p:sp>
      <p:sp>
        <p:nvSpPr>
          <p:cNvPr id="52" name="CustomShape 4"/>
          <p:cNvSpPr/>
          <p:nvPr/>
        </p:nvSpPr>
        <p:spPr>
          <a:xfrm>
            <a:off x="274320" y="1371600"/>
            <a:ext cx="7110360" cy="650880"/>
          </a:xfrm>
          <a:prstGeom prst="rect">
            <a:avLst/>
          </a:prstGeom>
          <a:noFill/>
          <a:ln>
            <a:noFill/>
          </a:ln>
        </p:spPr>
        <p:style>
          <a:lnRef idx="0"/>
          <a:fillRef idx="0"/>
          <a:effectRef idx="0"/>
          <a:fontRef idx="minor"/>
        </p:style>
      </p:sp>
      <p:pic>
        <p:nvPicPr>
          <p:cNvPr id="53" name="" descr=""/>
          <p:cNvPicPr/>
          <p:nvPr/>
        </p:nvPicPr>
        <p:blipFill>
          <a:blip r:embed="rId1"/>
          <a:stretch/>
        </p:blipFill>
        <p:spPr>
          <a:xfrm>
            <a:off x="1659600" y="1330920"/>
            <a:ext cx="8032680" cy="5833080"/>
          </a:xfrm>
          <a:prstGeom prst="rect">
            <a:avLst/>
          </a:prstGeom>
          <a:ln>
            <a:noFill/>
          </a:ln>
        </p:spPr>
      </p:pic>
      <p:sp>
        <p:nvSpPr>
          <p:cNvPr id="54" name="CustomShape 5"/>
          <p:cNvSpPr/>
          <p:nvPr/>
        </p:nvSpPr>
        <p:spPr>
          <a:xfrm>
            <a:off x="365760" y="4056480"/>
            <a:ext cx="1187280" cy="184320"/>
          </a:xfrm>
          <a:custGeom>
            <a:avLst/>
            <a:gdLst/>
            <a:ahLst/>
            <a:rect l="l" t="t" r="r" b="b"/>
            <a:pathLst>
              <a:path w="3304" h="518">
                <a:moveTo>
                  <a:pt x="0" y="129"/>
                </a:moveTo>
                <a:lnTo>
                  <a:pt x="2477" y="129"/>
                </a:lnTo>
                <a:lnTo>
                  <a:pt x="2477" y="0"/>
                </a:lnTo>
                <a:lnTo>
                  <a:pt x="3303" y="258"/>
                </a:lnTo>
                <a:lnTo>
                  <a:pt x="2477" y="517"/>
                </a:lnTo>
                <a:lnTo>
                  <a:pt x="2477" y="387"/>
                </a:lnTo>
                <a:lnTo>
                  <a:pt x="0" y="387"/>
                </a:lnTo>
                <a:lnTo>
                  <a:pt x="0" y="129"/>
                </a:lnTo>
              </a:path>
            </a:pathLst>
          </a:custGeom>
          <a:solidFill>
            <a:srgbClr val="ff0000"/>
          </a:solidFill>
          <a:ln>
            <a:solidFill>
              <a:srgbClr val="ff0000"/>
            </a:solidFill>
          </a:ln>
        </p:spPr>
        <p:style>
          <a:lnRef idx="0"/>
          <a:fillRef idx="0"/>
          <a:effectRef idx="0"/>
          <a:fontRef idx="minor"/>
        </p:style>
      </p:sp>
      <p:sp>
        <p:nvSpPr>
          <p:cNvPr id="55" name="CustomShape 6"/>
          <p:cNvSpPr/>
          <p:nvPr/>
        </p:nvSpPr>
        <p:spPr>
          <a:xfrm>
            <a:off x="365760" y="3474720"/>
            <a:ext cx="1095840" cy="600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particle direction</a:t>
            </a:r>
            <a:endParaRPr b="0" lang="en-US" sz="1800" spc="-1" strike="noStrike">
              <a:latin typeface="Arial"/>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1659960" y="1331280"/>
            <a:ext cx="8032680" cy="5833080"/>
          </a:xfrm>
          <a:prstGeom prst="rect">
            <a:avLst/>
          </a:prstGeom>
          <a:ln>
            <a:noFill/>
          </a:ln>
        </p:spPr>
      </p:pic>
      <p:sp>
        <p:nvSpPr>
          <p:cNvPr id="57" name="CustomShape 1"/>
          <p:cNvSpPr/>
          <p:nvPr/>
        </p:nvSpPr>
        <p:spPr>
          <a:xfrm>
            <a:off x="239400" y="1688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8" name="CustomShape 2"/>
          <p:cNvSpPr/>
          <p:nvPr/>
        </p:nvSpPr>
        <p:spPr>
          <a:xfrm>
            <a:off x="274320" y="878400"/>
            <a:ext cx="9411120" cy="216756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pic>
        <p:nvPicPr>
          <p:cNvPr id="59" name="" descr=""/>
          <p:cNvPicPr/>
          <p:nvPr/>
        </p:nvPicPr>
        <p:blipFill>
          <a:blip r:embed="rId2"/>
          <a:srcRect l="20570" t="1013" r="47747" b="9695"/>
          <a:stretch/>
        </p:blipFill>
        <p:spPr>
          <a:xfrm>
            <a:off x="274320" y="1920240"/>
            <a:ext cx="1366920" cy="5157000"/>
          </a:xfrm>
          <a:prstGeom prst="rect">
            <a:avLst/>
          </a:prstGeom>
          <a:ln>
            <a:noFill/>
          </a:ln>
        </p:spPr>
      </p:pic>
      <p:pic>
        <p:nvPicPr>
          <p:cNvPr id="60" name="" descr=""/>
          <p:cNvPicPr/>
          <p:nvPr/>
        </p:nvPicPr>
        <p:blipFill>
          <a:blip r:embed="rId3"/>
          <a:srcRect l="1664" t="7871" r="11659" b="16680"/>
          <a:stretch/>
        </p:blipFill>
        <p:spPr>
          <a:xfrm>
            <a:off x="7591320" y="878400"/>
            <a:ext cx="2188440" cy="2386800"/>
          </a:xfrm>
          <a:prstGeom prst="rect">
            <a:avLst/>
          </a:prstGeom>
          <a:ln>
            <a:noFill/>
          </a:ln>
        </p:spPr>
      </p:pic>
      <p:sp>
        <p:nvSpPr>
          <p:cNvPr id="61" name="CustomShape 3"/>
          <p:cNvSpPr/>
          <p:nvPr/>
        </p:nvSpPr>
        <p:spPr>
          <a:xfrm>
            <a:off x="274320" y="1592640"/>
            <a:ext cx="7110360" cy="651240"/>
          </a:xfrm>
          <a:prstGeom prst="rect">
            <a:avLst/>
          </a:prstGeom>
          <a:noFill/>
          <a:ln>
            <a:noFill/>
          </a:ln>
        </p:spPr>
        <p:style>
          <a:lnRef idx="0"/>
          <a:fillRef idx="0"/>
          <a:effectRef idx="0"/>
          <a:fontRef idx="minor"/>
        </p:style>
      </p:sp>
      <p:sp>
        <p:nvSpPr>
          <p:cNvPr id="62" name="CustomShape 4"/>
          <p:cNvSpPr/>
          <p:nvPr/>
        </p:nvSpPr>
        <p:spPr>
          <a:xfrm>
            <a:off x="274320" y="1371600"/>
            <a:ext cx="7110360" cy="650880"/>
          </a:xfrm>
          <a:prstGeom prst="rect">
            <a:avLst/>
          </a:prstGeom>
          <a:noFill/>
          <a:ln>
            <a:noFill/>
          </a:ln>
        </p:spPr>
        <p:style>
          <a:lnRef idx="0"/>
          <a:fillRef idx="0"/>
          <a:effectRef idx="0"/>
          <a:fontRef idx="minor"/>
        </p:style>
      </p:sp>
      <p:sp>
        <p:nvSpPr>
          <p:cNvPr id="63" name="CustomShape 5"/>
          <p:cNvSpPr/>
          <p:nvPr/>
        </p:nvSpPr>
        <p:spPr>
          <a:xfrm>
            <a:off x="183240" y="1371600"/>
            <a:ext cx="1366920" cy="65232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4-PMT Cherenkov</a:t>
            </a:r>
            <a:endParaRPr b="0" lang="en-US" sz="1800" spc="-1" strike="noStrike">
              <a:latin typeface="Arial"/>
            </a:endParaRPr>
          </a:p>
        </p:txBody>
      </p:sp>
      <p:sp>
        <p:nvSpPr>
          <p:cNvPr id="64" name="CustomShape 6"/>
          <p:cNvSpPr/>
          <p:nvPr/>
        </p:nvSpPr>
        <p:spPr>
          <a:xfrm>
            <a:off x="8412480" y="861120"/>
            <a:ext cx="1458360" cy="59760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3x shashlyk modules</a:t>
            </a:r>
            <a:endParaRPr b="0" lang="en-US" sz="1800" spc="-1" strike="noStrike">
              <a:latin typeface="Arial"/>
            </a:endParaRPr>
          </a:p>
        </p:txBody>
      </p:sp>
      <p:pic>
        <p:nvPicPr>
          <p:cNvPr id="65" name="" descr=""/>
          <p:cNvPicPr/>
          <p:nvPr/>
        </p:nvPicPr>
        <p:blipFill>
          <a:blip r:embed="rId4"/>
          <a:srcRect l="21333" t="17731" r="21500" b="25401"/>
          <a:stretch/>
        </p:blipFill>
        <p:spPr>
          <a:xfrm>
            <a:off x="6583680" y="4789800"/>
            <a:ext cx="3013920" cy="2247480"/>
          </a:xfrm>
          <a:prstGeom prst="rect">
            <a:avLst/>
          </a:prstGeom>
          <a:ln>
            <a:noFill/>
          </a:ln>
        </p:spPr>
      </p:pic>
      <p:sp>
        <p:nvSpPr>
          <p:cNvPr id="66" name="CustomShape 7"/>
          <p:cNvSpPr/>
          <p:nvPr/>
        </p:nvSpPr>
        <p:spPr>
          <a:xfrm>
            <a:off x="8174160" y="6495120"/>
            <a:ext cx="1641240" cy="59760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10cmx10cm GEMs</a:t>
            </a:r>
            <a:endParaRPr b="0" lang="en-US" sz="1800" spc="-1" strike="noStrike">
              <a:latin typeface="Arial"/>
            </a:endParaRPr>
          </a:p>
        </p:txBody>
      </p:sp>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4297680" y="1698480"/>
            <a:ext cx="5649120" cy="5482080"/>
          </a:xfrm>
          <a:prstGeom prst="rect">
            <a:avLst/>
          </a:prstGeom>
          <a:ln>
            <a:noFill/>
          </a:ln>
        </p:spPr>
      </p:pic>
      <p:sp>
        <p:nvSpPr>
          <p:cNvPr id="68" name="CustomShape 1"/>
          <p:cNvSpPr/>
          <p:nvPr/>
        </p:nvSpPr>
        <p:spPr>
          <a:xfrm>
            <a:off x="239400" y="1688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Location</a:t>
            </a:r>
            <a:endParaRPr b="0" lang="en-US" sz="2800" spc="-1" strike="noStrike">
              <a:latin typeface="Arial"/>
            </a:endParaRPr>
          </a:p>
        </p:txBody>
      </p:sp>
      <p:sp>
        <p:nvSpPr>
          <p:cNvPr id="69" name="CustomShape 2"/>
          <p:cNvSpPr/>
          <p:nvPr/>
        </p:nvSpPr>
        <p:spPr>
          <a:xfrm>
            <a:off x="238320" y="896040"/>
            <a:ext cx="5794920" cy="120276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SBS program in Hall A close to SoLID running</a:t>
            </a:r>
            <a:endParaRPr b="0" lang="en-US" sz="2000" spc="-1" strike="noStrike">
              <a:latin typeface="Arial"/>
            </a:endParaRPr>
          </a:p>
          <a:p>
            <a:pPr marL="216000" indent="-2084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Hall C also possible</a:t>
            </a:r>
            <a:endParaRPr b="0" lang="en-US" sz="2000" spc="-1" strike="noStrike">
              <a:latin typeface="Arial"/>
            </a:endParaRPr>
          </a:p>
          <a:p>
            <a:pPr>
              <a:lnSpc>
                <a:spcPct val="100000"/>
              </a:lnSpc>
              <a:spcBef>
                <a:spcPts val="865"/>
              </a:spcBef>
            </a:pPr>
            <a:endParaRPr b="0" lang="en-US" sz="2000" spc="-1" strike="noStrike">
              <a:latin typeface="Arial"/>
            </a:endParaRPr>
          </a:p>
        </p:txBody>
      </p:sp>
      <p:sp>
        <p:nvSpPr>
          <p:cNvPr id="70" name="CustomShape 3"/>
          <p:cNvSpPr/>
          <p:nvPr/>
        </p:nvSpPr>
        <p:spPr>
          <a:xfrm>
            <a:off x="274320" y="3005280"/>
            <a:ext cx="5023080" cy="2533680"/>
          </a:xfrm>
          <a:prstGeom prst="rect">
            <a:avLst/>
          </a:prstGeom>
          <a:noFill/>
          <a:ln>
            <a:noFill/>
          </a:ln>
        </p:spPr>
        <p:style>
          <a:lnRef idx="0"/>
          <a:fillRef idx="0"/>
          <a:effectRef idx="0"/>
          <a:fontRef idx="minor"/>
        </p:style>
      </p:sp>
      <p:sp>
        <p:nvSpPr>
          <p:cNvPr id="71" name="CustomShape 4"/>
          <p:cNvSpPr/>
          <p:nvPr/>
        </p:nvSpPr>
        <p:spPr>
          <a:xfrm>
            <a:off x="4373280" y="6381360"/>
            <a:ext cx="1707120" cy="6516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Hall A floorplan</a:t>
            </a:r>
            <a:endParaRPr b="0" lang="en-US" sz="2000" spc="-1" strike="noStrike">
              <a:latin typeface="Arial"/>
            </a:endParaRPr>
          </a:p>
        </p:txBody>
      </p:sp>
      <p:sp>
        <p:nvSpPr>
          <p:cNvPr id="72" name="CustomShape 5"/>
          <p:cNvSpPr/>
          <p:nvPr/>
        </p:nvSpPr>
        <p:spPr>
          <a:xfrm>
            <a:off x="7303320" y="5212080"/>
            <a:ext cx="671760" cy="37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SBS</a:t>
            </a:r>
            <a:endParaRPr b="0" lang="en-US" sz="1800" spc="-1" strike="noStrike">
              <a:latin typeface="Arial"/>
            </a:endParaRPr>
          </a:p>
        </p:txBody>
      </p:sp>
      <p:sp>
        <p:nvSpPr>
          <p:cNvPr id="73" name="CustomShape 6"/>
          <p:cNvSpPr/>
          <p:nvPr/>
        </p:nvSpPr>
        <p:spPr>
          <a:xfrm>
            <a:off x="7225920" y="3209400"/>
            <a:ext cx="544320" cy="37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BB</a:t>
            </a:r>
            <a:endParaRPr b="0" lang="en-US" sz="1800" spc="-1" strike="noStrike">
              <a:latin typeface="Arial"/>
            </a:endParaRPr>
          </a:p>
        </p:txBody>
      </p:sp>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239400" y="16884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Resources </a:t>
            </a:r>
            <a:endParaRPr b="0" lang="en-US" sz="2800" spc="-1" strike="noStrike">
              <a:latin typeface="Arial"/>
            </a:endParaRPr>
          </a:p>
        </p:txBody>
      </p:sp>
      <p:sp>
        <p:nvSpPr>
          <p:cNvPr id="75" name="CustomShape 2"/>
          <p:cNvSpPr/>
          <p:nvPr/>
        </p:nvSpPr>
        <p:spPr>
          <a:xfrm>
            <a:off x="365760" y="914400"/>
            <a:ext cx="9505440" cy="3013200"/>
          </a:xfrm>
          <a:prstGeom prst="rect">
            <a:avLst/>
          </a:prstGeom>
          <a:noFill/>
          <a:ln>
            <a:noFill/>
          </a:ln>
        </p:spPr>
        <p:style>
          <a:lnRef idx="0"/>
          <a:fillRef idx="0"/>
          <a:effectRef idx="0"/>
          <a:fontRef idx="minor"/>
        </p:style>
        <p:txBody>
          <a:bodyPr lIns="90000" rIns="90000" tIns="45000" bIns="45000">
            <a:noAutofit/>
          </a:bodyPr>
          <a:p>
            <a:pPr marL="216000" indent="-2084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Resources needed:</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0916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Total 4 FTEs</a:t>
            </a:r>
            <a:endParaRPr b="0" lang="en-US" sz="2000" spc="-1" strike="noStrike">
              <a:latin typeface="Arial"/>
            </a:endParaRPr>
          </a:p>
          <a:p>
            <a:pPr lvl="2" marL="648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User redirect and JLab Physics Division provide support →  2 FTE</a:t>
            </a:r>
            <a:endParaRPr b="0" lang="en-US" sz="2000" spc="-1" strike="noStrike">
              <a:latin typeface="Arial"/>
            </a:endParaRPr>
          </a:p>
          <a:p>
            <a:pPr lvl="2" marL="648000" indent="-21420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Request </a:t>
            </a:r>
            <a:r>
              <a:rPr b="0" lang="en-US" sz="2000" spc="-1" strike="noStrike">
                <a:solidFill>
                  <a:srgbClr val="c9211e"/>
                </a:solidFill>
                <a:latin typeface="Arial"/>
                <a:ea typeface="DejaVu Sans"/>
              </a:rPr>
              <a:t>2 FTE</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0916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Procurement: </a:t>
            </a:r>
            <a:r>
              <a:rPr b="0" lang="en-US" sz="2000" spc="-1" strike="noStrike">
                <a:solidFill>
                  <a:srgbClr val="c9211e"/>
                </a:solidFill>
                <a:latin typeface="Arial"/>
                <a:ea typeface="DejaVu Sans"/>
              </a:rPr>
              <a:t>$200 k </a:t>
            </a:r>
            <a:endParaRPr b="0" lang="en-US" sz="2000" spc="-1" strike="noStrike">
              <a:latin typeface="Arial"/>
            </a:endParaRPr>
          </a:p>
        </p:txBody>
      </p:sp>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274320" y="1117080"/>
            <a:ext cx="9417600" cy="290556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buClr>
                <a:srgbClr val="0000ff"/>
              </a:buClr>
              <a:buSzPct val="55000"/>
              <a:buFont typeface="Wingdings" charset="2"/>
              <a:buChar char=""/>
            </a:pPr>
            <a:r>
              <a:rPr b="0" lang="en-US" sz="2000" spc="-1" strike="noStrike">
                <a:solidFill>
                  <a:srgbClr val="000000"/>
                </a:solidFill>
                <a:latin typeface="Arial"/>
                <a:ea typeface="DejaVu Sans"/>
              </a:rPr>
              <a:t>Other topics from SoLID collaboration institutions PIs:</a:t>
            </a:r>
            <a:endParaRPr b="0" lang="en-US" sz="2000" spc="-1" strike="noStrike">
              <a:latin typeface="Arial"/>
            </a:endParaRPr>
          </a:p>
          <a:p>
            <a:pPr lvl="1" marL="432000" indent="-21096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Cherenkov testing and prototyping (to advance pre-conceptual design) (</a:t>
            </a:r>
            <a:r>
              <a:rPr b="0" lang="en-US" sz="1800" spc="-1" strike="noStrike">
                <a:solidFill>
                  <a:srgbClr val="0000ff"/>
                </a:solidFill>
                <a:latin typeface="Arial"/>
                <a:ea typeface="DejaVu Sans"/>
              </a:rPr>
              <a:t>Michael Paolone/New Mexico State U., Haiyan Gao, Zhiwen Zhao/Duke U.</a:t>
            </a:r>
            <a:r>
              <a:rPr b="0" lang="en-US" sz="1800" spc="-1" strike="noStrike">
                <a:solidFill>
                  <a:srgbClr val="000000"/>
                </a:solidFill>
                <a:latin typeface="Arial"/>
                <a:ea typeface="DejaVu Sans"/>
              </a:rPr>
              <a:t>)</a:t>
            </a:r>
            <a:endParaRPr b="0" lang="en-US" sz="1800" spc="-1" strike="noStrike">
              <a:latin typeface="Arial"/>
            </a:endParaRPr>
          </a:p>
          <a:p>
            <a:pPr lvl="1" marL="432000" indent="-21096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End-to-end simulation (recommended since Feb 2015 Director’s review) (</a:t>
            </a:r>
            <a:r>
              <a:rPr b="0" lang="en-US" sz="1800" spc="-1" strike="noStrike">
                <a:solidFill>
                  <a:srgbClr val="0000ff"/>
                </a:solidFill>
                <a:latin typeface="Arial"/>
                <a:ea typeface="DejaVu Sans"/>
              </a:rPr>
              <a:t>multiple groups</a:t>
            </a:r>
            <a:r>
              <a:rPr b="0" lang="en-US" sz="1800" spc="-1" strike="noStrike">
                <a:solidFill>
                  <a:srgbClr val="000000"/>
                </a:solidFill>
                <a:latin typeface="Arial"/>
                <a:ea typeface="DejaVu Sans"/>
              </a:rPr>
              <a:t>)</a:t>
            </a:r>
            <a:endParaRPr b="0" lang="en-US" sz="1800" spc="-1" strike="noStrike">
              <a:latin typeface="Arial"/>
            </a:endParaRPr>
          </a:p>
          <a:p>
            <a:pPr lvl="1" marL="432000" indent="-21096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DAQ Streaming readout (suggested during 2021 Science Review) (</a:t>
            </a:r>
            <a:r>
              <a:rPr b="0" lang="en-US" sz="1800" spc="-1" strike="noStrike">
                <a:solidFill>
                  <a:srgbClr val="0000ff"/>
                </a:solidFill>
                <a:latin typeface="Arial"/>
                <a:ea typeface="DejaVu Sans"/>
              </a:rPr>
              <a:t>Ron Gilman/Rutgers U.</a:t>
            </a:r>
            <a:r>
              <a:rPr b="0" lang="en-US" sz="1800" spc="-1" strike="noStrike">
                <a:solidFill>
                  <a:srgbClr val="000000"/>
                </a:solidFill>
                <a:latin typeface="Arial"/>
                <a:ea typeface="DejaVu Sans"/>
              </a:rPr>
              <a:t>)</a:t>
            </a:r>
            <a:endParaRPr b="0" lang="en-US" sz="1800" spc="-1" strike="noStrike">
              <a:latin typeface="Arial"/>
            </a:endParaRPr>
          </a:p>
        </p:txBody>
      </p:sp>
      <p:sp>
        <p:nvSpPr>
          <p:cNvPr id="77" name="CustomShape 2"/>
          <p:cNvSpPr/>
          <p:nvPr/>
        </p:nvSpPr>
        <p:spPr>
          <a:xfrm>
            <a:off x="239400" y="149400"/>
            <a:ext cx="9147960" cy="3654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Other Topics (FY22 and/or beyond) – Overview</a:t>
            </a:r>
            <a:endParaRPr b="0" lang="en-US" sz="2800" spc="-1" strike="noStrike">
              <a:latin typeface="Arial"/>
            </a:endParaRPr>
          </a:p>
        </p:txBody>
      </p:sp>
      <p:sp>
        <p:nvSpPr>
          <p:cNvPr id="78" name="CustomShape 3"/>
          <p:cNvSpPr/>
          <p:nvPr/>
        </p:nvSpPr>
        <p:spPr>
          <a:xfrm>
            <a:off x="310320" y="4297680"/>
            <a:ext cx="9251640" cy="652680"/>
          </a:xfrm>
          <a:prstGeom prst="rect">
            <a:avLst/>
          </a:prstGeom>
          <a:noFill/>
          <a:ln>
            <a:noFill/>
          </a:ln>
        </p:spPr>
        <p:style>
          <a:lnRef idx="0"/>
          <a:fillRef idx="0"/>
          <a:effectRef idx="0"/>
          <a:fontRef idx="minor"/>
        </p:style>
        <p:txBody>
          <a:bodyPr lIns="90000" rIns="90000" tIns="45000" bIns="45000">
            <a:noAutofit/>
          </a:bodyPr>
          <a:p>
            <a:pPr marL="216000" indent="-211320">
              <a:lnSpc>
                <a:spcPct val="100000"/>
              </a:lnSpc>
              <a:buClr>
                <a:srgbClr val="0000ff"/>
              </a:buClr>
              <a:buSzPct val="55000"/>
              <a:buFont typeface="Wingdings" charset="2"/>
              <a:buChar char=""/>
            </a:pPr>
            <a:r>
              <a:rPr b="0" lang="en-US" sz="2000" spc="-1" strike="noStrike">
                <a:solidFill>
                  <a:srgbClr val="000000"/>
                </a:solidFill>
                <a:latin typeface="Arial"/>
                <a:ea typeface="DejaVu Sans"/>
              </a:rPr>
              <a:t>Artificial Intelligence/Machine Learning – possible </a:t>
            </a:r>
            <a:r>
              <a:rPr b="0" lang="en-US" sz="2000" spc="-1" strike="noStrike">
                <a:solidFill>
                  <a:srgbClr val="0000ff"/>
                </a:solidFill>
                <a:latin typeface="Arial"/>
                <a:ea typeface="DejaVu Sans"/>
              </a:rPr>
              <a:t>multi-institution </a:t>
            </a:r>
            <a:r>
              <a:rPr b="0" lang="en-US" sz="2000" spc="-1" strike="noStrike">
                <a:solidFill>
                  <a:srgbClr val="000000"/>
                </a:solidFill>
                <a:latin typeface="Arial"/>
                <a:ea typeface="DejaVu Sans"/>
              </a:rPr>
              <a:t>proposal responding to new AI-focused FOA in 2022.</a:t>
            </a:r>
            <a:endParaRPr b="0" lang="en-US" sz="2000" spc="-1" strike="noStrike">
              <a:latin typeface="Arial"/>
            </a:endParaRPr>
          </a:p>
        </p:txBody>
      </p:sp>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3566160" y="3200400"/>
            <a:ext cx="2554920" cy="481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000000"/>
                </a:solidFill>
                <a:latin typeface="Arial"/>
                <a:ea typeface="DejaVu Sans"/>
              </a:rPr>
              <a:t>Backup Slides</a:t>
            </a:r>
            <a:endParaRPr b="0" lang="en-US" sz="2800" spc="-1" strike="noStrike">
              <a:latin typeface="Arial"/>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239400" y="169200"/>
            <a:ext cx="9148320" cy="3657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End-to-end software</a:t>
            </a:r>
            <a:endParaRPr b="0" lang="en-US" sz="2800" spc="-1" strike="noStrike">
              <a:latin typeface="Arial"/>
            </a:endParaRPr>
          </a:p>
        </p:txBody>
      </p:sp>
      <p:sp>
        <p:nvSpPr>
          <p:cNvPr id="81" name="CustomShape 2"/>
          <p:cNvSpPr/>
          <p:nvPr/>
        </p:nvSpPr>
        <p:spPr>
          <a:xfrm>
            <a:off x="239400" y="842040"/>
            <a:ext cx="9411480" cy="273960"/>
          </a:xfrm>
          <a:prstGeom prst="rect">
            <a:avLst/>
          </a:prstGeom>
          <a:noFill/>
          <a:ln>
            <a:noFill/>
          </a:ln>
        </p:spPr>
        <p:style>
          <a:lnRef idx="0"/>
          <a:fillRef idx="0"/>
          <a:effectRef idx="0"/>
          <a:fontRef idx="minor"/>
        </p:style>
        <p:txBody>
          <a:bodyPr lIns="90000" rIns="90000" tIns="45000" bIns="45000">
            <a:noAutofit/>
          </a:bodyPr>
          <a:p>
            <a:pPr marL="216000" indent="-20880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 unified end-to-end software framework covering SoLID's entire life cycle from design to construction to physics analysis</a:t>
            </a:r>
            <a:endParaRPr b="0" lang="en-US" sz="2000" spc="-1" strike="noStrike">
              <a:latin typeface="Arial"/>
            </a:endParaRPr>
          </a:p>
          <a:p>
            <a:pPr lvl="1" marL="432000" indent="-215280">
              <a:lnSpc>
                <a:spcPct val="100000"/>
              </a:lnSpc>
              <a:spcBef>
                <a:spcPts val="865"/>
              </a:spcBef>
              <a:buClr>
                <a:srgbClr val="00e3e3"/>
              </a:buClr>
              <a:buSzPct val="65000"/>
              <a:buFont typeface="Wingdings" charset="2"/>
              <a:buChar char=""/>
            </a:pPr>
            <a:r>
              <a:rPr b="0" lang="en-US" sz="2000" spc="-1" strike="noStrike">
                <a:solidFill>
                  <a:srgbClr val="000000"/>
                </a:solidFill>
                <a:latin typeface="Arial"/>
                <a:ea typeface="DejaVu Sans"/>
              </a:rPr>
              <a:t>Recommended since 2015 Director’s Review to develop “with high priority and increased resources"</a:t>
            </a:r>
            <a:endParaRPr b="0" lang="en-US" sz="2000" spc="-1" strike="noStrike">
              <a:latin typeface="Arial"/>
            </a:endParaRPr>
          </a:p>
          <a:p>
            <a:pPr lvl="1" marL="432000" indent="-215280">
              <a:lnSpc>
                <a:spcPct val="100000"/>
              </a:lnSpc>
              <a:spcBef>
                <a:spcPts val="865"/>
              </a:spcBef>
              <a:buClr>
                <a:srgbClr val="00e3e3"/>
              </a:buClr>
              <a:buSzPct val="65000"/>
              <a:buFont typeface="Wingdings" charset="2"/>
              <a:buChar char=""/>
            </a:pPr>
            <a:r>
              <a:rPr b="0" lang="en-US" sz="2000" spc="-1" strike="noStrike">
                <a:solidFill>
                  <a:srgbClr val="000000"/>
                </a:solidFill>
                <a:latin typeface="Arial"/>
                <a:ea typeface="DejaVu Sans"/>
              </a:rPr>
              <a:t>Provide important scientific guidance to detector design</a:t>
            </a:r>
            <a:endParaRPr b="0" lang="en-US" sz="2000" spc="-1" strike="noStrike">
              <a:latin typeface="Arial"/>
            </a:endParaRPr>
          </a:p>
          <a:p>
            <a:pPr lvl="1" marL="432000" indent="-215280">
              <a:lnSpc>
                <a:spcPct val="100000"/>
              </a:lnSpc>
              <a:spcBef>
                <a:spcPts val="865"/>
              </a:spcBef>
              <a:buClr>
                <a:srgbClr val="00e3e3"/>
              </a:buClr>
              <a:buSzPct val="65000"/>
              <a:buFont typeface="Wingdings" charset="2"/>
              <a:buChar char=""/>
            </a:pPr>
            <a:r>
              <a:rPr b="0" lang="en-US" sz="2000" spc="-1" strike="noStrike">
                <a:solidFill>
                  <a:srgbClr val="000000"/>
                </a:solidFill>
                <a:latin typeface="Arial"/>
                <a:ea typeface="DejaVu Sans"/>
              </a:rPr>
              <a:t>Integration of streaming readout and use of AI/ML in SoLID commissioning and data taking, to ultimately high-level physics data analysis and expedient extraction of physics results</a:t>
            </a:r>
            <a:endParaRPr b="0" lang="en-US" sz="2000" spc="-1" strike="noStrike">
              <a:latin typeface="Arial"/>
            </a:endParaRPr>
          </a:p>
          <a:p>
            <a:pPr marL="216000" indent="-20880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Existing efforts cover some components below, but additional efforts are needed to choose and convert into end-to-end software</a:t>
            </a:r>
            <a:endParaRPr b="0" lang="en-US" sz="2000" spc="-1" strike="noStrike">
              <a:latin typeface="Arial"/>
            </a:endParaRPr>
          </a:p>
          <a:p>
            <a:pPr lvl="1" marL="432000" indent="-21024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event generation (physics and background)</a:t>
            </a:r>
            <a:endParaRPr b="0" lang="en-US" sz="2000" spc="-1" strike="noStrike">
              <a:latin typeface="Arial"/>
            </a:endParaRPr>
          </a:p>
          <a:p>
            <a:pPr lvl="1" marL="432000" indent="-21024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detector simulation (GEANT4-based) </a:t>
            </a:r>
            <a:endParaRPr b="0" lang="en-US" sz="2000" spc="-1" strike="noStrike">
              <a:latin typeface="Arial"/>
            </a:endParaRPr>
          </a:p>
          <a:p>
            <a:pPr lvl="1" marL="432000" indent="-21024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signal digitization</a:t>
            </a:r>
            <a:endParaRPr b="0" lang="en-US" sz="2000" spc="-1" strike="noStrike">
              <a:latin typeface="Arial"/>
            </a:endParaRPr>
          </a:p>
          <a:p>
            <a:pPr lvl="1" marL="432000" indent="-21024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data analysis and extraction of physics results</a:t>
            </a:r>
            <a:endParaRPr b="0" lang="en-US" sz="2000" spc="-1" strike="noStrike">
              <a:latin typeface="Arial"/>
            </a:endParaRPr>
          </a:p>
          <a:p>
            <a:pPr>
              <a:lnSpc>
                <a:spcPct val="100000"/>
              </a:lnSpc>
              <a:spcBef>
                <a:spcPts val="431"/>
              </a:spcBef>
            </a:pPr>
            <a:endParaRPr b="0" lang="en-US" sz="2000" spc="-1" strike="noStrike">
              <a:latin typeface="Arial"/>
            </a:endParaRPr>
          </a:p>
          <a:p>
            <a:pPr>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p:txBody>
      </p:sp>
      <p:sp>
        <p:nvSpPr>
          <p:cNvPr id="82" name="CustomShape 3"/>
          <p:cNvSpPr/>
          <p:nvPr/>
        </p:nvSpPr>
        <p:spPr>
          <a:xfrm>
            <a:off x="279360" y="6315120"/>
            <a:ext cx="9411480" cy="360000"/>
          </a:xfrm>
          <a:prstGeom prst="rect">
            <a:avLst/>
          </a:prstGeom>
          <a:noFill/>
          <a:ln>
            <a:noFill/>
          </a:ln>
        </p:spPr>
        <p:style>
          <a:lnRef idx="0"/>
          <a:fillRef idx="0"/>
          <a:effectRef idx="0"/>
          <a:fontRef idx="minor"/>
        </p:style>
        <p:txBody>
          <a:bodyPr lIns="90000" rIns="90000" tIns="45000" bIns="45000">
            <a:noAutofit/>
          </a:bodyPr>
          <a:p>
            <a:pPr marL="216000" indent="-21168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TBD</a:t>
            </a:r>
            <a:endParaRPr b="0" lang="en-US" sz="2000" spc="-1" strike="noStrike">
              <a:latin typeface="Arial"/>
            </a:endParaRPr>
          </a:p>
        </p:txBody>
      </p:sp>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14502</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2010-10-20T16:35:23Z</dcterms:created>
  <dc:creator>xz5y </dc:creator>
  <dc:description/>
  <dc:language>en-US</dc:language>
  <cp:lastModifiedBy/>
  <dcterms:modified xsi:type="dcterms:W3CDTF">2021-09-17T09:00:32Z</dcterms:modified>
  <cp:revision>605</cp:revision>
  <dc:subject/>
  <dc:title/>
</cp:coreProperties>
</file>