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Override PartName="/ppt/notesSlides/notesSlide64.xml" ContentType="application/vnd.openxmlformats-officedocument.presentationml.notesSlide+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notesSlides/notesSlide46.xml" ContentType="application/vnd.openxmlformats-officedocument.presentationml.notesSlide+xml"/>
  <Override PartName="/ppt/slides/slide48.xml" ContentType="application/vnd.openxmlformats-officedocument.presentationml.slide+xml"/>
  <Override PartName="/ppt/notesSlides/notesSlide56.xml" ContentType="application/vnd.openxmlformats-officedocument.presentationml.notesSlide+xml"/>
  <Override PartName="/ppt/slides/slide57.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Override PartName="/ppt/notesSlides/notesSlide41.xml" ContentType="application/vnd.openxmlformats-officedocument.presentationml.notesSlide+xml"/>
  <Override PartName="/ppt/slideLayouts/slideLayout6.xml" ContentType="application/vnd.openxmlformats-officedocument.presentationml.slideLayout+xml"/>
  <Default Extension="xml" ContentType="application/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51.xml" ContentType="application/vnd.openxmlformats-officedocument.presentationml.notesSlide+xml"/>
  <Override PartName="/ppt/slides/slide52.xml" ContentType="application/vnd.openxmlformats-officedocument.presentationml.slide+xml"/>
  <Override PartName="/ppt/notesSlides/notesSlide60.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49.xml" ContentType="application/vnd.openxmlformats-officedocument.presentationml.slide+xml"/>
  <Override PartName="/ppt/notesSlides/notesSlide57.xml" ContentType="application/vnd.openxmlformats-officedocument.presentationml.notesSlide+xml"/>
  <Override PartName="/ppt/slides/slide58.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Override PartName="/ppt/notesSlides/notesSlide42.xml" ContentType="application/vnd.openxmlformats-officedocument.presentationml.notesSlide+xml"/>
  <Override PartName="/ppt/slideLayouts/slideLayout7.xml" ContentType="application/vnd.openxmlformats-officedocument.presentationml.slideLayout+xml"/>
  <Default Extension="png" ContentType="image/png"/>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61.xml" ContentType="application/vnd.openxmlformats-officedocument.presentationml.notesSlide+xml"/>
  <Override PartName="/ppt/notesSlides/notesSlide29.xml" ContentType="application/vnd.openxmlformats-officedocument.presentationml.notesSlide+xml"/>
  <Override PartName="/ppt/slides/slide63.xml" ContentType="application/vnd.openxmlformats-officedocument.presentationml.slide+xml"/>
  <Override PartName="/ppt/notesSlides/notesSlide38.xml" ContentType="application/vnd.openxmlformats-officedocument.presentationml.notesSlide+xml"/>
  <Override PartName="/ppt/notesSlides/notesSlide48.xml" ContentType="application/vnd.openxmlformats-officedocument.presentationml.notesSlide+xml"/>
  <Override PartName="/ppt/notesSlides/notesSlide58.xml" ContentType="application/vnd.openxmlformats-officedocument.presentationml.notesSlide+xml"/>
  <Override PartName="/ppt/slides/slide59.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notesSlides/notesSlide62.xml" ContentType="application/vnd.openxmlformats-officedocument.presentationml.notesSlide+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49.xml" ContentType="application/vnd.openxmlformats-officedocument.presentationml.notesSlide+xml"/>
  <Override PartName="/ppt/presentation.xml" ContentType="application/vnd.openxmlformats-officedocument.presentationml.presentation.main+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Default Extension="pdf" ContentType="application/pdf"/>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notesSlides/notesSlide63.xml" ContentType="application/vnd.openxmlformats-officedocument.presentationml.notesSlide+xml"/>
  <Override PartName="/ppt/slides/slide65.xml" ContentType="application/vnd.openxmlformats-officedocument.presentationml.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71"/>
  </p:notesMasterIdLst>
  <p:sldIdLst>
    <p:sldId id="341" r:id="rId2"/>
    <p:sldId id="257" r:id="rId3"/>
    <p:sldId id="261" r:id="rId4"/>
    <p:sldId id="262" r:id="rId5"/>
    <p:sldId id="263" r:id="rId6"/>
    <p:sldId id="264" r:id="rId7"/>
    <p:sldId id="265" r:id="rId8"/>
    <p:sldId id="266" r:id="rId9"/>
    <p:sldId id="267" r:id="rId10"/>
    <p:sldId id="270" r:id="rId11"/>
    <p:sldId id="269" r:id="rId12"/>
    <p:sldId id="319" r:id="rId13"/>
    <p:sldId id="342" r:id="rId14"/>
    <p:sldId id="330" r:id="rId15"/>
    <p:sldId id="344" r:id="rId16"/>
    <p:sldId id="345" r:id="rId17"/>
    <p:sldId id="331" r:id="rId18"/>
    <p:sldId id="271" r:id="rId19"/>
    <p:sldId id="337" r:id="rId20"/>
    <p:sldId id="273" r:id="rId21"/>
    <p:sldId id="309" r:id="rId22"/>
    <p:sldId id="274" r:id="rId23"/>
    <p:sldId id="312" r:id="rId24"/>
    <p:sldId id="275" r:id="rId25"/>
    <p:sldId id="313" r:id="rId26"/>
    <p:sldId id="314" r:id="rId27"/>
    <p:sldId id="350" r:id="rId28"/>
    <p:sldId id="276" r:id="rId29"/>
    <p:sldId id="277" r:id="rId30"/>
    <p:sldId id="280" r:id="rId31"/>
    <p:sldId id="278" r:id="rId32"/>
    <p:sldId id="279" r:id="rId33"/>
    <p:sldId id="281" r:id="rId34"/>
    <p:sldId id="282" r:id="rId35"/>
    <p:sldId id="327" r:id="rId36"/>
    <p:sldId id="292" r:id="rId37"/>
    <p:sldId id="333" r:id="rId38"/>
    <p:sldId id="283" r:id="rId39"/>
    <p:sldId id="284" r:id="rId40"/>
    <p:sldId id="285" r:id="rId41"/>
    <p:sldId id="286" r:id="rId42"/>
    <p:sldId id="287" r:id="rId43"/>
    <p:sldId id="288" r:id="rId44"/>
    <p:sldId id="289" r:id="rId45"/>
    <p:sldId id="290" r:id="rId46"/>
    <p:sldId id="294" r:id="rId47"/>
    <p:sldId id="295" r:id="rId48"/>
    <p:sldId id="297" r:id="rId49"/>
    <p:sldId id="298" r:id="rId50"/>
    <p:sldId id="334" r:id="rId51"/>
    <p:sldId id="299" r:id="rId52"/>
    <p:sldId id="300" r:id="rId53"/>
    <p:sldId id="301" r:id="rId54"/>
    <p:sldId id="315" r:id="rId55"/>
    <p:sldId id="349" r:id="rId56"/>
    <p:sldId id="317" r:id="rId57"/>
    <p:sldId id="302" r:id="rId58"/>
    <p:sldId id="303" r:id="rId59"/>
    <p:sldId id="305" r:id="rId60"/>
    <p:sldId id="307" r:id="rId61"/>
    <p:sldId id="308" r:id="rId62"/>
    <p:sldId id="338" r:id="rId63"/>
    <p:sldId id="328" r:id="rId64"/>
    <p:sldId id="351" r:id="rId65"/>
    <p:sldId id="343" r:id="rId66"/>
    <p:sldId id="329" r:id="rId67"/>
    <p:sldId id="348" r:id="rId68"/>
    <p:sldId id="346" r:id="rId69"/>
    <p:sldId id="347"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63C1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2057" autoAdjust="0"/>
    <p:restoredTop sz="94660"/>
  </p:normalViewPr>
  <p:slideViewPr>
    <p:cSldViewPr snapToGrid="0" snapToObjects="1">
      <p:cViewPr>
        <p:scale>
          <a:sx n="80" d="100"/>
          <a:sy n="80" d="100"/>
        </p:scale>
        <p:origin x="-1208" y="-3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9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FFBC8A-CE0A-C146-B493-0B2C9090B9E4}" type="datetimeFigureOut">
              <a:rPr lang="en-US" smtClean="0"/>
              <a:pPr/>
              <a:t>6/12/13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4FAF0C-DB2F-4E46-8BEF-B817CBC51A8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FAF0C-DB2F-4E46-8BEF-B817CBC51A85}" type="slidenum">
              <a:rPr lang="en-US" smtClean="0"/>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Must determine how long you need to run for to achieve the desired precision.  Production data is one thing, time to beat down </a:t>
            </a:r>
            <a:r>
              <a:rPr lang="en-US" baseline="0" dirty="0" err="1" smtClean="0"/>
              <a:t>systematics</a:t>
            </a:r>
            <a:r>
              <a:rPr lang="en-US" baseline="0" dirty="0" smtClean="0"/>
              <a:t> is another.</a:t>
            </a:r>
          </a:p>
          <a:p>
            <a:pPr>
              <a:buFontTx/>
              <a:buNone/>
            </a:pPr>
            <a:r>
              <a:rPr lang="en-US" baseline="0" dirty="0" smtClean="0"/>
              <a:t>Other sources of overhead – time to change target material</a:t>
            </a:r>
          </a:p>
        </p:txBody>
      </p:sp>
      <p:sp>
        <p:nvSpPr>
          <p:cNvPr id="4" name="Slide Number Placeholder 3"/>
          <p:cNvSpPr>
            <a:spLocks noGrp="1"/>
          </p:cNvSpPr>
          <p:nvPr>
            <p:ph type="sldNum" sz="quarter" idx="10"/>
          </p:nvPr>
        </p:nvSpPr>
        <p:spPr/>
        <p:txBody>
          <a:bodyPr/>
          <a:lstStyle/>
          <a:p>
            <a:fld id="{DF4FAF0C-DB2F-4E46-8BEF-B817CBC51A85}"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Look</a:t>
            </a:r>
            <a:r>
              <a:rPr lang="en-US" baseline="0" dirty="0" smtClean="0"/>
              <a:t> up some other possible materials, for comparison.  </a:t>
            </a:r>
            <a:endParaRPr lang="en-US" dirty="0" smtClean="0"/>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magnetic</a:t>
            </a:r>
            <a:r>
              <a:rPr lang="en-US" baseline="0" dirty="0" smtClean="0"/>
              <a:t> moment of electron = ~660*magnetic moment of the proton</a:t>
            </a:r>
          </a:p>
          <a:p>
            <a:endParaRPr lang="en-US" baseline="0" dirty="0" smtClean="0"/>
          </a:p>
          <a:p>
            <a:r>
              <a:rPr lang="en-US" baseline="0" dirty="0" smtClean="0"/>
              <a:t>Can we use the high polarization of the electrons to polarize the protons??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material</a:t>
            </a:r>
            <a:r>
              <a:rPr lang="en-US" baseline="0" dirty="0" smtClean="0"/>
              <a:t> with a suitable number of unpaired electron spins, hyperfine splitting from the spin-spin interaction of proton and electron in magnetic field gives four discrete energy levels.</a:t>
            </a:r>
          </a:p>
          <a:p>
            <a:endParaRPr lang="en-US" baseline="0" dirty="0" smtClean="0"/>
          </a:p>
          <a:p>
            <a:r>
              <a:rPr lang="en-US" baseline="0" dirty="0" smtClean="0"/>
              <a:t>Hamiltonian contains the Zeeman energy for both the electron and the proton, and a spin-spin interaction term.</a:t>
            </a:r>
          </a:p>
          <a:p>
            <a:r>
              <a:rPr lang="en-US" baseline="0" dirty="0" smtClean="0"/>
              <a:t>Simple dipole rules forbid the simultaneous flipping of both spins -&gt; the </a:t>
            </a:r>
            <a:r>
              <a:rPr lang="en-US" baseline="0" dirty="0" err="1" smtClean="0"/>
              <a:t>Hss</a:t>
            </a:r>
            <a:r>
              <a:rPr lang="en-US" baseline="0" dirty="0" smtClean="0"/>
              <a:t> term creates mixing through which we can access forbidden transitions</a:t>
            </a:r>
          </a:p>
          <a:p>
            <a:r>
              <a:rPr lang="en-US" baseline="0" dirty="0" smtClean="0"/>
              <a:t>Electrons will relax into the lowest energy state and re-used to polarize another proton.</a:t>
            </a:r>
          </a:p>
          <a:p>
            <a:r>
              <a:rPr lang="en-US" baseline="0" dirty="0" smtClean="0"/>
              <a:t>Relaxation time of </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material</a:t>
            </a:r>
            <a:r>
              <a:rPr lang="en-US" baseline="0" dirty="0" smtClean="0"/>
              <a:t> with a suitable number of unpaired electron spins, hyperfine splitting from the spin-spin interaction of proton and electron in magnetic field gives four discrete energy levels.</a:t>
            </a:r>
          </a:p>
          <a:p>
            <a:endParaRPr lang="en-US" baseline="0" dirty="0" smtClean="0"/>
          </a:p>
          <a:p>
            <a:r>
              <a:rPr lang="en-US" baseline="0" dirty="0" smtClean="0"/>
              <a:t>Hamiltonian contains the Zeeman energy for both the electron and the proton, and a spin-spin interaction term.</a:t>
            </a:r>
          </a:p>
          <a:p>
            <a:r>
              <a:rPr lang="en-US" baseline="0" dirty="0" smtClean="0"/>
              <a:t>Simple dipole rules forbid the simultaneous flipping of both spins -&gt; the </a:t>
            </a:r>
            <a:r>
              <a:rPr lang="en-US" baseline="0" dirty="0" err="1" smtClean="0"/>
              <a:t>Hss</a:t>
            </a:r>
            <a:r>
              <a:rPr lang="en-US" baseline="0" dirty="0" smtClean="0"/>
              <a:t> term creates mixing through which we can access forbidden transitions</a:t>
            </a:r>
          </a:p>
          <a:p>
            <a:r>
              <a:rPr lang="en-US" baseline="0" dirty="0" smtClean="0"/>
              <a:t>Electrons will relax into the lowest energy state and re-used to polarize another proton.</a:t>
            </a:r>
          </a:p>
          <a:p>
            <a:r>
              <a:rPr lang="en-US" baseline="0" dirty="0" smtClean="0"/>
              <a:t>Relaxation time of </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material</a:t>
            </a:r>
            <a:r>
              <a:rPr lang="en-US" baseline="0" dirty="0" smtClean="0"/>
              <a:t> with a suitable number of unpaired electron spins, hyperfine splitting from the spin-spin interaction of proton and electron in magnetic field gives four discrete energy levels.</a:t>
            </a:r>
          </a:p>
          <a:p>
            <a:endParaRPr lang="en-US" baseline="0" dirty="0" smtClean="0"/>
          </a:p>
          <a:p>
            <a:r>
              <a:rPr lang="en-US" baseline="0" dirty="0" smtClean="0"/>
              <a:t>Hamiltonian contains the Zeeman energy for both the electron and the proton, and a spin-spin interaction term.</a:t>
            </a:r>
          </a:p>
          <a:p>
            <a:r>
              <a:rPr lang="en-US" baseline="0" dirty="0" smtClean="0"/>
              <a:t>Simple dipole rules forbid the simultaneous flipping of both spins -&gt; the </a:t>
            </a:r>
            <a:r>
              <a:rPr lang="en-US" baseline="0" dirty="0" err="1" smtClean="0"/>
              <a:t>Hss</a:t>
            </a:r>
            <a:r>
              <a:rPr lang="en-US" baseline="0" dirty="0" smtClean="0"/>
              <a:t> term creates mixing through which we can access forbidden transitions</a:t>
            </a:r>
          </a:p>
          <a:p>
            <a:r>
              <a:rPr lang="en-US" baseline="0" dirty="0" smtClean="0"/>
              <a:t>Electrons will relax into the lowest energy state and re-used to polarize another proton.</a:t>
            </a:r>
          </a:p>
          <a:p>
            <a:r>
              <a:rPr lang="en-US" baseline="0" dirty="0" smtClean="0"/>
              <a:t>Relaxation time of </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8</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material</a:t>
            </a:r>
            <a:r>
              <a:rPr lang="en-US" baseline="0" dirty="0" smtClean="0"/>
              <a:t> with a suitable number of unpaired electron spins, hyperfine splitting from the spin-spin interaction of proton and electron in magnetic field gives four discrete energy levels.</a:t>
            </a:r>
          </a:p>
          <a:p>
            <a:endParaRPr lang="en-US" baseline="0" dirty="0" smtClean="0"/>
          </a:p>
          <a:p>
            <a:r>
              <a:rPr lang="en-US" baseline="0" dirty="0" smtClean="0"/>
              <a:t>Hamiltonian contains the Zeeman energy for both the electron and the proton, and a spin-spin interaction term.</a:t>
            </a:r>
          </a:p>
          <a:p>
            <a:r>
              <a:rPr lang="en-US" baseline="0" dirty="0" smtClean="0"/>
              <a:t>Simple dipole rules forbid the simultaneous flipping of both spins -&gt; the </a:t>
            </a:r>
            <a:r>
              <a:rPr lang="en-US" baseline="0" dirty="0" err="1" smtClean="0"/>
              <a:t>Hss</a:t>
            </a:r>
            <a:r>
              <a:rPr lang="en-US" baseline="0" dirty="0" smtClean="0"/>
              <a:t> term creates mixing through which we can access forbidden transitions</a:t>
            </a:r>
          </a:p>
          <a:p>
            <a:r>
              <a:rPr lang="en-US" baseline="0" dirty="0" smtClean="0"/>
              <a:t>Electrons will relax into the lowest energy state and re-used to polarize another proton.</a:t>
            </a:r>
          </a:p>
          <a:p>
            <a:r>
              <a:rPr lang="en-US" baseline="0" dirty="0" smtClean="0"/>
              <a:t>Relaxation time of </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35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material</a:t>
            </a:r>
            <a:r>
              <a:rPr lang="en-US" baseline="0" dirty="0" smtClean="0"/>
              <a:t> with a suitable number of unpaired electron spins, hyperfine splitting from the spin-spin interaction of proton and electron in magnetic field gives four discrete energy levels.</a:t>
            </a:r>
          </a:p>
          <a:p>
            <a:endParaRPr lang="en-US" baseline="0" dirty="0" smtClean="0"/>
          </a:p>
          <a:p>
            <a:r>
              <a:rPr lang="en-US" baseline="0" dirty="0" smtClean="0"/>
              <a:t>Hamiltonian contains the Zeeman energy for both the electron and the proton, and a spin-spin interaction term.</a:t>
            </a:r>
          </a:p>
          <a:p>
            <a:r>
              <a:rPr lang="en-US" baseline="0" dirty="0" smtClean="0"/>
              <a:t>Simple dipole rules forbid the simultaneous flipping of both spins -&gt; the </a:t>
            </a:r>
            <a:r>
              <a:rPr lang="en-US" baseline="0" dirty="0" err="1" smtClean="0"/>
              <a:t>Hss</a:t>
            </a:r>
            <a:r>
              <a:rPr lang="en-US" baseline="0" dirty="0" smtClean="0"/>
              <a:t> term creates mixing through which we can access forbidden transitions</a:t>
            </a:r>
          </a:p>
          <a:p>
            <a:r>
              <a:rPr lang="en-US" baseline="0" dirty="0" smtClean="0"/>
              <a:t>Electrons will relax into the lowest energy state and re-used to polarize another proton.</a:t>
            </a:r>
          </a:p>
          <a:p>
            <a:r>
              <a:rPr lang="en-US" baseline="0" dirty="0" smtClean="0"/>
              <a:t>Relaxation time of </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36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material</a:t>
            </a:r>
            <a:r>
              <a:rPr lang="en-US" baseline="0" dirty="0" smtClean="0"/>
              <a:t> with a suitable number of unpaired electron spins, hyperfine splitting from the spin-spin interaction of proton and electron in magnetic field gives four discrete energy levels.</a:t>
            </a:r>
          </a:p>
          <a:p>
            <a:endParaRPr lang="en-US" baseline="0" dirty="0" smtClean="0"/>
          </a:p>
          <a:p>
            <a:r>
              <a:rPr lang="en-US" baseline="0" dirty="0" smtClean="0"/>
              <a:t>Hamiltonian contains the Zeeman energy for both the electron and the proton, and a spin-spin interaction term.</a:t>
            </a:r>
          </a:p>
          <a:p>
            <a:r>
              <a:rPr lang="en-US" baseline="0" dirty="0" smtClean="0"/>
              <a:t>Simple dipole rules forbid the simultaneous flipping of both spins -&gt; the </a:t>
            </a:r>
            <a:r>
              <a:rPr lang="en-US" baseline="0" dirty="0" err="1" smtClean="0"/>
              <a:t>Hss</a:t>
            </a:r>
            <a:r>
              <a:rPr lang="en-US" baseline="0" dirty="0" smtClean="0"/>
              <a:t> term creates mixing through which we can access forbidden transitions</a:t>
            </a:r>
          </a:p>
          <a:p>
            <a:r>
              <a:rPr lang="en-US" baseline="0" dirty="0" smtClean="0"/>
              <a:t>Electrons will relax into the lowest energy state and re-used to polarize another proton.</a:t>
            </a:r>
          </a:p>
          <a:p>
            <a:r>
              <a:rPr lang="en-US" baseline="0" dirty="0" smtClean="0"/>
              <a:t>Relaxation time of </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37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material</a:t>
            </a:r>
            <a:r>
              <a:rPr lang="en-US" baseline="0" dirty="0" smtClean="0"/>
              <a:t> with a suitable number of unpaired electron spins, hyperfine splitting from the spin-spin interaction of proton and electron in magnetic field gives four discrete energy levels.</a:t>
            </a:r>
          </a:p>
          <a:p>
            <a:endParaRPr lang="en-US" baseline="0" dirty="0" smtClean="0"/>
          </a:p>
          <a:p>
            <a:r>
              <a:rPr lang="en-US" baseline="0" dirty="0" smtClean="0"/>
              <a:t>Hamiltonian contains the Zeeman energy for both the electron and the proton, and a spin-spin interaction term.</a:t>
            </a:r>
          </a:p>
          <a:p>
            <a:r>
              <a:rPr lang="en-US" baseline="0" dirty="0" smtClean="0"/>
              <a:t>Simple dipole rules forbid the simultaneous flipping of both spins -&gt; the </a:t>
            </a:r>
            <a:r>
              <a:rPr lang="en-US" baseline="0" dirty="0" err="1" smtClean="0"/>
              <a:t>Hss</a:t>
            </a:r>
            <a:r>
              <a:rPr lang="en-US" baseline="0" dirty="0" smtClean="0"/>
              <a:t> term creates mixing through which we can access forbidden transitions</a:t>
            </a:r>
          </a:p>
          <a:p>
            <a:r>
              <a:rPr lang="en-US" baseline="0" dirty="0" smtClean="0"/>
              <a:t>Electrons will relax into the lowest energy state and re-used to polarize another proton.</a:t>
            </a:r>
          </a:p>
          <a:p>
            <a:r>
              <a:rPr lang="en-US" baseline="0" dirty="0" smtClean="0"/>
              <a:t>Relaxation time of </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38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material</a:t>
            </a:r>
            <a:r>
              <a:rPr lang="en-US" baseline="0" dirty="0" smtClean="0"/>
              <a:t> with a suitable number of unpaired electron spins, hyperfine splitting from the spin-spin interaction of proton and electron in magnetic field gives four discrete energy levels.</a:t>
            </a:r>
          </a:p>
          <a:p>
            <a:endParaRPr lang="en-US" baseline="0" dirty="0" smtClean="0"/>
          </a:p>
          <a:p>
            <a:r>
              <a:rPr lang="en-US" baseline="0" dirty="0" smtClean="0"/>
              <a:t>Hamiltonian contains the Zeeman energy for both the electron and the proton, and a spin-spin interaction term.</a:t>
            </a:r>
          </a:p>
          <a:p>
            <a:r>
              <a:rPr lang="en-US" baseline="0" dirty="0" smtClean="0"/>
              <a:t>Simple dipole rules forbid the simultaneous flipping of both spins -&gt; the </a:t>
            </a:r>
            <a:r>
              <a:rPr lang="en-US" baseline="0" dirty="0" err="1" smtClean="0"/>
              <a:t>Hss</a:t>
            </a:r>
            <a:r>
              <a:rPr lang="en-US" baseline="0" dirty="0" smtClean="0"/>
              <a:t> term creates mixing through which we can access forbidden transitions</a:t>
            </a:r>
          </a:p>
          <a:p>
            <a:r>
              <a:rPr lang="en-US" baseline="0" dirty="0" smtClean="0"/>
              <a:t>Electrons will relax into the lowest energy state and re-used to polarize another proton.</a:t>
            </a:r>
          </a:p>
          <a:p>
            <a:r>
              <a:rPr lang="en-US" baseline="0" dirty="0" smtClean="0"/>
              <a:t>Relaxation time of </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39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ambria"/>
                <a:cs typeface="Cambria"/>
              </a:rPr>
              <a:t>- slow raster is located just upstream of the target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ambria"/>
                <a:cs typeface="Cambria"/>
              </a:rPr>
              <a:t>- slow</a:t>
            </a:r>
            <a:r>
              <a:rPr lang="en-US" sz="1200" baseline="0" dirty="0" smtClean="0">
                <a:latin typeface="Cambria"/>
                <a:cs typeface="Cambria"/>
              </a:rPr>
              <a:t> raster increases the final size up to 2.5cm </a:t>
            </a:r>
            <a:r>
              <a:rPr lang="en-US" sz="1200" baseline="0" dirty="0" err="1" smtClean="0">
                <a:latin typeface="Cambria"/>
                <a:cs typeface="Cambria"/>
              </a:rPr>
              <a:t>x</a:t>
            </a:r>
            <a:r>
              <a:rPr lang="en-US" sz="1200" baseline="0" dirty="0" smtClean="0">
                <a:latin typeface="Cambria"/>
                <a:cs typeface="Cambria"/>
              </a:rPr>
              <a:t> 2.5cm, but we will use a small spot size???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A 2 inch wide beam pipe will be used starting after the slow raster.</a:t>
            </a:r>
          </a:p>
          <a:p>
            <a:pPr marL="0" marR="0" indent="0" algn="l" defTabSz="457200" rtl="0" eaLnBrk="1" fontAlgn="auto" latinLnBrk="0" hangingPunct="1">
              <a:lnSpc>
                <a:spcPct val="100000"/>
              </a:lnSpc>
              <a:spcBef>
                <a:spcPts val="0"/>
              </a:spcBef>
              <a:spcAft>
                <a:spcPts val="0"/>
              </a:spcAft>
              <a:buClrTx/>
              <a:buSzTx/>
              <a:buFontTx/>
              <a:buChar char="-"/>
              <a:tabLst/>
              <a:defRPr/>
            </a:pPr>
            <a:r>
              <a:rPr lang="en-US" sz="1200" dirty="0" smtClean="0"/>
              <a:t>With </a:t>
            </a:r>
            <a:r>
              <a:rPr lang="en-US" sz="1200" dirty="0" err="1" smtClean="0"/>
              <a:t>rastered</a:t>
            </a:r>
            <a:r>
              <a:rPr lang="en-US" sz="1200" dirty="0" smtClean="0"/>
              <a:t> beam, the density fluctuations from beam heating are limited to a few percent at a beam current of 100 </a:t>
            </a:r>
            <a:r>
              <a:rPr lang="en-US" sz="1200" dirty="0" err="1" smtClean="0"/>
              <a:t>mA</a:t>
            </a:r>
            <a:r>
              <a:rPr lang="en-US" sz="1200" dirty="0" smtClean="0"/>
              <a:t>:</a:t>
            </a:r>
          </a:p>
          <a:p>
            <a:pPr marL="0" marR="0" indent="0" algn="l" defTabSz="457200" rtl="0" eaLnBrk="1" fontAlgn="auto" latinLnBrk="0" hangingPunct="1">
              <a:lnSpc>
                <a:spcPct val="100000"/>
              </a:lnSpc>
              <a:spcBef>
                <a:spcPts val="0"/>
              </a:spcBef>
              <a:spcAft>
                <a:spcPts val="0"/>
              </a:spcAft>
              <a:buClrTx/>
              <a:buSzTx/>
              <a:buFontTx/>
              <a:buChar char="-"/>
              <a:tabLst/>
              <a:defRPr/>
            </a:pPr>
            <a:r>
              <a:rPr lang="en-US" sz="1200" dirty="0" smtClean="0">
                <a:latin typeface="Cambria"/>
                <a:cs typeface="Cambria"/>
              </a:rPr>
              <a:t>-that last bullet point…should</a:t>
            </a:r>
            <a:r>
              <a:rPr lang="en-US" sz="1200" baseline="0" dirty="0" smtClean="0">
                <a:latin typeface="Cambria"/>
                <a:cs typeface="Cambria"/>
              </a:rPr>
              <a:t> it be here???</a:t>
            </a:r>
            <a:endParaRPr lang="en-US" sz="1200" dirty="0" smtClean="0">
              <a:latin typeface="Cambria"/>
              <a:cs typeface="Cambria"/>
            </a:endParaRPr>
          </a:p>
          <a:p>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40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ambria"/>
                <a:cs typeface="Cambria"/>
              </a:rPr>
              <a:t>- slow raster is located just upstream of the target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ambria"/>
                <a:cs typeface="Cambria"/>
              </a:rPr>
              <a:t>- slow</a:t>
            </a:r>
            <a:r>
              <a:rPr lang="en-US" sz="1200" baseline="0" dirty="0" smtClean="0">
                <a:latin typeface="Cambria"/>
                <a:cs typeface="Cambria"/>
              </a:rPr>
              <a:t> raster increases the final size up to 2.5cm </a:t>
            </a:r>
            <a:r>
              <a:rPr lang="en-US" sz="1200" baseline="0" dirty="0" err="1" smtClean="0">
                <a:latin typeface="Cambria"/>
                <a:cs typeface="Cambria"/>
              </a:rPr>
              <a:t>x</a:t>
            </a:r>
            <a:r>
              <a:rPr lang="en-US" sz="1200" baseline="0" dirty="0" smtClean="0">
                <a:latin typeface="Cambria"/>
                <a:cs typeface="Cambria"/>
              </a:rPr>
              <a:t> 2.5cm, but we will use a small spot size???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A 2 inch wide beam pipe will be used starting after the slow raster.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With </a:t>
            </a:r>
            <a:r>
              <a:rPr lang="en-US" sz="1200" dirty="0" err="1" smtClean="0"/>
              <a:t>rastered</a:t>
            </a:r>
            <a:r>
              <a:rPr lang="en-US" sz="1200" dirty="0" smtClean="0"/>
              <a:t> beam, the density fluctuations from beam heating are limited to a few percent at a beam current of 100 </a:t>
            </a:r>
            <a:r>
              <a:rPr lang="en-US" sz="1200" dirty="0" err="1" smtClean="0"/>
              <a:t>mA</a:t>
            </a:r>
            <a:r>
              <a:rPr lang="en-US" sz="1200" smtClean="0"/>
              <a:t>:</a:t>
            </a:r>
            <a:endParaRPr lang="en-US" sz="1200" smtClean="0">
              <a:latin typeface="Cambria"/>
              <a:cs typeface="Cambria"/>
            </a:endParaRPr>
          </a:p>
          <a:p>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ambria"/>
                <a:cs typeface="Cambria"/>
              </a:rPr>
              <a:t>- slow raster is located just upstream of the target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ambria"/>
                <a:cs typeface="Cambria"/>
              </a:rPr>
              <a:t>- slow</a:t>
            </a:r>
            <a:r>
              <a:rPr lang="en-US" sz="1200" baseline="0" dirty="0" smtClean="0">
                <a:latin typeface="Cambria"/>
                <a:cs typeface="Cambria"/>
              </a:rPr>
              <a:t> raster increases the final size up to 2.5cm </a:t>
            </a:r>
            <a:r>
              <a:rPr lang="en-US" sz="1200" baseline="0" dirty="0" err="1" smtClean="0">
                <a:latin typeface="Cambria"/>
                <a:cs typeface="Cambria"/>
              </a:rPr>
              <a:t>x</a:t>
            </a:r>
            <a:r>
              <a:rPr lang="en-US" sz="1200" baseline="0" dirty="0" smtClean="0">
                <a:latin typeface="Cambria"/>
                <a:cs typeface="Cambria"/>
              </a:rPr>
              <a:t> 2.5cm, but we will use a small spot size???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A 2 inch wide beam pipe will be used starting after the slow raster.</a:t>
            </a:r>
          </a:p>
          <a:p>
            <a:pPr marL="0" marR="0" indent="0" algn="l" defTabSz="457200" rtl="0" eaLnBrk="1" fontAlgn="auto" latinLnBrk="0" hangingPunct="1">
              <a:lnSpc>
                <a:spcPct val="100000"/>
              </a:lnSpc>
              <a:spcBef>
                <a:spcPts val="0"/>
              </a:spcBef>
              <a:spcAft>
                <a:spcPts val="0"/>
              </a:spcAft>
              <a:buClrTx/>
              <a:buSzTx/>
              <a:buFontTx/>
              <a:buChar char="-"/>
              <a:tabLst/>
              <a:defRPr/>
            </a:pPr>
            <a:r>
              <a:rPr lang="en-US" sz="1200" dirty="0" smtClean="0"/>
              <a:t>With </a:t>
            </a:r>
            <a:r>
              <a:rPr lang="en-US" sz="1200" dirty="0" err="1" smtClean="0"/>
              <a:t>rastered</a:t>
            </a:r>
            <a:r>
              <a:rPr lang="en-US" sz="1200" dirty="0" smtClean="0"/>
              <a:t> beam, the density fluctuations from beam heating are limited to a few percent at a beam current of 100 </a:t>
            </a:r>
            <a:r>
              <a:rPr lang="en-US" sz="1200" dirty="0" err="1" smtClean="0"/>
              <a:t>mA</a:t>
            </a:r>
            <a:r>
              <a:rPr lang="en-US" sz="1200" dirty="0" smtClean="0"/>
              <a:t>:</a:t>
            </a:r>
          </a:p>
          <a:p>
            <a:pPr marL="0" marR="0" indent="0" algn="l" defTabSz="457200" rtl="0" eaLnBrk="1" fontAlgn="auto" latinLnBrk="0" hangingPunct="1">
              <a:lnSpc>
                <a:spcPct val="100000"/>
              </a:lnSpc>
              <a:spcBef>
                <a:spcPts val="0"/>
              </a:spcBef>
              <a:spcAft>
                <a:spcPts val="0"/>
              </a:spcAft>
              <a:buClrTx/>
              <a:buSzTx/>
              <a:buFontTx/>
              <a:buChar char="-"/>
              <a:tabLst/>
              <a:defRPr/>
            </a:pPr>
            <a:r>
              <a:rPr lang="en-US" sz="1200" dirty="0" smtClean="0">
                <a:latin typeface="Cambria"/>
                <a:cs typeface="Cambria"/>
              </a:rPr>
              <a:t>-that last bullet point…should</a:t>
            </a:r>
            <a:r>
              <a:rPr lang="en-US" sz="1200" baseline="0" dirty="0" smtClean="0">
                <a:latin typeface="Cambria"/>
                <a:cs typeface="Cambria"/>
              </a:rPr>
              <a:t> it be here???</a:t>
            </a:r>
            <a:endParaRPr lang="en-US" sz="1200" dirty="0" smtClean="0">
              <a:latin typeface="Cambria"/>
              <a:cs typeface="Cambria"/>
            </a:endParaRPr>
          </a:p>
          <a:p>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ambria"/>
                <a:cs typeface="Cambria"/>
              </a:rPr>
              <a:t>- slow raster is located just upstream of the target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ambria"/>
                <a:cs typeface="Cambria"/>
              </a:rPr>
              <a:t>- slow</a:t>
            </a:r>
            <a:r>
              <a:rPr lang="en-US" sz="1200" baseline="0" dirty="0" smtClean="0">
                <a:latin typeface="Cambria"/>
                <a:cs typeface="Cambria"/>
              </a:rPr>
              <a:t> raster increases the final size up to 2.5cm </a:t>
            </a:r>
            <a:r>
              <a:rPr lang="en-US" sz="1200" baseline="0" dirty="0" err="1" smtClean="0">
                <a:latin typeface="Cambria"/>
                <a:cs typeface="Cambria"/>
              </a:rPr>
              <a:t>x</a:t>
            </a:r>
            <a:r>
              <a:rPr lang="en-US" sz="1200" baseline="0" dirty="0" smtClean="0">
                <a:latin typeface="Cambria"/>
                <a:cs typeface="Cambria"/>
              </a:rPr>
              <a:t> 2.5cm, but we will use a small spot size???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A 2 inch wide beam pipe will be used starting after the slow raster.</a:t>
            </a:r>
          </a:p>
          <a:p>
            <a:pPr marL="0" marR="0" indent="0" algn="l" defTabSz="457200" rtl="0" eaLnBrk="1" fontAlgn="auto" latinLnBrk="0" hangingPunct="1">
              <a:lnSpc>
                <a:spcPct val="100000"/>
              </a:lnSpc>
              <a:spcBef>
                <a:spcPts val="0"/>
              </a:spcBef>
              <a:spcAft>
                <a:spcPts val="0"/>
              </a:spcAft>
              <a:buClrTx/>
              <a:buSzTx/>
              <a:buFontTx/>
              <a:buChar char="-"/>
              <a:tabLst/>
              <a:defRPr/>
            </a:pPr>
            <a:r>
              <a:rPr lang="en-US" sz="1200" dirty="0" smtClean="0"/>
              <a:t>With </a:t>
            </a:r>
            <a:r>
              <a:rPr lang="en-US" sz="1200" dirty="0" err="1" smtClean="0"/>
              <a:t>rastered</a:t>
            </a:r>
            <a:r>
              <a:rPr lang="en-US" sz="1200" dirty="0" smtClean="0"/>
              <a:t> beam, the density fluctuations from beam heating are limited to a few percent at a beam current of 100 </a:t>
            </a:r>
            <a:r>
              <a:rPr lang="en-US" sz="1200" dirty="0" err="1" smtClean="0"/>
              <a:t>mA</a:t>
            </a:r>
            <a:r>
              <a:rPr lang="en-US" sz="1200" dirty="0" smtClean="0"/>
              <a:t>:</a:t>
            </a:r>
          </a:p>
          <a:p>
            <a:pPr marL="0" marR="0" indent="0" algn="l" defTabSz="457200" rtl="0" eaLnBrk="1" fontAlgn="auto" latinLnBrk="0" hangingPunct="1">
              <a:lnSpc>
                <a:spcPct val="100000"/>
              </a:lnSpc>
              <a:spcBef>
                <a:spcPts val="0"/>
              </a:spcBef>
              <a:spcAft>
                <a:spcPts val="0"/>
              </a:spcAft>
              <a:buClrTx/>
              <a:buSzTx/>
              <a:buFontTx/>
              <a:buChar char="-"/>
              <a:tabLst/>
              <a:defRPr/>
            </a:pPr>
            <a:r>
              <a:rPr lang="en-US" sz="1200" dirty="0" smtClean="0">
                <a:latin typeface="Cambria"/>
                <a:cs typeface="Cambria"/>
              </a:rPr>
              <a:t>-that last bullet point…should</a:t>
            </a:r>
            <a:r>
              <a:rPr lang="en-US" sz="1200" baseline="0" dirty="0" smtClean="0">
                <a:latin typeface="Cambria"/>
                <a:cs typeface="Cambria"/>
              </a:rPr>
              <a:t> it be here???</a:t>
            </a:r>
            <a:endParaRPr lang="en-US" sz="1200" dirty="0" smtClean="0">
              <a:latin typeface="Cambria"/>
              <a:cs typeface="Cambria"/>
            </a:endParaRPr>
          </a:p>
          <a:p>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43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ambria"/>
                <a:cs typeface="Cambria"/>
              </a:rPr>
              <a:t>- slow raster is located just upstream of the target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ambria"/>
                <a:cs typeface="Cambria"/>
              </a:rPr>
              <a:t>- slow</a:t>
            </a:r>
            <a:r>
              <a:rPr lang="en-US" sz="1200" baseline="0" dirty="0" smtClean="0">
                <a:latin typeface="Cambria"/>
                <a:cs typeface="Cambria"/>
              </a:rPr>
              <a:t> raster increases the final size up to 2.5cm </a:t>
            </a:r>
            <a:r>
              <a:rPr lang="en-US" sz="1200" baseline="0" dirty="0" err="1" smtClean="0">
                <a:latin typeface="Cambria"/>
                <a:cs typeface="Cambria"/>
              </a:rPr>
              <a:t>x</a:t>
            </a:r>
            <a:r>
              <a:rPr lang="en-US" sz="1200" baseline="0" dirty="0" smtClean="0">
                <a:latin typeface="Cambria"/>
                <a:cs typeface="Cambria"/>
              </a:rPr>
              <a:t> 2.5cm, but we will use a small spot size???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A 2 inch wide beam pipe will be used starting after the slow raster.</a:t>
            </a:r>
          </a:p>
          <a:p>
            <a:pPr marL="0" marR="0" indent="0" algn="l" defTabSz="457200" rtl="0" eaLnBrk="1" fontAlgn="auto" latinLnBrk="0" hangingPunct="1">
              <a:lnSpc>
                <a:spcPct val="100000"/>
              </a:lnSpc>
              <a:spcBef>
                <a:spcPts val="0"/>
              </a:spcBef>
              <a:spcAft>
                <a:spcPts val="0"/>
              </a:spcAft>
              <a:buClrTx/>
              <a:buSzTx/>
              <a:buFontTx/>
              <a:buChar char="-"/>
              <a:tabLst/>
              <a:defRPr/>
            </a:pPr>
            <a:r>
              <a:rPr lang="en-US" sz="1200" dirty="0" smtClean="0"/>
              <a:t>With </a:t>
            </a:r>
            <a:r>
              <a:rPr lang="en-US" sz="1200" dirty="0" err="1" smtClean="0"/>
              <a:t>rastered</a:t>
            </a:r>
            <a:r>
              <a:rPr lang="en-US" sz="1200" dirty="0" smtClean="0"/>
              <a:t> beam, the density fluctuations from beam heating are limited to a few percent at a beam current of 100 </a:t>
            </a:r>
            <a:r>
              <a:rPr lang="en-US" sz="1200" dirty="0" err="1" smtClean="0"/>
              <a:t>mA</a:t>
            </a:r>
            <a:r>
              <a:rPr lang="en-US" sz="1200" dirty="0" smtClean="0"/>
              <a:t>:</a:t>
            </a:r>
          </a:p>
          <a:p>
            <a:pPr marL="0" marR="0" indent="0" algn="l" defTabSz="457200" rtl="0" eaLnBrk="1" fontAlgn="auto" latinLnBrk="0" hangingPunct="1">
              <a:lnSpc>
                <a:spcPct val="100000"/>
              </a:lnSpc>
              <a:spcBef>
                <a:spcPts val="0"/>
              </a:spcBef>
              <a:spcAft>
                <a:spcPts val="0"/>
              </a:spcAft>
              <a:buClrTx/>
              <a:buSzTx/>
              <a:buFontTx/>
              <a:buChar char="-"/>
              <a:tabLst/>
              <a:defRPr/>
            </a:pPr>
            <a:r>
              <a:rPr lang="en-US" sz="1200" dirty="0" smtClean="0">
                <a:latin typeface="Cambria"/>
                <a:cs typeface="Cambria"/>
              </a:rPr>
              <a:t>-that last bullet point…should</a:t>
            </a:r>
            <a:r>
              <a:rPr lang="en-US" sz="1200" baseline="0" dirty="0" smtClean="0">
                <a:latin typeface="Cambria"/>
                <a:cs typeface="Cambria"/>
              </a:rPr>
              <a:t> it be here???</a:t>
            </a:r>
            <a:endParaRPr lang="en-US" sz="1200" dirty="0" smtClean="0">
              <a:latin typeface="Cambria"/>
              <a:cs typeface="Cambria"/>
            </a:endParaRPr>
          </a:p>
          <a:p>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9</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helium bag???</a:t>
            </a:r>
          </a:p>
        </p:txBody>
      </p:sp>
      <p:sp>
        <p:nvSpPr>
          <p:cNvPr id="4" name="Slide Number Placeholder 3"/>
          <p:cNvSpPr>
            <a:spLocks noGrp="1"/>
          </p:cNvSpPr>
          <p:nvPr>
            <p:ph type="sldNum" sz="quarter" idx="10"/>
          </p:nvPr>
        </p:nvSpPr>
        <p:spPr/>
        <p:txBody>
          <a:bodyPr/>
          <a:lstStyle/>
          <a:p>
            <a:fld id="{DF4FAF0C-DB2F-4E46-8BEF-B817CBC51A85}" type="slidenum">
              <a:rPr lang="en-US" smtClean="0"/>
              <a:pPr/>
              <a:t>45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helium bag???</a:t>
            </a:r>
          </a:p>
        </p:txBody>
      </p:sp>
      <p:sp>
        <p:nvSpPr>
          <p:cNvPr id="4" name="Slide Number Placeholder 3"/>
          <p:cNvSpPr>
            <a:spLocks noGrp="1"/>
          </p:cNvSpPr>
          <p:nvPr>
            <p:ph type="sldNum" sz="quarter" idx="10"/>
          </p:nvPr>
        </p:nvSpPr>
        <p:spPr/>
        <p:txBody>
          <a:bodyPr/>
          <a:lstStyle/>
          <a:p>
            <a:fld id="{DF4FAF0C-DB2F-4E46-8BEF-B817CBC51A85}" type="slidenum">
              <a:rPr lang="en-US" smtClean="0"/>
              <a:pPr/>
              <a:t>46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text??</a:t>
            </a:r>
          </a:p>
        </p:txBody>
      </p:sp>
      <p:sp>
        <p:nvSpPr>
          <p:cNvPr id="4" name="Slide Number Placeholder 3"/>
          <p:cNvSpPr>
            <a:spLocks noGrp="1"/>
          </p:cNvSpPr>
          <p:nvPr>
            <p:ph type="sldNum" sz="quarter" idx="10"/>
          </p:nvPr>
        </p:nvSpPr>
        <p:spPr/>
        <p:txBody>
          <a:bodyPr/>
          <a:lstStyle/>
          <a:p>
            <a:fld id="{DF4FAF0C-DB2F-4E46-8BEF-B817CBC51A85}" type="slidenum">
              <a:rPr lang="en-US" smtClean="0"/>
              <a:pPr/>
              <a:t>47</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text??</a:t>
            </a:r>
          </a:p>
        </p:txBody>
      </p:sp>
      <p:sp>
        <p:nvSpPr>
          <p:cNvPr id="4" name="Slide Number Placeholder 3"/>
          <p:cNvSpPr>
            <a:spLocks noGrp="1"/>
          </p:cNvSpPr>
          <p:nvPr>
            <p:ph type="sldNum" sz="quarter" idx="10"/>
          </p:nvPr>
        </p:nvSpPr>
        <p:spPr/>
        <p:txBody>
          <a:bodyPr/>
          <a:lstStyle/>
          <a:p>
            <a:fld id="{DF4FAF0C-DB2F-4E46-8BEF-B817CBC51A85}" type="slidenum">
              <a:rPr lang="en-US" smtClean="0"/>
              <a:pPr/>
              <a:t>48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text??</a:t>
            </a:r>
          </a:p>
        </p:txBody>
      </p:sp>
      <p:sp>
        <p:nvSpPr>
          <p:cNvPr id="4" name="Slide Number Placeholder 3"/>
          <p:cNvSpPr>
            <a:spLocks noGrp="1"/>
          </p:cNvSpPr>
          <p:nvPr>
            <p:ph type="sldNum" sz="quarter" idx="10"/>
          </p:nvPr>
        </p:nvSpPr>
        <p:spPr/>
        <p:txBody>
          <a:bodyPr/>
          <a:lstStyle/>
          <a:p>
            <a:fld id="{DF4FAF0C-DB2F-4E46-8BEF-B817CBC51A85}" type="slidenum">
              <a:rPr lang="en-US" smtClean="0"/>
              <a:pPr/>
              <a:t>49</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text??</a:t>
            </a:r>
          </a:p>
        </p:txBody>
      </p:sp>
      <p:sp>
        <p:nvSpPr>
          <p:cNvPr id="4" name="Slide Number Placeholder 3"/>
          <p:cNvSpPr>
            <a:spLocks noGrp="1"/>
          </p:cNvSpPr>
          <p:nvPr>
            <p:ph type="sldNum" sz="quarter" idx="10"/>
          </p:nvPr>
        </p:nvSpPr>
        <p:spPr/>
        <p:txBody>
          <a:bodyPr/>
          <a:lstStyle/>
          <a:p>
            <a:fld id="{DF4FAF0C-DB2F-4E46-8BEF-B817CBC51A85}" type="slidenum">
              <a:rPr lang="en-US" smtClean="0"/>
              <a:pPr/>
              <a:t>50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text??</a:t>
            </a:r>
          </a:p>
        </p:txBody>
      </p:sp>
      <p:sp>
        <p:nvSpPr>
          <p:cNvPr id="4" name="Slide Number Placeholder 3"/>
          <p:cNvSpPr>
            <a:spLocks noGrp="1"/>
          </p:cNvSpPr>
          <p:nvPr>
            <p:ph type="sldNum" sz="quarter" idx="10"/>
          </p:nvPr>
        </p:nvSpPr>
        <p:spPr/>
        <p:txBody>
          <a:bodyPr/>
          <a:lstStyle/>
          <a:p>
            <a:fld id="{DF4FAF0C-DB2F-4E46-8BEF-B817CBC51A85}" type="slidenum">
              <a:rPr lang="en-US" smtClean="0"/>
              <a:pPr/>
              <a:t>51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text??</a:t>
            </a:r>
          </a:p>
        </p:txBody>
      </p:sp>
      <p:sp>
        <p:nvSpPr>
          <p:cNvPr id="4" name="Slide Number Placeholder 3"/>
          <p:cNvSpPr>
            <a:spLocks noGrp="1"/>
          </p:cNvSpPr>
          <p:nvPr>
            <p:ph type="sldNum" sz="quarter" idx="10"/>
          </p:nvPr>
        </p:nvSpPr>
        <p:spPr/>
        <p:txBody>
          <a:bodyPr/>
          <a:lstStyle/>
          <a:p>
            <a:fld id="{DF4FAF0C-DB2F-4E46-8BEF-B817CBC51A85}" type="slidenum">
              <a:rPr lang="en-US" smtClean="0"/>
              <a:pPr/>
              <a:t>52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text??</a:t>
            </a:r>
          </a:p>
        </p:txBody>
      </p:sp>
      <p:sp>
        <p:nvSpPr>
          <p:cNvPr id="4" name="Slide Number Placeholder 3"/>
          <p:cNvSpPr>
            <a:spLocks noGrp="1"/>
          </p:cNvSpPr>
          <p:nvPr>
            <p:ph type="sldNum" sz="quarter" idx="10"/>
          </p:nvPr>
        </p:nvSpPr>
        <p:spPr/>
        <p:txBody>
          <a:bodyPr/>
          <a:lstStyle/>
          <a:p>
            <a:fld id="{DF4FAF0C-DB2F-4E46-8BEF-B817CBC51A85}" type="slidenum">
              <a:rPr lang="en-US" smtClean="0"/>
              <a:pPr/>
              <a:t>53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plastic needs to be thin to minimize absorption</a:t>
            </a:r>
          </a:p>
          <a:p>
            <a:r>
              <a:rPr lang="en-US" baseline="0" dirty="0" smtClean="0"/>
              <a:t>time resolution per paddle is ~0.30ns</a:t>
            </a:r>
          </a:p>
        </p:txBody>
      </p:sp>
      <p:sp>
        <p:nvSpPr>
          <p:cNvPr id="4" name="Slide Number Placeholder 3"/>
          <p:cNvSpPr>
            <a:spLocks noGrp="1"/>
          </p:cNvSpPr>
          <p:nvPr>
            <p:ph type="sldNum" sz="quarter" idx="10"/>
          </p:nvPr>
        </p:nvSpPr>
        <p:spPr/>
        <p:txBody>
          <a:bodyPr/>
          <a:lstStyle/>
          <a:p>
            <a:fld id="{DF4FAF0C-DB2F-4E46-8BEF-B817CBC51A85}" type="slidenum">
              <a:rPr lang="en-US" smtClean="0"/>
              <a:pPr/>
              <a:t>54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10</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threshold for a CO</a:t>
            </a:r>
            <a:r>
              <a:rPr lang="en-US" sz="1200" kern="1200" baseline="-25000" dirty="0" smtClean="0">
                <a:solidFill>
                  <a:schemeClr val="tx1"/>
                </a:solidFill>
                <a:latin typeface="+mn-lt"/>
                <a:ea typeface="+mn-ea"/>
                <a:cs typeface="+mn-cs"/>
              </a:rPr>
              <a:t>2</a:t>
            </a:r>
            <a:r>
              <a:rPr lang="en-US" sz="1200" kern="1200" baseline="0" dirty="0" smtClean="0">
                <a:solidFill>
                  <a:schemeClr val="tx1"/>
                </a:solidFill>
                <a:latin typeface="+mn-lt"/>
                <a:ea typeface="+mn-ea"/>
                <a:cs typeface="+mn-cs"/>
              </a:rPr>
              <a:t> Cerenkov counter at STP is , meaning that for an electron the threshold is just over 17 </a:t>
            </a:r>
            <a:r>
              <a:rPr lang="en-US" sz="1200" kern="1200" baseline="0" dirty="0" err="1" smtClean="0">
                <a:solidFill>
                  <a:schemeClr val="tx1"/>
                </a:solidFill>
                <a:latin typeface="+mn-lt"/>
                <a:ea typeface="+mn-ea"/>
                <a:cs typeface="+mn-cs"/>
              </a:rPr>
              <a:t>MeV</a:t>
            </a:r>
            <a:r>
              <a:rPr lang="en-US" sz="1200" kern="1200" baseline="0" dirty="0" smtClean="0">
                <a:solidFill>
                  <a:schemeClr val="tx1"/>
                </a:solidFill>
                <a:latin typeface="+mn-lt"/>
                <a:ea typeface="+mn-ea"/>
                <a:cs typeface="+mn-cs"/>
              </a:rPr>
              <a:t>, while for a </a:t>
            </a:r>
            <a:r>
              <a:rPr lang="en-US" sz="1200" kern="1200" baseline="0" dirty="0" err="1" smtClean="0">
                <a:solidFill>
                  <a:schemeClr val="tx1"/>
                </a:solidFill>
                <a:latin typeface="+mn-lt"/>
                <a:ea typeface="+mn-ea"/>
                <a:cs typeface="+mn-cs"/>
              </a:rPr>
              <a:t>pion</a:t>
            </a:r>
            <a:r>
              <a:rPr lang="en-US" sz="1200" kern="1200" baseline="0" dirty="0" smtClean="0">
                <a:solidFill>
                  <a:schemeClr val="tx1"/>
                </a:solidFill>
                <a:latin typeface="+mn-lt"/>
                <a:ea typeface="+mn-ea"/>
                <a:cs typeface="+mn-cs"/>
              </a:rPr>
              <a:t> the threshold is just over 4 </a:t>
            </a:r>
            <a:r>
              <a:rPr lang="en-US" sz="1200" kern="1200" baseline="0" dirty="0" err="1" smtClean="0">
                <a:solidFill>
                  <a:schemeClr val="tx1"/>
                </a:solidFill>
                <a:latin typeface="+mn-lt"/>
                <a:ea typeface="+mn-ea"/>
                <a:cs typeface="+mn-cs"/>
              </a:rPr>
              <a:t>GeV/c</a:t>
            </a:r>
            <a:r>
              <a:rPr lang="en-US" sz="1200" kern="1200" baseline="0" dirty="0" smtClean="0">
                <a:solidFill>
                  <a:schemeClr val="tx1"/>
                </a:solidFill>
                <a:latin typeface="+mn-lt"/>
                <a:ea typeface="+mn-ea"/>
                <a:cs typeface="+mn-cs"/>
              </a:rPr>
              <a:t> momentum</a:t>
            </a: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55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Shower counters measure the energy deposited by the incoming particle. The detected light output is linearly proportional to the energy lost by the incoming particle. Electromagnetic showers are stopped in the counters, whereas </a:t>
            </a:r>
            <a:r>
              <a:rPr lang="en-US" sz="1200" kern="1200" dirty="0" err="1" smtClean="0">
                <a:solidFill>
                  <a:schemeClr val="tx1"/>
                </a:solidFill>
                <a:latin typeface="+mn-lt"/>
                <a:ea typeface="+mn-ea"/>
                <a:cs typeface="+mn-cs"/>
              </a:rPr>
              <a:t>hadronic</a:t>
            </a:r>
            <a:r>
              <a:rPr lang="en-US" sz="1200" kern="1200" dirty="0" smtClean="0">
                <a:solidFill>
                  <a:schemeClr val="tx1"/>
                </a:solidFill>
                <a:latin typeface="+mn-lt"/>
                <a:ea typeface="+mn-ea"/>
                <a:cs typeface="+mn-cs"/>
              </a:rPr>
              <a:t> showers, due to the longer </a:t>
            </a:r>
            <a:r>
              <a:rPr lang="en-US" sz="1200" kern="1200" dirty="0" err="1" smtClean="0">
                <a:solidFill>
                  <a:schemeClr val="tx1"/>
                </a:solidFill>
                <a:latin typeface="+mn-lt"/>
                <a:ea typeface="+mn-ea"/>
                <a:cs typeface="+mn-cs"/>
              </a:rPr>
              <a:t>hadronic</a:t>
            </a:r>
            <a:r>
              <a:rPr lang="en-US" sz="1200" kern="1200" dirty="0" smtClean="0">
                <a:solidFill>
                  <a:schemeClr val="tx1"/>
                </a:solidFill>
                <a:latin typeface="+mn-lt"/>
                <a:ea typeface="+mn-ea"/>
                <a:cs typeface="+mn-cs"/>
              </a:rPr>
              <a:t> mean free path, are not. Looking at the longitudinal distribution of the energy deposited in the calorimeter differentiates between electromagnetic and </a:t>
            </a:r>
            <a:r>
              <a:rPr lang="en-US" sz="1200" kern="1200" dirty="0" err="1" smtClean="0">
                <a:solidFill>
                  <a:schemeClr val="tx1"/>
                </a:solidFill>
                <a:latin typeface="+mn-lt"/>
                <a:ea typeface="+mn-ea"/>
                <a:cs typeface="+mn-cs"/>
              </a:rPr>
              <a:t>hadronic</a:t>
            </a:r>
            <a:r>
              <a:rPr lang="en-US" sz="1200" kern="1200" dirty="0" smtClean="0">
                <a:solidFill>
                  <a:schemeClr val="tx1"/>
                </a:solidFill>
                <a:latin typeface="+mn-lt"/>
                <a:ea typeface="+mn-ea"/>
                <a:cs typeface="+mn-cs"/>
              </a:rPr>
              <a:t> showers and therefore identifies the incident particle.</a:t>
            </a: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56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text??</a:t>
            </a:r>
          </a:p>
        </p:txBody>
      </p:sp>
      <p:sp>
        <p:nvSpPr>
          <p:cNvPr id="4" name="Slide Number Placeholder 3"/>
          <p:cNvSpPr>
            <a:spLocks noGrp="1"/>
          </p:cNvSpPr>
          <p:nvPr>
            <p:ph type="sldNum" sz="quarter" idx="10"/>
          </p:nvPr>
        </p:nvSpPr>
        <p:spPr/>
        <p:txBody>
          <a:bodyPr/>
          <a:lstStyle/>
          <a:p>
            <a:fld id="{DF4FAF0C-DB2F-4E46-8BEF-B817CBC51A85}" type="slidenum">
              <a:rPr lang="en-US" smtClean="0"/>
              <a:pPr/>
              <a:t>57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slide is just awful</a:t>
            </a:r>
          </a:p>
        </p:txBody>
      </p:sp>
      <p:sp>
        <p:nvSpPr>
          <p:cNvPr id="4" name="Slide Number Placeholder 3"/>
          <p:cNvSpPr>
            <a:spLocks noGrp="1"/>
          </p:cNvSpPr>
          <p:nvPr>
            <p:ph type="sldNum" sz="quarter" idx="10"/>
          </p:nvPr>
        </p:nvSpPr>
        <p:spPr/>
        <p:txBody>
          <a:bodyPr/>
          <a:lstStyle/>
          <a:p>
            <a:fld id="{DF4FAF0C-DB2F-4E46-8BEF-B817CBC51A85}" type="slidenum">
              <a:rPr lang="en-US" smtClean="0"/>
              <a:pPr/>
              <a:t>58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include the dashed lines for cuts???</a:t>
            </a:r>
          </a:p>
        </p:txBody>
      </p:sp>
      <p:sp>
        <p:nvSpPr>
          <p:cNvPr id="4" name="Slide Number Placeholder 3"/>
          <p:cNvSpPr>
            <a:spLocks noGrp="1"/>
          </p:cNvSpPr>
          <p:nvPr>
            <p:ph type="sldNum" sz="quarter" idx="10"/>
          </p:nvPr>
        </p:nvSpPr>
        <p:spPr/>
        <p:txBody>
          <a:bodyPr/>
          <a:lstStyle/>
          <a:p>
            <a:fld id="{DF4FAF0C-DB2F-4E46-8BEF-B817CBC51A85}" type="slidenum">
              <a:rPr lang="en-US" smtClean="0"/>
              <a:pPr/>
              <a:t>59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slide is just awful</a:t>
            </a:r>
          </a:p>
        </p:txBody>
      </p:sp>
      <p:sp>
        <p:nvSpPr>
          <p:cNvPr id="4" name="Slide Number Placeholder 3"/>
          <p:cNvSpPr>
            <a:spLocks noGrp="1"/>
          </p:cNvSpPr>
          <p:nvPr>
            <p:ph type="sldNum" sz="quarter" idx="10"/>
          </p:nvPr>
        </p:nvSpPr>
        <p:spPr/>
        <p:txBody>
          <a:bodyPr/>
          <a:lstStyle/>
          <a:p>
            <a:fld id="{DF4FAF0C-DB2F-4E46-8BEF-B817CBC51A85}" type="slidenum">
              <a:rPr lang="en-US" smtClean="0"/>
              <a:pPr/>
              <a:t>60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dipole magnet</a:t>
            </a:r>
          </a:p>
        </p:txBody>
      </p:sp>
      <p:sp>
        <p:nvSpPr>
          <p:cNvPr id="4" name="Slide Number Placeholder 3"/>
          <p:cNvSpPr>
            <a:spLocks noGrp="1"/>
          </p:cNvSpPr>
          <p:nvPr>
            <p:ph type="sldNum" sz="quarter" idx="10"/>
          </p:nvPr>
        </p:nvSpPr>
        <p:spPr/>
        <p:txBody>
          <a:bodyPr/>
          <a:lstStyle/>
          <a:p>
            <a:fld id="{DF4FAF0C-DB2F-4E46-8BEF-B817CBC51A85}" type="slidenum">
              <a:rPr lang="en-US" smtClean="0"/>
              <a:pPr/>
              <a:t>61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dipole magnet</a:t>
            </a:r>
          </a:p>
        </p:txBody>
      </p:sp>
      <p:sp>
        <p:nvSpPr>
          <p:cNvPr id="4" name="Slide Number Placeholder 3"/>
          <p:cNvSpPr>
            <a:spLocks noGrp="1"/>
          </p:cNvSpPr>
          <p:nvPr>
            <p:ph type="sldNum" sz="quarter" idx="10"/>
          </p:nvPr>
        </p:nvSpPr>
        <p:spPr/>
        <p:txBody>
          <a:bodyPr/>
          <a:lstStyle/>
          <a:p>
            <a:fld id="{DF4FAF0C-DB2F-4E46-8BEF-B817CBC51A85}" type="slidenum">
              <a:rPr lang="en-US" smtClean="0"/>
              <a:pPr/>
              <a:t>62</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dipole magnet</a:t>
            </a:r>
          </a:p>
        </p:txBody>
      </p:sp>
      <p:sp>
        <p:nvSpPr>
          <p:cNvPr id="4" name="Slide Number Placeholder 3"/>
          <p:cNvSpPr>
            <a:spLocks noGrp="1"/>
          </p:cNvSpPr>
          <p:nvPr>
            <p:ph type="sldNum" sz="quarter" idx="10"/>
          </p:nvPr>
        </p:nvSpPr>
        <p:spPr/>
        <p:txBody>
          <a:bodyPr/>
          <a:lstStyle/>
          <a:p>
            <a:fld id="{DF4FAF0C-DB2F-4E46-8BEF-B817CBC51A85}" type="slidenum">
              <a:rPr lang="en-US" smtClean="0"/>
              <a:pPr/>
              <a:t>63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dipole magnet</a:t>
            </a:r>
          </a:p>
        </p:txBody>
      </p:sp>
      <p:sp>
        <p:nvSpPr>
          <p:cNvPr id="4" name="Slide Number Placeholder 3"/>
          <p:cNvSpPr>
            <a:spLocks noGrp="1"/>
          </p:cNvSpPr>
          <p:nvPr>
            <p:ph type="sldNum" sz="quarter" idx="10"/>
          </p:nvPr>
        </p:nvSpPr>
        <p:spPr/>
        <p:txBody>
          <a:bodyPr/>
          <a:lstStyle/>
          <a:p>
            <a:fld id="{DF4FAF0C-DB2F-4E46-8BEF-B817CBC51A85}" type="slidenum">
              <a:rPr lang="en-US" smtClean="0"/>
              <a:pPr/>
              <a:t>64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11</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Recipe for a nuclear physics experiment </a:t>
            </a:r>
          </a:p>
        </p:txBody>
      </p:sp>
      <p:sp>
        <p:nvSpPr>
          <p:cNvPr id="4" name="Slide Number Placeholder 3"/>
          <p:cNvSpPr>
            <a:spLocks noGrp="1"/>
          </p:cNvSpPr>
          <p:nvPr>
            <p:ph type="sldNum" sz="quarter" idx="10"/>
          </p:nvPr>
        </p:nvSpPr>
        <p:spPr/>
        <p:txBody>
          <a:bodyPr/>
          <a:lstStyle/>
          <a:p>
            <a:fld id="{DF4FAF0C-DB2F-4E46-8BEF-B817CBC51A85}" type="slidenum">
              <a:rPr lang="en-US" smtClean="0"/>
              <a:pPr/>
              <a:t>65</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66</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dipole magnet</a:t>
            </a:r>
          </a:p>
        </p:txBody>
      </p:sp>
      <p:sp>
        <p:nvSpPr>
          <p:cNvPr id="4" name="Slide Number Placeholder 3"/>
          <p:cNvSpPr>
            <a:spLocks noGrp="1"/>
          </p:cNvSpPr>
          <p:nvPr>
            <p:ph type="sldNum" sz="quarter" idx="10"/>
          </p:nvPr>
        </p:nvSpPr>
        <p:spPr/>
        <p:txBody>
          <a:bodyPr/>
          <a:lstStyle/>
          <a:p>
            <a:fld id="{DF4FAF0C-DB2F-4E46-8BEF-B817CBC51A85}" type="slidenum">
              <a:rPr lang="en-US" smtClean="0"/>
              <a:pPr/>
              <a:t>67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68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Can write unpolarized structure functions in terms of quark distribution functions</a:t>
            </a:r>
          </a:p>
          <a:p>
            <a:pPr>
              <a:buFontTx/>
              <a:buNone/>
            </a:pPr>
            <a:r>
              <a:rPr lang="en-US" baseline="0" dirty="0" smtClean="0"/>
              <a:t>the nucleon is made out of non-interacting point-like particles called </a:t>
            </a:r>
            <a:r>
              <a:rPr lang="en-US" baseline="0" dirty="0" err="1" smtClean="0"/>
              <a:t>partons</a:t>
            </a:r>
            <a:r>
              <a:rPr lang="en-US" baseline="0" dirty="0" smtClean="0"/>
              <a:t>.</a:t>
            </a:r>
          </a:p>
          <a:p>
            <a:pPr>
              <a:buFontTx/>
              <a:buNone/>
            </a:pPr>
            <a:endParaRPr lang="en-US" baseline="0" dirty="0" smtClean="0"/>
          </a:p>
          <a:p>
            <a:r>
              <a:rPr lang="en-US" dirty="0" smtClean="0">
                <a:latin typeface="Cambria"/>
                <a:cs typeface="Cambria"/>
              </a:rPr>
              <a:t>Infinite-momentum frame: </a:t>
            </a:r>
          </a:p>
          <a:p>
            <a:r>
              <a:rPr lang="en-US" dirty="0" smtClean="0">
                <a:latin typeface="Cambria"/>
                <a:cs typeface="Cambria"/>
              </a:rPr>
              <a:t>	- </a:t>
            </a:r>
            <a:r>
              <a:rPr lang="en-US" dirty="0" err="1" smtClean="0">
                <a:latin typeface="Cambria"/>
                <a:cs typeface="Cambria"/>
              </a:rPr>
              <a:t>Partons</a:t>
            </a:r>
            <a:r>
              <a:rPr lang="en-US" dirty="0" smtClean="0">
                <a:latin typeface="Cambria"/>
                <a:cs typeface="Cambria"/>
              </a:rPr>
              <a:t> are point-like non-interacting particles</a:t>
            </a:r>
          </a:p>
          <a:p>
            <a:r>
              <a:rPr lang="en-US" dirty="0" smtClean="0">
                <a:latin typeface="Cambria"/>
                <a:cs typeface="Cambria"/>
              </a:rPr>
              <a:t>	- No time for interactions between particles</a:t>
            </a:r>
          </a:p>
          <a:p>
            <a:pPr>
              <a:buFontTx/>
              <a:buNone/>
            </a:pPr>
            <a:endParaRPr lang="en-US" baseline="0" dirty="0" smtClean="0"/>
          </a:p>
        </p:txBody>
      </p:sp>
      <p:sp>
        <p:nvSpPr>
          <p:cNvPr id="4" name="Slide Number Placeholder 3"/>
          <p:cNvSpPr>
            <a:spLocks noGrp="1"/>
          </p:cNvSpPr>
          <p:nvPr>
            <p:ph type="sldNum" sz="quarter" idx="10"/>
          </p:nvPr>
        </p:nvSpPr>
        <p:spPr/>
        <p:txBody>
          <a:bodyPr/>
          <a:lstStyle/>
          <a:p>
            <a:fld id="{DF4FAF0C-DB2F-4E46-8BEF-B817CBC51A85}"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5A7A58-BF3A-424E-8D50-3509D075FFF9}" type="datetimeFigureOut">
              <a:rPr lang="en-US" smtClean="0"/>
              <a:pPr/>
              <a:t>6/12/13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B370B-1C77-8045-9AF7-E0933196BFC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5A7A58-BF3A-424E-8D50-3509D075FFF9}" type="datetimeFigureOut">
              <a:rPr lang="en-US" smtClean="0"/>
              <a:pPr/>
              <a:t>6/12/13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B370B-1C77-8045-9AF7-E0933196BFC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5A7A58-BF3A-424E-8D50-3509D075FFF9}" type="datetimeFigureOut">
              <a:rPr lang="en-US" smtClean="0"/>
              <a:pPr/>
              <a:t>6/12/13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B370B-1C77-8045-9AF7-E0933196BFC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5A7A58-BF3A-424E-8D50-3509D075FFF9}" type="datetimeFigureOut">
              <a:rPr lang="en-US" smtClean="0"/>
              <a:pPr/>
              <a:t>6/12/13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B370B-1C77-8045-9AF7-E0933196BFC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5A7A58-BF3A-424E-8D50-3509D075FFF9}" type="datetimeFigureOut">
              <a:rPr lang="en-US" smtClean="0"/>
              <a:pPr/>
              <a:t>6/12/13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B370B-1C77-8045-9AF7-E0933196BF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5A7A58-BF3A-424E-8D50-3509D075FFF9}" type="datetimeFigureOut">
              <a:rPr lang="en-US" smtClean="0"/>
              <a:pPr/>
              <a:t>6/12/13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B370B-1C77-8045-9AF7-E0933196BFC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5A7A58-BF3A-424E-8D50-3509D075FFF9}" type="datetimeFigureOut">
              <a:rPr lang="en-US" smtClean="0"/>
              <a:pPr/>
              <a:t>6/12/13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DB370B-1C77-8045-9AF7-E0933196BFC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5A7A58-BF3A-424E-8D50-3509D075FFF9}" type="datetimeFigureOut">
              <a:rPr lang="en-US" smtClean="0"/>
              <a:pPr/>
              <a:t>6/12/13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DB370B-1C77-8045-9AF7-E0933196BFC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A7A58-BF3A-424E-8D50-3509D075FFF9}" type="datetimeFigureOut">
              <a:rPr lang="en-US" smtClean="0"/>
              <a:pPr/>
              <a:t>6/12/13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DB370B-1C77-8045-9AF7-E0933196BF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5A7A58-BF3A-424E-8D50-3509D075FFF9}" type="datetimeFigureOut">
              <a:rPr lang="en-US" smtClean="0"/>
              <a:pPr/>
              <a:t>6/12/13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B370B-1C77-8045-9AF7-E0933196BFC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5A7A58-BF3A-424E-8D50-3509D075FFF9}" type="datetimeFigureOut">
              <a:rPr lang="en-US" smtClean="0"/>
              <a:pPr/>
              <a:t>6/12/13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B370B-1C77-8045-9AF7-E0933196BFC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5A7A58-BF3A-424E-8D50-3509D075FFF9}" type="datetimeFigureOut">
              <a:rPr lang="en-US" smtClean="0"/>
              <a:pPr/>
              <a:t>6/12/13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B370B-1C77-8045-9AF7-E0933196BFC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d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pdf"/><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pdf"/><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pdf"/><Relationship Id="rId5" Type="http://schemas.openxmlformats.org/officeDocument/2006/relationships/image" Target="../media/image17.png"/><Relationship Id="rId6" Type="http://schemas.openxmlformats.org/officeDocument/2006/relationships/image" Target="../media/image18.pdf"/><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pdf"/><Relationship Id="rId5" Type="http://schemas.openxmlformats.org/officeDocument/2006/relationships/image" Target="../media/image17.png"/><Relationship Id="rId6" Type="http://schemas.openxmlformats.org/officeDocument/2006/relationships/image" Target="../media/image18.pdf"/><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8.pdf"/><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23.pdf"/><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pdf"/><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7.pdf"/><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pdf"/><Relationship Id="rId5" Type="http://schemas.openxmlformats.org/officeDocument/2006/relationships/image" Target="../media/image30.png"/><Relationship Id="rId6" Type="http://schemas.openxmlformats.org/officeDocument/2006/relationships/image" Target="../media/image31.pdf"/><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df"/><Relationship Id="rId4" Type="http://schemas.openxmlformats.org/officeDocument/2006/relationships/image" Target="../media/image34.png"/><Relationship Id="rId5" Type="http://schemas.openxmlformats.org/officeDocument/2006/relationships/image" Target="../media/image2.png"/><Relationship Id="rId6" Type="http://schemas.openxmlformats.org/officeDocument/2006/relationships/image" Target="../media/image29.pdf"/><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5.pdf"/><Relationship Id="rId5" Type="http://schemas.openxmlformats.org/officeDocument/2006/relationships/image" Target="../media/image36.png"/><Relationship Id="rId6" Type="http://schemas.openxmlformats.org/officeDocument/2006/relationships/image" Target="../media/image37.pdf"/><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5.pdf"/><Relationship Id="rId5" Type="http://schemas.openxmlformats.org/officeDocument/2006/relationships/image" Target="../media/image36.png"/><Relationship Id="rId6" Type="http://schemas.openxmlformats.org/officeDocument/2006/relationships/image" Target="../media/image37.pdf"/><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5.pdf"/><Relationship Id="rId5" Type="http://schemas.openxmlformats.org/officeDocument/2006/relationships/image" Target="../media/image36.png"/><Relationship Id="rId6" Type="http://schemas.openxmlformats.org/officeDocument/2006/relationships/image" Target="../media/image39.pdf"/><Relationship Id="rId7"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5.pdf"/><Relationship Id="rId5" Type="http://schemas.openxmlformats.org/officeDocument/2006/relationships/image" Target="../media/image36.png"/><Relationship Id="rId6" Type="http://schemas.openxmlformats.org/officeDocument/2006/relationships/image" Target="../media/image39.pdf"/><Relationship Id="rId7"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1.pdf"/><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df"/><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3.pdf"/><Relationship Id="rId4" Type="http://schemas.openxmlformats.org/officeDocument/2006/relationships/image" Target="../media/image44.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5.pdf"/><Relationship Id="rId5" Type="http://schemas.openxmlformats.org/officeDocument/2006/relationships/image" Target="../media/image46.png"/><Relationship Id="rId6" Type="http://schemas.openxmlformats.org/officeDocument/2006/relationships/image" Target="../media/image47.pdf"/><Relationship Id="rId7"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9.png"/><Relationship Id="rId5" Type="http://schemas.openxmlformats.org/officeDocument/2006/relationships/image" Target="../media/image50.pdf"/><Relationship Id="rId6" Type="http://schemas.openxmlformats.org/officeDocument/2006/relationships/image" Target="../media/image51.png"/><Relationship Id="rId7" Type="http://schemas.openxmlformats.org/officeDocument/2006/relationships/image" Target="../media/image52.pdf"/><Relationship Id="rId8"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43.pdf"/><Relationship Id="rId4" Type="http://schemas.openxmlformats.org/officeDocument/2006/relationships/image" Target="../media/image44.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5.pdf"/><Relationship Id="rId5" Type="http://schemas.openxmlformats.org/officeDocument/2006/relationships/image" Target="../media/image56.png"/><Relationship Id="rId6" Type="http://schemas.openxmlformats.org/officeDocument/2006/relationships/image" Target="../media/image57.pdf"/><Relationship Id="rId7" Type="http://schemas.openxmlformats.org/officeDocument/2006/relationships/image" Target="../media/image58.png"/><Relationship Id="rId8" Type="http://schemas.openxmlformats.org/officeDocument/2006/relationships/image" Target="../media/image59.pdf"/><Relationship Id="rId9"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df"/><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2.pdf"/><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65.pdf"/><Relationship Id="rId4" Type="http://schemas.openxmlformats.org/officeDocument/2006/relationships/image" Target="../media/image6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7.pdf"/><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9.pdf"/><Relationship Id="rId5" Type="http://schemas.openxmlformats.org/officeDocument/2006/relationships/image" Target="../media/image70.png"/><Relationship Id="rId6" Type="http://schemas.openxmlformats.org/officeDocument/2006/relationships/image" Target="../media/image71.pdf"/><Relationship Id="rId7"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3.pdf"/><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8.pdf"/></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7.png"/><Relationship Id="rId5" Type="http://schemas.openxmlformats.org/officeDocument/2006/relationships/image" Target="../media/image78.pdf"/><Relationship Id="rId6"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image" Target="../media/image80.pdf"/><Relationship Id="rId4" Type="http://schemas.openxmlformats.org/officeDocument/2006/relationships/image" Target="../media/image81.png"/><Relationship Id="rId5" Type="http://schemas.openxmlformats.org/officeDocument/2006/relationships/image" Target="../media/image2.png"/><Relationship Id="rId6" Type="http://schemas.openxmlformats.org/officeDocument/2006/relationships/image" Target="../media/image82.pdf"/><Relationship Id="rId7"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4.pdf"/><Relationship Id="rId5" Type="http://schemas.openxmlformats.org/officeDocument/2006/relationships/image" Target="../media/image85.png"/><Relationship Id="rId6" Type="http://schemas.openxmlformats.org/officeDocument/2006/relationships/image" Target="../media/image86.pdf"/><Relationship Id="rId7" Type="http://schemas.openxmlformats.org/officeDocument/2006/relationships/image" Target="../media/image87.png"/><Relationship Id="rId8" Type="http://schemas.openxmlformats.org/officeDocument/2006/relationships/image" Target="../media/image88.pdf"/><Relationship Id="rId9"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0.pdf"/><Relationship Id="rId5" Type="http://schemas.openxmlformats.org/officeDocument/2006/relationships/image" Target="../media/image91.png"/><Relationship Id="rId6" Type="http://schemas.openxmlformats.org/officeDocument/2006/relationships/image" Target="../media/image92.pdf"/><Relationship Id="rId7"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df"/><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5.png"/><Relationship Id="rId5" Type="http://schemas.openxmlformats.org/officeDocument/2006/relationships/image" Target="../media/image96.pdf"/><Relationship Id="rId6"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0.pdf"/><Relationship Id="rId5"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2.jpe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3.pdf"/><Relationship Id="rId5"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pdf"/><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pdf"/><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pdf"/><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latin typeface="Cambria"/>
                <a:cs typeface="Cambria"/>
              </a:rPr>
              <a:t>put some kind of snappy title here</a:t>
            </a:r>
            <a:br>
              <a:rPr lang="en-US" dirty="0" smtClean="0">
                <a:latin typeface="Cambria"/>
                <a:cs typeface="Cambria"/>
              </a:rPr>
            </a:br>
            <a:r>
              <a:rPr lang="en-US" sz="2667" dirty="0" smtClean="0">
                <a:latin typeface="Cambria"/>
                <a:cs typeface="Cambria"/>
              </a:rPr>
              <a:t>and maybe some pictures of Hall A</a:t>
            </a:r>
            <a:endParaRPr lang="en-US" dirty="0">
              <a:latin typeface="Cambria"/>
              <a:cs typeface="Cambria"/>
            </a:endParaRPr>
          </a:p>
        </p:txBody>
      </p:sp>
      <p:sp>
        <p:nvSpPr>
          <p:cNvPr id="3" name="Subtitle 2"/>
          <p:cNvSpPr>
            <a:spLocks noGrp="1"/>
          </p:cNvSpPr>
          <p:nvPr>
            <p:ph type="subTitle" idx="1"/>
          </p:nvPr>
        </p:nvSpPr>
        <p:spPr/>
        <p:txBody>
          <a:bodyPr/>
          <a:lstStyle/>
          <a:p>
            <a:r>
              <a:rPr lang="en-US" dirty="0" smtClean="0">
                <a:latin typeface="Cambria"/>
                <a:cs typeface="Cambria"/>
              </a:rPr>
              <a:t>Melissa Cummings</a:t>
            </a:r>
          </a:p>
          <a:p>
            <a:r>
              <a:rPr lang="en-US" dirty="0" smtClean="0">
                <a:latin typeface="Cambria"/>
                <a:cs typeface="Cambria"/>
              </a:rPr>
              <a:t>blah blah blah</a:t>
            </a:r>
            <a:endParaRPr lang="en-US" dirty="0">
              <a:latin typeface="Cambria"/>
              <a:cs typeface="Cambria"/>
            </a:endParaRPr>
          </a:p>
        </p:txBody>
      </p:sp>
      <p:pic>
        <p:nvPicPr>
          <p:cNvPr id="4" name="Picture 3"/>
          <p:cNvPicPr>
            <a:picLocks noChangeAspect="1"/>
          </p:cNvPicPr>
          <p:nvPr/>
        </p:nvPicPr>
        <p:blipFill>
          <a:blip r:embed="rId2"/>
          <a:srcRect t="4788" b="5525"/>
          <a:stretch>
            <a:fillRect/>
          </a:stretch>
        </p:blipFill>
        <p:spPr>
          <a:xfrm>
            <a:off x="0" y="0"/>
            <a:ext cx="9144000" cy="5353050"/>
          </a:xfrm>
          <a:prstGeom prst="rect">
            <a:avLst/>
          </a:prstGeom>
        </p:spPr>
      </p:pic>
      <p:sp>
        <p:nvSpPr>
          <p:cNvPr id="8" name="Title 1"/>
          <p:cNvSpPr txBox="1">
            <a:spLocks/>
          </p:cNvSpPr>
          <p:nvPr/>
        </p:nvSpPr>
        <p:spPr>
          <a:xfrm>
            <a:off x="0" y="5416550"/>
            <a:ext cx="9144000" cy="679450"/>
          </a:xfrm>
          <a:prstGeom prst="rect">
            <a:avLst/>
          </a:prstGeom>
        </p:spPr>
        <p:txBody>
          <a:bodyPr vert="horz" lIns="91440" tIns="45720" rIns="91440" bIns="45720" rtlCol="0" anchor="t">
            <a:normAutofit fontScale="25000" lnSpcReduction="20000"/>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14400" b="0" i="0" u="none" strike="noStrike" kern="1200" cap="none" spc="0" normalizeH="0" noProof="0" dirty="0" smtClean="0">
                <a:ln>
                  <a:noFill/>
                </a:ln>
                <a:solidFill>
                  <a:schemeClr val="tx1"/>
                </a:solidFill>
                <a:effectLst/>
                <a:uLnTx/>
                <a:uFillTx/>
                <a:latin typeface="Rockwell"/>
                <a:ea typeface="+mj-ea"/>
                <a:cs typeface="Rockwell"/>
              </a:rPr>
              <a:t>Design of a Nuclear </a:t>
            </a:r>
            <a:r>
              <a:rPr lang="en-US" sz="14400" dirty="0" smtClean="0">
                <a:latin typeface="Rockwell"/>
                <a:ea typeface="+mj-ea"/>
                <a:cs typeface="Rockwell"/>
              </a:rPr>
              <a:t>Physics Experiment</a:t>
            </a:r>
          </a:p>
          <a:p>
            <a:pPr marL="0" marR="0" lvl="0" indent="0"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noProof="0" dirty="0" smtClean="0">
                <a:ln>
                  <a:noFill/>
                </a:ln>
                <a:solidFill>
                  <a:schemeClr val="tx1"/>
                </a:solidFill>
                <a:effectLst/>
                <a:uLnTx/>
                <a:uFillTx/>
                <a:latin typeface="Rockwell"/>
                <a:ea typeface="+mj-ea"/>
                <a:cs typeface="Rockwell"/>
              </a:rPr>
              <a:t/>
            </a:r>
            <a:br>
              <a:rPr kumimoji="0" lang="en-US" sz="3600" b="0" i="0" u="none" strike="noStrike" kern="1200" cap="none" spc="0" normalizeH="0" noProof="0" dirty="0" smtClean="0">
                <a:ln>
                  <a:noFill/>
                </a:ln>
                <a:solidFill>
                  <a:schemeClr val="tx1"/>
                </a:solidFill>
                <a:effectLst/>
                <a:uLnTx/>
                <a:uFillTx/>
                <a:latin typeface="Rockwell"/>
                <a:ea typeface="+mj-ea"/>
                <a:cs typeface="Rockwell"/>
              </a:rPr>
            </a:br>
            <a:endParaRPr kumimoji="0" lang="en-US" sz="3600" b="0" i="0" u="none" strike="noStrike" kern="1200" cap="none" spc="0" normalizeH="0" noProof="0" dirty="0">
              <a:ln>
                <a:noFill/>
              </a:ln>
              <a:solidFill>
                <a:schemeClr val="tx1"/>
              </a:solidFill>
              <a:effectLst/>
              <a:uLnTx/>
              <a:uFillTx/>
              <a:latin typeface="Rockwell"/>
              <a:ea typeface="+mj-ea"/>
              <a:cs typeface="Rockwell"/>
            </a:endParaRPr>
          </a:p>
        </p:txBody>
      </p:sp>
      <p:sp>
        <p:nvSpPr>
          <p:cNvPr id="9" name="TextBox 8"/>
          <p:cNvSpPr txBox="1"/>
          <p:nvPr/>
        </p:nvSpPr>
        <p:spPr>
          <a:xfrm>
            <a:off x="0" y="5934670"/>
            <a:ext cx="7032625" cy="923330"/>
          </a:xfrm>
          <a:prstGeom prst="rect">
            <a:avLst/>
          </a:prstGeom>
          <a:noFill/>
        </p:spPr>
        <p:txBody>
          <a:bodyPr wrap="square" rtlCol="0">
            <a:spAutoFit/>
          </a:bodyPr>
          <a:lstStyle/>
          <a:p>
            <a:pPr lvl="0">
              <a:spcBef>
                <a:spcPct val="0"/>
              </a:spcBef>
              <a:defRPr/>
            </a:pPr>
            <a:r>
              <a:rPr lang="en-US" dirty="0" smtClean="0">
                <a:latin typeface="Rockwell"/>
                <a:cs typeface="Rockwell"/>
              </a:rPr>
              <a:t>Melissa Cummings</a:t>
            </a:r>
          </a:p>
          <a:p>
            <a:pPr lvl="0">
              <a:spcBef>
                <a:spcPct val="0"/>
              </a:spcBef>
              <a:defRPr/>
            </a:pPr>
            <a:r>
              <a:rPr lang="en-US" dirty="0" smtClean="0">
                <a:latin typeface="Rockwell"/>
                <a:cs typeface="Rockwell"/>
              </a:rPr>
              <a:t>The College of William and Mary</a:t>
            </a:r>
          </a:p>
          <a:p>
            <a:pPr lvl="0">
              <a:spcBef>
                <a:spcPct val="0"/>
              </a:spcBef>
              <a:defRPr/>
            </a:pPr>
            <a:r>
              <a:rPr lang="en-US" dirty="0" smtClean="0">
                <a:latin typeface="Rockwell"/>
                <a:cs typeface="Rockwell"/>
              </a:rPr>
              <a:t>Advisor: Dr. Todd </a:t>
            </a:r>
            <a:r>
              <a:rPr lang="en-US" dirty="0" err="1" smtClean="0">
                <a:latin typeface="Rockwell"/>
                <a:cs typeface="Rockwell"/>
              </a:rPr>
              <a:t>Averett</a:t>
            </a:r>
            <a:endParaRPr lang="en-US" dirty="0"/>
          </a:p>
        </p:txBody>
      </p:sp>
      <p:pic>
        <p:nvPicPr>
          <p:cNvPr id="10" name="Picture 9"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8358161" y="6096000"/>
            <a:ext cx="785839" cy="707959"/>
          </a:xfrm>
          <a:prstGeom prst="rect">
            <a:avLst/>
          </a:prstGeom>
        </p:spPr>
      </p:pic>
      <p:pic>
        <p:nvPicPr>
          <p:cNvPr id="11" name="Picture 10" descr="JLab_logo_white.eps"/>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5"/>
              <a:stretch>
                <a:fillRect/>
              </a:stretch>
            </p:blipFill>
          </mc:Fallback>
        </mc:AlternateContent>
        <p:spPr>
          <a:xfrm>
            <a:off x="6584775" y="6250023"/>
            <a:ext cx="1694011" cy="43335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What is g</a:t>
            </a:r>
            <a:r>
              <a:rPr lang="en-US" sz="4000" baseline="-25000" dirty="0" smtClean="0">
                <a:latin typeface="Rockwell"/>
                <a:cs typeface="Rockwell"/>
              </a:rPr>
              <a:t>2</a:t>
            </a:r>
            <a:r>
              <a:rPr lang="en-US" sz="4000" dirty="0" smtClean="0">
                <a:latin typeface="Rockwell"/>
                <a:cs typeface="Rockwell"/>
              </a:rPr>
              <a:t>?</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17" name="Picture 16" descr="annual review 2013equations.pdf"/>
          <p:cNvPicPr>
            <a:picLocks noChangeAspect="1"/>
          </p:cNvPicPr>
          <p:nvPr/>
        </p:nvPicPr>
        <mc:AlternateContent>
          <mc:Choice xmlns:ma="http://schemas.microsoft.com/office/mac/drawingml/2008/main" Requires="ma">
            <p:blipFill>
              <a:blip r:embed="rId4"/>
              <a:srcRect l="18802" t="17161" r="18213" b="73543"/>
              <a:stretch>
                <a:fillRect/>
              </a:stretch>
            </p:blipFill>
          </mc:Choice>
          <mc:Fallback>
            <p:blipFill>
              <a:blip r:embed="rId5"/>
              <a:srcRect l="18802" t="17161" r="18213" b="73543"/>
              <a:stretch>
                <a:fillRect/>
              </a:stretch>
            </p:blipFill>
          </mc:Fallback>
        </mc:AlternateContent>
        <p:spPr>
          <a:xfrm>
            <a:off x="2078098" y="1241008"/>
            <a:ext cx="5137525" cy="981260"/>
          </a:xfrm>
          <a:prstGeom prst="rect">
            <a:avLst/>
          </a:prstGeom>
        </p:spPr>
      </p:pic>
      <p:pic>
        <p:nvPicPr>
          <p:cNvPr id="18" name="Picture 17" descr="annual review 2013equations.pdf"/>
          <p:cNvPicPr>
            <a:picLocks noChangeAspect="1"/>
          </p:cNvPicPr>
          <p:nvPr/>
        </p:nvPicPr>
        <mc:AlternateContent>
          <mc:Choice xmlns:ma="http://schemas.microsoft.com/office/mac/drawingml/2008/main" Requires="ma">
            <p:blipFill>
              <a:blip r:embed="rId4"/>
              <a:srcRect l="27009" t="61889" r="30321" b="29570"/>
              <a:stretch>
                <a:fillRect/>
              </a:stretch>
            </p:blipFill>
          </mc:Choice>
          <mc:Fallback>
            <p:blipFill>
              <a:blip r:embed="rId5"/>
              <a:srcRect l="27009" t="61889" r="30321" b="29570"/>
              <a:stretch>
                <a:fillRect/>
              </a:stretch>
            </p:blipFill>
          </mc:Fallback>
        </mc:AlternateContent>
        <p:spPr>
          <a:xfrm>
            <a:off x="451906" y="2447761"/>
            <a:ext cx="5247219" cy="1359227"/>
          </a:xfrm>
          <a:prstGeom prst="rect">
            <a:avLst/>
          </a:prstGeom>
        </p:spPr>
      </p:pic>
      <p:sp>
        <p:nvSpPr>
          <p:cNvPr id="19" name="TextBox 18"/>
          <p:cNvSpPr txBox="1"/>
          <p:nvPr/>
        </p:nvSpPr>
        <p:spPr>
          <a:xfrm>
            <a:off x="118531" y="2352511"/>
            <a:ext cx="3571875" cy="369332"/>
          </a:xfrm>
          <a:prstGeom prst="rect">
            <a:avLst/>
          </a:prstGeom>
          <a:noFill/>
        </p:spPr>
        <p:txBody>
          <a:bodyPr wrap="square" rtlCol="0">
            <a:spAutoFit/>
          </a:bodyPr>
          <a:lstStyle/>
          <a:p>
            <a:r>
              <a:rPr lang="en-US" dirty="0" err="1" smtClean="0">
                <a:solidFill>
                  <a:srgbClr val="000000"/>
                </a:solidFill>
                <a:latin typeface="Cambria"/>
                <a:cs typeface="Cambria"/>
              </a:rPr>
              <a:t>Wandzura</a:t>
            </a:r>
            <a:r>
              <a:rPr lang="en-US" dirty="0" smtClean="0">
                <a:solidFill>
                  <a:srgbClr val="000000"/>
                </a:solidFill>
                <a:latin typeface="Cambria"/>
                <a:cs typeface="Cambria"/>
              </a:rPr>
              <a:t>–</a:t>
            </a:r>
            <a:r>
              <a:rPr lang="en-US" dirty="0" err="1" smtClean="0">
                <a:solidFill>
                  <a:srgbClr val="000000"/>
                </a:solidFill>
                <a:latin typeface="Cambria"/>
                <a:cs typeface="Cambria"/>
              </a:rPr>
              <a:t>Wilczek</a:t>
            </a:r>
            <a:r>
              <a:rPr lang="en-US" dirty="0" smtClean="0">
                <a:solidFill>
                  <a:srgbClr val="000000"/>
                </a:solidFill>
                <a:latin typeface="Cambria"/>
                <a:cs typeface="Cambria"/>
              </a:rPr>
              <a:t> Relation:</a:t>
            </a:r>
            <a:endParaRPr lang="en-US" dirty="0">
              <a:latin typeface="Cambria"/>
              <a:cs typeface="Cambria"/>
            </a:endParaRPr>
          </a:p>
        </p:txBody>
      </p:sp>
      <p:sp>
        <p:nvSpPr>
          <p:cNvPr id="20" name="Rounded Rectangle 19"/>
          <p:cNvSpPr/>
          <p:nvPr/>
        </p:nvSpPr>
        <p:spPr>
          <a:xfrm>
            <a:off x="3921125" y="1399758"/>
            <a:ext cx="1426845" cy="535489"/>
          </a:xfrm>
          <a:prstGeom prst="roundRect">
            <a:avLst/>
          </a:prstGeom>
          <a:noFill/>
          <a:ln w="2540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a:stCxn id="20" idx="2"/>
          </p:cNvCxnSpPr>
          <p:nvPr/>
        </p:nvCxnSpPr>
        <p:spPr>
          <a:xfrm rot="5400000">
            <a:off x="3769179" y="1856474"/>
            <a:ext cx="786596" cy="944142"/>
          </a:xfrm>
          <a:prstGeom prst="straightConnector1">
            <a:avLst/>
          </a:prstGeom>
          <a:ln>
            <a:solidFill>
              <a:srgbClr val="9BBB59"/>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905024" y="3558822"/>
            <a:ext cx="2536647" cy="369332"/>
          </a:xfrm>
          <a:prstGeom prst="rect">
            <a:avLst/>
          </a:prstGeom>
        </p:spPr>
        <p:txBody>
          <a:bodyPr wrap="square">
            <a:spAutoFit/>
          </a:bodyPr>
          <a:lstStyle/>
          <a:p>
            <a:r>
              <a:rPr lang="en-US" dirty="0" smtClean="0">
                <a:solidFill>
                  <a:schemeClr val="accent3"/>
                </a:solidFill>
                <a:latin typeface="Cambria"/>
                <a:cs typeface="Cambria"/>
              </a:rPr>
              <a:t>Leading twist-2 term</a:t>
            </a:r>
            <a:endParaRPr lang="en-US" dirty="0">
              <a:solidFill>
                <a:schemeClr val="accent3"/>
              </a:solidFill>
              <a:latin typeface="Cambria"/>
              <a:cs typeface="Cambria"/>
            </a:endParaRPr>
          </a:p>
        </p:txBody>
      </p:sp>
      <p:grpSp>
        <p:nvGrpSpPr>
          <p:cNvPr id="5" name="Group 30"/>
          <p:cNvGrpSpPr/>
          <p:nvPr/>
        </p:nvGrpSpPr>
        <p:grpSpPr>
          <a:xfrm>
            <a:off x="905024" y="3994493"/>
            <a:ext cx="2258269" cy="1609020"/>
            <a:chOff x="2288950" y="2358241"/>
            <a:chExt cx="3800152" cy="2531262"/>
          </a:xfrm>
        </p:grpSpPr>
        <p:cxnSp>
          <p:nvCxnSpPr>
            <p:cNvPr id="24" name="Straight Connector 23"/>
            <p:cNvCxnSpPr/>
            <p:nvPr/>
          </p:nvCxnSpPr>
          <p:spPr>
            <a:xfrm>
              <a:off x="3740150" y="3492502"/>
              <a:ext cx="904875" cy="7937"/>
            </a:xfrm>
            <a:prstGeom prst="line">
              <a:avLst/>
            </a:prstGeom>
            <a:ln w="381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H="1">
              <a:off x="4507678" y="3629848"/>
              <a:ext cx="611091" cy="336397"/>
            </a:xfrm>
            <a:prstGeom prst="line">
              <a:avLst/>
            </a:prstGeom>
            <a:ln w="381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a:off x="3266406" y="3629847"/>
              <a:ext cx="611091" cy="336397"/>
            </a:xfrm>
            <a:prstGeom prst="line">
              <a:avLst/>
            </a:prstGeom>
            <a:ln w="381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rot="1719771">
              <a:off x="2709093" y="3028665"/>
              <a:ext cx="1135320" cy="212516"/>
            </a:xfrm>
            <a:custGeom>
              <a:avLst/>
              <a:gdLst>
                <a:gd name="connsiteX0" fmla="*/ 0 w 1648847"/>
                <a:gd name="connsiteY0" fmla="*/ 5740 h 251848"/>
                <a:gd name="connsiteX1" fmla="*/ 189424 w 1648847"/>
                <a:gd name="connsiteY1" fmla="*/ 251130 h 251848"/>
                <a:gd name="connsiteX2" fmla="*/ 374542 w 1648847"/>
                <a:gd name="connsiteY2" fmla="*/ 1435 h 251848"/>
                <a:gd name="connsiteX3" fmla="*/ 555356 w 1648847"/>
                <a:gd name="connsiteY3" fmla="*/ 242519 h 251848"/>
                <a:gd name="connsiteX4" fmla="*/ 731864 w 1648847"/>
                <a:gd name="connsiteY4" fmla="*/ 5740 h 251848"/>
                <a:gd name="connsiteX5" fmla="*/ 921288 w 1648847"/>
                <a:gd name="connsiteY5" fmla="*/ 246824 h 251848"/>
                <a:gd name="connsiteX6" fmla="*/ 1097796 w 1648847"/>
                <a:gd name="connsiteY6" fmla="*/ 10045 h 251848"/>
                <a:gd name="connsiteX7" fmla="*/ 1282915 w 1648847"/>
                <a:gd name="connsiteY7" fmla="*/ 242519 h 251848"/>
                <a:gd name="connsiteX8" fmla="*/ 1468034 w 1648847"/>
                <a:gd name="connsiteY8" fmla="*/ 5740 h 251848"/>
                <a:gd name="connsiteX9" fmla="*/ 1648847 w 1648847"/>
                <a:gd name="connsiteY9" fmla="*/ 242519 h 2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8847" h="251848">
                  <a:moveTo>
                    <a:pt x="0" y="5740"/>
                  </a:moveTo>
                  <a:cubicBezTo>
                    <a:pt x="63500" y="128794"/>
                    <a:pt x="127000" y="251848"/>
                    <a:pt x="189424" y="251130"/>
                  </a:cubicBezTo>
                  <a:cubicBezTo>
                    <a:pt x="251848" y="250413"/>
                    <a:pt x="313553" y="2870"/>
                    <a:pt x="374542" y="1435"/>
                  </a:cubicBezTo>
                  <a:cubicBezTo>
                    <a:pt x="435531" y="0"/>
                    <a:pt x="495802" y="241802"/>
                    <a:pt x="555356" y="242519"/>
                  </a:cubicBezTo>
                  <a:cubicBezTo>
                    <a:pt x="614910" y="243237"/>
                    <a:pt x="670875" y="5023"/>
                    <a:pt x="731864" y="5740"/>
                  </a:cubicBezTo>
                  <a:cubicBezTo>
                    <a:pt x="792853" y="6457"/>
                    <a:pt x="860299" y="246107"/>
                    <a:pt x="921288" y="246824"/>
                  </a:cubicBezTo>
                  <a:cubicBezTo>
                    <a:pt x="982277" y="247541"/>
                    <a:pt x="1037525" y="10762"/>
                    <a:pt x="1097796" y="10045"/>
                  </a:cubicBezTo>
                  <a:cubicBezTo>
                    <a:pt x="1158067" y="9328"/>
                    <a:pt x="1221209" y="243236"/>
                    <a:pt x="1282915" y="242519"/>
                  </a:cubicBezTo>
                  <a:cubicBezTo>
                    <a:pt x="1344621" y="241802"/>
                    <a:pt x="1407045" y="5740"/>
                    <a:pt x="1468034" y="5740"/>
                  </a:cubicBezTo>
                  <a:cubicBezTo>
                    <a:pt x="1529023" y="5740"/>
                    <a:pt x="1588935" y="124129"/>
                    <a:pt x="1648847" y="242519"/>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rot="19880229" flipH="1">
              <a:off x="4540762" y="3038190"/>
              <a:ext cx="1135320" cy="212516"/>
            </a:xfrm>
            <a:custGeom>
              <a:avLst/>
              <a:gdLst>
                <a:gd name="connsiteX0" fmla="*/ 0 w 1648847"/>
                <a:gd name="connsiteY0" fmla="*/ 5740 h 251848"/>
                <a:gd name="connsiteX1" fmla="*/ 189424 w 1648847"/>
                <a:gd name="connsiteY1" fmla="*/ 251130 h 251848"/>
                <a:gd name="connsiteX2" fmla="*/ 374542 w 1648847"/>
                <a:gd name="connsiteY2" fmla="*/ 1435 h 251848"/>
                <a:gd name="connsiteX3" fmla="*/ 555356 w 1648847"/>
                <a:gd name="connsiteY3" fmla="*/ 242519 h 251848"/>
                <a:gd name="connsiteX4" fmla="*/ 731864 w 1648847"/>
                <a:gd name="connsiteY4" fmla="*/ 5740 h 251848"/>
                <a:gd name="connsiteX5" fmla="*/ 921288 w 1648847"/>
                <a:gd name="connsiteY5" fmla="*/ 246824 h 251848"/>
                <a:gd name="connsiteX6" fmla="*/ 1097796 w 1648847"/>
                <a:gd name="connsiteY6" fmla="*/ 10045 h 251848"/>
                <a:gd name="connsiteX7" fmla="*/ 1282915 w 1648847"/>
                <a:gd name="connsiteY7" fmla="*/ 242519 h 251848"/>
                <a:gd name="connsiteX8" fmla="*/ 1468034 w 1648847"/>
                <a:gd name="connsiteY8" fmla="*/ 5740 h 251848"/>
                <a:gd name="connsiteX9" fmla="*/ 1648847 w 1648847"/>
                <a:gd name="connsiteY9" fmla="*/ 242519 h 2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8847" h="251848">
                  <a:moveTo>
                    <a:pt x="0" y="5740"/>
                  </a:moveTo>
                  <a:cubicBezTo>
                    <a:pt x="63500" y="128794"/>
                    <a:pt x="127000" y="251848"/>
                    <a:pt x="189424" y="251130"/>
                  </a:cubicBezTo>
                  <a:cubicBezTo>
                    <a:pt x="251848" y="250413"/>
                    <a:pt x="313553" y="2870"/>
                    <a:pt x="374542" y="1435"/>
                  </a:cubicBezTo>
                  <a:cubicBezTo>
                    <a:pt x="435531" y="0"/>
                    <a:pt x="495802" y="241802"/>
                    <a:pt x="555356" y="242519"/>
                  </a:cubicBezTo>
                  <a:cubicBezTo>
                    <a:pt x="614910" y="243237"/>
                    <a:pt x="670875" y="5023"/>
                    <a:pt x="731864" y="5740"/>
                  </a:cubicBezTo>
                  <a:cubicBezTo>
                    <a:pt x="792853" y="6457"/>
                    <a:pt x="860299" y="246107"/>
                    <a:pt x="921288" y="246824"/>
                  </a:cubicBezTo>
                  <a:cubicBezTo>
                    <a:pt x="982277" y="247541"/>
                    <a:pt x="1037525" y="10762"/>
                    <a:pt x="1097796" y="10045"/>
                  </a:cubicBezTo>
                  <a:cubicBezTo>
                    <a:pt x="1158067" y="9328"/>
                    <a:pt x="1221209" y="243236"/>
                    <a:pt x="1282915" y="242519"/>
                  </a:cubicBezTo>
                  <a:cubicBezTo>
                    <a:pt x="1344621" y="241802"/>
                    <a:pt x="1407045" y="5740"/>
                    <a:pt x="1468034" y="5740"/>
                  </a:cubicBezTo>
                  <a:cubicBezTo>
                    <a:pt x="1529023" y="5740"/>
                    <a:pt x="1588935" y="124129"/>
                    <a:pt x="1648847" y="242519"/>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 name="Straight Connector 28"/>
            <p:cNvCxnSpPr/>
            <p:nvPr/>
          </p:nvCxnSpPr>
          <p:spPr>
            <a:xfrm>
              <a:off x="2397125" y="4429125"/>
              <a:ext cx="3587750" cy="317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2397125" y="4206033"/>
              <a:ext cx="3587750" cy="44618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406650" y="4215558"/>
              <a:ext cx="3587750" cy="44618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3111500" y="3968752"/>
              <a:ext cx="2190750" cy="920751"/>
            </a:xfrm>
            <a:prstGeom prst="ellipse">
              <a:avLst/>
            </a:prstGeom>
            <a:solidFill>
              <a:schemeClr val="bg1"/>
            </a:solidFill>
            <a:ln w="381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rot="19672090">
              <a:off x="5422352" y="2358241"/>
              <a:ext cx="666750" cy="77787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rot="1927910" flipV="1">
              <a:off x="2288950" y="2389991"/>
              <a:ext cx="666750" cy="77787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TextBox 36"/>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10</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What is g</a:t>
            </a:r>
            <a:r>
              <a:rPr lang="en-US" sz="4000" baseline="-25000" dirty="0" smtClean="0">
                <a:latin typeface="Rockwell"/>
                <a:cs typeface="Rockwell"/>
              </a:rPr>
              <a:t>2</a:t>
            </a:r>
            <a:r>
              <a:rPr lang="en-US" sz="4000" dirty="0" smtClean="0">
                <a:latin typeface="Rockwell"/>
                <a:cs typeface="Rockwell"/>
              </a:rPr>
              <a:t>?</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12" name="Picture 11" descr="annual review 2013equations.pdf"/>
          <p:cNvPicPr>
            <a:picLocks noChangeAspect="1"/>
          </p:cNvPicPr>
          <p:nvPr/>
        </p:nvPicPr>
        <mc:AlternateContent>
          <mc:Choice xmlns:ma="http://schemas.microsoft.com/office/mac/drawingml/2008/main" Requires="ma">
            <p:blipFill>
              <a:blip r:embed="rId4"/>
              <a:srcRect l="18802" t="17161" r="18213" b="73543"/>
              <a:stretch>
                <a:fillRect/>
              </a:stretch>
            </p:blipFill>
          </mc:Choice>
          <mc:Fallback>
            <p:blipFill>
              <a:blip r:embed="rId5"/>
              <a:srcRect l="18802" t="17161" r="18213" b="73543"/>
              <a:stretch>
                <a:fillRect/>
              </a:stretch>
            </p:blipFill>
          </mc:Fallback>
        </mc:AlternateContent>
        <p:spPr>
          <a:xfrm>
            <a:off x="2078098" y="1241008"/>
            <a:ext cx="5137525" cy="981260"/>
          </a:xfrm>
          <a:prstGeom prst="rect">
            <a:avLst/>
          </a:prstGeom>
        </p:spPr>
      </p:pic>
      <p:pic>
        <p:nvPicPr>
          <p:cNvPr id="13" name="Picture 12" descr="annual review 2013equations.pdf"/>
          <p:cNvPicPr>
            <a:picLocks noChangeAspect="1"/>
          </p:cNvPicPr>
          <p:nvPr/>
        </p:nvPicPr>
        <mc:AlternateContent>
          <mc:Choice xmlns:ma="http://schemas.microsoft.com/office/mac/drawingml/2008/main" Requires="ma">
            <p:blipFill>
              <a:blip r:embed="rId4"/>
              <a:srcRect l="31672" t="69482" r="31278" b="22139"/>
              <a:stretch>
                <a:fillRect/>
              </a:stretch>
            </p:blipFill>
          </mc:Choice>
          <mc:Fallback>
            <p:blipFill>
              <a:blip r:embed="rId5"/>
              <a:srcRect l="31672" t="69482" r="31278" b="22139"/>
              <a:stretch>
                <a:fillRect/>
              </a:stretch>
            </p:blipFill>
          </mc:Fallback>
        </mc:AlternateContent>
        <p:spPr>
          <a:xfrm>
            <a:off x="4130675" y="2555875"/>
            <a:ext cx="4556125" cy="1333500"/>
          </a:xfrm>
          <a:prstGeom prst="rect">
            <a:avLst/>
          </a:prstGeom>
        </p:spPr>
      </p:pic>
      <p:sp>
        <p:nvSpPr>
          <p:cNvPr id="14" name="Rounded Rectangle 13"/>
          <p:cNvSpPr/>
          <p:nvPr/>
        </p:nvSpPr>
        <p:spPr>
          <a:xfrm>
            <a:off x="5549900" y="1393408"/>
            <a:ext cx="1125093" cy="535489"/>
          </a:xfrm>
          <a:prstGeom prst="roundRect">
            <a:avLst/>
          </a:prstGeom>
          <a:noFill/>
          <a:ln w="25400" cap="flat" cmpd="sng" algn="ctr">
            <a:solidFill>
              <a:schemeClr val="accent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a:stCxn id="14" idx="2"/>
          </p:cNvCxnSpPr>
          <p:nvPr/>
        </p:nvCxnSpPr>
        <p:spPr>
          <a:xfrm rot="16200000" flipH="1">
            <a:off x="5822483" y="2218860"/>
            <a:ext cx="928606" cy="348679"/>
          </a:xfrm>
          <a:prstGeom prst="straightConnector1">
            <a:avLst/>
          </a:prstGeom>
          <a:ln>
            <a:solidFill>
              <a:srgbClr val="8064A2"/>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991306" y="4198120"/>
            <a:ext cx="5854244" cy="369332"/>
          </a:xfrm>
          <a:prstGeom prst="rect">
            <a:avLst/>
          </a:prstGeom>
          <a:noFill/>
        </p:spPr>
        <p:txBody>
          <a:bodyPr wrap="square" rtlCol="0">
            <a:spAutoFit/>
          </a:bodyPr>
          <a:lstStyle/>
          <a:p>
            <a:pPr algn="ctr"/>
            <a:r>
              <a:rPr lang="en-US" dirty="0" err="1" smtClean="0">
                <a:solidFill>
                  <a:schemeClr val="accent6"/>
                </a:solidFill>
                <a:latin typeface="Cambria"/>
                <a:cs typeface="Cambria"/>
              </a:rPr>
              <a:t>h</a:t>
            </a:r>
            <a:r>
              <a:rPr lang="en-US" baseline="-25000" dirty="0" err="1" smtClean="0">
                <a:solidFill>
                  <a:schemeClr val="accent6"/>
                </a:solidFill>
                <a:latin typeface="Cambria"/>
                <a:cs typeface="Cambria"/>
              </a:rPr>
              <a:t>T</a:t>
            </a:r>
            <a:r>
              <a:rPr lang="en-US" dirty="0" smtClean="0">
                <a:solidFill>
                  <a:schemeClr val="accent6"/>
                </a:solidFill>
                <a:latin typeface="Cambria"/>
                <a:cs typeface="Cambria"/>
              </a:rPr>
              <a:t>: Arises from quark transverse polarization distribution</a:t>
            </a:r>
            <a:endParaRPr lang="en-US" dirty="0">
              <a:solidFill>
                <a:schemeClr val="accent6"/>
              </a:solidFill>
              <a:latin typeface="Cambria"/>
              <a:cs typeface="Cambria"/>
            </a:endParaRPr>
          </a:p>
        </p:txBody>
      </p:sp>
      <p:sp>
        <p:nvSpPr>
          <p:cNvPr id="17" name="TextBox 16"/>
          <p:cNvSpPr txBox="1"/>
          <p:nvPr/>
        </p:nvSpPr>
        <p:spPr>
          <a:xfrm>
            <a:off x="3023056" y="4547370"/>
            <a:ext cx="5854244" cy="369332"/>
          </a:xfrm>
          <a:prstGeom prst="rect">
            <a:avLst/>
          </a:prstGeom>
          <a:noFill/>
        </p:spPr>
        <p:txBody>
          <a:bodyPr wrap="square" rtlCol="0">
            <a:spAutoFit/>
          </a:bodyPr>
          <a:lstStyle/>
          <a:p>
            <a:r>
              <a:rPr lang="en-US" dirty="0" err="1" smtClean="0">
                <a:solidFill>
                  <a:schemeClr val="accent5"/>
                </a:solidFill>
                <a:latin typeface="Cambria"/>
                <a:cs typeface="Cambria"/>
              </a:rPr>
              <a:t>ζ</a:t>
            </a:r>
            <a:r>
              <a:rPr lang="en-US" dirty="0" smtClean="0">
                <a:solidFill>
                  <a:schemeClr val="accent5"/>
                </a:solidFill>
                <a:latin typeface="Cambria"/>
                <a:cs typeface="Cambria"/>
              </a:rPr>
              <a:t>: Arises from quark-gluon interactions (twist-3) </a:t>
            </a:r>
          </a:p>
        </p:txBody>
      </p:sp>
      <p:sp>
        <p:nvSpPr>
          <p:cNvPr id="18" name="Rounded Rectangle 17"/>
          <p:cNvSpPr/>
          <p:nvPr/>
        </p:nvSpPr>
        <p:spPr>
          <a:xfrm>
            <a:off x="5638800" y="3000375"/>
            <a:ext cx="1015364" cy="535489"/>
          </a:xfrm>
          <a:prstGeom prst="roundRect">
            <a:avLst/>
          </a:prstGeom>
          <a:noFill/>
          <a:ln w="2540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6877051" y="3000375"/>
            <a:ext cx="942211" cy="535489"/>
          </a:xfrm>
          <a:prstGeom prst="roundRect">
            <a:avLst/>
          </a:prstGeom>
          <a:noFill/>
          <a:ln w="2540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27"/>
          <p:cNvGrpSpPr/>
          <p:nvPr/>
        </p:nvGrpSpPr>
        <p:grpSpPr>
          <a:xfrm>
            <a:off x="457200" y="4287329"/>
            <a:ext cx="2258269" cy="1609020"/>
            <a:chOff x="276395" y="2272254"/>
            <a:chExt cx="3800152" cy="2531262"/>
          </a:xfrm>
        </p:grpSpPr>
        <p:grpSp>
          <p:nvGrpSpPr>
            <p:cNvPr id="21" name="Group 60"/>
            <p:cNvGrpSpPr/>
            <p:nvPr/>
          </p:nvGrpSpPr>
          <p:grpSpPr>
            <a:xfrm>
              <a:off x="276395" y="2272254"/>
              <a:ext cx="3800152" cy="2531262"/>
              <a:chOff x="2288950" y="2358241"/>
              <a:chExt cx="3800152" cy="2531262"/>
            </a:xfrm>
          </p:grpSpPr>
          <p:cxnSp>
            <p:nvCxnSpPr>
              <p:cNvPr id="23" name="Straight Connector 22"/>
              <p:cNvCxnSpPr/>
              <p:nvPr/>
            </p:nvCxnSpPr>
            <p:spPr>
              <a:xfrm>
                <a:off x="3740150" y="3492502"/>
                <a:ext cx="904875" cy="7937"/>
              </a:xfrm>
              <a:prstGeom prst="line">
                <a:avLst/>
              </a:prstGeom>
              <a:ln w="381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a:off x="4507678" y="3629848"/>
                <a:ext cx="611091" cy="336397"/>
              </a:xfrm>
              <a:prstGeom prst="line">
                <a:avLst/>
              </a:prstGeom>
              <a:ln w="381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3266406" y="3629847"/>
                <a:ext cx="611091" cy="336397"/>
              </a:xfrm>
              <a:prstGeom prst="line">
                <a:avLst/>
              </a:prstGeom>
              <a:ln w="381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Freeform 25"/>
              <p:cNvSpPr/>
              <p:nvPr/>
            </p:nvSpPr>
            <p:spPr>
              <a:xfrm rot="1719771">
                <a:off x="2709093" y="3028665"/>
                <a:ext cx="1135320" cy="212516"/>
              </a:xfrm>
              <a:custGeom>
                <a:avLst/>
                <a:gdLst>
                  <a:gd name="connsiteX0" fmla="*/ 0 w 1648847"/>
                  <a:gd name="connsiteY0" fmla="*/ 5740 h 251848"/>
                  <a:gd name="connsiteX1" fmla="*/ 189424 w 1648847"/>
                  <a:gd name="connsiteY1" fmla="*/ 251130 h 251848"/>
                  <a:gd name="connsiteX2" fmla="*/ 374542 w 1648847"/>
                  <a:gd name="connsiteY2" fmla="*/ 1435 h 251848"/>
                  <a:gd name="connsiteX3" fmla="*/ 555356 w 1648847"/>
                  <a:gd name="connsiteY3" fmla="*/ 242519 h 251848"/>
                  <a:gd name="connsiteX4" fmla="*/ 731864 w 1648847"/>
                  <a:gd name="connsiteY4" fmla="*/ 5740 h 251848"/>
                  <a:gd name="connsiteX5" fmla="*/ 921288 w 1648847"/>
                  <a:gd name="connsiteY5" fmla="*/ 246824 h 251848"/>
                  <a:gd name="connsiteX6" fmla="*/ 1097796 w 1648847"/>
                  <a:gd name="connsiteY6" fmla="*/ 10045 h 251848"/>
                  <a:gd name="connsiteX7" fmla="*/ 1282915 w 1648847"/>
                  <a:gd name="connsiteY7" fmla="*/ 242519 h 251848"/>
                  <a:gd name="connsiteX8" fmla="*/ 1468034 w 1648847"/>
                  <a:gd name="connsiteY8" fmla="*/ 5740 h 251848"/>
                  <a:gd name="connsiteX9" fmla="*/ 1648847 w 1648847"/>
                  <a:gd name="connsiteY9" fmla="*/ 242519 h 2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8847" h="251848">
                    <a:moveTo>
                      <a:pt x="0" y="5740"/>
                    </a:moveTo>
                    <a:cubicBezTo>
                      <a:pt x="63500" y="128794"/>
                      <a:pt x="127000" y="251848"/>
                      <a:pt x="189424" y="251130"/>
                    </a:cubicBezTo>
                    <a:cubicBezTo>
                      <a:pt x="251848" y="250413"/>
                      <a:pt x="313553" y="2870"/>
                      <a:pt x="374542" y="1435"/>
                    </a:cubicBezTo>
                    <a:cubicBezTo>
                      <a:pt x="435531" y="0"/>
                      <a:pt x="495802" y="241802"/>
                      <a:pt x="555356" y="242519"/>
                    </a:cubicBezTo>
                    <a:cubicBezTo>
                      <a:pt x="614910" y="243237"/>
                      <a:pt x="670875" y="5023"/>
                      <a:pt x="731864" y="5740"/>
                    </a:cubicBezTo>
                    <a:cubicBezTo>
                      <a:pt x="792853" y="6457"/>
                      <a:pt x="860299" y="246107"/>
                      <a:pt x="921288" y="246824"/>
                    </a:cubicBezTo>
                    <a:cubicBezTo>
                      <a:pt x="982277" y="247541"/>
                      <a:pt x="1037525" y="10762"/>
                      <a:pt x="1097796" y="10045"/>
                    </a:cubicBezTo>
                    <a:cubicBezTo>
                      <a:pt x="1158067" y="9328"/>
                      <a:pt x="1221209" y="243236"/>
                      <a:pt x="1282915" y="242519"/>
                    </a:cubicBezTo>
                    <a:cubicBezTo>
                      <a:pt x="1344621" y="241802"/>
                      <a:pt x="1407045" y="5740"/>
                      <a:pt x="1468034" y="5740"/>
                    </a:cubicBezTo>
                    <a:cubicBezTo>
                      <a:pt x="1529023" y="5740"/>
                      <a:pt x="1588935" y="124129"/>
                      <a:pt x="1648847" y="242519"/>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rot="19880229" flipH="1">
                <a:off x="4540762" y="3038190"/>
                <a:ext cx="1135320" cy="212516"/>
              </a:xfrm>
              <a:custGeom>
                <a:avLst/>
                <a:gdLst>
                  <a:gd name="connsiteX0" fmla="*/ 0 w 1648847"/>
                  <a:gd name="connsiteY0" fmla="*/ 5740 h 251848"/>
                  <a:gd name="connsiteX1" fmla="*/ 189424 w 1648847"/>
                  <a:gd name="connsiteY1" fmla="*/ 251130 h 251848"/>
                  <a:gd name="connsiteX2" fmla="*/ 374542 w 1648847"/>
                  <a:gd name="connsiteY2" fmla="*/ 1435 h 251848"/>
                  <a:gd name="connsiteX3" fmla="*/ 555356 w 1648847"/>
                  <a:gd name="connsiteY3" fmla="*/ 242519 h 251848"/>
                  <a:gd name="connsiteX4" fmla="*/ 731864 w 1648847"/>
                  <a:gd name="connsiteY4" fmla="*/ 5740 h 251848"/>
                  <a:gd name="connsiteX5" fmla="*/ 921288 w 1648847"/>
                  <a:gd name="connsiteY5" fmla="*/ 246824 h 251848"/>
                  <a:gd name="connsiteX6" fmla="*/ 1097796 w 1648847"/>
                  <a:gd name="connsiteY6" fmla="*/ 10045 h 251848"/>
                  <a:gd name="connsiteX7" fmla="*/ 1282915 w 1648847"/>
                  <a:gd name="connsiteY7" fmla="*/ 242519 h 251848"/>
                  <a:gd name="connsiteX8" fmla="*/ 1468034 w 1648847"/>
                  <a:gd name="connsiteY8" fmla="*/ 5740 h 251848"/>
                  <a:gd name="connsiteX9" fmla="*/ 1648847 w 1648847"/>
                  <a:gd name="connsiteY9" fmla="*/ 242519 h 2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8847" h="251848">
                    <a:moveTo>
                      <a:pt x="0" y="5740"/>
                    </a:moveTo>
                    <a:cubicBezTo>
                      <a:pt x="63500" y="128794"/>
                      <a:pt x="127000" y="251848"/>
                      <a:pt x="189424" y="251130"/>
                    </a:cubicBezTo>
                    <a:cubicBezTo>
                      <a:pt x="251848" y="250413"/>
                      <a:pt x="313553" y="2870"/>
                      <a:pt x="374542" y="1435"/>
                    </a:cubicBezTo>
                    <a:cubicBezTo>
                      <a:pt x="435531" y="0"/>
                      <a:pt x="495802" y="241802"/>
                      <a:pt x="555356" y="242519"/>
                    </a:cubicBezTo>
                    <a:cubicBezTo>
                      <a:pt x="614910" y="243237"/>
                      <a:pt x="670875" y="5023"/>
                      <a:pt x="731864" y="5740"/>
                    </a:cubicBezTo>
                    <a:cubicBezTo>
                      <a:pt x="792853" y="6457"/>
                      <a:pt x="860299" y="246107"/>
                      <a:pt x="921288" y="246824"/>
                    </a:cubicBezTo>
                    <a:cubicBezTo>
                      <a:pt x="982277" y="247541"/>
                      <a:pt x="1037525" y="10762"/>
                      <a:pt x="1097796" y="10045"/>
                    </a:cubicBezTo>
                    <a:cubicBezTo>
                      <a:pt x="1158067" y="9328"/>
                      <a:pt x="1221209" y="243236"/>
                      <a:pt x="1282915" y="242519"/>
                    </a:cubicBezTo>
                    <a:cubicBezTo>
                      <a:pt x="1344621" y="241802"/>
                      <a:pt x="1407045" y="5740"/>
                      <a:pt x="1468034" y="5740"/>
                    </a:cubicBezTo>
                    <a:cubicBezTo>
                      <a:pt x="1529023" y="5740"/>
                      <a:pt x="1588935" y="124129"/>
                      <a:pt x="1648847" y="242519"/>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2397125" y="4429125"/>
                <a:ext cx="3587750" cy="317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397125" y="4206033"/>
                <a:ext cx="3587750" cy="44618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406650" y="4215558"/>
                <a:ext cx="3587750" cy="44618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3111500" y="3968752"/>
                <a:ext cx="2190750" cy="920751"/>
              </a:xfrm>
              <a:prstGeom prst="ellipse">
                <a:avLst/>
              </a:prstGeom>
              <a:solidFill>
                <a:schemeClr val="bg1"/>
              </a:solidFill>
              <a:ln w="381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rot="19672090">
                <a:off x="5422352" y="2358241"/>
                <a:ext cx="666750" cy="77787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rot="1927910" flipV="1">
                <a:off x="2288950" y="2389991"/>
                <a:ext cx="666750" cy="77787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Freeform 21"/>
            <p:cNvSpPr/>
            <p:nvPr/>
          </p:nvSpPr>
          <p:spPr>
            <a:xfrm rot="5400000">
              <a:off x="1997004" y="3577381"/>
              <a:ext cx="458784" cy="151985"/>
            </a:xfrm>
            <a:custGeom>
              <a:avLst/>
              <a:gdLst>
                <a:gd name="connsiteX0" fmla="*/ 0 w 1483032"/>
                <a:gd name="connsiteY0" fmla="*/ 264925 h 274484"/>
                <a:gd name="connsiteX1" fmla="*/ 311355 w 1483032"/>
                <a:gd name="connsiteY1" fmla="*/ 248538 h 274484"/>
                <a:gd name="connsiteX2" fmla="*/ 393290 w 1483032"/>
                <a:gd name="connsiteY2" fmla="*/ 109248 h 274484"/>
                <a:gd name="connsiteX3" fmla="*/ 311355 w 1483032"/>
                <a:gd name="connsiteY3" fmla="*/ 2731 h 274484"/>
                <a:gd name="connsiteX4" fmla="*/ 229419 w 1483032"/>
                <a:gd name="connsiteY4" fmla="*/ 125635 h 274484"/>
                <a:gd name="connsiteX5" fmla="*/ 327742 w 1483032"/>
                <a:gd name="connsiteY5" fmla="*/ 248538 h 274484"/>
                <a:gd name="connsiteX6" fmla="*/ 614516 w 1483032"/>
                <a:gd name="connsiteY6" fmla="*/ 232151 h 274484"/>
                <a:gd name="connsiteX7" fmla="*/ 680064 w 1483032"/>
                <a:gd name="connsiteY7" fmla="*/ 125635 h 274484"/>
                <a:gd name="connsiteX8" fmla="*/ 614516 w 1483032"/>
                <a:gd name="connsiteY8" fmla="*/ 27312 h 274484"/>
                <a:gd name="connsiteX9" fmla="*/ 540774 w 1483032"/>
                <a:gd name="connsiteY9" fmla="*/ 133828 h 274484"/>
                <a:gd name="connsiteX10" fmla="*/ 622710 w 1483032"/>
                <a:gd name="connsiteY10" fmla="*/ 240344 h 274484"/>
                <a:gd name="connsiteX11" fmla="*/ 917677 w 1483032"/>
                <a:gd name="connsiteY11" fmla="*/ 232151 h 274484"/>
                <a:gd name="connsiteX12" fmla="*/ 999613 w 1483032"/>
                <a:gd name="connsiteY12" fmla="*/ 133828 h 274484"/>
                <a:gd name="connsiteX13" fmla="*/ 925871 w 1483032"/>
                <a:gd name="connsiteY13" fmla="*/ 19119 h 274484"/>
                <a:gd name="connsiteX14" fmla="*/ 860323 w 1483032"/>
                <a:gd name="connsiteY14" fmla="*/ 117441 h 274484"/>
                <a:gd name="connsiteX15" fmla="*/ 934064 w 1483032"/>
                <a:gd name="connsiteY15" fmla="*/ 240344 h 274484"/>
                <a:gd name="connsiteX16" fmla="*/ 1245419 w 1483032"/>
                <a:gd name="connsiteY16" fmla="*/ 240344 h 274484"/>
                <a:gd name="connsiteX17" fmla="*/ 1319161 w 1483032"/>
                <a:gd name="connsiteY17" fmla="*/ 117441 h 274484"/>
                <a:gd name="connsiteX18" fmla="*/ 1245419 w 1483032"/>
                <a:gd name="connsiteY18" fmla="*/ 27312 h 274484"/>
                <a:gd name="connsiteX19" fmla="*/ 1155290 w 1483032"/>
                <a:gd name="connsiteY19" fmla="*/ 117441 h 274484"/>
                <a:gd name="connsiteX20" fmla="*/ 1237226 w 1483032"/>
                <a:gd name="connsiteY20" fmla="*/ 240344 h 274484"/>
                <a:gd name="connsiteX21" fmla="*/ 1483032 w 1483032"/>
                <a:gd name="connsiteY21" fmla="*/ 248538 h 2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3032" h="274484">
                  <a:moveTo>
                    <a:pt x="0" y="264925"/>
                  </a:moveTo>
                  <a:cubicBezTo>
                    <a:pt x="122903" y="269704"/>
                    <a:pt x="245807" y="274484"/>
                    <a:pt x="311355" y="248538"/>
                  </a:cubicBezTo>
                  <a:cubicBezTo>
                    <a:pt x="376903" y="222592"/>
                    <a:pt x="393290" y="150216"/>
                    <a:pt x="393290" y="109248"/>
                  </a:cubicBezTo>
                  <a:cubicBezTo>
                    <a:pt x="393290" y="68280"/>
                    <a:pt x="338667" y="0"/>
                    <a:pt x="311355" y="2731"/>
                  </a:cubicBezTo>
                  <a:cubicBezTo>
                    <a:pt x="284043" y="5462"/>
                    <a:pt x="226688" y="84667"/>
                    <a:pt x="229419" y="125635"/>
                  </a:cubicBezTo>
                  <a:cubicBezTo>
                    <a:pt x="232150" y="166603"/>
                    <a:pt x="263559" y="230785"/>
                    <a:pt x="327742" y="248538"/>
                  </a:cubicBezTo>
                  <a:cubicBezTo>
                    <a:pt x="391925" y="266291"/>
                    <a:pt x="555796" y="252635"/>
                    <a:pt x="614516" y="232151"/>
                  </a:cubicBezTo>
                  <a:cubicBezTo>
                    <a:pt x="673236" y="211667"/>
                    <a:pt x="680064" y="159775"/>
                    <a:pt x="680064" y="125635"/>
                  </a:cubicBezTo>
                  <a:cubicBezTo>
                    <a:pt x="680064" y="91495"/>
                    <a:pt x="637731" y="25947"/>
                    <a:pt x="614516" y="27312"/>
                  </a:cubicBezTo>
                  <a:cubicBezTo>
                    <a:pt x="591301" y="28677"/>
                    <a:pt x="539408" y="98323"/>
                    <a:pt x="540774" y="133828"/>
                  </a:cubicBezTo>
                  <a:cubicBezTo>
                    <a:pt x="542140" y="169333"/>
                    <a:pt x="559893" y="223957"/>
                    <a:pt x="622710" y="240344"/>
                  </a:cubicBezTo>
                  <a:cubicBezTo>
                    <a:pt x="685527" y="256731"/>
                    <a:pt x="854860" y="249904"/>
                    <a:pt x="917677" y="232151"/>
                  </a:cubicBezTo>
                  <a:cubicBezTo>
                    <a:pt x="980494" y="214398"/>
                    <a:pt x="998247" y="169333"/>
                    <a:pt x="999613" y="133828"/>
                  </a:cubicBezTo>
                  <a:cubicBezTo>
                    <a:pt x="1000979" y="98323"/>
                    <a:pt x="949086" y="21850"/>
                    <a:pt x="925871" y="19119"/>
                  </a:cubicBezTo>
                  <a:cubicBezTo>
                    <a:pt x="902656" y="16388"/>
                    <a:pt x="858958" y="80570"/>
                    <a:pt x="860323" y="117441"/>
                  </a:cubicBezTo>
                  <a:cubicBezTo>
                    <a:pt x="861688" y="154312"/>
                    <a:pt x="869881" y="219860"/>
                    <a:pt x="934064" y="240344"/>
                  </a:cubicBezTo>
                  <a:cubicBezTo>
                    <a:pt x="998247" y="260828"/>
                    <a:pt x="1181236" y="260828"/>
                    <a:pt x="1245419" y="240344"/>
                  </a:cubicBezTo>
                  <a:cubicBezTo>
                    <a:pt x="1309602" y="219860"/>
                    <a:pt x="1319161" y="152946"/>
                    <a:pt x="1319161" y="117441"/>
                  </a:cubicBezTo>
                  <a:cubicBezTo>
                    <a:pt x="1319161" y="81936"/>
                    <a:pt x="1272731" y="27312"/>
                    <a:pt x="1245419" y="27312"/>
                  </a:cubicBezTo>
                  <a:cubicBezTo>
                    <a:pt x="1218107" y="27312"/>
                    <a:pt x="1156655" y="81936"/>
                    <a:pt x="1155290" y="117441"/>
                  </a:cubicBezTo>
                  <a:cubicBezTo>
                    <a:pt x="1153925" y="152946"/>
                    <a:pt x="1182602" y="218495"/>
                    <a:pt x="1237226" y="240344"/>
                  </a:cubicBezTo>
                  <a:cubicBezTo>
                    <a:pt x="1291850" y="262193"/>
                    <a:pt x="1483032" y="248538"/>
                    <a:pt x="1483032" y="248538"/>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4" name="TextBox 33"/>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11</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Motivation</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9" name="Rectangle 8"/>
          <p:cNvSpPr/>
          <p:nvPr/>
        </p:nvSpPr>
        <p:spPr>
          <a:xfrm>
            <a:off x="680862" y="1344580"/>
            <a:ext cx="3739444" cy="707886"/>
          </a:xfrm>
          <a:prstGeom prst="rect">
            <a:avLst/>
          </a:prstGeom>
        </p:spPr>
        <p:txBody>
          <a:bodyPr wrap="square">
            <a:spAutoFit/>
          </a:bodyPr>
          <a:lstStyle/>
          <a:p>
            <a:pPr algn="ctr"/>
            <a:r>
              <a:rPr lang="en-US" sz="2000" dirty="0" smtClean="0">
                <a:solidFill>
                  <a:schemeClr val="accent3"/>
                </a:solidFill>
                <a:latin typeface="Cambria"/>
                <a:cs typeface="Cambria"/>
              </a:rPr>
              <a:t>Unpolarized structure functions very well known</a:t>
            </a:r>
            <a:endParaRPr lang="en-US" sz="2000" dirty="0">
              <a:solidFill>
                <a:schemeClr val="accent3"/>
              </a:solidFill>
              <a:latin typeface="Cambria"/>
              <a:cs typeface="Cambria"/>
            </a:endParaRPr>
          </a:p>
        </p:txBody>
      </p:sp>
      <p:sp>
        <p:nvSpPr>
          <p:cNvPr id="10" name="Rectangle 9"/>
          <p:cNvSpPr/>
          <p:nvPr/>
        </p:nvSpPr>
        <p:spPr>
          <a:xfrm>
            <a:off x="4956496" y="1344580"/>
            <a:ext cx="3739444" cy="677108"/>
          </a:xfrm>
          <a:prstGeom prst="rect">
            <a:avLst/>
          </a:prstGeom>
        </p:spPr>
        <p:txBody>
          <a:bodyPr wrap="square">
            <a:spAutoFit/>
          </a:bodyPr>
          <a:lstStyle/>
          <a:p>
            <a:pPr algn="ctr"/>
            <a:r>
              <a:rPr lang="en-US" sz="2000" dirty="0" smtClean="0">
                <a:solidFill>
                  <a:schemeClr val="accent6"/>
                </a:solidFill>
                <a:latin typeface="Cambria"/>
                <a:cs typeface="Cambria"/>
              </a:rPr>
              <a:t>g</a:t>
            </a:r>
            <a:r>
              <a:rPr lang="en-US" sz="2000" baseline="-25000" dirty="0" smtClean="0">
                <a:solidFill>
                  <a:schemeClr val="accent6"/>
                </a:solidFill>
                <a:latin typeface="Cambria"/>
                <a:cs typeface="Cambria"/>
              </a:rPr>
              <a:t>1</a:t>
            </a:r>
            <a:r>
              <a:rPr lang="en-US" sz="2000" baseline="30000" dirty="0" smtClean="0">
                <a:solidFill>
                  <a:schemeClr val="accent6"/>
                </a:solidFill>
                <a:latin typeface="Cambria"/>
                <a:cs typeface="Cambria"/>
              </a:rPr>
              <a:t>p</a:t>
            </a:r>
            <a:r>
              <a:rPr lang="en-US" sz="2000" dirty="0" smtClean="0">
                <a:solidFill>
                  <a:schemeClr val="accent6"/>
                </a:solidFill>
                <a:latin typeface="Cambria"/>
                <a:cs typeface="Cambria"/>
              </a:rPr>
              <a:t> very  well known</a:t>
            </a:r>
          </a:p>
          <a:p>
            <a:pPr algn="ctr"/>
            <a:endParaRPr lang="en-US" dirty="0">
              <a:solidFill>
                <a:schemeClr val="accent3"/>
              </a:solidFill>
              <a:latin typeface="Cambria"/>
              <a:cs typeface="Cambria"/>
            </a:endParaRPr>
          </a:p>
        </p:txBody>
      </p:sp>
      <p:pic>
        <p:nvPicPr>
          <p:cNvPr id="11" name="Picture 10" descr="f2data-1.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927887" y="2079625"/>
            <a:ext cx="2782132" cy="4146550"/>
          </a:xfrm>
          <a:prstGeom prst="rect">
            <a:avLst/>
          </a:prstGeom>
        </p:spPr>
      </p:pic>
      <p:pic>
        <p:nvPicPr>
          <p:cNvPr id="12" name="Picture 11" descr="g1p_all_limit2.eps"/>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797746" y="2193713"/>
            <a:ext cx="3868218" cy="4032462"/>
          </a:xfrm>
          <a:prstGeom prst="rect">
            <a:avLst/>
          </a:prstGeom>
        </p:spPr>
      </p:pic>
      <p:sp>
        <p:nvSpPr>
          <p:cNvPr id="13" name="TextBox 12"/>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12</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Motivation</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9" name="Rectangle 8"/>
          <p:cNvSpPr/>
          <p:nvPr/>
        </p:nvSpPr>
        <p:spPr>
          <a:xfrm>
            <a:off x="680862" y="1344580"/>
            <a:ext cx="3739444" cy="707886"/>
          </a:xfrm>
          <a:prstGeom prst="rect">
            <a:avLst/>
          </a:prstGeom>
        </p:spPr>
        <p:txBody>
          <a:bodyPr wrap="square">
            <a:spAutoFit/>
          </a:bodyPr>
          <a:lstStyle/>
          <a:p>
            <a:pPr algn="ctr"/>
            <a:r>
              <a:rPr lang="en-US" sz="2000" dirty="0" smtClean="0">
                <a:solidFill>
                  <a:schemeClr val="accent3"/>
                </a:solidFill>
                <a:latin typeface="Cambria"/>
                <a:cs typeface="Cambria"/>
              </a:rPr>
              <a:t>Unpolarized structure functions very well known</a:t>
            </a:r>
            <a:endParaRPr lang="en-US" sz="2000" dirty="0">
              <a:solidFill>
                <a:schemeClr val="accent3"/>
              </a:solidFill>
              <a:latin typeface="Cambria"/>
              <a:cs typeface="Cambria"/>
            </a:endParaRPr>
          </a:p>
        </p:txBody>
      </p:sp>
      <p:sp>
        <p:nvSpPr>
          <p:cNvPr id="10" name="Rectangle 9"/>
          <p:cNvSpPr/>
          <p:nvPr/>
        </p:nvSpPr>
        <p:spPr>
          <a:xfrm>
            <a:off x="4956496" y="1344580"/>
            <a:ext cx="3739444" cy="677108"/>
          </a:xfrm>
          <a:prstGeom prst="rect">
            <a:avLst/>
          </a:prstGeom>
        </p:spPr>
        <p:txBody>
          <a:bodyPr wrap="square">
            <a:spAutoFit/>
          </a:bodyPr>
          <a:lstStyle/>
          <a:p>
            <a:pPr algn="ctr"/>
            <a:r>
              <a:rPr lang="en-US" sz="2000" dirty="0" smtClean="0">
                <a:solidFill>
                  <a:schemeClr val="accent6"/>
                </a:solidFill>
                <a:latin typeface="Cambria"/>
                <a:cs typeface="Cambria"/>
              </a:rPr>
              <a:t>g</a:t>
            </a:r>
            <a:r>
              <a:rPr lang="en-US" sz="2000" baseline="-25000" dirty="0" smtClean="0">
                <a:solidFill>
                  <a:schemeClr val="accent6"/>
                </a:solidFill>
                <a:latin typeface="Cambria"/>
                <a:cs typeface="Cambria"/>
              </a:rPr>
              <a:t>1</a:t>
            </a:r>
            <a:r>
              <a:rPr lang="en-US" sz="2000" baseline="30000" dirty="0" smtClean="0">
                <a:solidFill>
                  <a:schemeClr val="accent6"/>
                </a:solidFill>
                <a:latin typeface="Cambria"/>
                <a:cs typeface="Cambria"/>
              </a:rPr>
              <a:t>p</a:t>
            </a:r>
            <a:r>
              <a:rPr lang="en-US" sz="2000" dirty="0" smtClean="0">
                <a:solidFill>
                  <a:schemeClr val="accent6"/>
                </a:solidFill>
                <a:latin typeface="Cambria"/>
                <a:cs typeface="Cambria"/>
              </a:rPr>
              <a:t> very  well known</a:t>
            </a:r>
          </a:p>
          <a:p>
            <a:pPr algn="ctr"/>
            <a:endParaRPr lang="en-US" dirty="0">
              <a:solidFill>
                <a:schemeClr val="accent3"/>
              </a:solidFill>
              <a:latin typeface="Cambria"/>
              <a:cs typeface="Cambria"/>
            </a:endParaRPr>
          </a:p>
        </p:txBody>
      </p:sp>
      <p:pic>
        <p:nvPicPr>
          <p:cNvPr id="11" name="Picture 10" descr="f2data-1.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927887" y="2079625"/>
            <a:ext cx="2782132" cy="4146550"/>
          </a:xfrm>
          <a:prstGeom prst="rect">
            <a:avLst/>
          </a:prstGeom>
        </p:spPr>
      </p:pic>
      <p:pic>
        <p:nvPicPr>
          <p:cNvPr id="12" name="Picture 11" descr="g1p_all_limit2.eps"/>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797746" y="2193713"/>
            <a:ext cx="3868218" cy="4032462"/>
          </a:xfrm>
          <a:prstGeom prst="rect">
            <a:avLst/>
          </a:prstGeom>
        </p:spPr>
      </p:pic>
      <p:grpSp>
        <p:nvGrpSpPr>
          <p:cNvPr id="14" name="Group 13"/>
          <p:cNvGrpSpPr/>
          <p:nvPr/>
        </p:nvGrpSpPr>
        <p:grpSpPr>
          <a:xfrm>
            <a:off x="2585447" y="1990911"/>
            <a:ext cx="4424598" cy="3209219"/>
            <a:chOff x="2094736" y="1828378"/>
            <a:chExt cx="4424598" cy="3209219"/>
          </a:xfrm>
        </p:grpSpPr>
        <p:sp>
          <p:nvSpPr>
            <p:cNvPr id="15" name="Explosion 1 14"/>
            <p:cNvSpPr/>
            <p:nvPr/>
          </p:nvSpPr>
          <p:spPr>
            <a:xfrm>
              <a:off x="2094736" y="1828378"/>
              <a:ext cx="4424598" cy="3209219"/>
            </a:xfrm>
            <a:prstGeom prst="irregularSeal1">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122023" y="2910211"/>
              <a:ext cx="2735852" cy="830997"/>
            </a:xfrm>
            <a:prstGeom prst="rect">
              <a:avLst/>
            </a:prstGeom>
            <a:noFill/>
          </p:spPr>
          <p:txBody>
            <a:bodyPr wrap="square" rtlCol="0">
              <a:spAutoFit/>
            </a:bodyPr>
            <a:lstStyle/>
            <a:p>
              <a:r>
                <a:rPr lang="en-US" sz="2400" dirty="0" smtClean="0">
                  <a:latin typeface="Cambria"/>
                  <a:cs typeface="Cambria"/>
                </a:rPr>
                <a:t>No need for global plot for g</a:t>
              </a:r>
              <a:r>
                <a:rPr lang="en-US" sz="2400" baseline="-25000" dirty="0" smtClean="0">
                  <a:latin typeface="Cambria"/>
                  <a:cs typeface="Cambria"/>
                </a:rPr>
                <a:t>2</a:t>
              </a:r>
              <a:r>
                <a:rPr lang="en-US" sz="2400" baseline="30000" dirty="0" smtClean="0">
                  <a:latin typeface="Cambria"/>
                  <a:cs typeface="Cambria"/>
                </a:rPr>
                <a:t>p</a:t>
              </a:r>
              <a:r>
                <a:rPr lang="en-US" sz="2400" dirty="0" smtClean="0">
                  <a:latin typeface="Cambria"/>
                  <a:cs typeface="Cambria"/>
                </a:rPr>
                <a:t>…</a:t>
              </a:r>
              <a:endParaRPr lang="en-US" sz="2400" baseline="30000" dirty="0">
                <a:latin typeface="Cambria"/>
                <a:cs typeface="Cambria"/>
              </a:endParaRPr>
            </a:p>
          </p:txBody>
        </p:sp>
      </p:grpSp>
      <p:sp>
        <p:nvSpPr>
          <p:cNvPr id="17" name="TextBox 16"/>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12</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Motivation</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15" name="Picture 14" descr="gam22.eps"/>
          <p:cNvPicPr>
            <a:picLocks noChangeAspect="1"/>
          </p:cNvPicPr>
          <p:nvPr/>
        </p:nvPicPr>
        <p:blipFill>
          <a:blip r:embed="rId4"/>
          <a:srcRect t="47273" r="35294" b="909"/>
          <a:stretch>
            <a:fillRect/>
          </a:stretch>
        </p:blipFill>
        <p:spPr bwMode="auto">
          <a:xfrm>
            <a:off x="2420028" y="1831597"/>
            <a:ext cx="4141638" cy="4292239"/>
          </a:xfrm>
          <a:prstGeom prst="rect">
            <a:avLst/>
          </a:prstGeom>
          <a:noFill/>
          <a:ln w="9525">
            <a:noFill/>
            <a:miter lim="800000"/>
            <a:headEnd/>
            <a:tailEnd/>
          </a:ln>
        </p:spPr>
      </p:pic>
      <p:sp>
        <p:nvSpPr>
          <p:cNvPr id="18" name="TextBox 17"/>
          <p:cNvSpPr txBox="1"/>
          <p:nvPr/>
        </p:nvSpPr>
        <p:spPr>
          <a:xfrm>
            <a:off x="3288555" y="1464661"/>
            <a:ext cx="3541220" cy="369332"/>
          </a:xfrm>
          <a:prstGeom prst="rect">
            <a:avLst/>
          </a:prstGeom>
          <a:noFill/>
        </p:spPr>
        <p:txBody>
          <a:bodyPr wrap="square" rtlCol="0">
            <a:spAutoFit/>
          </a:bodyPr>
          <a:lstStyle/>
          <a:p>
            <a:r>
              <a:rPr lang="en-US" dirty="0" smtClean="0">
                <a:ln>
                  <a:solidFill>
                    <a:schemeClr val="accent5"/>
                  </a:solidFill>
                </a:ln>
                <a:solidFill>
                  <a:srgbClr val="4BACC6"/>
                </a:solidFill>
                <a:latin typeface="Cambria"/>
                <a:cs typeface="Cambria"/>
              </a:rPr>
              <a:t>g</a:t>
            </a:r>
            <a:r>
              <a:rPr lang="en-US" baseline="-25000" dirty="0" smtClean="0">
                <a:ln>
                  <a:solidFill>
                    <a:schemeClr val="accent5"/>
                  </a:solidFill>
                </a:ln>
                <a:solidFill>
                  <a:srgbClr val="4BACC6"/>
                </a:solidFill>
                <a:latin typeface="Cambria"/>
                <a:cs typeface="Cambria"/>
              </a:rPr>
              <a:t>2</a:t>
            </a:r>
            <a:r>
              <a:rPr lang="en-US" baseline="30000" dirty="0" smtClean="0">
                <a:ln>
                  <a:solidFill>
                    <a:schemeClr val="accent5"/>
                  </a:solidFill>
                </a:ln>
                <a:solidFill>
                  <a:srgbClr val="4BACC6"/>
                </a:solidFill>
                <a:latin typeface="Cambria"/>
                <a:cs typeface="Cambria"/>
              </a:rPr>
              <a:t>p</a:t>
            </a:r>
            <a:r>
              <a:rPr lang="en-US" dirty="0" smtClean="0">
                <a:latin typeface="Cambria"/>
                <a:cs typeface="Cambria"/>
              </a:rPr>
              <a:t> still relatively unknown!</a:t>
            </a:r>
            <a:endParaRPr lang="en-US" dirty="0">
              <a:latin typeface="Cambria"/>
              <a:cs typeface="Cambria"/>
            </a:endParaRPr>
          </a:p>
        </p:txBody>
      </p:sp>
      <p:sp>
        <p:nvSpPr>
          <p:cNvPr id="10" name="TextBox 9"/>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13</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2" y="-21225"/>
            <a:ext cx="8324657" cy="807627"/>
          </a:xfrm>
        </p:spPr>
        <p:txBody>
          <a:bodyPr>
            <a:normAutofit fontScale="90000"/>
          </a:bodyPr>
          <a:lstStyle/>
          <a:p>
            <a:pPr algn="l"/>
            <a:r>
              <a:rPr lang="en-US" dirty="0" err="1" smtClean="0">
                <a:latin typeface="Rockwell"/>
                <a:cs typeface="Rockwell"/>
              </a:rPr>
              <a:t>Burkhardt-Cottingham</a:t>
            </a:r>
            <a:r>
              <a:rPr lang="en-US" dirty="0" smtClean="0">
                <a:latin typeface="Rockwell"/>
                <a:cs typeface="Rockwell"/>
              </a:rPr>
              <a:t> Sum Rule</a:t>
            </a: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 name="Content Placeholder 2"/>
          <p:cNvSpPr>
            <a:spLocks noGrp="1"/>
          </p:cNvSpPr>
          <p:nvPr>
            <p:ph idx="1"/>
          </p:nvPr>
        </p:nvSpPr>
        <p:spPr>
          <a:xfrm>
            <a:off x="457200" y="2539999"/>
            <a:ext cx="3954379" cy="3235097"/>
          </a:xfrm>
        </p:spPr>
        <p:txBody>
          <a:bodyPr>
            <a:normAutofit/>
          </a:bodyPr>
          <a:lstStyle/>
          <a:p>
            <a:r>
              <a:rPr lang="en-US" sz="2000" dirty="0" smtClean="0">
                <a:latin typeface="Cambria"/>
                <a:cs typeface="Cambria"/>
              </a:rPr>
              <a:t>BC sum rule will fail if:</a:t>
            </a:r>
          </a:p>
          <a:p>
            <a:pPr lvl="1"/>
            <a:r>
              <a:rPr lang="en-US" sz="2000" dirty="0" smtClean="0">
                <a:latin typeface="Cambria"/>
                <a:cs typeface="Cambria"/>
              </a:rPr>
              <a:t>g</a:t>
            </a:r>
            <a:r>
              <a:rPr lang="en-US" sz="2000" baseline="-25000" dirty="0" smtClean="0">
                <a:latin typeface="Cambria"/>
                <a:cs typeface="Cambria"/>
              </a:rPr>
              <a:t>2</a:t>
            </a:r>
            <a:r>
              <a:rPr lang="en-US" sz="2000" baseline="30000" dirty="0" smtClean="0">
                <a:latin typeface="Cambria"/>
                <a:cs typeface="Cambria"/>
              </a:rPr>
              <a:t>p</a:t>
            </a:r>
            <a:r>
              <a:rPr lang="en-US" sz="2000" dirty="0" smtClean="0">
                <a:latin typeface="Cambria"/>
                <a:cs typeface="Cambria"/>
              </a:rPr>
              <a:t> exhibits non-</a:t>
            </a:r>
            <a:r>
              <a:rPr lang="en-US" sz="2000" dirty="0" err="1" smtClean="0">
                <a:latin typeface="Cambria"/>
                <a:cs typeface="Cambria"/>
              </a:rPr>
              <a:t>Regge</a:t>
            </a:r>
            <a:r>
              <a:rPr lang="en-US" sz="2000" dirty="0" smtClean="0">
                <a:latin typeface="Cambria"/>
                <a:cs typeface="Cambria"/>
              </a:rPr>
              <a:t> behavior at low </a:t>
            </a:r>
            <a:r>
              <a:rPr lang="en-US" sz="2000" dirty="0" err="1" smtClean="0">
                <a:latin typeface="Cambria"/>
                <a:cs typeface="Cambria"/>
              </a:rPr>
              <a:t>x</a:t>
            </a:r>
            <a:endParaRPr lang="en-US" sz="2000" dirty="0" smtClean="0">
              <a:latin typeface="Cambria"/>
              <a:cs typeface="Cambria"/>
            </a:endParaRPr>
          </a:p>
          <a:p>
            <a:pPr lvl="1"/>
            <a:r>
              <a:rPr lang="en-US" sz="2000" dirty="0" smtClean="0">
                <a:latin typeface="Cambria"/>
                <a:cs typeface="Cambria"/>
              </a:rPr>
              <a:t>g</a:t>
            </a:r>
            <a:r>
              <a:rPr lang="en-US" sz="2000" baseline="-25000" dirty="0" smtClean="0">
                <a:latin typeface="Cambria"/>
                <a:cs typeface="Cambria"/>
              </a:rPr>
              <a:t>2</a:t>
            </a:r>
            <a:r>
              <a:rPr lang="en-US" sz="2000" baseline="30000" dirty="0" smtClean="0">
                <a:latin typeface="Cambria"/>
                <a:cs typeface="Cambria"/>
              </a:rPr>
              <a:t>p</a:t>
            </a:r>
            <a:r>
              <a:rPr lang="en-US" sz="2000" dirty="0" smtClean="0">
                <a:latin typeface="Cambria"/>
                <a:cs typeface="Cambria"/>
              </a:rPr>
              <a:t> exhibits a delta function singularity at </a:t>
            </a:r>
            <a:r>
              <a:rPr lang="en-US" sz="2000" dirty="0" err="1" smtClean="0">
                <a:latin typeface="Cambria"/>
                <a:cs typeface="Cambria"/>
              </a:rPr>
              <a:t>x</a:t>
            </a:r>
            <a:r>
              <a:rPr lang="en-US" sz="2000" dirty="0" smtClean="0">
                <a:latin typeface="Cambria"/>
                <a:cs typeface="Cambria"/>
              </a:rPr>
              <a:t>=0</a:t>
            </a:r>
          </a:p>
          <a:p>
            <a:endParaRPr lang="en-US" sz="2000" dirty="0" smtClean="0">
              <a:latin typeface="Cambria"/>
              <a:cs typeface="Cambria"/>
            </a:endParaRPr>
          </a:p>
          <a:p>
            <a:r>
              <a:rPr lang="en-US" sz="2000" dirty="0" smtClean="0">
                <a:latin typeface="Cambria"/>
                <a:cs typeface="Cambria"/>
              </a:rPr>
              <a:t>Violation is suggested for the proton at large Q</a:t>
            </a:r>
            <a:r>
              <a:rPr lang="en-US" sz="2000" baseline="30000" dirty="0" smtClean="0">
                <a:latin typeface="Cambria"/>
                <a:cs typeface="Cambria"/>
              </a:rPr>
              <a:t>2</a:t>
            </a:r>
          </a:p>
          <a:p>
            <a:pPr lvl="1"/>
            <a:endParaRPr lang="en-US" sz="2000" dirty="0" smtClean="0">
              <a:latin typeface="Cambria"/>
              <a:cs typeface="Cambria"/>
            </a:endParaRPr>
          </a:p>
          <a:p>
            <a:pPr>
              <a:buNone/>
            </a:pPr>
            <a:endParaRPr lang="en-US" sz="2000" dirty="0" smtClean="0">
              <a:latin typeface="Cambria"/>
              <a:cs typeface="Cambria"/>
            </a:endParaRPr>
          </a:p>
          <a:p>
            <a:endParaRPr lang="en-US" dirty="0"/>
          </a:p>
        </p:txBody>
      </p:sp>
      <p:grpSp>
        <p:nvGrpSpPr>
          <p:cNvPr id="18" name="Group 20"/>
          <p:cNvGrpSpPr/>
          <p:nvPr/>
        </p:nvGrpSpPr>
        <p:grpSpPr>
          <a:xfrm>
            <a:off x="4732416" y="1704480"/>
            <a:ext cx="3868527" cy="4267200"/>
            <a:chOff x="4732416" y="1905000"/>
            <a:chExt cx="3868527" cy="4267200"/>
          </a:xfrm>
        </p:grpSpPr>
        <p:pic>
          <p:nvPicPr>
            <p:cNvPr id="21" name="Picture 4" descr="bc_layer_4"/>
            <p:cNvPicPr>
              <a:picLocks noChangeAspect="1" noChangeArrowheads="1"/>
            </p:cNvPicPr>
            <p:nvPr/>
          </p:nvPicPr>
          <p:blipFill>
            <a:blip r:embed="rId4"/>
            <a:srcRect l="4454"/>
            <a:stretch>
              <a:fillRect/>
            </a:stretch>
          </p:blipFill>
          <p:spPr bwMode="auto">
            <a:xfrm>
              <a:off x="5278186" y="1905000"/>
              <a:ext cx="3322757" cy="4267200"/>
            </a:xfrm>
            <a:prstGeom prst="rect">
              <a:avLst/>
            </a:prstGeom>
            <a:noFill/>
            <a:ln w="9525">
              <a:noFill/>
              <a:miter lim="800000"/>
              <a:headEnd/>
              <a:tailEnd/>
            </a:ln>
          </p:spPr>
        </p:pic>
        <p:sp>
          <p:nvSpPr>
            <p:cNvPr id="22" name="Text Box 8"/>
            <p:cNvSpPr txBox="1">
              <a:spLocks noChangeArrowheads="1"/>
            </p:cNvSpPr>
            <p:nvPr/>
          </p:nvSpPr>
          <p:spPr bwMode="auto">
            <a:xfrm>
              <a:off x="4968681" y="2349853"/>
              <a:ext cx="213171" cy="707886"/>
            </a:xfrm>
            <a:prstGeom prst="rect">
              <a:avLst/>
            </a:prstGeom>
            <a:noFill/>
            <a:ln w="9525">
              <a:noFill/>
              <a:miter lim="800000"/>
              <a:headEnd/>
              <a:tailEnd/>
            </a:ln>
          </p:spPr>
          <p:txBody>
            <a:bodyPr wrap="square">
              <a:prstTxWarp prst="textNoShape">
                <a:avLst/>
              </a:prstTxWarp>
              <a:spAutoFit/>
            </a:bodyPr>
            <a:lstStyle/>
            <a:p>
              <a:r>
                <a:rPr lang="en-US" sz="2400" dirty="0"/>
                <a:t>P</a:t>
              </a:r>
              <a:endParaRPr lang="en-US" sz="1600" dirty="0"/>
            </a:p>
          </p:txBody>
        </p:sp>
        <p:sp>
          <p:nvSpPr>
            <p:cNvPr id="23" name="Text Box 9"/>
            <p:cNvSpPr txBox="1">
              <a:spLocks noChangeArrowheads="1"/>
            </p:cNvSpPr>
            <p:nvPr/>
          </p:nvSpPr>
          <p:spPr bwMode="auto">
            <a:xfrm>
              <a:off x="4928936" y="3662944"/>
              <a:ext cx="227257" cy="707886"/>
            </a:xfrm>
            <a:prstGeom prst="rect">
              <a:avLst/>
            </a:prstGeom>
            <a:noFill/>
            <a:ln w="9525">
              <a:noFill/>
              <a:miter lim="800000"/>
              <a:headEnd/>
              <a:tailEnd/>
            </a:ln>
          </p:spPr>
          <p:txBody>
            <a:bodyPr wrap="square">
              <a:prstTxWarp prst="textNoShape">
                <a:avLst/>
              </a:prstTxWarp>
              <a:spAutoFit/>
            </a:bodyPr>
            <a:lstStyle/>
            <a:p>
              <a:r>
                <a:rPr lang="en-US" sz="2400" dirty="0"/>
                <a:t>N</a:t>
              </a:r>
              <a:endParaRPr lang="en-US" sz="1600" dirty="0"/>
            </a:p>
          </p:txBody>
        </p:sp>
        <p:sp>
          <p:nvSpPr>
            <p:cNvPr id="24" name="Text Box 10"/>
            <p:cNvSpPr txBox="1">
              <a:spLocks noChangeArrowheads="1"/>
            </p:cNvSpPr>
            <p:nvPr/>
          </p:nvSpPr>
          <p:spPr bwMode="auto">
            <a:xfrm>
              <a:off x="4732416" y="4957632"/>
              <a:ext cx="657087" cy="461665"/>
            </a:xfrm>
            <a:prstGeom prst="rect">
              <a:avLst/>
            </a:prstGeom>
            <a:noFill/>
            <a:ln w="9525">
              <a:noFill/>
              <a:miter lim="800000"/>
              <a:headEnd/>
              <a:tailEnd/>
            </a:ln>
          </p:spPr>
          <p:txBody>
            <a:bodyPr wrap="square">
              <a:prstTxWarp prst="textNoShape">
                <a:avLst/>
              </a:prstTxWarp>
              <a:spAutoFit/>
            </a:bodyPr>
            <a:lstStyle/>
            <a:p>
              <a:r>
                <a:rPr lang="en-US" sz="2400" baseline="30000" dirty="0"/>
                <a:t>3</a:t>
              </a:r>
              <a:r>
                <a:rPr lang="en-US" sz="2400" dirty="0"/>
                <a:t>He</a:t>
              </a:r>
              <a:endParaRPr lang="en-US" sz="1600" dirty="0"/>
            </a:p>
          </p:txBody>
        </p:sp>
      </p:grpSp>
      <p:pic>
        <p:nvPicPr>
          <p:cNvPr id="25" name="Picture 2"/>
          <p:cNvPicPr>
            <a:picLocks noChangeAspect="1" noChangeArrowheads="1"/>
          </p:cNvPicPr>
          <p:nvPr/>
        </p:nvPicPr>
        <mc:AlternateContent>
          <mc:Choice xmlns:ma="http://schemas.microsoft.com/office/mac/drawingml/2008/main" Requires="ma">
            <p:blipFill>
              <a:blip r:embed="rId5"/>
              <a:srcRect l="37198" t="26830" r="34147" b="64285"/>
              <a:stretch>
                <a:fillRect/>
              </a:stretch>
            </p:blipFill>
          </mc:Choice>
          <mc:Fallback>
            <p:blipFill>
              <a:blip r:embed="rId6"/>
              <a:srcRect l="37198" t="26830" r="34147" b="64285"/>
              <a:stretch>
                <a:fillRect/>
              </a:stretch>
            </p:blipFill>
          </mc:Fallback>
        </mc:AlternateContent>
        <p:spPr bwMode="auto">
          <a:xfrm>
            <a:off x="621993" y="1419455"/>
            <a:ext cx="3883162" cy="930398"/>
          </a:xfrm>
          <a:prstGeom prst="rect">
            <a:avLst/>
          </a:prstGeom>
          <a:noFill/>
          <a:ln w="9525">
            <a:noFill/>
            <a:miter lim="800000"/>
            <a:headEnd/>
            <a:tailEnd/>
          </a:ln>
          <a:effectLst/>
        </p:spPr>
      </p:pic>
      <p:sp>
        <p:nvSpPr>
          <p:cNvPr id="26" name="TextBox 25"/>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15</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Spin </a:t>
            </a:r>
            <a:r>
              <a:rPr lang="en-US" sz="4000" dirty="0" err="1" smtClean="0">
                <a:latin typeface="Rockwell"/>
                <a:cs typeface="Rockwell"/>
              </a:rPr>
              <a:t>Polarizability</a:t>
            </a:r>
            <a:r>
              <a:rPr lang="en-US" sz="4000" dirty="0" smtClean="0">
                <a:latin typeface="Rockwell"/>
                <a:cs typeface="Rockwell"/>
              </a:rPr>
              <a:t> - </a:t>
            </a:r>
            <a:r>
              <a:rPr lang="en-US" sz="4000" dirty="0" smtClean="0">
                <a:cs typeface="Rockwell"/>
              </a:rPr>
              <a:t>δ</a:t>
            </a:r>
            <a:r>
              <a:rPr lang="en-US" sz="4000" baseline="-25000" dirty="0" smtClean="0">
                <a:cs typeface="Rockwell"/>
              </a:rPr>
              <a:t>LT</a:t>
            </a: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7" name="TextBox 195"/>
          <p:cNvSpPr txBox="1">
            <a:spLocks noChangeArrowheads="1"/>
          </p:cNvSpPr>
          <p:nvPr/>
        </p:nvSpPr>
        <p:spPr bwMode="auto">
          <a:xfrm>
            <a:off x="5333753" y="1249169"/>
            <a:ext cx="3352800" cy="307777"/>
          </a:xfrm>
          <a:prstGeom prst="rect">
            <a:avLst/>
          </a:prstGeom>
          <a:noFill/>
          <a:ln w="9525">
            <a:noFill/>
            <a:miter lim="800000"/>
            <a:headEnd/>
            <a:tailEnd/>
          </a:ln>
        </p:spPr>
        <p:txBody>
          <a:bodyPr>
            <a:prstTxWarp prst="textNoShape">
              <a:avLst/>
            </a:prstTxWarp>
            <a:spAutoFit/>
          </a:bodyPr>
          <a:lstStyle/>
          <a:p>
            <a:pPr algn="ctr"/>
            <a:r>
              <a:rPr lang="en-US" altLang="zh-CN" sz="1400" b="1" dirty="0">
                <a:latin typeface="Calibri" pitchFamily="1" charset="0"/>
                <a:ea typeface="宋体" pitchFamily="1" charset="-122"/>
                <a:cs typeface="宋体" pitchFamily="1" charset="-122"/>
              </a:rPr>
              <a:t>Longitudinal-Transverse Spin </a:t>
            </a:r>
            <a:r>
              <a:rPr lang="en-US" altLang="zh-CN" sz="1400" b="1" dirty="0" err="1">
                <a:latin typeface="Calibri" pitchFamily="1" charset="0"/>
                <a:ea typeface="宋体" pitchFamily="1" charset="-122"/>
                <a:cs typeface="宋体" pitchFamily="1" charset="-122"/>
              </a:rPr>
              <a:t>Polarizability</a:t>
            </a:r>
            <a:endParaRPr lang="en-US" altLang="zh-CN" sz="1400" b="1" dirty="0">
              <a:latin typeface="Calibri" pitchFamily="1" charset="0"/>
              <a:ea typeface="宋体" pitchFamily="1" charset="-122"/>
              <a:cs typeface="宋体" pitchFamily="1" charset="-122"/>
            </a:endParaRPr>
          </a:p>
        </p:txBody>
      </p:sp>
      <p:sp>
        <p:nvSpPr>
          <p:cNvPr id="18" name="Content Placeholder 2"/>
          <p:cNvSpPr txBox="1">
            <a:spLocks/>
          </p:cNvSpPr>
          <p:nvPr/>
        </p:nvSpPr>
        <p:spPr>
          <a:xfrm>
            <a:off x="457200" y="1397017"/>
            <a:ext cx="3954379" cy="368299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smtClean="0">
                <a:ln>
                  <a:noFill/>
                </a:ln>
                <a:solidFill>
                  <a:schemeClr val="tx1"/>
                </a:solidFill>
                <a:effectLst/>
                <a:uLnTx/>
                <a:uFillTx/>
                <a:latin typeface="Cambria"/>
                <a:ea typeface="+mn-ea"/>
                <a:cs typeface="Cambria"/>
              </a:rPr>
              <a:t>Benchmark test of Chiral Pertubation Theory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smtClean="0">
                <a:ln>
                  <a:noFill/>
                </a:ln>
                <a:solidFill>
                  <a:schemeClr val="tx1"/>
                </a:solidFill>
                <a:effectLst/>
                <a:uLnTx/>
                <a:uFillTx/>
                <a:latin typeface="Cambria"/>
                <a:ea typeface="+mn-ea"/>
                <a:cs typeface="Cambria"/>
              </a:rPr>
              <a:t>Issue with calculations is how to include the nucleon resonance contributions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smtClean="0">
                <a:ln>
                  <a:noFill/>
                </a:ln>
                <a:solidFill>
                  <a:schemeClr val="tx1"/>
                </a:solidFill>
                <a:effectLst/>
                <a:uLnTx/>
                <a:uFillTx/>
                <a:latin typeface="Cambria"/>
                <a:ea typeface="+mn-ea"/>
                <a:cs typeface="Cambria"/>
              </a:rPr>
              <a:t>δ</a:t>
            </a:r>
            <a:r>
              <a:rPr kumimoji="0" lang="en-US" sz="2000" b="0" i="0" u="none" strike="noStrike" kern="1200" cap="none" spc="0" normalizeH="0" baseline="-25000" noProof="0" smtClean="0">
                <a:ln>
                  <a:noFill/>
                </a:ln>
                <a:solidFill>
                  <a:schemeClr val="tx1"/>
                </a:solidFill>
                <a:effectLst/>
                <a:uLnTx/>
                <a:uFillTx/>
                <a:latin typeface="Cambria"/>
                <a:ea typeface="+mn-ea"/>
                <a:cs typeface="Cambria"/>
              </a:rPr>
              <a:t>LT</a:t>
            </a:r>
            <a:r>
              <a:rPr kumimoji="0" lang="en-US" sz="2000" b="0" i="0" u="none" strike="noStrike" kern="1200" cap="none" spc="0" normalizeH="0" baseline="0" noProof="0" smtClean="0">
                <a:ln>
                  <a:noFill/>
                </a:ln>
                <a:solidFill>
                  <a:schemeClr val="tx1"/>
                </a:solidFill>
                <a:effectLst/>
                <a:uLnTx/>
                <a:uFillTx/>
                <a:latin typeface="Cambria"/>
                <a:ea typeface="+mn-ea"/>
                <a:cs typeface="Cambria"/>
              </a:rPr>
              <a:t> is a nucleon observeable that is insensitive to the Δ resonance!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353" b="0" i="0" u="none" strike="noStrike" kern="1200" cap="none" spc="0" normalizeH="0" baseline="0" noProof="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smtClean="0">
              <a:ln>
                <a:noFill/>
              </a:ln>
              <a:solidFill>
                <a:schemeClr val="tx1"/>
              </a:solidFill>
              <a:effectLst/>
              <a:uLnTx/>
              <a:uFillTx/>
              <a:latin typeface="Apple Symbols"/>
              <a:ea typeface="+mn-ea"/>
              <a:cs typeface="Apple Symbol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smtClean="0">
              <a:ln>
                <a:noFill/>
              </a:ln>
              <a:solidFill>
                <a:schemeClr val="tx1"/>
              </a:solidFill>
              <a:effectLst/>
              <a:uLnTx/>
              <a:uFillTx/>
              <a:latin typeface="Apple Symbols"/>
              <a:ea typeface="+mn-ea"/>
              <a:cs typeface="Apple Symbol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smtClean="0">
              <a:ln>
                <a:noFill/>
              </a:ln>
              <a:solidFill>
                <a:schemeClr val="tx1"/>
              </a:solidFill>
              <a:effectLst/>
              <a:uLnTx/>
              <a:uFillTx/>
              <a:latin typeface="Apple Symbols"/>
              <a:ea typeface="+mn-ea"/>
              <a:cs typeface="Apple Symbol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9" name="Picture 18" descr="dlt_0422.png"/>
          <p:cNvPicPr>
            <a:picLocks noChangeAspect="1"/>
          </p:cNvPicPr>
          <p:nvPr/>
        </p:nvPicPr>
        <p:blipFill>
          <a:blip r:embed="rId4"/>
          <a:srcRect l="3130" t="13876" r="9390" b="3084"/>
          <a:stretch>
            <a:fillRect/>
          </a:stretch>
        </p:blipFill>
        <p:spPr bwMode="auto">
          <a:xfrm>
            <a:off x="5020213" y="1615142"/>
            <a:ext cx="3735913" cy="3600629"/>
          </a:xfrm>
          <a:prstGeom prst="rect">
            <a:avLst/>
          </a:prstGeom>
          <a:noFill/>
          <a:ln w="9525">
            <a:noFill/>
            <a:miter lim="800000"/>
            <a:headEnd/>
            <a:tailEnd/>
          </a:ln>
        </p:spPr>
      </p:pic>
      <p:grpSp>
        <p:nvGrpSpPr>
          <p:cNvPr id="20" name="Group 19"/>
          <p:cNvGrpSpPr/>
          <p:nvPr/>
        </p:nvGrpSpPr>
        <p:grpSpPr>
          <a:xfrm>
            <a:off x="345559" y="5169450"/>
            <a:ext cx="5591614" cy="945181"/>
            <a:chOff x="345559" y="5169450"/>
            <a:chExt cx="5591614" cy="945181"/>
          </a:xfrm>
        </p:grpSpPr>
        <p:pic>
          <p:nvPicPr>
            <p:cNvPr id="26" name="Picture 2"/>
            <p:cNvPicPr>
              <a:picLocks noChangeAspect="1" noChangeArrowheads="1"/>
            </p:cNvPicPr>
            <p:nvPr/>
          </p:nvPicPr>
          <mc:AlternateContent>
            <mc:Choice xmlns:ma="http://schemas.microsoft.com/office/mac/drawingml/2008/main" Requires="ma">
              <p:blipFill>
                <a:blip r:embed="rId5"/>
                <a:srcRect l="25715" t="4937" r="25032" b="84289"/>
                <a:stretch>
                  <a:fillRect/>
                </a:stretch>
              </p:blipFill>
            </mc:Choice>
            <mc:Fallback>
              <p:blipFill>
                <a:blip r:embed="rId6"/>
                <a:srcRect l="25715" t="4937" r="25032" b="84289"/>
                <a:stretch>
                  <a:fillRect/>
                </a:stretch>
              </p:blipFill>
            </mc:Fallback>
          </mc:AlternateContent>
          <p:spPr bwMode="auto">
            <a:xfrm>
              <a:off x="345559" y="5169450"/>
              <a:ext cx="5591614" cy="945181"/>
            </a:xfrm>
            <a:prstGeom prst="rect">
              <a:avLst/>
            </a:prstGeom>
            <a:noFill/>
            <a:ln w="9525">
              <a:noFill/>
              <a:miter lim="800000"/>
              <a:headEnd/>
              <a:tailEnd/>
            </a:ln>
            <a:effectLst/>
          </p:spPr>
        </p:pic>
        <p:sp>
          <p:nvSpPr>
            <p:cNvPr id="27" name="Rounded Rectangle 26"/>
            <p:cNvSpPr/>
            <p:nvPr/>
          </p:nvSpPr>
          <p:spPr>
            <a:xfrm>
              <a:off x="409059" y="5247521"/>
              <a:ext cx="5321816" cy="867110"/>
            </a:xfrm>
            <a:prstGeom prst="roundRect">
              <a:avLst/>
            </a:prstGeom>
            <a:noFill/>
            <a:ln w="38100" cap="flat" cmpd="sng" algn="ctr">
              <a:solidFill>
                <a:schemeClr val="accent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TextBox 27"/>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16</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Summary of Run Period</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11" name="Picture 2"/>
          <p:cNvPicPr>
            <a:picLocks noChangeAspect="1" noChangeArrowheads="1"/>
          </p:cNvPicPr>
          <p:nvPr/>
        </p:nvPicPr>
        <mc:AlternateContent>
          <mc:Choice xmlns:ma="http://schemas.microsoft.com/office/mac/drawingml/2008/main" Requires="ma">
            <p:blipFill>
              <a:blip r:embed="rId4"/>
              <a:srcRect l="2287" t="15153" r="44067" b="23823"/>
              <a:stretch>
                <a:fillRect/>
              </a:stretch>
            </p:blipFill>
          </mc:Choice>
          <mc:Fallback>
            <p:blipFill>
              <a:blip r:embed="rId5"/>
              <a:srcRect l="2287" t="15153" r="44067" b="23823"/>
              <a:stretch>
                <a:fillRect/>
              </a:stretch>
            </p:blipFill>
          </mc:Fallback>
        </mc:AlternateContent>
        <p:spPr bwMode="auto">
          <a:xfrm>
            <a:off x="4333874" y="1777542"/>
            <a:ext cx="4832519" cy="4122891"/>
          </a:xfrm>
          <a:prstGeom prst="rect">
            <a:avLst/>
          </a:prstGeom>
          <a:noFill/>
          <a:ln w="9525">
            <a:noFill/>
            <a:miter lim="800000"/>
            <a:headEnd/>
            <a:tailEnd/>
          </a:ln>
          <a:effectLst/>
        </p:spPr>
      </p:pic>
      <p:sp>
        <p:nvSpPr>
          <p:cNvPr id="12" name="Content Placeholder 2"/>
          <p:cNvSpPr>
            <a:spLocks noGrp="1"/>
          </p:cNvSpPr>
          <p:nvPr>
            <p:ph idx="1"/>
          </p:nvPr>
        </p:nvSpPr>
        <p:spPr>
          <a:xfrm>
            <a:off x="457200" y="4596158"/>
            <a:ext cx="4097193" cy="892175"/>
          </a:xfrm>
        </p:spPr>
        <p:txBody>
          <a:bodyPr/>
          <a:lstStyle/>
          <a:p>
            <a:pPr>
              <a:defRPr/>
            </a:pPr>
            <a:r>
              <a:rPr lang="en-US" sz="2000" dirty="0" smtClean="0">
                <a:solidFill>
                  <a:srgbClr val="000000"/>
                </a:solidFill>
                <a:latin typeface="Cambria"/>
                <a:ea typeface="DejaVu Sans" pitchFamily="16" charset="0"/>
                <a:cs typeface="Cambria"/>
              </a:rPr>
              <a:t>Ran from 3/2/12 – 5/18/12</a:t>
            </a:r>
          </a:p>
          <a:p>
            <a:pPr>
              <a:defRPr/>
            </a:pPr>
            <a:r>
              <a:rPr lang="en-US" sz="2000" dirty="0" smtClean="0">
                <a:solidFill>
                  <a:srgbClr val="000000"/>
                </a:solidFill>
                <a:latin typeface="Cambria"/>
                <a:ea typeface="DejaVu Sans" pitchFamily="16" charset="0"/>
                <a:cs typeface="Cambria"/>
              </a:rPr>
              <a:t>Concurrent with E08-007 (</a:t>
            </a:r>
            <a:r>
              <a:rPr lang="en-US" sz="2000" dirty="0" err="1" smtClean="0">
                <a:solidFill>
                  <a:srgbClr val="000000"/>
                </a:solidFill>
                <a:latin typeface="Cambria"/>
                <a:ea typeface="DejaVu Sans" pitchFamily="16" charset="0"/>
                <a:cs typeface="Cambria"/>
              </a:rPr>
              <a:t>GEp</a:t>
            </a:r>
            <a:r>
              <a:rPr lang="en-US" sz="2000" dirty="0" smtClean="0">
                <a:solidFill>
                  <a:srgbClr val="000000"/>
                </a:solidFill>
                <a:latin typeface="Cambria"/>
                <a:ea typeface="DejaVu Sans" pitchFamily="16" charset="0"/>
                <a:cs typeface="Cambria"/>
              </a:rPr>
              <a:t>)  </a:t>
            </a:r>
          </a:p>
          <a:p>
            <a:endParaRPr lang="en-US" dirty="0" smtClean="0"/>
          </a:p>
          <a:p>
            <a:endParaRPr lang="en-US" dirty="0"/>
          </a:p>
        </p:txBody>
      </p:sp>
      <p:sp>
        <p:nvSpPr>
          <p:cNvPr id="13" name="Title 1"/>
          <p:cNvSpPr txBox="1">
            <a:spLocks/>
          </p:cNvSpPr>
          <p:nvPr/>
        </p:nvSpPr>
        <p:spPr>
          <a:xfrm>
            <a:off x="4855636" y="1295616"/>
            <a:ext cx="4066114" cy="609167"/>
          </a:xfrm>
          <a:prstGeom prst="rect">
            <a:avLst/>
          </a:prstGeom>
        </p:spPr>
        <p:txBody>
          <a:bodyPr vert="horz" lIns="91440" tIns="45720" rIns="91440" bIns="45720" rtlCol="0" anchor="ctr">
            <a:noAutofit/>
          </a:bodyPr>
          <a:lstStyle/>
          <a:p>
            <a:pPr marL="342900" lvl="0" indent="-342900" algn="ctr">
              <a:spcBef>
                <a:spcPct val="20000"/>
              </a:spcBef>
              <a:defRPr/>
            </a:pPr>
            <a:r>
              <a:rPr lang="en-US" sz="3200" i="1" dirty="0" smtClean="0">
                <a:latin typeface="Cambria"/>
                <a:cs typeface="Cambria"/>
              </a:rPr>
              <a:t>Kinematic Coverage</a:t>
            </a:r>
          </a:p>
        </p:txBody>
      </p:sp>
      <p:grpSp>
        <p:nvGrpSpPr>
          <p:cNvPr id="16" name="Group 18"/>
          <p:cNvGrpSpPr/>
          <p:nvPr/>
        </p:nvGrpSpPr>
        <p:grpSpPr>
          <a:xfrm>
            <a:off x="1119553" y="2936770"/>
            <a:ext cx="2524468" cy="1140171"/>
            <a:chOff x="5655738" y="1385715"/>
            <a:chExt cx="2524468" cy="1140171"/>
          </a:xfrm>
        </p:grpSpPr>
        <p:sp>
          <p:nvSpPr>
            <p:cNvPr id="17" name="Rounded Rectangle 16"/>
            <p:cNvSpPr/>
            <p:nvPr/>
          </p:nvSpPr>
          <p:spPr>
            <a:xfrm>
              <a:off x="5655738" y="1385715"/>
              <a:ext cx="2524468" cy="1013174"/>
            </a:xfrm>
            <a:prstGeom prst="round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674967" y="1479446"/>
              <a:ext cx="2505239" cy="1046440"/>
            </a:xfrm>
            <a:prstGeom prst="rect">
              <a:avLst/>
            </a:prstGeom>
            <a:noFill/>
          </p:spPr>
          <p:txBody>
            <a:bodyPr wrap="square" rtlCol="0" anchor="b">
              <a:spAutoFit/>
            </a:bodyPr>
            <a:lstStyle/>
            <a:p>
              <a:pPr marL="342900" lvl="0" indent="-342900" algn="ctr">
                <a:spcBef>
                  <a:spcPct val="20000"/>
                </a:spcBef>
                <a:buSzPct val="50000"/>
                <a:defRPr/>
              </a:pPr>
              <a:r>
                <a:rPr lang="en-US" sz="2000" dirty="0" smtClean="0">
                  <a:latin typeface="Cambria"/>
                  <a:cs typeface="Cambria"/>
                </a:rPr>
                <a:t>W &lt; 2 </a:t>
              </a:r>
              <a:r>
                <a:rPr lang="en-US" sz="2000" dirty="0" err="1" smtClean="0">
                  <a:latin typeface="Cambria"/>
                  <a:cs typeface="Cambria"/>
                </a:rPr>
                <a:t>GeV</a:t>
              </a:r>
              <a:endParaRPr lang="en-US" sz="2000" dirty="0" smtClean="0">
                <a:latin typeface="Cambria"/>
                <a:cs typeface="Cambria"/>
              </a:endParaRPr>
            </a:p>
            <a:p>
              <a:pPr marL="342900" lvl="0" indent="-342900" algn="ctr">
                <a:spcBef>
                  <a:spcPct val="20000"/>
                </a:spcBef>
                <a:buSzPct val="50000"/>
                <a:defRPr/>
              </a:pPr>
              <a:r>
                <a:rPr lang="en-US" sz="2000" dirty="0" smtClean="0">
                  <a:latin typeface="Cambria"/>
                  <a:cs typeface="Cambria"/>
                </a:rPr>
                <a:t>0.02 &lt; Q</a:t>
              </a:r>
              <a:r>
                <a:rPr lang="en-US" sz="2000" baseline="30000" dirty="0" smtClean="0">
                  <a:latin typeface="Cambria"/>
                  <a:cs typeface="Cambria"/>
                </a:rPr>
                <a:t>2</a:t>
              </a:r>
              <a:r>
                <a:rPr lang="en-US" sz="2000" dirty="0" smtClean="0">
                  <a:latin typeface="Cambria"/>
                  <a:cs typeface="Cambria"/>
                </a:rPr>
                <a:t> &lt; 0.2 GeV</a:t>
              </a:r>
              <a:r>
                <a:rPr lang="en-US" sz="2000" baseline="30000" dirty="0" smtClean="0">
                  <a:latin typeface="Cambria"/>
                  <a:cs typeface="Cambria"/>
                </a:rPr>
                <a:t>2</a:t>
              </a:r>
              <a:endParaRPr lang="en-US" sz="2000" dirty="0" smtClean="0">
                <a:latin typeface="Cambria"/>
                <a:cs typeface="Cambria"/>
              </a:endParaRPr>
            </a:p>
            <a:p>
              <a:endParaRPr lang="en-US" dirty="0"/>
            </a:p>
          </p:txBody>
        </p:sp>
      </p:grpSp>
      <p:sp>
        <p:nvSpPr>
          <p:cNvPr id="20" name="TextBox 19"/>
          <p:cNvSpPr txBox="1"/>
          <p:nvPr/>
        </p:nvSpPr>
        <p:spPr>
          <a:xfrm>
            <a:off x="457199" y="1420207"/>
            <a:ext cx="4097193" cy="1200328"/>
          </a:xfrm>
          <a:prstGeom prst="rect">
            <a:avLst/>
          </a:prstGeom>
          <a:noFill/>
        </p:spPr>
        <p:txBody>
          <a:bodyPr wrap="square" rtlCol="0">
            <a:spAutoFit/>
          </a:bodyPr>
          <a:lstStyle/>
          <a:p>
            <a:r>
              <a:rPr lang="en-US" sz="2400" dirty="0" smtClean="0">
                <a:latin typeface="Cambria"/>
                <a:cs typeface="Cambria"/>
              </a:rPr>
              <a:t>Our goal is to provide the first measurement of g</a:t>
            </a:r>
            <a:r>
              <a:rPr lang="en-US" sz="2400" baseline="-25000" dirty="0" smtClean="0">
                <a:latin typeface="Cambria"/>
                <a:cs typeface="Cambria"/>
              </a:rPr>
              <a:t>2</a:t>
            </a:r>
            <a:r>
              <a:rPr lang="en-US" sz="2400" baseline="30000" dirty="0" smtClean="0">
                <a:latin typeface="Cambria"/>
                <a:cs typeface="Cambria"/>
              </a:rPr>
              <a:t>p</a:t>
            </a:r>
            <a:r>
              <a:rPr lang="en-US" sz="2400" dirty="0" smtClean="0">
                <a:latin typeface="Cambria"/>
                <a:cs typeface="Cambria"/>
              </a:rPr>
              <a:t> in the resonance region at low Q</a:t>
            </a:r>
            <a:r>
              <a:rPr lang="en-US" sz="2400" baseline="30000" dirty="0" smtClean="0">
                <a:latin typeface="Cambria"/>
                <a:cs typeface="Cambria"/>
              </a:rPr>
              <a:t>2</a:t>
            </a:r>
            <a:r>
              <a:rPr lang="en-US" sz="2400" dirty="0" smtClean="0">
                <a:latin typeface="Cambria"/>
                <a:cs typeface="Cambria"/>
              </a:rPr>
              <a:t> </a:t>
            </a:r>
            <a:endParaRPr lang="en-US" sz="2400" dirty="0">
              <a:latin typeface="Cambria"/>
              <a:cs typeface="Cambria"/>
            </a:endParaRPr>
          </a:p>
        </p:txBody>
      </p:sp>
      <p:sp>
        <p:nvSpPr>
          <p:cNvPr id="15" name="TextBox 14"/>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14</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What is g</a:t>
            </a:r>
            <a:r>
              <a:rPr lang="en-US" sz="4000" baseline="-25000" dirty="0" smtClean="0">
                <a:latin typeface="Rockwell"/>
                <a:cs typeface="Rockwell"/>
              </a:rPr>
              <a:t>2</a:t>
            </a:r>
            <a:r>
              <a:rPr lang="en-US" sz="4000" dirty="0" smtClean="0">
                <a:latin typeface="Rockwell"/>
                <a:cs typeface="Rockwell"/>
              </a:rPr>
              <a:t>?</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9398" y="2647463"/>
            <a:ext cx="9144000" cy="707886"/>
          </a:xfrm>
          <a:prstGeom prst="rect">
            <a:avLst/>
          </a:prstGeom>
          <a:noFill/>
        </p:spPr>
        <p:txBody>
          <a:bodyPr wrap="square" rtlCol="0">
            <a:spAutoFit/>
          </a:bodyPr>
          <a:lstStyle/>
          <a:p>
            <a:pPr algn="ctr"/>
            <a:r>
              <a:rPr lang="en-US" sz="4000" dirty="0" smtClean="0">
                <a:latin typeface="Cambria"/>
                <a:cs typeface="Cambria"/>
              </a:rPr>
              <a:t>How do we measure g</a:t>
            </a:r>
            <a:r>
              <a:rPr lang="en-US" sz="4000" baseline="-25000" dirty="0" smtClean="0">
                <a:latin typeface="Cambria"/>
                <a:cs typeface="Cambria"/>
              </a:rPr>
              <a:t>2</a:t>
            </a:r>
            <a:r>
              <a:rPr lang="en-US" sz="4000" baseline="30000" dirty="0" smtClean="0">
                <a:latin typeface="Cambria"/>
                <a:cs typeface="Cambria"/>
              </a:rPr>
              <a:t>p</a:t>
            </a:r>
            <a:r>
              <a:rPr lang="en-US" sz="4000" dirty="0" smtClean="0">
                <a:latin typeface="Cambria"/>
                <a:cs typeface="Cambria"/>
              </a:rPr>
              <a:t>?</a:t>
            </a:r>
            <a:endParaRPr lang="en-US" sz="4000" dirty="0">
              <a:latin typeface="Cambria"/>
              <a:cs typeface="Cambria"/>
            </a:endParaRPr>
          </a:p>
        </p:txBody>
      </p:sp>
      <p:sp>
        <p:nvSpPr>
          <p:cNvPr id="37" name="TextBox 36"/>
          <p:cNvSpPr txBox="1"/>
          <p:nvPr/>
        </p:nvSpPr>
        <p:spPr>
          <a:xfrm>
            <a:off x="9398" y="3541787"/>
            <a:ext cx="9134602" cy="400110"/>
          </a:xfrm>
          <a:prstGeom prst="rect">
            <a:avLst/>
          </a:prstGeom>
          <a:noFill/>
        </p:spPr>
        <p:txBody>
          <a:bodyPr wrap="square" rtlCol="0">
            <a:spAutoFit/>
          </a:bodyPr>
          <a:lstStyle/>
          <a:p>
            <a:pPr algn="ctr"/>
            <a:r>
              <a:rPr lang="en-US" sz="2000" dirty="0" smtClean="0">
                <a:latin typeface="Cambria"/>
                <a:cs typeface="Cambria"/>
              </a:rPr>
              <a:t>short answer: cross section differences!</a:t>
            </a:r>
            <a:endParaRPr lang="en-US" sz="2000" dirty="0">
              <a:latin typeface="Cambria"/>
              <a:cs typeface="Cambria"/>
            </a:endParaRPr>
          </a:p>
        </p:txBody>
      </p:sp>
      <p:sp>
        <p:nvSpPr>
          <p:cNvPr id="10" name="TextBox 9"/>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19</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Experimental Technique</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5" name="Group 35"/>
          <p:cNvGrpSpPr/>
          <p:nvPr/>
        </p:nvGrpSpPr>
        <p:grpSpPr>
          <a:xfrm>
            <a:off x="1480822" y="1292479"/>
            <a:ext cx="6181868" cy="1916416"/>
            <a:chOff x="1087161" y="1507331"/>
            <a:chExt cx="7103308" cy="2202068"/>
          </a:xfrm>
        </p:grpSpPr>
        <p:sp>
          <p:nvSpPr>
            <p:cNvPr id="11" name="Rounded Rectangle 10"/>
            <p:cNvSpPr/>
            <p:nvPr/>
          </p:nvSpPr>
          <p:spPr>
            <a:xfrm>
              <a:off x="4966869" y="1507331"/>
              <a:ext cx="3223600" cy="2183605"/>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38"/>
            <p:cNvGrpSpPr/>
            <p:nvPr/>
          </p:nvGrpSpPr>
          <p:grpSpPr>
            <a:xfrm>
              <a:off x="1465274" y="2019226"/>
              <a:ext cx="914273" cy="490962"/>
              <a:chOff x="1465274" y="2102968"/>
              <a:chExt cx="914273" cy="490962"/>
            </a:xfrm>
          </p:grpSpPr>
          <p:cxnSp>
            <p:nvCxnSpPr>
              <p:cNvPr id="41" name="Straight Arrow Connector 7"/>
              <p:cNvCxnSpPr/>
              <p:nvPr/>
            </p:nvCxnSpPr>
            <p:spPr>
              <a:xfrm>
                <a:off x="1465274" y="2219125"/>
                <a:ext cx="914273" cy="1588"/>
              </a:xfrm>
              <a:prstGeom prst="straightConnector1">
                <a:avLst/>
              </a:prstGeom>
              <a:ln w="412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2" name="TextBox 8"/>
              <p:cNvSpPr txBox="1"/>
              <p:nvPr/>
            </p:nvSpPr>
            <p:spPr>
              <a:xfrm>
                <a:off x="1702510" y="2102968"/>
                <a:ext cx="474468" cy="490962"/>
              </a:xfrm>
              <a:prstGeom prst="rect">
                <a:avLst/>
              </a:prstGeom>
              <a:noFill/>
            </p:spPr>
            <p:txBody>
              <a:bodyPr wrap="square" rtlCol="0">
                <a:spAutoFit/>
              </a:bodyPr>
              <a:lstStyle/>
              <a:p>
                <a:r>
                  <a:rPr lang="en-US" sz="2200" b="1" dirty="0" err="1" smtClean="0"/>
                  <a:t>e</a:t>
                </a:r>
                <a:r>
                  <a:rPr lang="en-US" sz="2200" b="1" baseline="30000" dirty="0" smtClean="0"/>
                  <a:t>-</a:t>
                </a:r>
                <a:endParaRPr lang="en-US" sz="2200" b="1" baseline="30000" dirty="0"/>
              </a:p>
            </p:txBody>
          </p:sp>
        </p:grpSp>
        <p:grpSp>
          <p:nvGrpSpPr>
            <p:cNvPr id="8" name="Group 37"/>
            <p:cNvGrpSpPr/>
            <p:nvPr/>
          </p:nvGrpSpPr>
          <p:grpSpPr>
            <a:xfrm>
              <a:off x="1465274" y="2911347"/>
              <a:ext cx="914273" cy="490962"/>
              <a:chOff x="1465274" y="2855519"/>
              <a:chExt cx="914273" cy="490962"/>
            </a:xfrm>
          </p:grpSpPr>
          <p:cxnSp>
            <p:nvCxnSpPr>
              <p:cNvPr id="39" name="Straight Arrow Connector 10"/>
              <p:cNvCxnSpPr/>
              <p:nvPr/>
            </p:nvCxnSpPr>
            <p:spPr>
              <a:xfrm flipH="1">
                <a:off x="1465274" y="2971202"/>
                <a:ext cx="914273" cy="1588"/>
              </a:xfrm>
              <a:prstGeom prst="straightConnector1">
                <a:avLst/>
              </a:prstGeom>
              <a:ln w="412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0" name="TextBox 11"/>
              <p:cNvSpPr txBox="1"/>
              <p:nvPr/>
            </p:nvSpPr>
            <p:spPr>
              <a:xfrm>
                <a:off x="1715359" y="2855519"/>
                <a:ext cx="474468" cy="490962"/>
              </a:xfrm>
              <a:prstGeom prst="rect">
                <a:avLst/>
              </a:prstGeom>
              <a:noFill/>
            </p:spPr>
            <p:txBody>
              <a:bodyPr wrap="square" rtlCol="0">
                <a:spAutoFit/>
              </a:bodyPr>
              <a:lstStyle/>
              <a:p>
                <a:r>
                  <a:rPr lang="en-US" sz="2200" b="1" dirty="0" err="1" smtClean="0"/>
                  <a:t>e</a:t>
                </a:r>
                <a:r>
                  <a:rPr lang="en-US" sz="2200" b="1" baseline="30000" dirty="0" smtClean="0"/>
                  <a:t>-</a:t>
                </a:r>
                <a:endParaRPr lang="en-US" sz="2200" b="1" baseline="30000" dirty="0"/>
              </a:p>
            </p:txBody>
          </p:sp>
        </p:grpSp>
        <p:grpSp>
          <p:nvGrpSpPr>
            <p:cNvPr id="9" name="Group 33"/>
            <p:cNvGrpSpPr/>
            <p:nvPr/>
          </p:nvGrpSpPr>
          <p:grpSpPr>
            <a:xfrm>
              <a:off x="2922241" y="1955533"/>
              <a:ext cx="914273" cy="362876"/>
              <a:chOff x="2922241" y="2039275"/>
              <a:chExt cx="914273" cy="362876"/>
            </a:xfrm>
          </p:grpSpPr>
          <p:cxnSp>
            <p:nvCxnSpPr>
              <p:cNvPr id="33" name="Straight Arrow Connector 32"/>
              <p:cNvCxnSpPr/>
              <p:nvPr/>
            </p:nvCxnSpPr>
            <p:spPr>
              <a:xfrm>
                <a:off x="2922241" y="2217537"/>
                <a:ext cx="914273" cy="1588"/>
              </a:xfrm>
              <a:prstGeom prst="straightConnector1">
                <a:avLst/>
              </a:prstGeom>
              <a:ln w="412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8" name="Oval 37"/>
              <p:cNvSpPr>
                <a:spLocks noChangeAspect="1"/>
              </p:cNvSpPr>
              <p:nvPr/>
            </p:nvSpPr>
            <p:spPr>
              <a:xfrm>
                <a:off x="3153825" y="2039275"/>
                <a:ext cx="361364" cy="362876"/>
              </a:xfrm>
              <a:prstGeom prst="ellipse">
                <a:avLst/>
              </a:prstGeom>
              <a:solidFill>
                <a:schemeClr val="accent4">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34"/>
            <p:cNvGrpSpPr/>
            <p:nvPr/>
          </p:nvGrpSpPr>
          <p:grpSpPr>
            <a:xfrm>
              <a:off x="2922241" y="2847180"/>
              <a:ext cx="914273" cy="362876"/>
              <a:chOff x="2922241" y="2039275"/>
              <a:chExt cx="914273" cy="362876"/>
            </a:xfrm>
          </p:grpSpPr>
          <p:cxnSp>
            <p:nvCxnSpPr>
              <p:cNvPr id="31" name="Straight Arrow Connector 30"/>
              <p:cNvCxnSpPr/>
              <p:nvPr/>
            </p:nvCxnSpPr>
            <p:spPr>
              <a:xfrm>
                <a:off x="2922241" y="2217537"/>
                <a:ext cx="914273" cy="1588"/>
              </a:xfrm>
              <a:prstGeom prst="straightConnector1">
                <a:avLst/>
              </a:prstGeom>
              <a:ln w="412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2" name="Oval 31"/>
              <p:cNvSpPr>
                <a:spLocks noChangeAspect="1"/>
              </p:cNvSpPr>
              <p:nvPr/>
            </p:nvSpPr>
            <p:spPr>
              <a:xfrm>
                <a:off x="3153825" y="2039275"/>
                <a:ext cx="361364" cy="362876"/>
              </a:xfrm>
              <a:prstGeom prst="ellipse">
                <a:avLst/>
              </a:prstGeom>
              <a:solidFill>
                <a:schemeClr val="accent4">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41"/>
            <p:cNvGrpSpPr/>
            <p:nvPr/>
          </p:nvGrpSpPr>
          <p:grpSpPr>
            <a:xfrm>
              <a:off x="5435243" y="2019226"/>
              <a:ext cx="914273" cy="490962"/>
              <a:chOff x="1465274" y="2102968"/>
              <a:chExt cx="914273" cy="490962"/>
            </a:xfrm>
          </p:grpSpPr>
          <p:cxnSp>
            <p:nvCxnSpPr>
              <p:cNvPr id="29" name="Straight Arrow Connector 28"/>
              <p:cNvCxnSpPr/>
              <p:nvPr/>
            </p:nvCxnSpPr>
            <p:spPr>
              <a:xfrm>
                <a:off x="1465274" y="2219125"/>
                <a:ext cx="914273" cy="1588"/>
              </a:xfrm>
              <a:prstGeom prst="straightConnector1">
                <a:avLst/>
              </a:prstGeom>
              <a:ln w="412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702510" y="2102968"/>
                <a:ext cx="474468" cy="490962"/>
              </a:xfrm>
              <a:prstGeom prst="rect">
                <a:avLst/>
              </a:prstGeom>
              <a:noFill/>
            </p:spPr>
            <p:txBody>
              <a:bodyPr wrap="square" rtlCol="0">
                <a:spAutoFit/>
              </a:bodyPr>
              <a:lstStyle/>
              <a:p>
                <a:r>
                  <a:rPr lang="en-US" sz="2200" b="1" dirty="0" err="1" smtClean="0"/>
                  <a:t>e</a:t>
                </a:r>
                <a:r>
                  <a:rPr lang="en-US" sz="2200" b="1" baseline="30000" dirty="0" smtClean="0"/>
                  <a:t>-</a:t>
                </a:r>
                <a:endParaRPr lang="en-US" sz="2200" b="1" baseline="30000" dirty="0"/>
              </a:p>
            </p:txBody>
          </p:sp>
        </p:grpSp>
        <p:grpSp>
          <p:nvGrpSpPr>
            <p:cNvPr id="13" name="Group 42"/>
            <p:cNvGrpSpPr/>
            <p:nvPr/>
          </p:nvGrpSpPr>
          <p:grpSpPr>
            <a:xfrm>
              <a:off x="5435243" y="2911347"/>
              <a:ext cx="914273" cy="490962"/>
              <a:chOff x="1465274" y="2855519"/>
              <a:chExt cx="914273" cy="490962"/>
            </a:xfrm>
          </p:grpSpPr>
          <p:cxnSp>
            <p:nvCxnSpPr>
              <p:cNvPr id="27" name="Straight Arrow Connector 26"/>
              <p:cNvCxnSpPr/>
              <p:nvPr/>
            </p:nvCxnSpPr>
            <p:spPr>
              <a:xfrm flipH="1">
                <a:off x="1465274" y="2971202"/>
                <a:ext cx="914273" cy="1588"/>
              </a:xfrm>
              <a:prstGeom prst="straightConnector1">
                <a:avLst/>
              </a:prstGeom>
              <a:ln w="412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715359" y="2855519"/>
                <a:ext cx="474468" cy="490962"/>
              </a:xfrm>
              <a:prstGeom prst="rect">
                <a:avLst/>
              </a:prstGeom>
              <a:noFill/>
            </p:spPr>
            <p:txBody>
              <a:bodyPr wrap="square" rtlCol="0">
                <a:spAutoFit/>
              </a:bodyPr>
              <a:lstStyle/>
              <a:p>
                <a:r>
                  <a:rPr lang="en-US" sz="2200" b="1" dirty="0" err="1" smtClean="0"/>
                  <a:t>e</a:t>
                </a:r>
                <a:r>
                  <a:rPr lang="en-US" sz="2200" b="1" baseline="30000" dirty="0" smtClean="0"/>
                  <a:t>-</a:t>
                </a:r>
                <a:endParaRPr lang="en-US" sz="2200" b="1" baseline="30000" dirty="0"/>
              </a:p>
            </p:txBody>
          </p:sp>
        </p:grpSp>
        <p:grpSp>
          <p:nvGrpSpPr>
            <p:cNvPr id="14" name="Group 52"/>
            <p:cNvGrpSpPr/>
            <p:nvPr/>
          </p:nvGrpSpPr>
          <p:grpSpPr>
            <a:xfrm>
              <a:off x="7210311" y="1697211"/>
              <a:ext cx="298870" cy="752902"/>
              <a:chOff x="7287006" y="1781747"/>
              <a:chExt cx="298870" cy="752902"/>
            </a:xfrm>
          </p:grpSpPr>
          <p:cxnSp>
            <p:nvCxnSpPr>
              <p:cNvPr id="25" name="Straight Arrow Connector 24"/>
              <p:cNvCxnSpPr>
                <a:cxnSpLocks/>
              </p:cNvCxnSpPr>
              <p:nvPr/>
            </p:nvCxnSpPr>
            <p:spPr>
              <a:xfrm rot="5400000" flipH="1" flipV="1">
                <a:off x="7059990" y="2158198"/>
                <a:ext cx="752902" cy="0"/>
              </a:xfrm>
              <a:prstGeom prst="straightConnector1">
                <a:avLst/>
              </a:prstGeom>
              <a:ln w="412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6" name="Oval 25"/>
              <p:cNvSpPr>
                <a:spLocks noChangeAspect="1"/>
              </p:cNvSpPr>
              <p:nvPr/>
            </p:nvSpPr>
            <p:spPr>
              <a:xfrm rot="16200000">
                <a:off x="7287629" y="2075990"/>
                <a:ext cx="297624" cy="298870"/>
              </a:xfrm>
              <a:prstGeom prst="ellipse">
                <a:avLst/>
              </a:prstGeom>
              <a:solidFill>
                <a:schemeClr val="accent4">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53"/>
            <p:cNvGrpSpPr/>
            <p:nvPr/>
          </p:nvGrpSpPr>
          <p:grpSpPr>
            <a:xfrm>
              <a:off x="7210311" y="2687049"/>
              <a:ext cx="298870" cy="752902"/>
              <a:chOff x="7287006" y="1781747"/>
              <a:chExt cx="298870" cy="752902"/>
            </a:xfrm>
          </p:grpSpPr>
          <p:cxnSp>
            <p:nvCxnSpPr>
              <p:cNvPr id="23" name="Straight Arrow Connector 22"/>
              <p:cNvCxnSpPr>
                <a:cxnSpLocks/>
              </p:cNvCxnSpPr>
              <p:nvPr/>
            </p:nvCxnSpPr>
            <p:spPr>
              <a:xfrm rot="5400000" flipH="1" flipV="1">
                <a:off x="7059990" y="2158198"/>
                <a:ext cx="752902" cy="0"/>
              </a:xfrm>
              <a:prstGeom prst="straightConnector1">
                <a:avLst/>
              </a:prstGeom>
              <a:ln w="4127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4" name="Oval 23"/>
              <p:cNvSpPr>
                <a:spLocks noChangeAspect="1"/>
              </p:cNvSpPr>
              <p:nvPr/>
            </p:nvSpPr>
            <p:spPr>
              <a:xfrm rot="16200000">
                <a:off x="7287629" y="2075990"/>
                <a:ext cx="297624" cy="298870"/>
              </a:xfrm>
              <a:prstGeom prst="ellipse">
                <a:avLst/>
              </a:prstGeom>
              <a:solidFill>
                <a:schemeClr val="accent4">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ounded Rectangle 19"/>
            <p:cNvSpPr/>
            <p:nvPr/>
          </p:nvSpPr>
          <p:spPr>
            <a:xfrm>
              <a:off x="1087161" y="1525794"/>
              <a:ext cx="3223600" cy="2183605"/>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2505142" y="2631221"/>
              <a:ext cx="235652" cy="0"/>
            </a:xfrm>
            <a:prstGeom prst="line">
              <a:avLst/>
            </a:prstGeom>
            <a:ln w="444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615138" y="2631221"/>
              <a:ext cx="235652" cy="0"/>
            </a:xfrm>
            <a:prstGeom prst="line">
              <a:avLst/>
            </a:prstGeom>
            <a:ln w="444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43" name="TextBox 42"/>
          <p:cNvSpPr txBox="1"/>
          <p:nvPr/>
        </p:nvSpPr>
        <p:spPr>
          <a:xfrm>
            <a:off x="5037667" y="4393426"/>
            <a:ext cx="4067471" cy="646331"/>
          </a:xfrm>
          <a:prstGeom prst="rect">
            <a:avLst/>
          </a:prstGeom>
          <a:noFill/>
        </p:spPr>
        <p:txBody>
          <a:bodyPr wrap="square" rtlCol="0">
            <a:spAutoFit/>
          </a:bodyPr>
          <a:lstStyle/>
          <a:p>
            <a:r>
              <a:rPr lang="en-US" dirty="0" err="1" smtClean="0">
                <a:latin typeface="Cambria"/>
                <a:cs typeface="Cambria"/>
              </a:rPr>
              <a:t>Δσ</a:t>
            </a:r>
            <a:r>
              <a:rPr lang="en-US" baseline="-25000" dirty="0" smtClean="0">
                <a:latin typeface="Cambria"/>
                <a:cs typeface="Cambria"/>
              </a:rPr>
              <a:t>||</a:t>
            </a:r>
            <a:r>
              <a:rPr lang="en-US" dirty="0" smtClean="0">
                <a:latin typeface="Cambria"/>
                <a:cs typeface="Cambria"/>
              </a:rPr>
              <a:t> measured during EG4 experiment in Hall B: will extract g</a:t>
            </a:r>
            <a:r>
              <a:rPr lang="en-US" baseline="-25000" dirty="0" smtClean="0">
                <a:latin typeface="Cambria"/>
                <a:cs typeface="Cambria"/>
              </a:rPr>
              <a:t>1</a:t>
            </a:r>
            <a:r>
              <a:rPr lang="en-US" baseline="30000" dirty="0" smtClean="0">
                <a:latin typeface="Cambria"/>
                <a:cs typeface="Cambria"/>
              </a:rPr>
              <a:t>p</a:t>
            </a:r>
            <a:r>
              <a:rPr lang="en-US" dirty="0" smtClean="0">
                <a:latin typeface="Cambria"/>
                <a:cs typeface="Cambria"/>
              </a:rPr>
              <a:t> at low Q</a:t>
            </a:r>
            <a:r>
              <a:rPr lang="en-US" baseline="30000" dirty="0" smtClean="0">
                <a:latin typeface="Cambria"/>
                <a:cs typeface="Cambria"/>
              </a:rPr>
              <a:t>2</a:t>
            </a:r>
          </a:p>
        </p:txBody>
      </p:sp>
      <p:sp>
        <p:nvSpPr>
          <p:cNvPr id="44" name="TextBox 43"/>
          <p:cNvSpPr txBox="1"/>
          <p:nvPr/>
        </p:nvSpPr>
        <p:spPr>
          <a:xfrm>
            <a:off x="5036043" y="5850109"/>
            <a:ext cx="4067471" cy="553998"/>
          </a:xfrm>
          <a:prstGeom prst="rect">
            <a:avLst/>
          </a:prstGeom>
          <a:noFill/>
        </p:spPr>
        <p:txBody>
          <a:bodyPr wrap="square" rtlCol="0">
            <a:spAutoFit/>
          </a:bodyPr>
          <a:lstStyle/>
          <a:p>
            <a:r>
              <a:rPr lang="en-US" dirty="0" err="1" smtClean="0">
                <a:latin typeface="Cambria"/>
                <a:cs typeface="Cambria"/>
              </a:rPr>
              <a:t>Δσ</a:t>
            </a:r>
            <a:r>
              <a:rPr lang="en-US" u="sng" baseline="-25000" dirty="0" smtClean="0">
                <a:latin typeface="Cambria"/>
                <a:cs typeface="Cambria"/>
              </a:rPr>
              <a:t>| </a:t>
            </a:r>
            <a:r>
              <a:rPr lang="en-US" dirty="0" smtClean="0">
                <a:latin typeface="Cambria"/>
                <a:cs typeface="Cambria"/>
              </a:rPr>
              <a:t>obtained from g</a:t>
            </a:r>
            <a:r>
              <a:rPr lang="en-US" baseline="-25000" dirty="0" smtClean="0">
                <a:latin typeface="Cambria"/>
                <a:cs typeface="Cambria"/>
              </a:rPr>
              <a:t>2</a:t>
            </a:r>
            <a:r>
              <a:rPr lang="en-US" baseline="30000" dirty="0" smtClean="0">
                <a:latin typeface="Cambria"/>
                <a:cs typeface="Cambria"/>
              </a:rPr>
              <a:t>p</a:t>
            </a:r>
            <a:r>
              <a:rPr lang="en-US" dirty="0" smtClean="0">
                <a:latin typeface="Cambria"/>
                <a:cs typeface="Cambria"/>
              </a:rPr>
              <a:t> experiment</a:t>
            </a:r>
            <a:endParaRPr lang="en-US" baseline="30000" dirty="0" smtClean="0">
              <a:latin typeface="Cambria"/>
              <a:cs typeface="Cambria"/>
            </a:endParaRPr>
          </a:p>
          <a:p>
            <a:endParaRPr lang="en-US" baseline="30000" dirty="0" smtClean="0">
              <a:latin typeface="Cambria"/>
              <a:cs typeface="Cambria"/>
            </a:endParaRPr>
          </a:p>
        </p:txBody>
      </p:sp>
      <p:sp>
        <p:nvSpPr>
          <p:cNvPr id="45" name="Rounded Rectangle 44"/>
          <p:cNvSpPr/>
          <p:nvPr/>
        </p:nvSpPr>
        <p:spPr>
          <a:xfrm>
            <a:off x="5007821" y="4393426"/>
            <a:ext cx="3959791" cy="646331"/>
          </a:xfrm>
          <a:prstGeom prst="roundRect">
            <a:avLst/>
          </a:prstGeom>
          <a:noFill/>
          <a:ln w="38100" cap="flat" cmpd="sng" algn="ctr">
            <a:solidFill>
              <a:srgbClr val="9BBB59"/>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a:off x="5007834" y="5850110"/>
            <a:ext cx="3520853" cy="425982"/>
          </a:xfrm>
          <a:prstGeom prst="roundRect">
            <a:avLst/>
          </a:prstGeom>
          <a:noFill/>
          <a:ln w="38100" cap="flat" cmpd="sng" algn="ctr">
            <a:solidFill>
              <a:schemeClr val="accent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descr="equations.pdf"/>
          <p:cNvPicPr>
            <a:picLocks noChangeAspect="1"/>
          </p:cNvPicPr>
          <p:nvPr/>
        </p:nvPicPr>
        <mc:AlternateContent>
          <mc:Choice xmlns:ma="http://schemas.microsoft.com/office/mac/drawingml/2008/main" Requires="ma">
            <p:blipFill>
              <a:blip r:embed="rId4"/>
              <a:srcRect l="12752" t="34207" r="9436" b="51480"/>
              <a:stretch>
                <a:fillRect/>
              </a:stretch>
            </p:blipFill>
          </mc:Choice>
          <mc:Fallback>
            <p:blipFill>
              <a:blip r:embed="rId5"/>
              <a:srcRect l="12752" t="34207" r="9436" b="51480"/>
              <a:stretch>
                <a:fillRect/>
              </a:stretch>
            </p:blipFill>
          </mc:Fallback>
        </mc:AlternateContent>
        <p:spPr>
          <a:xfrm>
            <a:off x="9398" y="3348452"/>
            <a:ext cx="7385799" cy="1049797"/>
          </a:xfrm>
          <a:prstGeom prst="rect">
            <a:avLst/>
          </a:prstGeom>
        </p:spPr>
      </p:pic>
      <p:pic>
        <p:nvPicPr>
          <p:cNvPr id="50" name="Picture 49" descr="equations.pdf"/>
          <p:cNvPicPr>
            <a:picLocks noChangeAspect="1"/>
          </p:cNvPicPr>
          <p:nvPr/>
        </p:nvPicPr>
        <mc:AlternateContent>
          <mc:Choice xmlns:ma="http://schemas.microsoft.com/office/mac/drawingml/2008/main" Requires="ma">
            <p:blipFill>
              <a:blip r:embed="rId4"/>
              <a:srcRect l="12752" t="52717" r="9436" b="33258"/>
              <a:stretch>
                <a:fillRect/>
              </a:stretch>
            </p:blipFill>
          </mc:Choice>
          <mc:Fallback>
            <p:blipFill>
              <a:blip r:embed="rId5"/>
              <a:srcRect l="12752" t="52717" r="9436" b="33258"/>
              <a:stretch>
                <a:fillRect/>
              </a:stretch>
            </p:blipFill>
          </mc:Fallback>
        </mc:AlternateContent>
        <p:spPr>
          <a:xfrm>
            <a:off x="-165853" y="4888279"/>
            <a:ext cx="7385799" cy="1028670"/>
          </a:xfrm>
          <a:prstGeom prst="rect">
            <a:avLst/>
          </a:prstGeom>
        </p:spPr>
      </p:pic>
      <p:sp>
        <p:nvSpPr>
          <p:cNvPr id="47" name="TextBox 46"/>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20</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latin typeface="Cambria"/>
                <a:cs typeface="Cambria"/>
              </a:rPr>
              <a:t>A bit of theory</a:t>
            </a:r>
          </a:p>
          <a:p>
            <a:r>
              <a:rPr lang="en-US" dirty="0" smtClean="0">
                <a:latin typeface="Cambria"/>
                <a:cs typeface="Cambria"/>
              </a:rPr>
              <a:t>Motivation</a:t>
            </a:r>
          </a:p>
          <a:p>
            <a:r>
              <a:rPr lang="en-US" dirty="0" smtClean="0">
                <a:latin typeface="Cambria"/>
                <a:cs typeface="Cambria"/>
              </a:rPr>
              <a:t>Experimental Technique</a:t>
            </a:r>
          </a:p>
          <a:p>
            <a:r>
              <a:rPr lang="en-US" dirty="0" smtClean="0">
                <a:latin typeface="Cambria"/>
                <a:cs typeface="Cambria"/>
              </a:rPr>
              <a:t>Error Budget</a:t>
            </a:r>
          </a:p>
          <a:p>
            <a:r>
              <a:rPr lang="en-US" dirty="0" smtClean="0">
                <a:latin typeface="Cambria"/>
                <a:cs typeface="Cambria"/>
              </a:rPr>
              <a:t>Experimental Setup</a:t>
            </a:r>
          </a:p>
        </p:txBody>
      </p:sp>
      <p:sp>
        <p:nvSpPr>
          <p:cNvPr id="9"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Outline</a:t>
            </a:r>
            <a:endParaRPr lang="en-US" sz="4000" dirty="0">
              <a:latin typeface="Rockwell"/>
              <a:cs typeface="Rockwell"/>
            </a:endParaRPr>
          </a:p>
        </p:txBody>
      </p:sp>
      <p:grpSp>
        <p:nvGrpSpPr>
          <p:cNvPr id="10" name="Group 61"/>
          <p:cNvGrpSpPr/>
          <p:nvPr/>
        </p:nvGrpSpPr>
        <p:grpSpPr>
          <a:xfrm>
            <a:off x="0" y="8658"/>
            <a:ext cx="9153398" cy="6849342"/>
            <a:chOff x="0" y="8658"/>
            <a:chExt cx="9153398" cy="6849342"/>
          </a:xfrm>
        </p:grpSpPr>
        <p:pic>
          <p:nvPicPr>
            <p:cNvPr id="11" name="Picture 10" descr="logo.png"/>
            <p:cNvPicPr>
              <a:picLocks noChangeAspect="1"/>
            </p:cNvPicPr>
            <p:nvPr/>
          </p:nvPicPr>
          <p:blipFill>
            <a:blip r:embed="rId2">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12" name="TextBox 11"/>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13" name="Straight Connector 12"/>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2</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Experimental Technique</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a:off x="-209550" y="1379532"/>
            <a:ext cx="5703888" cy="952500"/>
            <a:chOff x="-209550" y="1714500"/>
            <a:chExt cx="5703888" cy="952500"/>
          </a:xfrm>
        </p:grpSpPr>
        <p:pic>
          <p:nvPicPr>
            <p:cNvPr id="50" name="Picture 49" descr="seminar equations.pdf"/>
            <p:cNvPicPr>
              <a:picLocks noChangeAspect="1"/>
            </p:cNvPicPr>
            <p:nvPr/>
          </p:nvPicPr>
          <mc:AlternateContent>
            <mc:Choice xmlns:ma="http://schemas.microsoft.com/office/mac/drawingml/2008/main" Requires="ma">
              <p:blipFill>
                <a:blip r:embed="rId4"/>
                <a:srcRect l="11981" t="64653" r="28934" b="27722"/>
                <a:stretch>
                  <a:fillRect/>
                </a:stretch>
              </p:blipFill>
            </mc:Choice>
            <mc:Fallback>
              <p:blipFill>
                <a:blip r:embed="rId5"/>
                <a:srcRect l="11981" t="64653" r="28934" b="27722"/>
                <a:stretch>
                  <a:fillRect/>
                </a:stretch>
              </p:blipFill>
            </mc:Fallback>
          </mc:AlternateContent>
          <p:spPr>
            <a:xfrm>
              <a:off x="-209550" y="1714500"/>
              <a:ext cx="5703888" cy="952500"/>
            </a:xfrm>
            <a:prstGeom prst="rect">
              <a:avLst/>
            </a:prstGeom>
          </p:spPr>
        </p:pic>
        <p:sp>
          <p:nvSpPr>
            <p:cNvPr id="51" name="Rounded Rectangle 50"/>
            <p:cNvSpPr/>
            <p:nvPr/>
          </p:nvSpPr>
          <p:spPr>
            <a:xfrm>
              <a:off x="2905120" y="1873249"/>
              <a:ext cx="593207" cy="532074"/>
            </a:xfrm>
            <a:prstGeom prst="roundRect">
              <a:avLst/>
            </a:prstGeom>
            <a:noFill/>
            <a:ln w="25400" cap="flat" cmpd="sng" algn="ctr">
              <a:solidFill>
                <a:schemeClr val="accent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ounded Rectangle 51"/>
            <p:cNvSpPr/>
            <p:nvPr/>
          </p:nvSpPr>
          <p:spPr>
            <a:xfrm>
              <a:off x="4470171" y="1857374"/>
              <a:ext cx="593207" cy="532074"/>
            </a:xfrm>
            <a:prstGeom prst="roundRect">
              <a:avLst/>
            </a:prstGeom>
            <a:noFill/>
            <a:ln w="25400" cap="flat" cmpd="sng" algn="ctr">
              <a:solidFill>
                <a:schemeClr val="accent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209550" y="2332032"/>
            <a:ext cx="6873875" cy="889536"/>
            <a:chOff x="-209550" y="2667000"/>
            <a:chExt cx="6873875" cy="889536"/>
          </a:xfrm>
        </p:grpSpPr>
        <p:pic>
          <p:nvPicPr>
            <p:cNvPr id="54" name="Picture 53" descr="seminar equations.pdf"/>
            <p:cNvPicPr>
              <a:picLocks noChangeAspect="1"/>
            </p:cNvPicPr>
            <p:nvPr/>
          </p:nvPicPr>
          <mc:AlternateContent>
            <mc:Choice xmlns:ma="http://schemas.microsoft.com/office/mac/drawingml/2008/main" Requires="ma">
              <p:blipFill>
                <a:blip r:embed="rId4"/>
                <a:srcRect l="11981" t="73803" r="16815" b="19077"/>
                <a:stretch>
                  <a:fillRect/>
                </a:stretch>
              </p:blipFill>
            </mc:Choice>
            <mc:Fallback>
              <p:blipFill>
                <a:blip r:embed="rId5"/>
                <a:srcRect l="11981" t="73803" r="16815" b="19077"/>
                <a:stretch>
                  <a:fillRect/>
                </a:stretch>
              </p:blipFill>
            </mc:Fallback>
          </mc:AlternateContent>
          <p:spPr>
            <a:xfrm>
              <a:off x="-209550" y="2667000"/>
              <a:ext cx="6873875" cy="889536"/>
            </a:xfrm>
            <a:prstGeom prst="rect">
              <a:avLst/>
            </a:prstGeom>
          </p:spPr>
        </p:pic>
        <p:sp>
          <p:nvSpPr>
            <p:cNvPr id="55" name="Rounded Rectangle 54"/>
            <p:cNvSpPr/>
            <p:nvPr/>
          </p:nvSpPr>
          <p:spPr>
            <a:xfrm>
              <a:off x="3233521" y="2857500"/>
              <a:ext cx="593207" cy="532074"/>
            </a:xfrm>
            <a:prstGeom prst="roundRect">
              <a:avLst/>
            </a:prstGeom>
            <a:noFill/>
            <a:ln w="25400" cap="flat" cmpd="sng" algn="ctr">
              <a:solidFill>
                <a:schemeClr val="accent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ounded Rectangle 55"/>
            <p:cNvSpPr/>
            <p:nvPr/>
          </p:nvSpPr>
          <p:spPr>
            <a:xfrm>
              <a:off x="5572125" y="2857500"/>
              <a:ext cx="593207" cy="532074"/>
            </a:xfrm>
            <a:prstGeom prst="roundRect">
              <a:avLst/>
            </a:prstGeom>
            <a:noFill/>
            <a:ln w="25400" cap="flat" cmpd="sng" algn="ctr">
              <a:solidFill>
                <a:schemeClr val="accent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7" name="Picture 56" descr="seminar equations.pdf"/>
          <p:cNvPicPr>
            <a:picLocks noChangeAspect="1"/>
          </p:cNvPicPr>
          <p:nvPr/>
        </p:nvPicPr>
        <mc:AlternateContent>
          <mc:Choice xmlns:ma="http://schemas.microsoft.com/office/mac/drawingml/2008/main" Requires="ma">
            <p:blipFill>
              <a:blip r:embed="rId6"/>
              <a:srcRect l="15225" t="13740" r="58274" b="79663"/>
              <a:stretch>
                <a:fillRect/>
              </a:stretch>
            </p:blipFill>
          </mc:Choice>
          <mc:Fallback>
            <p:blipFill>
              <a:blip r:embed="rId7"/>
              <a:srcRect l="15225" t="13740" r="58274" b="79663"/>
              <a:stretch>
                <a:fillRect/>
              </a:stretch>
            </p:blipFill>
          </mc:Fallback>
        </mc:AlternateContent>
        <p:spPr>
          <a:xfrm>
            <a:off x="6583362" y="1538282"/>
            <a:ext cx="2414588" cy="777875"/>
          </a:xfrm>
          <a:prstGeom prst="rect">
            <a:avLst/>
          </a:prstGeom>
        </p:spPr>
      </p:pic>
      <p:grpSp>
        <p:nvGrpSpPr>
          <p:cNvPr id="58" name="Group 17"/>
          <p:cNvGrpSpPr/>
          <p:nvPr/>
        </p:nvGrpSpPr>
        <p:grpSpPr>
          <a:xfrm>
            <a:off x="2211243" y="3707923"/>
            <a:ext cx="4736122" cy="1284309"/>
            <a:chOff x="2724149" y="4140243"/>
            <a:chExt cx="3635375" cy="985816"/>
          </a:xfrm>
        </p:grpSpPr>
        <p:sp>
          <p:nvSpPr>
            <p:cNvPr id="59" name="Rounded Rectangle 58"/>
            <p:cNvSpPr/>
            <p:nvPr/>
          </p:nvSpPr>
          <p:spPr>
            <a:xfrm>
              <a:off x="4600575" y="4379934"/>
              <a:ext cx="606425" cy="542882"/>
            </a:xfrm>
            <a:prstGeom prst="roundRect">
              <a:avLst/>
            </a:prstGeom>
            <a:solidFill>
              <a:schemeClr val="accent5">
                <a:lumMod val="60000"/>
                <a:lumOff val="40000"/>
                <a:alpha val="7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ounded Rectangle 59"/>
            <p:cNvSpPr/>
            <p:nvPr/>
          </p:nvSpPr>
          <p:spPr>
            <a:xfrm>
              <a:off x="5359400" y="4379934"/>
              <a:ext cx="606425" cy="542882"/>
            </a:xfrm>
            <a:prstGeom prst="roundRect">
              <a:avLst/>
            </a:prstGeom>
            <a:solidFill>
              <a:schemeClr val="accent6">
                <a:lumMod val="60000"/>
                <a:lumOff val="40000"/>
                <a:alpha val="7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 name="Picture 60" descr="seminar equations.pdf"/>
            <p:cNvPicPr>
              <a:picLocks noChangeAspect="1"/>
            </p:cNvPicPr>
            <p:nvPr/>
          </p:nvPicPr>
          <mc:AlternateContent>
            <mc:Choice xmlns:ma="http://schemas.microsoft.com/office/mac/drawingml/2008/main" Requires="ma">
              <p:blipFill>
                <a:blip r:embed="rId4"/>
                <a:srcRect l="15434" t="54348" r="46908" b="37761"/>
                <a:stretch>
                  <a:fillRect/>
                </a:stretch>
              </p:blipFill>
            </mc:Choice>
            <mc:Fallback>
              <p:blipFill>
                <a:blip r:embed="rId5"/>
                <a:srcRect l="15434" t="54348" r="46908" b="37761"/>
                <a:stretch>
                  <a:fillRect/>
                </a:stretch>
              </p:blipFill>
            </mc:Fallback>
          </mc:AlternateContent>
          <p:spPr>
            <a:xfrm>
              <a:off x="2724149" y="4140243"/>
              <a:ext cx="3635375" cy="985816"/>
            </a:xfrm>
            <a:prstGeom prst="rect">
              <a:avLst/>
            </a:prstGeom>
          </p:spPr>
        </p:pic>
      </p:grpSp>
      <p:sp>
        <p:nvSpPr>
          <p:cNvPr id="62" name="TextBox 61"/>
          <p:cNvSpPr txBox="1"/>
          <p:nvPr/>
        </p:nvSpPr>
        <p:spPr>
          <a:xfrm>
            <a:off x="3858478" y="5618157"/>
            <a:ext cx="4429125" cy="461665"/>
          </a:xfrm>
          <a:prstGeom prst="rect">
            <a:avLst/>
          </a:prstGeom>
          <a:noFill/>
        </p:spPr>
        <p:txBody>
          <a:bodyPr wrap="square" rtlCol="0">
            <a:spAutoFit/>
          </a:bodyPr>
          <a:lstStyle/>
          <a:p>
            <a:r>
              <a:rPr lang="en-US" sz="2400" dirty="0" smtClean="0">
                <a:latin typeface="Cambria"/>
                <a:cs typeface="Cambria"/>
              </a:rPr>
              <a:t>measured during experiment</a:t>
            </a:r>
            <a:endParaRPr lang="en-US" sz="2400" dirty="0">
              <a:latin typeface="Cambria"/>
              <a:cs typeface="Cambria"/>
            </a:endParaRPr>
          </a:p>
        </p:txBody>
      </p:sp>
      <p:grpSp>
        <p:nvGrpSpPr>
          <p:cNvPr id="63" name="Group 23"/>
          <p:cNvGrpSpPr/>
          <p:nvPr/>
        </p:nvGrpSpPr>
        <p:grpSpPr>
          <a:xfrm>
            <a:off x="5126879" y="4865230"/>
            <a:ext cx="890493" cy="752926"/>
            <a:chOff x="5095129" y="5200198"/>
            <a:chExt cx="890493" cy="752926"/>
          </a:xfrm>
        </p:grpSpPr>
        <p:cxnSp>
          <p:nvCxnSpPr>
            <p:cNvPr id="64" name="Straight Arrow Connector 63"/>
            <p:cNvCxnSpPr/>
            <p:nvPr/>
          </p:nvCxnSpPr>
          <p:spPr>
            <a:xfrm rot="5400000" flipH="1" flipV="1">
              <a:off x="5386536" y="5354039"/>
              <a:ext cx="752925" cy="44524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rot="16200000" flipV="1">
              <a:off x="4941289" y="5354038"/>
              <a:ext cx="752925" cy="44524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21</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 name="Picture 25" descr="seminar equations.pdf"/>
          <p:cNvPicPr>
            <a:picLocks noChangeAspect="1"/>
          </p:cNvPicPr>
          <p:nvPr/>
        </p:nvPicPr>
        <mc:AlternateContent>
          <mc:Choice xmlns:ma="http://schemas.microsoft.com/office/mac/drawingml/2008/main" Requires="ma">
            <p:blipFill>
              <a:blip r:embed="rId3"/>
              <a:srcRect l="35913" t="34050" r="34180" b="53266"/>
              <a:stretch>
                <a:fillRect/>
              </a:stretch>
            </p:blipFill>
          </mc:Choice>
          <mc:Fallback>
            <p:blipFill>
              <a:blip r:embed="rId4"/>
              <a:srcRect l="35913" t="34050" r="34180" b="53266"/>
              <a:stretch>
                <a:fillRect/>
              </a:stretch>
            </p:blipFill>
          </mc:Fallback>
        </mc:AlternateContent>
        <p:spPr>
          <a:xfrm>
            <a:off x="4790066" y="2921483"/>
            <a:ext cx="3836485" cy="2105742"/>
          </a:xfrm>
          <a:prstGeom prst="rect">
            <a:avLst/>
          </a:prstGeom>
        </p:spPr>
      </p:pic>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Experimental Technique</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5">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17"/>
          <p:cNvGrpSpPr/>
          <p:nvPr/>
        </p:nvGrpSpPr>
        <p:grpSpPr>
          <a:xfrm>
            <a:off x="2211243" y="1093248"/>
            <a:ext cx="4736122" cy="1284309"/>
            <a:chOff x="2724149" y="4140243"/>
            <a:chExt cx="3635375" cy="985816"/>
          </a:xfrm>
        </p:grpSpPr>
        <p:sp>
          <p:nvSpPr>
            <p:cNvPr id="59" name="Rounded Rectangle 58"/>
            <p:cNvSpPr/>
            <p:nvPr/>
          </p:nvSpPr>
          <p:spPr>
            <a:xfrm>
              <a:off x="4600575" y="4379934"/>
              <a:ext cx="606425" cy="542882"/>
            </a:xfrm>
            <a:prstGeom prst="roundRect">
              <a:avLst/>
            </a:prstGeom>
            <a:solidFill>
              <a:schemeClr val="accent5">
                <a:lumMod val="60000"/>
                <a:lumOff val="40000"/>
                <a:alpha val="7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ounded Rectangle 59"/>
            <p:cNvSpPr/>
            <p:nvPr/>
          </p:nvSpPr>
          <p:spPr>
            <a:xfrm>
              <a:off x="5359400" y="4379934"/>
              <a:ext cx="606425" cy="542882"/>
            </a:xfrm>
            <a:prstGeom prst="roundRect">
              <a:avLst/>
            </a:prstGeom>
            <a:solidFill>
              <a:schemeClr val="accent6">
                <a:lumMod val="60000"/>
                <a:lumOff val="40000"/>
                <a:alpha val="7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 name="Picture 60" descr="seminar equations.pdf"/>
            <p:cNvPicPr>
              <a:picLocks noChangeAspect="1"/>
            </p:cNvPicPr>
            <p:nvPr/>
          </p:nvPicPr>
          <mc:AlternateContent>
            <mc:Choice xmlns:ma="http://schemas.microsoft.com/office/mac/drawingml/2008/main" Requires="ma">
              <p:blipFill>
                <a:blip r:embed="rId6"/>
                <a:srcRect l="15434" t="54348" r="46908" b="37761"/>
                <a:stretch>
                  <a:fillRect/>
                </a:stretch>
              </p:blipFill>
            </mc:Choice>
            <mc:Fallback>
              <p:blipFill>
                <a:blip r:embed="rId7"/>
                <a:srcRect l="15434" t="54348" r="46908" b="37761"/>
                <a:stretch>
                  <a:fillRect/>
                </a:stretch>
              </p:blipFill>
            </mc:Fallback>
          </mc:AlternateContent>
          <p:spPr>
            <a:xfrm>
              <a:off x="2724149" y="4140243"/>
              <a:ext cx="3635375" cy="985816"/>
            </a:xfrm>
            <a:prstGeom prst="rect">
              <a:avLst/>
            </a:prstGeom>
          </p:spPr>
        </p:pic>
      </p:grpSp>
      <p:pic>
        <p:nvPicPr>
          <p:cNvPr id="28" name="Picture 27" descr="seminar equations.pdf"/>
          <p:cNvPicPr>
            <a:picLocks noChangeAspect="1"/>
          </p:cNvPicPr>
          <p:nvPr/>
        </p:nvPicPr>
        <mc:AlternateContent>
          <mc:Choice xmlns:ma="http://schemas.microsoft.com/office/mac/drawingml/2008/main" Requires="ma">
            <p:blipFill>
              <a:blip r:embed="rId3"/>
              <a:srcRect l="35913" t="16065" r="34180" b="72448"/>
              <a:stretch>
                <a:fillRect/>
              </a:stretch>
            </p:blipFill>
          </mc:Choice>
          <mc:Fallback>
            <p:blipFill>
              <a:blip r:embed="rId4"/>
              <a:srcRect l="35913" t="16065" r="34180" b="72448"/>
              <a:stretch>
                <a:fillRect/>
              </a:stretch>
            </p:blipFill>
          </mc:Fallback>
        </mc:AlternateContent>
        <p:spPr>
          <a:xfrm>
            <a:off x="472117" y="3015698"/>
            <a:ext cx="3836485" cy="1906940"/>
          </a:xfrm>
          <a:prstGeom prst="rect">
            <a:avLst/>
          </a:prstGeom>
        </p:spPr>
      </p:pic>
      <p:sp>
        <p:nvSpPr>
          <p:cNvPr id="30" name="Rounded Rectangle 29"/>
          <p:cNvSpPr/>
          <p:nvPr/>
        </p:nvSpPr>
        <p:spPr>
          <a:xfrm>
            <a:off x="457176" y="3599897"/>
            <a:ext cx="713232" cy="707260"/>
          </a:xfrm>
          <a:prstGeom prst="roundRect">
            <a:avLst/>
          </a:prstGeom>
          <a:noFill/>
          <a:ln w="25400" cap="flat" cmpd="sng" algn="ctr">
            <a:solidFill>
              <a:schemeClr val="accent5"/>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1523007" y="3978376"/>
            <a:ext cx="2514949" cy="707260"/>
          </a:xfrm>
          <a:prstGeom prst="roundRect">
            <a:avLst/>
          </a:prstGeom>
          <a:noFill/>
          <a:ln w="25400" cap="flat" cmpd="sng" algn="ctr">
            <a:solidFill>
              <a:schemeClr val="accent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5884980" y="3978376"/>
            <a:ext cx="2514949" cy="707260"/>
          </a:xfrm>
          <a:prstGeom prst="roundRect">
            <a:avLst/>
          </a:prstGeom>
          <a:noFill/>
          <a:ln w="25400" cap="flat" cmpd="sng" algn="ctr">
            <a:solidFill>
              <a:schemeClr val="accent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4732639" y="3624746"/>
            <a:ext cx="713232" cy="707260"/>
          </a:xfrm>
          <a:prstGeom prst="roundRect">
            <a:avLst/>
          </a:prstGeom>
          <a:noFill/>
          <a:ln w="25400" cap="flat" cmpd="sng" algn="ctr">
            <a:solidFill>
              <a:schemeClr val="accent5"/>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22</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Experimental Observables</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25" name="Picture 24" descr="seminar equations.pdf"/>
          <p:cNvPicPr>
            <a:picLocks noChangeAspect="1"/>
          </p:cNvPicPr>
          <p:nvPr/>
        </p:nvPicPr>
        <mc:AlternateContent>
          <mc:Choice xmlns:ma="http://schemas.microsoft.com/office/mac/drawingml/2008/main" Requires="ma">
            <p:blipFill>
              <a:blip r:embed="rId4"/>
              <a:srcRect l="27826" t="15464" r="30018" b="71861"/>
              <a:stretch>
                <a:fillRect/>
              </a:stretch>
            </p:blipFill>
          </mc:Choice>
          <mc:Fallback>
            <p:blipFill>
              <a:blip r:embed="rId5"/>
              <a:srcRect l="27826" t="15464" r="30018" b="71861"/>
              <a:stretch>
                <a:fillRect/>
              </a:stretch>
            </p:blipFill>
          </mc:Fallback>
        </mc:AlternateContent>
        <p:spPr>
          <a:xfrm>
            <a:off x="457200" y="1417638"/>
            <a:ext cx="4079875" cy="1587500"/>
          </a:xfrm>
          <a:prstGeom prst="rect">
            <a:avLst/>
          </a:prstGeom>
        </p:spPr>
      </p:pic>
      <p:pic>
        <p:nvPicPr>
          <p:cNvPr id="26" name="Picture 25" descr="seminar equations.pdf"/>
          <p:cNvPicPr>
            <a:picLocks noChangeAspect="1"/>
          </p:cNvPicPr>
          <p:nvPr/>
        </p:nvPicPr>
        <mc:AlternateContent>
          <mc:Choice xmlns:ma="http://schemas.microsoft.com/office/mac/drawingml/2008/main" Requires="ma">
            <p:blipFill>
              <a:blip r:embed="rId6"/>
              <a:srcRect l="36211" t="48719" r="37013" b="40327"/>
              <a:stretch>
                <a:fillRect/>
              </a:stretch>
            </p:blipFill>
          </mc:Choice>
          <mc:Fallback>
            <p:blipFill>
              <a:blip r:embed="rId7"/>
              <a:srcRect l="36211" t="48719" r="37013" b="40327"/>
              <a:stretch>
                <a:fillRect/>
              </a:stretch>
            </p:blipFill>
          </mc:Fallback>
        </mc:AlternateContent>
        <p:spPr>
          <a:xfrm>
            <a:off x="5541962" y="1417638"/>
            <a:ext cx="2698750" cy="1428750"/>
          </a:xfrm>
          <a:prstGeom prst="rect">
            <a:avLst/>
          </a:prstGeom>
        </p:spPr>
      </p:pic>
      <p:grpSp>
        <p:nvGrpSpPr>
          <p:cNvPr id="27" name="Group 26"/>
          <p:cNvGrpSpPr/>
          <p:nvPr/>
        </p:nvGrpSpPr>
        <p:grpSpPr>
          <a:xfrm>
            <a:off x="457200" y="3397250"/>
            <a:ext cx="7957652" cy="1200328"/>
            <a:chOff x="457200" y="3397250"/>
            <a:chExt cx="7957652" cy="1200328"/>
          </a:xfrm>
        </p:grpSpPr>
        <p:sp>
          <p:nvSpPr>
            <p:cNvPr id="28" name="TextBox 27"/>
            <p:cNvSpPr txBox="1"/>
            <p:nvPr/>
          </p:nvSpPr>
          <p:spPr>
            <a:xfrm>
              <a:off x="457200" y="3397250"/>
              <a:ext cx="7575550" cy="1200328"/>
            </a:xfrm>
            <a:prstGeom prst="rect">
              <a:avLst/>
            </a:prstGeom>
            <a:noFill/>
          </p:spPr>
          <p:txBody>
            <a:bodyPr wrap="square" rtlCol="0">
              <a:spAutoFit/>
            </a:bodyPr>
            <a:lstStyle/>
            <a:p>
              <a:r>
                <a:rPr lang="en-US" sz="2400" dirty="0" smtClean="0">
                  <a:latin typeface="Cambria"/>
                  <a:cs typeface="Cambria"/>
                </a:rPr>
                <a:t>N</a:t>
              </a:r>
              <a:r>
                <a:rPr lang="en-US" sz="2400" baseline="30000" dirty="0" smtClean="0">
                  <a:latin typeface="Cambria"/>
                  <a:cs typeface="Cambria"/>
                </a:rPr>
                <a:t>± </a:t>
              </a:r>
              <a:r>
                <a:rPr lang="en-US" sz="2400" dirty="0" smtClean="0">
                  <a:latin typeface="Cambria"/>
                  <a:cs typeface="Cambria"/>
                </a:rPr>
                <a:t>= Number of accepted events</a:t>
              </a:r>
            </a:p>
            <a:p>
              <a:r>
                <a:rPr lang="en-US" sz="2400" dirty="0" smtClean="0">
                  <a:latin typeface="Cambria"/>
                  <a:cs typeface="Cambria"/>
                </a:rPr>
                <a:t>LT</a:t>
              </a:r>
              <a:r>
                <a:rPr lang="en-US" sz="2400" baseline="30000" dirty="0" smtClean="0">
                  <a:latin typeface="Cambria"/>
                  <a:cs typeface="Cambria"/>
                </a:rPr>
                <a:t>±</a:t>
              </a:r>
              <a:r>
                <a:rPr lang="en-US" sz="2400" dirty="0" smtClean="0">
                  <a:latin typeface="Cambria"/>
                  <a:cs typeface="Cambria"/>
                </a:rPr>
                <a:t> = correction for computer </a:t>
              </a:r>
              <a:r>
                <a:rPr lang="en-US" sz="2400" dirty="0" err="1" smtClean="0">
                  <a:latin typeface="Cambria"/>
                  <a:cs typeface="Cambria"/>
                </a:rPr>
                <a:t>deadtime</a:t>
              </a:r>
              <a:endParaRPr lang="en-US" sz="2400" dirty="0" smtClean="0">
                <a:latin typeface="Cambria"/>
                <a:cs typeface="Cambria"/>
              </a:endParaRPr>
            </a:p>
            <a:p>
              <a:r>
                <a:rPr lang="en-US" sz="2400" dirty="0" smtClean="0">
                  <a:latin typeface="Cambria"/>
                  <a:cs typeface="Cambria"/>
                </a:rPr>
                <a:t>Q</a:t>
              </a:r>
              <a:r>
                <a:rPr lang="en-US" sz="2400" baseline="30000" dirty="0" smtClean="0">
                  <a:latin typeface="Cambria"/>
                  <a:cs typeface="Cambria"/>
                </a:rPr>
                <a:t>±</a:t>
              </a:r>
              <a:r>
                <a:rPr lang="en-US" sz="2400" dirty="0" smtClean="0">
                  <a:latin typeface="Cambria"/>
                  <a:cs typeface="Cambria"/>
                </a:rPr>
                <a:t> = total charge</a:t>
              </a:r>
              <a:endParaRPr lang="en-US" sz="2400" dirty="0">
                <a:latin typeface="Cambria"/>
                <a:cs typeface="Cambria"/>
              </a:endParaRPr>
            </a:p>
          </p:txBody>
        </p:sp>
        <p:sp>
          <p:nvSpPr>
            <p:cNvPr id="29" name="TextBox 28"/>
            <p:cNvSpPr txBox="1"/>
            <p:nvPr/>
          </p:nvSpPr>
          <p:spPr>
            <a:xfrm>
              <a:off x="6286500" y="3528456"/>
              <a:ext cx="2128352" cy="830997"/>
            </a:xfrm>
            <a:prstGeom prst="rect">
              <a:avLst/>
            </a:prstGeom>
            <a:noFill/>
          </p:spPr>
          <p:txBody>
            <a:bodyPr wrap="square" rtlCol="0">
              <a:spAutoFit/>
            </a:bodyPr>
            <a:lstStyle/>
            <a:p>
              <a:r>
                <a:rPr lang="en-US" sz="2400" dirty="0" smtClean="0">
                  <a:latin typeface="Cambria"/>
                  <a:cs typeface="Cambria"/>
                </a:rPr>
                <a:t>with beam </a:t>
              </a:r>
              <a:r>
                <a:rPr lang="en-US" sz="2400" dirty="0" err="1" smtClean="0">
                  <a:latin typeface="Cambria"/>
                  <a:cs typeface="Cambria"/>
                </a:rPr>
                <a:t>helicity</a:t>
              </a:r>
              <a:r>
                <a:rPr lang="en-US" sz="2400" dirty="0" smtClean="0">
                  <a:latin typeface="Cambria"/>
                  <a:cs typeface="Cambria"/>
                </a:rPr>
                <a:t> = ±1</a:t>
              </a:r>
              <a:endParaRPr lang="en-US" sz="2400" dirty="0">
                <a:latin typeface="Cambria"/>
                <a:cs typeface="Cambria"/>
              </a:endParaRPr>
            </a:p>
          </p:txBody>
        </p:sp>
        <p:sp>
          <p:nvSpPr>
            <p:cNvPr id="30" name="Right Brace 29"/>
            <p:cNvSpPr/>
            <p:nvPr/>
          </p:nvSpPr>
          <p:spPr>
            <a:xfrm>
              <a:off x="5810249" y="3480831"/>
              <a:ext cx="365125" cy="1116747"/>
            </a:xfrm>
            <a:prstGeom prst="rightBrace">
              <a:avLst>
                <a:gd name="adj1" fmla="val 39912"/>
                <a:gd name="adj2" fmla="val 49776"/>
              </a:avLst>
            </a:prstGeom>
            <a:ln w="381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1" name="TextBox 30"/>
          <p:cNvSpPr txBox="1"/>
          <p:nvPr/>
        </p:nvSpPr>
        <p:spPr>
          <a:xfrm>
            <a:off x="457200" y="4883150"/>
            <a:ext cx="7575550" cy="1200328"/>
          </a:xfrm>
          <a:prstGeom prst="rect">
            <a:avLst/>
          </a:prstGeom>
          <a:noFill/>
        </p:spPr>
        <p:txBody>
          <a:bodyPr wrap="square" rtlCol="0">
            <a:spAutoFit/>
          </a:bodyPr>
          <a:lstStyle/>
          <a:p>
            <a:r>
              <a:rPr lang="en-US" sz="2400" i="1" dirty="0" err="1" smtClean="0">
                <a:latin typeface="Cambria"/>
                <a:cs typeface="Cambria"/>
              </a:rPr>
              <a:t>f</a:t>
            </a:r>
            <a:r>
              <a:rPr lang="en-US" sz="2400" dirty="0" smtClean="0">
                <a:latin typeface="Cambria"/>
                <a:cs typeface="Cambria"/>
              </a:rPr>
              <a:t> = dilution factor</a:t>
            </a:r>
          </a:p>
          <a:p>
            <a:r>
              <a:rPr lang="en-US" sz="2400" dirty="0" smtClean="0">
                <a:latin typeface="Cambria"/>
                <a:cs typeface="Cambria"/>
              </a:rPr>
              <a:t>P</a:t>
            </a:r>
            <a:r>
              <a:rPr lang="en-US" sz="2400" baseline="-25000" dirty="0" smtClean="0">
                <a:latin typeface="Cambria"/>
                <a:cs typeface="Cambria"/>
              </a:rPr>
              <a:t>t</a:t>
            </a:r>
            <a:r>
              <a:rPr lang="en-US" sz="2400" dirty="0" smtClean="0">
                <a:latin typeface="Cambria"/>
                <a:cs typeface="Cambria"/>
              </a:rPr>
              <a:t> = target polarization</a:t>
            </a:r>
          </a:p>
          <a:p>
            <a:r>
              <a:rPr lang="en-US" sz="2400" dirty="0" err="1" smtClean="0">
                <a:latin typeface="Cambria"/>
                <a:cs typeface="Cambria"/>
              </a:rPr>
              <a:t>P</a:t>
            </a:r>
            <a:r>
              <a:rPr lang="en-US" sz="2400" baseline="-25000" dirty="0" err="1" smtClean="0">
                <a:latin typeface="Cambria"/>
                <a:cs typeface="Cambria"/>
              </a:rPr>
              <a:t>b</a:t>
            </a:r>
            <a:r>
              <a:rPr lang="en-US" sz="2400" dirty="0" smtClean="0">
                <a:latin typeface="Cambria"/>
                <a:cs typeface="Cambria"/>
              </a:rPr>
              <a:t> = beam polarization</a:t>
            </a:r>
            <a:endParaRPr lang="en-US" sz="2400" dirty="0">
              <a:latin typeface="Cambria"/>
              <a:cs typeface="Cambria"/>
            </a:endParaRPr>
          </a:p>
        </p:txBody>
      </p:sp>
      <p:cxnSp>
        <p:nvCxnSpPr>
          <p:cNvPr id="32" name="Straight Arrow Connector 31"/>
          <p:cNvCxnSpPr/>
          <p:nvPr/>
        </p:nvCxnSpPr>
        <p:spPr>
          <a:xfrm>
            <a:off x="4529137" y="2170112"/>
            <a:ext cx="1012825" cy="1588"/>
          </a:xfrm>
          <a:prstGeom prst="straightConnector1">
            <a:avLst/>
          </a:prstGeom>
          <a:ln w="38100" cap="flat" cmpd="sng" algn="ctr">
            <a:solidFill>
              <a:schemeClr val="accent5"/>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23</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Experimental Observables</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aphicFrame>
        <p:nvGraphicFramePr>
          <p:cNvPr id="13" name="Table 12"/>
          <p:cNvGraphicFramePr>
            <a:graphicFrameLocks noGrp="1"/>
          </p:cNvGraphicFramePr>
          <p:nvPr/>
        </p:nvGraphicFramePr>
        <p:xfrm>
          <a:off x="552823" y="3212349"/>
          <a:ext cx="3765177" cy="1483360"/>
        </p:xfrm>
        <a:graphic>
          <a:graphicData uri="http://schemas.openxmlformats.org/drawingml/2006/table">
            <a:tbl>
              <a:tblPr firstRow="1" bandRow="1">
                <a:tableStyleId>{5C22544A-7EE6-4342-B048-85BDC9FD1C3A}</a:tableStyleId>
              </a:tblPr>
              <a:tblGrid>
                <a:gridCol w="3203703"/>
                <a:gridCol w="561474"/>
              </a:tblGrid>
              <a:tr h="370840">
                <a:tc>
                  <a:txBody>
                    <a:bodyPr/>
                    <a:lstStyle/>
                    <a:p>
                      <a:pPr algn="ctr"/>
                      <a:r>
                        <a:rPr lang="en-US" dirty="0" smtClean="0"/>
                        <a:t>Source</a:t>
                      </a:r>
                      <a:endParaRPr lang="en-US" dirty="0"/>
                    </a:p>
                  </a:txBody>
                  <a:tcPr>
                    <a:solidFill>
                      <a:schemeClr val="accent5"/>
                    </a:solidFill>
                  </a:tcPr>
                </a:tc>
                <a:tc>
                  <a:txBody>
                    <a:bodyPr/>
                    <a:lstStyle/>
                    <a:p>
                      <a:pPr algn="ctr"/>
                      <a:r>
                        <a:rPr lang="en-US" dirty="0" smtClean="0"/>
                        <a:t>%</a:t>
                      </a:r>
                      <a:endParaRPr lang="en-US" dirty="0"/>
                    </a:p>
                  </a:txBody>
                  <a:tcPr>
                    <a:solidFill>
                      <a:schemeClr val="accent5"/>
                    </a:solidFill>
                  </a:tcPr>
                </a:tc>
              </a:tr>
              <a:tr h="370840">
                <a:tc>
                  <a:txBody>
                    <a:bodyPr/>
                    <a:lstStyle/>
                    <a:p>
                      <a:pPr algn="ctr"/>
                      <a:r>
                        <a:rPr lang="en-US" dirty="0" smtClean="0"/>
                        <a:t>Target Polarization</a:t>
                      </a:r>
                      <a:endParaRPr lang="en-US" dirty="0"/>
                    </a:p>
                  </a:txBody>
                  <a:tcPr>
                    <a:solidFill>
                      <a:schemeClr val="accent5">
                        <a:lumMod val="40000"/>
                        <a:lumOff val="60000"/>
                      </a:schemeClr>
                    </a:solidFill>
                  </a:tcPr>
                </a:tc>
                <a:tc>
                  <a:txBody>
                    <a:bodyPr/>
                    <a:lstStyle/>
                    <a:p>
                      <a:pPr algn="ctr"/>
                      <a:r>
                        <a:rPr lang="en-US" dirty="0" smtClean="0"/>
                        <a:t>3-4</a:t>
                      </a:r>
                    </a:p>
                  </a:txBody>
                  <a:tcPr>
                    <a:solidFill>
                      <a:schemeClr val="accent5">
                        <a:lumMod val="40000"/>
                        <a:lumOff val="60000"/>
                      </a:schemeClr>
                    </a:solidFill>
                  </a:tcPr>
                </a:tc>
              </a:tr>
              <a:tr h="370840">
                <a:tc>
                  <a:txBody>
                    <a:bodyPr/>
                    <a:lstStyle/>
                    <a:p>
                      <a:pPr algn="ctr"/>
                      <a:r>
                        <a:rPr lang="en-US" dirty="0" smtClean="0"/>
                        <a:t>Beam Polarization</a:t>
                      </a:r>
                      <a:endParaRPr lang="en-US" dirty="0"/>
                    </a:p>
                  </a:txBody>
                  <a:tcPr>
                    <a:solidFill>
                      <a:schemeClr val="accent5">
                        <a:lumMod val="20000"/>
                        <a:lumOff val="80000"/>
                      </a:schemeClr>
                    </a:solidFill>
                  </a:tcPr>
                </a:tc>
                <a:tc>
                  <a:txBody>
                    <a:bodyPr/>
                    <a:lstStyle/>
                    <a:p>
                      <a:pPr algn="ctr"/>
                      <a:r>
                        <a:rPr lang="en-US" dirty="0" smtClean="0"/>
                        <a:t>2-3</a:t>
                      </a:r>
                      <a:endParaRPr lang="en-US" dirty="0"/>
                    </a:p>
                  </a:txBody>
                  <a:tcPr>
                    <a:solidFill>
                      <a:schemeClr val="accent5">
                        <a:lumMod val="20000"/>
                        <a:lumOff val="80000"/>
                      </a:schemeClr>
                    </a:solidFill>
                  </a:tcPr>
                </a:tc>
              </a:tr>
              <a:tr h="370840">
                <a:tc>
                  <a:txBody>
                    <a:bodyPr/>
                    <a:lstStyle/>
                    <a:p>
                      <a:pPr algn="ctr"/>
                      <a:r>
                        <a:rPr lang="en-US" dirty="0" smtClean="0">
                          <a:solidFill>
                            <a:schemeClr val="tx1"/>
                          </a:solidFill>
                        </a:rPr>
                        <a:t>Dilution Factor/Packing Fraction</a:t>
                      </a:r>
                      <a:endParaRPr lang="en-US" dirty="0">
                        <a:solidFill>
                          <a:schemeClr val="tx1"/>
                        </a:solidFill>
                      </a:endParaRPr>
                    </a:p>
                  </a:txBody>
                  <a:tcPr>
                    <a:solidFill>
                      <a:schemeClr val="accent5">
                        <a:lumMod val="40000"/>
                        <a:lumOff val="60000"/>
                      </a:schemeClr>
                    </a:solidFill>
                  </a:tcPr>
                </a:tc>
                <a:tc>
                  <a:txBody>
                    <a:bodyPr/>
                    <a:lstStyle/>
                    <a:p>
                      <a:pPr algn="ctr"/>
                      <a:r>
                        <a:rPr lang="en-US" dirty="0" smtClean="0">
                          <a:solidFill>
                            <a:schemeClr val="tx1"/>
                          </a:solidFill>
                        </a:rPr>
                        <a:t>~1</a:t>
                      </a:r>
                      <a:endParaRPr lang="en-US" dirty="0">
                        <a:solidFill>
                          <a:schemeClr val="tx1"/>
                        </a:solidFill>
                      </a:endParaRPr>
                    </a:p>
                  </a:txBody>
                  <a:tcPr>
                    <a:solidFill>
                      <a:schemeClr val="accent5">
                        <a:lumMod val="40000"/>
                        <a:lumOff val="60000"/>
                      </a:schemeClr>
                    </a:solidFill>
                  </a:tcPr>
                </a:tc>
              </a:tr>
            </a:tbl>
          </a:graphicData>
        </a:graphic>
      </p:graphicFrame>
      <p:pic>
        <p:nvPicPr>
          <p:cNvPr id="14" name="Picture 13" descr="seminar equations.pdf"/>
          <p:cNvPicPr>
            <a:picLocks noChangeAspect="1"/>
          </p:cNvPicPr>
          <p:nvPr/>
        </p:nvPicPr>
        <mc:AlternateContent>
          <mc:Choice xmlns:ma="http://schemas.microsoft.com/office/mac/drawingml/2008/main" Requires="ma">
            <p:blipFill>
              <a:blip r:embed="rId4"/>
              <a:srcRect l="27826" t="15464" r="30018" b="71861"/>
              <a:stretch>
                <a:fillRect/>
              </a:stretch>
            </p:blipFill>
          </mc:Choice>
          <mc:Fallback>
            <p:blipFill>
              <a:blip r:embed="rId5"/>
              <a:srcRect l="27826" t="15464" r="30018" b="71861"/>
              <a:stretch>
                <a:fillRect/>
              </a:stretch>
            </p:blipFill>
          </mc:Fallback>
        </mc:AlternateContent>
        <p:spPr>
          <a:xfrm>
            <a:off x="457200" y="1417638"/>
            <a:ext cx="4079875" cy="1587500"/>
          </a:xfrm>
          <a:prstGeom prst="rect">
            <a:avLst/>
          </a:prstGeom>
        </p:spPr>
      </p:pic>
      <p:pic>
        <p:nvPicPr>
          <p:cNvPr id="15" name="Picture 14" descr="seminar equations.pdf"/>
          <p:cNvPicPr>
            <a:picLocks noChangeAspect="1"/>
          </p:cNvPicPr>
          <p:nvPr/>
        </p:nvPicPr>
        <mc:AlternateContent>
          <mc:Choice xmlns:ma="http://schemas.microsoft.com/office/mac/drawingml/2008/main" Requires="ma">
            <p:blipFill>
              <a:blip r:embed="rId6"/>
              <a:srcRect l="36211" t="48719" r="37013" b="40327"/>
              <a:stretch>
                <a:fillRect/>
              </a:stretch>
            </p:blipFill>
          </mc:Choice>
          <mc:Fallback>
            <p:blipFill>
              <a:blip r:embed="rId7"/>
              <a:srcRect l="36211" t="48719" r="37013" b="40327"/>
              <a:stretch>
                <a:fillRect/>
              </a:stretch>
            </p:blipFill>
          </mc:Fallback>
        </mc:AlternateContent>
        <p:spPr>
          <a:xfrm>
            <a:off x="5541962" y="1417638"/>
            <a:ext cx="2698750" cy="1428750"/>
          </a:xfrm>
          <a:prstGeom prst="rect">
            <a:avLst/>
          </a:prstGeom>
        </p:spPr>
      </p:pic>
      <p:cxnSp>
        <p:nvCxnSpPr>
          <p:cNvPr id="21" name="Straight Arrow Connector 20"/>
          <p:cNvCxnSpPr/>
          <p:nvPr/>
        </p:nvCxnSpPr>
        <p:spPr>
          <a:xfrm>
            <a:off x="4529137" y="2170112"/>
            <a:ext cx="1012825" cy="1588"/>
          </a:xfrm>
          <a:prstGeom prst="straightConnector1">
            <a:avLst/>
          </a:prstGeom>
          <a:ln w="38100" cap="flat" cmpd="sng" algn="ctr">
            <a:solidFill>
              <a:schemeClr val="accent3"/>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24</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Experimental Observables</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17" name="Picture 16" descr="seminar equations.pdf"/>
          <p:cNvPicPr>
            <a:picLocks noChangeAspect="1"/>
          </p:cNvPicPr>
          <p:nvPr/>
        </p:nvPicPr>
        <mc:AlternateContent>
          <mc:Choice xmlns:ma="http://schemas.microsoft.com/office/mac/drawingml/2008/main" Requires="ma">
            <p:blipFill>
              <a:blip r:embed="rId4"/>
              <a:srcRect l="16803" t="29533" r="17420" b="57792"/>
              <a:stretch>
                <a:fillRect/>
              </a:stretch>
            </p:blipFill>
          </mc:Choice>
          <mc:Fallback>
            <p:blipFill>
              <a:blip r:embed="rId5"/>
              <a:srcRect l="16803" t="29533" r="17420" b="57792"/>
              <a:stretch>
                <a:fillRect/>
              </a:stretch>
            </p:blipFill>
          </mc:Fallback>
        </mc:AlternateContent>
        <p:spPr>
          <a:xfrm>
            <a:off x="-111125" y="1205720"/>
            <a:ext cx="5773738" cy="1439835"/>
          </a:xfrm>
          <a:prstGeom prst="rect">
            <a:avLst/>
          </a:prstGeom>
        </p:spPr>
      </p:pic>
      <p:cxnSp>
        <p:nvCxnSpPr>
          <p:cNvPr id="18" name="Straight Arrow Connector 17"/>
          <p:cNvCxnSpPr/>
          <p:nvPr/>
        </p:nvCxnSpPr>
        <p:spPr>
          <a:xfrm rot="5400000" flipH="1" flipV="1">
            <a:off x="7298207" y="2699620"/>
            <a:ext cx="1370820" cy="1588"/>
          </a:xfrm>
          <a:prstGeom prst="straightConnector1">
            <a:avLst/>
          </a:prstGeom>
          <a:ln>
            <a:solidFill>
              <a:srgbClr val="F79646"/>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060485" y="3385824"/>
            <a:ext cx="1844675" cy="923330"/>
          </a:xfrm>
          <a:prstGeom prst="rect">
            <a:avLst/>
          </a:prstGeom>
          <a:noFill/>
        </p:spPr>
        <p:txBody>
          <a:bodyPr wrap="square" rtlCol="0">
            <a:spAutoFit/>
          </a:bodyPr>
          <a:lstStyle/>
          <a:p>
            <a:pPr algn="ctr"/>
            <a:r>
              <a:rPr lang="en-US" dirty="0" smtClean="0">
                <a:latin typeface="Cambria"/>
                <a:cs typeface="Cambria"/>
              </a:rPr>
              <a:t>accounts for impurity of proton target</a:t>
            </a:r>
            <a:endParaRPr lang="en-US" dirty="0">
              <a:latin typeface="Cambria"/>
              <a:cs typeface="Cambria"/>
            </a:endParaRPr>
          </a:p>
        </p:txBody>
      </p:sp>
      <p:sp>
        <p:nvSpPr>
          <p:cNvPr id="20" name="TextBox 19"/>
          <p:cNvSpPr txBox="1"/>
          <p:nvPr/>
        </p:nvSpPr>
        <p:spPr>
          <a:xfrm>
            <a:off x="457200" y="2700414"/>
            <a:ext cx="7575550" cy="3785652"/>
          </a:xfrm>
          <a:prstGeom prst="rect">
            <a:avLst/>
          </a:prstGeom>
          <a:noFill/>
        </p:spPr>
        <p:txBody>
          <a:bodyPr wrap="square" rtlCol="0">
            <a:spAutoFit/>
          </a:bodyPr>
          <a:lstStyle/>
          <a:p>
            <a:r>
              <a:rPr lang="en-US" sz="2400" dirty="0" smtClean="0">
                <a:latin typeface="Cambria"/>
                <a:cs typeface="Cambria"/>
              </a:rPr>
              <a:t>N = Number of scattered electrons</a:t>
            </a:r>
          </a:p>
          <a:p>
            <a:r>
              <a:rPr lang="en-US" sz="2400" dirty="0" smtClean="0">
                <a:latin typeface="Cambria"/>
                <a:cs typeface="Cambria"/>
              </a:rPr>
              <a:t>ps</a:t>
            </a:r>
            <a:r>
              <a:rPr lang="en-US" sz="2400" baseline="-25000" dirty="0" smtClean="0">
                <a:latin typeface="Cambria"/>
                <a:cs typeface="Cambria"/>
              </a:rPr>
              <a:t>1</a:t>
            </a:r>
            <a:r>
              <a:rPr lang="en-US" sz="2400" baseline="30000" dirty="0" smtClean="0">
                <a:latin typeface="Cambria"/>
                <a:cs typeface="Cambria"/>
              </a:rPr>
              <a:t> </a:t>
            </a:r>
            <a:r>
              <a:rPr lang="en-US" sz="2400" dirty="0" smtClean="0">
                <a:latin typeface="Cambria"/>
                <a:cs typeface="Cambria"/>
              </a:rPr>
              <a:t>= </a:t>
            </a:r>
            <a:r>
              <a:rPr lang="en-US" sz="2400" dirty="0" err="1" smtClean="0">
                <a:latin typeface="Cambria"/>
                <a:cs typeface="Cambria"/>
              </a:rPr>
              <a:t>prescale</a:t>
            </a:r>
            <a:r>
              <a:rPr lang="en-US" sz="2400" dirty="0" smtClean="0">
                <a:latin typeface="Cambria"/>
                <a:cs typeface="Cambria"/>
              </a:rPr>
              <a:t> factor (trigger type 1)</a:t>
            </a:r>
          </a:p>
          <a:p>
            <a:r>
              <a:rPr lang="en-US" sz="2400" dirty="0" smtClean="0">
                <a:latin typeface="Cambria"/>
                <a:cs typeface="Cambria"/>
              </a:rPr>
              <a:t>N</a:t>
            </a:r>
            <a:r>
              <a:rPr lang="en-US" sz="2400" baseline="-25000" dirty="0" smtClean="0">
                <a:latin typeface="Cambria"/>
                <a:cs typeface="Cambria"/>
              </a:rPr>
              <a:t>in</a:t>
            </a:r>
            <a:r>
              <a:rPr lang="en-US" sz="2400" dirty="0" smtClean="0">
                <a:latin typeface="Cambria"/>
                <a:cs typeface="Cambria"/>
              </a:rPr>
              <a:t> = Q/</a:t>
            </a:r>
            <a:r>
              <a:rPr lang="en-US" sz="2400" dirty="0" err="1" smtClean="0">
                <a:latin typeface="Cambria"/>
                <a:cs typeface="Cambria"/>
              </a:rPr>
              <a:t>e</a:t>
            </a:r>
            <a:r>
              <a:rPr lang="en-US" sz="2400" dirty="0" smtClean="0">
                <a:latin typeface="Cambria"/>
                <a:cs typeface="Cambria"/>
              </a:rPr>
              <a:t> = number of incident electrons</a:t>
            </a:r>
            <a:endParaRPr lang="en-US" sz="2400" i="1" dirty="0" smtClean="0">
              <a:latin typeface="Cambria"/>
              <a:cs typeface="Cambria"/>
            </a:endParaRPr>
          </a:p>
          <a:p>
            <a:r>
              <a:rPr lang="en-US" sz="2400" i="1" dirty="0" err="1" smtClean="0">
                <a:latin typeface="Cambria"/>
                <a:cs typeface="Cambria"/>
              </a:rPr>
              <a:t>ρ</a:t>
            </a:r>
            <a:r>
              <a:rPr lang="en-US" sz="2400" dirty="0" smtClean="0">
                <a:latin typeface="Cambria"/>
                <a:cs typeface="Cambria"/>
              </a:rPr>
              <a:t> = target density</a:t>
            </a:r>
          </a:p>
          <a:p>
            <a:r>
              <a:rPr lang="en-US" sz="2400" dirty="0" smtClean="0">
                <a:latin typeface="Cambria"/>
                <a:cs typeface="Cambria"/>
              </a:rPr>
              <a:t>LT = </a:t>
            </a:r>
            <a:r>
              <a:rPr lang="en-US" sz="2400" dirty="0" err="1" smtClean="0">
                <a:latin typeface="Cambria"/>
                <a:cs typeface="Cambria"/>
              </a:rPr>
              <a:t>livetime</a:t>
            </a:r>
            <a:r>
              <a:rPr lang="en-US" sz="2400" dirty="0" smtClean="0">
                <a:latin typeface="Cambria"/>
                <a:cs typeface="Cambria"/>
              </a:rPr>
              <a:t> correction </a:t>
            </a:r>
          </a:p>
          <a:p>
            <a:r>
              <a:rPr lang="en-US" sz="2400" dirty="0" err="1" smtClean="0">
                <a:latin typeface="Cambria"/>
                <a:cs typeface="Cambria"/>
              </a:rPr>
              <a:t>ε</a:t>
            </a:r>
            <a:r>
              <a:rPr lang="en-US" sz="2400" baseline="-25000" dirty="0" err="1" smtClean="0">
                <a:latin typeface="Cambria"/>
                <a:cs typeface="Cambria"/>
              </a:rPr>
              <a:t>det</a:t>
            </a:r>
            <a:r>
              <a:rPr lang="en-US" sz="2400" dirty="0" smtClean="0">
                <a:latin typeface="Cambria"/>
                <a:cs typeface="Cambria"/>
              </a:rPr>
              <a:t> = product of all detector efficiencies</a:t>
            </a:r>
          </a:p>
          <a:p>
            <a:r>
              <a:rPr lang="en-US" sz="2400" dirty="0" err="1" smtClean="0">
                <a:latin typeface="Cambria"/>
                <a:cs typeface="Cambria"/>
              </a:rPr>
              <a:t>ΔΩ</a:t>
            </a:r>
            <a:r>
              <a:rPr lang="en-US" sz="2400" dirty="0" smtClean="0">
                <a:latin typeface="Cambria"/>
                <a:cs typeface="Cambria"/>
              </a:rPr>
              <a:t> = solid angle acceptance </a:t>
            </a:r>
          </a:p>
          <a:p>
            <a:r>
              <a:rPr lang="en-US" sz="2400" dirty="0" err="1" smtClean="0">
                <a:latin typeface="Cambria"/>
                <a:cs typeface="Cambria"/>
              </a:rPr>
              <a:t>Δ</a:t>
            </a:r>
            <a:r>
              <a:rPr lang="en-US" sz="2400" i="1" dirty="0" err="1" smtClean="0">
                <a:latin typeface="Cambria"/>
                <a:cs typeface="Cambria"/>
              </a:rPr>
              <a:t>Ε</a:t>
            </a:r>
            <a:r>
              <a:rPr lang="en-US" sz="2400" i="1" dirty="0" smtClean="0">
                <a:latin typeface="Cambria"/>
                <a:cs typeface="Cambria"/>
              </a:rPr>
              <a:t>’</a:t>
            </a:r>
            <a:r>
              <a:rPr lang="en-US" sz="2400" dirty="0" smtClean="0">
                <a:latin typeface="Cambria"/>
                <a:cs typeface="Cambria"/>
              </a:rPr>
              <a:t> = momentum acceptance</a:t>
            </a:r>
          </a:p>
          <a:p>
            <a:r>
              <a:rPr lang="en-US" sz="2400" dirty="0" smtClean="0">
                <a:latin typeface="Cambria"/>
                <a:cs typeface="Cambria"/>
              </a:rPr>
              <a:t>Δ</a:t>
            </a:r>
            <a:r>
              <a:rPr lang="en-US" sz="2400" i="1" dirty="0" smtClean="0">
                <a:latin typeface="Cambria"/>
                <a:cs typeface="Cambria"/>
              </a:rPr>
              <a:t>Z</a:t>
            </a:r>
            <a:r>
              <a:rPr lang="en-US" sz="2400" dirty="0" smtClean="0">
                <a:latin typeface="Cambria"/>
                <a:cs typeface="Cambria"/>
              </a:rPr>
              <a:t> = target length</a:t>
            </a:r>
          </a:p>
          <a:p>
            <a:endParaRPr lang="en-US" sz="2400" dirty="0"/>
          </a:p>
        </p:txBody>
      </p:sp>
      <p:pic>
        <p:nvPicPr>
          <p:cNvPr id="13" name="Picture 12" descr="seminar equations.pdf"/>
          <p:cNvPicPr>
            <a:picLocks noChangeAspect="1"/>
          </p:cNvPicPr>
          <p:nvPr/>
        </p:nvPicPr>
        <mc:AlternateContent>
          <mc:Choice xmlns:ma="http://schemas.microsoft.com/office/mac/drawingml/2008/main" Requires="ma">
            <p:blipFill>
              <a:blip r:embed="rId6"/>
              <a:srcRect l="14306" t="45980" r="49487" b="47697"/>
              <a:stretch>
                <a:fillRect/>
              </a:stretch>
            </p:blipFill>
          </mc:Choice>
          <mc:Fallback>
            <p:blipFill>
              <a:blip r:embed="rId7"/>
              <a:srcRect l="14306" t="45980" r="49487" b="47697"/>
              <a:stretch>
                <a:fillRect/>
              </a:stretch>
            </p:blipFill>
          </mc:Fallback>
        </mc:AlternateContent>
        <p:spPr>
          <a:xfrm>
            <a:off x="5744746" y="1537490"/>
            <a:ext cx="2958053" cy="668421"/>
          </a:xfrm>
          <a:prstGeom prst="rect">
            <a:avLst/>
          </a:prstGeom>
        </p:spPr>
      </p:pic>
      <p:sp>
        <p:nvSpPr>
          <p:cNvPr id="14" name="TextBox 13"/>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25</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Experimental Observables</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17" name="Picture 16" descr="seminar equations.pdf"/>
          <p:cNvPicPr>
            <a:picLocks noChangeAspect="1"/>
          </p:cNvPicPr>
          <p:nvPr/>
        </p:nvPicPr>
        <mc:AlternateContent>
          <mc:Choice xmlns:ma="http://schemas.microsoft.com/office/mac/drawingml/2008/main" Requires="ma">
            <p:blipFill>
              <a:blip r:embed="rId4"/>
              <a:srcRect l="16803" t="29533" r="17420" b="57792"/>
              <a:stretch>
                <a:fillRect/>
              </a:stretch>
            </p:blipFill>
          </mc:Choice>
          <mc:Fallback>
            <p:blipFill>
              <a:blip r:embed="rId5"/>
              <a:srcRect l="16803" t="29533" r="17420" b="57792"/>
              <a:stretch>
                <a:fillRect/>
              </a:stretch>
            </p:blipFill>
          </mc:Fallback>
        </mc:AlternateContent>
        <p:spPr>
          <a:xfrm>
            <a:off x="-111125" y="1205720"/>
            <a:ext cx="5773738" cy="1439835"/>
          </a:xfrm>
          <a:prstGeom prst="rect">
            <a:avLst/>
          </a:prstGeom>
        </p:spPr>
      </p:pic>
      <p:graphicFrame>
        <p:nvGraphicFramePr>
          <p:cNvPr id="13" name="Table 12"/>
          <p:cNvGraphicFramePr>
            <a:graphicFrameLocks noGrp="1"/>
          </p:cNvGraphicFramePr>
          <p:nvPr/>
        </p:nvGraphicFramePr>
        <p:xfrm>
          <a:off x="552823" y="2838824"/>
          <a:ext cx="4166230" cy="3337560"/>
        </p:xfrm>
        <a:graphic>
          <a:graphicData uri="http://schemas.openxmlformats.org/drawingml/2006/table">
            <a:tbl>
              <a:tblPr firstRow="1" bandRow="1">
                <a:tableStyleId>{5C22544A-7EE6-4342-B048-85BDC9FD1C3A}</a:tableStyleId>
              </a:tblPr>
              <a:tblGrid>
                <a:gridCol w="3310651"/>
                <a:gridCol w="855579"/>
              </a:tblGrid>
              <a:tr h="370840">
                <a:tc>
                  <a:txBody>
                    <a:bodyPr/>
                    <a:lstStyle/>
                    <a:p>
                      <a:pPr algn="ctr"/>
                      <a:r>
                        <a:rPr lang="en-US" dirty="0" smtClean="0"/>
                        <a:t>Source</a:t>
                      </a:r>
                      <a:endParaRPr lang="en-US" dirty="0"/>
                    </a:p>
                  </a:txBody>
                  <a:tcPr>
                    <a:solidFill>
                      <a:schemeClr val="accent5"/>
                    </a:solidFill>
                  </a:tcPr>
                </a:tc>
                <a:tc>
                  <a:txBody>
                    <a:bodyPr/>
                    <a:lstStyle/>
                    <a:p>
                      <a:pPr algn="ctr"/>
                      <a:r>
                        <a:rPr lang="en-US" dirty="0" smtClean="0"/>
                        <a:t>%</a:t>
                      </a:r>
                      <a:endParaRPr lang="en-US" dirty="0"/>
                    </a:p>
                  </a:txBody>
                  <a:tcPr>
                    <a:solidFill>
                      <a:schemeClr val="accent5"/>
                    </a:solidFill>
                  </a:tcPr>
                </a:tc>
              </a:tr>
              <a:tr h="370840">
                <a:tc>
                  <a:txBody>
                    <a:bodyPr/>
                    <a:lstStyle/>
                    <a:p>
                      <a:pPr algn="ctr"/>
                      <a:r>
                        <a:rPr lang="en-US" dirty="0" smtClean="0"/>
                        <a:t>Acceptance/Optics</a:t>
                      </a:r>
                      <a:endParaRPr lang="en-US" dirty="0"/>
                    </a:p>
                  </a:txBody>
                  <a:tcPr>
                    <a:solidFill>
                      <a:schemeClr val="accent5">
                        <a:lumMod val="40000"/>
                        <a:lumOff val="60000"/>
                      </a:schemeClr>
                    </a:solidFill>
                  </a:tcPr>
                </a:tc>
                <a:tc>
                  <a:txBody>
                    <a:bodyPr/>
                    <a:lstStyle/>
                    <a:p>
                      <a:pPr algn="ctr"/>
                      <a:r>
                        <a:rPr lang="en-US" dirty="0" smtClean="0"/>
                        <a:t>~3</a:t>
                      </a:r>
                    </a:p>
                  </a:txBody>
                  <a:tcPr>
                    <a:solidFill>
                      <a:schemeClr val="accent5">
                        <a:lumMod val="40000"/>
                        <a:lumOff val="60000"/>
                      </a:schemeClr>
                    </a:solidFill>
                  </a:tcPr>
                </a:tc>
              </a:tr>
              <a:tr h="370840">
                <a:tc>
                  <a:txBody>
                    <a:bodyPr/>
                    <a:lstStyle/>
                    <a:p>
                      <a:pPr algn="ctr"/>
                      <a:r>
                        <a:rPr lang="en-US" dirty="0" smtClean="0">
                          <a:solidFill>
                            <a:srgbClr val="000000"/>
                          </a:solidFill>
                        </a:rPr>
                        <a:t>Dilution Factor/Packing Fraction</a:t>
                      </a:r>
                      <a:endParaRPr lang="en-US" dirty="0">
                        <a:solidFill>
                          <a:srgbClr val="000000"/>
                        </a:solidFill>
                      </a:endParaRPr>
                    </a:p>
                  </a:txBody>
                  <a:tcPr>
                    <a:solidFill>
                      <a:schemeClr val="accent5">
                        <a:lumMod val="20000"/>
                        <a:lumOff val="80000"/>
                      </a:schemeClr>
                    </a:solidFill>
                  </a:tcPr>
                </a:tc>
                <a:tc>
                  <a:txBody>
                    <a:bodyPr/>
                    <a:lstStyle/>
                    <a:p>
                      <a:pPr algn="ctr"/>
                      <a:r>
                        <a:rPr lang="en-US" dirty="0" smtClean="0">
                          <a:solidFill>
                            <a:srgbClr val="000000"/>
                          </a:solidFill>
                        </a:rPr>
                        <a:t>~1</a:t>
                      </a:r>
                      <a:endParaRPr lang="en-US" dirty="0">
                        <a:solidFill>
                          <a:srgbClr val="000000"/>
                        </a:solidFill>
                      </a:endParaRPr>
                    </a:p>
                  </a:txBody>
                  <a:tcPr>
                    <a:solidFill>
                      <a:schemeClr val="accent5">
                        <a:lumMod val="20000"/>
                        <a:lumOff val="80000"/>
                      </a:schemeClr>
                    </a:solidFill>
                  </a:tcPr>
                </a:tc>
              </a:tr>
              <a:tr h="370840">
                <a:tc>
                  <a:txBody>
                    <a:bodyPr/>
                    <a:lstStyle/>
                    <a:p>
                      <a:pPr algn="ctr"/>
                      <a:r>
                        <a:rPr lang="en-US" dirty="0" smtClean="0"/>
                        <a:t>Density</a:t>
                      </a:r>
                      <a:endParaRPr lang="en-US" dirty="0"/>
                    </a:p>
                  </a:txBody>
                  <a:tcPr>
                    <a:solidFill>
                      <a:schemeClr val="accent5">
                        <a:lumMod val="40000"/>
                        <a:lumOff val="60000"/>
                      </a:schemeClr>
                    </a:solidFill>
                  </a:tcPr>
                </a:tc>
                <a:tc>
                  <a:txBody>
                    <a:bodyPr/>
                    <a:lstStyle/>
                    <a:p>
                      <a:pPr algn="ctr"/>
                      <a:r>
                        <a:rPr lang="en-US" dirty="0" smtClean="0"/>
                        <a:t>2-3</a:t>
                      </a:r>
                      <a:endParaRPr lang="en-US" dirty="0"/>
                    </a:p>
                  </a:txBody>
                  <a:tcPr>
                    <a:solidFill>
                      <a:schemeClr val="accent5">
                        <a:lumMod val="40000"/>
                        <a:lumOff val="60000"/>
                      </a:schemeClr>
                    </a:solidFill>
                  </a:tcPr>
                </a:tc>
              </a:tr>
              <a:tr h="370840">
                <a:tc>
                  <a:txBody>
                    <a:bodyPr/>
                    <a:lstStyle/>
                    <a:p>
                      <a:pPr algn="ctr"/>
                      <a:r>
                        <a:rPr lang="en-US" dirty="0" smtClean="0"/>
                        <a:t>Beam Charge</a:t>
                      </a:r>
                      <a:endParaRPr lang="en-US" dirty="0"/>
                    </a:p>
                  </a:txBody>
                  <a:tcPr>
                    <a:solidFill>
                      <a:schemeClr val="accent5">
                        <a:lumMod val="20000"/>
                        <a:lumOff val="80000"/>
                      </a:schemeClr>
                    </a:solidFill>
                  </a:tcPr>
                </a:tc>
                <a:tc>
                  <a:txBody>
                    <a:bodyPr/>
                    <a:lstStyle/>
                    <a:p>
                      <a:pPr algn="ctr"/>
                      <a:r>
                        <a:rPr lang="en-US" dirty="0" smtClean="0"/>
                        <a:t>1-2</a:t>
                      </a:r>
                      <a:endParaRPr lang="en-US" dirty="0"/>
                    </a:p>
                  </a:txBody>
                  <a:tcPr>
                    <a:solidFill>
                      <a:schemeClr val="accent5">
                        <a:lumMod val="20000"/>
                        <a:lumOff val="80000"/>
                      </a:schemeClr>
                    </a:solidFill>
                  </a:tcPr>
                </a:tc>
              </a:tr>
              <a:tr h="370840">
                <a:tc>
                  <a:txBody>
                    <a:bodyPr/>
                    <a:lstStyle/>
                    <a:p>
                      <a:pPr algn="ctr"/>
                      <a:r>
                        <a:rPr lang="en-US" dirty="0" smtClean="0">
                          <a:solidFill>
                            <a:schemeClr val="tx1"/>
                          </a:solidFill>
                        </a:rPr>
                        <a:t>Position</a:t>
                      </a:r>
                      <a:r>
                        <a:rPr lang="en-US" baseline="0" dirty="0" smtClean="0">
                          <a:solidFill>
                            <a:schemeClr val="tx1"/>
                          </a:solidFill>
                        </a:rPr>
                        <a:t> &amp; Angle Determination</a:t>
                      </a:r>
                      <a:endParaRPr lang="en-US" dirty="0">
                        <a:solidFill>
                          <a:schemeClr val="tx1"/>
                        </a:solidFill>
                      </a:endParaRPr>
                    </a:p>
                  </a:txBody>
                  <a:tcPr>
                    <a:solidFill>
                      <a:schemeClr val="accent5">
                        <a:lumMod val="40000"/>
                        <a:lumOff val="60000"/>
                      </a:schemeClr>
                    </a:solidFill>
                  </a:tcPr>
                </a:tc>
                <a:tc>
                  <a:txBody>
                    <a:bodyPr/>
                    <a:lstStyle/>
                    <a:p>
                      <a:pPr algn="ctr"/>
                      <a:r>
                        <a:rPr lang="en-US" dirty="0" smtClean="0">
                          <a:solidFill>
                            <a:schemeClr val="tx1"/>
                          </a:solidFill>
                        </a:rPr>
                        <a:t>2-4</a:t>
                      </a:r>
                      <a:endParaRPr lang="en-US" dirty="0">
                        <a:solidFill>
                          <a:schemeClr val="tx1"/>
                        </a:solidFill>
                      </a:endParaRPr>
                    </a:p>
                  </a:txBody>
                  <a:tcPr>
                    <a:solidFill>
                      <a:schemeClr val="accent5">
                        <a:lumMod val="40000"/>
                        <a:lumOff val="60000"/>
                      </a:schemeClr>
                    </a:solidFill>
                  </a:tcPr>
                </a:tc>
              </a:tr>
              <a:tr h="370840">
                <a:tc>
                  <a:txBody>
                    <a:bodyPr/>
                    <a:lstStyle/>
                    <a:p>
                      <a:pPr algn="ctr"/>
                      <a:r>
                        <a:rPr lang="en-US" dirty="0" smtClean="0"/>
                        <a:t>Detector Efficiencies</a:t>
                      </a:r>
                      <a:endParaRPr lang="en-US" dirty="0"/>
                    </a:p>
                  </a:txBody>
                  <a:tcPr>
                    <a:solidFill>
                      <a:schemeClr val="accent5">
                        <a:lumMod val="20000"/>
                        <a:lumOff val="80000"/>
                      </a:schemeClr>
                    </a:solidFill>
                  </a:tcPr>
                </a:tc>
                <a:tc>
                  <a:txBody>
                    <a:bodyPr/>
                    <a:lstStyle/>
                    <a:p>
                      <a:pPr algn="ctr"/>
                      <a:r>
                        <a:rPr lang="en-US" dirty="0" smtClean="0"/>
                        <a:t>~1</a:t>
                      </a:r>
                      <a:endParaRPr lang="en-US" dirty="0"/>
                    </a:p>
                  </a:txBody>
                  <a:tcPr>
                    <a:solidFill>
                      <a:schemeClr val="accent5">
                        <a:lumMod val="20000"/>
                        <a:lumOff val="80000"/>
                      </a:schemeClr>
                    </a:solidFill>
                  </a:tcPr>
                </a:tc>
              </a:tr>
              <a:tr h="370840">
                <a:tc>
                  <a:txBody>
                    <a:bodyPr/>
                    <a:lstStyle/>
                    <a:p>
                      <a:pPr algn="ctr"/>
                      <a:r>
                        <a:rPr lang="en-US" dirty="0" smtClean="0"/>
                        <a:t>Background (pions)</a:t>
                      </a:r>
                      <a:endParaRPr lang="en-US" dirty="0"/>
                    </a:p>
                  </a:txBody>
                  <a:tcPr>
                    <a:solidFill>
                      <a:schemeClr val="accent5">
                        <a:lumMod val="40000"/>
                        <a:lumOff val="60000"/>
                      </a:schemeClr>
                    </a:solidFill>
                  </a:tcPr>
                </a:tc>
                <a:tc>
                  <a:txBody>
                    <a:bodyPr/>
                    <a:lstStyle/>
                    <a:p>
                      <a:pPr algn="ctr"/>
                      <a:r>
                        <a:rPr lang="en-US" dirty="0" smtClean="0"/>
                        <a:t>&lt; 1</a:t>
                      </a:r>
                      <a:endParaRPr lang="en-US" dirty="0"/>
                    </a:p>
                  </a:txBody>
                  <a:tcPr>
                    <a:solidFill>
                      <a:schemeClr val="accent5">
                        <a:lumMod val="40000"/>
                        <a:lumOff val="60000"/>
                      </a:schemeClr>
                    </a:solidFill>
                  </a:tcPr>
                </a:tc>
              </a:tr>
              <a:tr h="370840">
                <a:tc>
                  <a:txBody>
                    <a:bodyPr/>
                    <a:lstStyle/>
                    <a:p>
                      <a:pPr algn="ctr"/>
                      <a:r>
                        <a:rPr lang="en-US" dirty="0" err="1" smtClean="0"/>
                        <a:t>Radiative</a:t>
                      </a:r>
                      <a:r>
                        <a:rPr lang="en-US" dirty="0" smtClean="0"/>
                        <a:t> Corrections</a:t>
                      </a:r>
                      <a:endParaRPr lang="en-US" dirty="0"/>
                    </a:p>
                  </a:txBody>
                  <a:tcPr>
                    <a:solidFill>
                      <a:schemeClr val="accent5">
                        <a:lumMod val="20000"/>
                        <a:lumOff val="80000"/>
                      </a:schemeClr>
                    </a:solidFill>
                  </a:tcPr>
                </a:tc>
                <a:tc>
                  <a:txBody>
                    <a:bodyPr/>
                    <a:lstStyle/>
                    <a:p>
                      <a:pPr algn="ctr"/>
                      <a:r>
                        <a:rPr lang="en-US" dirty="0" smtClean="0"/>
                        <a:t>1-4</a:t>
                      </a:r>
                      <a:endParaRPr lang="en-US" dirty="0"/>
                    </a:p>
                  </a:txBody>
                  <a:tcPr>
                    <a:solidFill>
                      <a:schemeClr val="accent5">
                        <a:lumMod val="20000"/>
                        <a:lumOff val="80000"/>
                      </a:schemeClr>
                    </a:solidFill>
                  </a:tcPr>
                </a:tc>
              </a:tr>
            </a:tbl>
          </a:graphicData>
        </a:graphic>
      </p:graphicFrame>
      <p:pic>
        <p:nvPicPr>
          <p:cNvPr id="11" name="Picture 10" descr="seminar equations.pdf"/>
          <p:cNvPicPr>
            <a:picLocks noChangeAspect="1"/>
          </p:cNvPicPr>
          <p:nvPr/>
        </p:nvPicPr>
        <mc:AlternateContent>
          <mc:Choice xmlns:ma="http://schemas.microsoft.com/office/mac/drawingml/2008/main" Requires="ma">
            <p:blipFill>
              <a:blip r:embed="rId6"/>
              <a:srcRect l="14306" t="45980" r="49487" b="47697"/>
              <a:stretch>
                <a:fillRect/>
              </a:stretch>
            </p:blipFill>
          </mc:Choice>
          <mc:Fallback>
            <p:blipFill>
              <a:blip r:embed="rId7"/>
              <a:srcRect l="14306" t="45980" r="49487" b="47697"/>
              <a:stretch>
                <a:fillRect/>
              </a:stretch>
            </p:blipFill>
          </mc:Fallback>
        </mc:AlternateContent>
        <p:spPr>
          <a:xfrm>
            <a:off x="5744746" y="1537490"/>
            <a:ext cx="2958053" cy="668421"/>
          </a:xfrm>
          <a:prstGeom prst="rect">
            <a:avLst/>
          </a:prstGeom>
        </p:spPr>
      </p:pic>
      <p:sp>
        <p:nvSpPr>
          <p:cNvPr id="12" name="TextBox 11"/>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26</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Error Budget</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aphicFrame>
        <p:nvGraphicFramePr>
          <p:cNvPr id="13" name="Table 12"/>
          <p:cNvGraphicFramePr>
            <a:graphicFrameLocks noGrp="1"/>
          </p:cNvGraphicFramePr>
          <p:nvPr/>
        </p:nvGraphicFramePr>
        <p:xfrm>
          <a:off x="2898582" y="2498281"/>
          <a:ext cx="3585886" cy="2743200"/>
        </p:xfrm>
        <a:graphic>
          <a:graphicData uri="http://schemas.openxmlformats.org/drawingml/2006/table">
            <a:tbl>
              <a:tblPr firstRow="1" bandRow="1">
                <a:tableStyleId>{5C22544A-7EE6-4342-B048-85BDC9FD1C3A}</a:tableStyleId>
              </a:tblPr>
              <a:tblGrid>
                <a:gridCol w="2883651"/>
                <a:gridCol w="702235"/>
              </a:tblGrid>
              <a:tr h="370840">
                <a:tc>
                  <a:txBody>
                    <a:bodyPr/>
                    <a:lstStyle/>
                    <a:p>
                      <a:pPr algn="ctr"/>
                      <a:r>
                        <a:rPr lang="en-US" sz="2400" dirty="0" smtClean="0"/>
                        <a:t>Source</a:t>
                      </a:r>
                      <a:endParaRPr lang="en-US" sz="2400" dirty="0"/>
                    </a:p>
                  </a:txBody>
                  <a:tcPr>
                    <a:solidFill>
                      <a:schemeClr val="accent6"/>
                    </a:solidFill>
                  </a:tcPr>
                </a:tc>
                <a:tc>
                  <a:txBody>
                    <a:bodyPr/>
                    <a:lstStyle/>
                    <a:p>
                      <a:pPr algn="ctr"/>
                      <a:r>
                        <a:rPr lang="en-US" sz="2400" dirty="0" smtClean="0"/>
                        <a:t>%</a:t>
                      </a:r>
                      <a:endParaRPr lang="en-US" sz="2400" dirty="0"/>
                    </a:p>
                  </a:txBody>
                  <a:tcPr>
                    <a:solidFill>
                      <a:schemeClr val="accent6"/>
                    </a:solidFill>
                  </a:tcPr>
                </a:tc>
              </a:tr>
              <a:tr h="370840">
                <a:tc>
                  <a:txBody>
                    <a:bodyPr/>
                    <a:lstStyle/>
                    <a:p>
                      <a:pPr algn="ctr"/>
                      <a:r>
                        <a:rPr lang="en-US" sz="2400" dirty="0" smtClean="0"/>
                        <a:t>Cross Section</a:t>
                      </a:r>
                      <a:endParaRPr lang="en-US" sz="2400" dirty="0"/>
                    </a:p>
                  </a:txBody>
                  <a:tcPr>
                    <a:solidFill>
                      <a:schemeClr val="accent6">
                        <a:lumMod val="40000"/>
                        <a:lumOff val="60000"/>
                      </a:schemeClr>
                    </a:solidFill>
                  </a:tcPr>
                </a:tc>
                <a:tc>
                  <a:txBody>
                    <a:bodyPr/>
                    <a:lstStyle/>
                    <a:p>
                      <a:pPr algn="ctr"/>
                      <a:r>
                        <a:rPr lang="en-US" sz="2400" dirty="0" smtClean="0"/>
                        <a:t>5-7</a:t>
                      </a:r>
                    </a:p>
                  </a:txBody>
                  <a:tcPr>
                    <a:solidFill>
                      <a:schemeClr val="accent6">
                        <a:lumMod val="40000"/>
                        <a:lumOff val="60000"/>
                      </a:schemeClr>
                    </a:solidFill>
                  </a:tcPr>
                </a:tc>
              </a:tr>
              <a:tr h="370840">
                <a:tc>
                  <a:txBody>
                    <a:bodyPr/>
                    <a:lstStyle/>
                    <a:p>
                      <a:pPr algn="ctr"/>
                      <a:r>
                        <a:rPr lang="en-US" sz="2400" dirty="0" err="1" smtClean="0"/>
                        <a:t>P</a:t>
                      </a:r>
                      <a:r>
                        <a:rPr lang="en-US" sz="2400" baseline="-25000" dirty="0" err="1" smtClean="0"/>
                        <a:t>b</a:t>
                      </a:r>
                      <a:r>
                        <a:rPr lang="en-US" sz="2400" dirty="0" err="1" smtClean="0"/>
                        <a:t>P</a:t>
                      </a:r>
                      <a:r>
                        <a:rPr lang="en-US" sz="2400" baseline="-25000" dirty="0" err="1" smtClean="0"/>
                        <a:t>t</a:t>
                      </a:r>
                      <a:endParaRPr lang="en-US" sz="2400" baseline="-25000" dirty="0"/>
                    </a:p>
                  </a:txBody>
                  <a:tcPr>
                    <a:solidFill>
                      <a:schemeClr val="accent6">
                        <a:lumMod val="20000"/>
                        <a:lumOff val="80000"/>
                      </a:schemeClr>
                    </a:solidFill>
                  </a:tcPr>
                </a:tc>
                <a:tc>
                  <a:txBody>
                    <a:bodyPr/>
                    <a:lstStyle/>
                    <a:p>
                      <a:pPr algn="ctr"/>
                      <a:r>
                        <a:rPr lang="en-US" sz="2400" dirty="0" smtClean="0"/>
                        <a:t>4-5</a:t>
                      </a:r>
                      <a:endParaRPr lang="en-US" sz="2400" dirty="0"/>
                    </a:p>
                  </a:txBody>
                  <a:tcPr>
                    <a:solidFill>
                      <a:schemeClr val="accent6">
                        <a:lumMod val="20000"/>
                        <a:lumOff val="80000"/>
                      </a:schemeClr>
                    </a:solidFill>
                  </a:tcPr>
                </a:tc>
              </a:tr>
              <a:tr h="370840">
                <a:tc>
                  <a:txBody>
                    <a:bodyPr/>
                    <a:lstStyle/>
                    <a:p>
                      <a:pPr algn="ctr"/>
                      <a:r>
                        <a:rPr lang="en-US" sz="2400" dirty="0" err="1" smtClean="0"/>
                        <a:t>Radiative</a:t>
                      </a:r>
                      <a:r>
                        <a:rPr lang="en-US" sz="2400" dirty="0" smtClean="0"/>
                        <a:t> Corrections</a:t>
                      </a:r>
                      <a:endParaRPr lang="en-US" sz="2400" dirty="0"/>
                    </a:p>
                  </a:txBody>
                  <a:tcPr>
                    <a:solidFill>
                      <a:schemeClr val="accent6">
                        <a:lumMod val="40000"/>
                        <a:lumOff val="60000"/>
                      </a:schemeClr>
                    </a:solidFill>
                  </a:tcPr>
                </a:tc>
                <a:tc>
                  <a:txBody>
                    <a:bodyPr/>
                    <a:lstStyle/>
                    <a:p>
                      <a:pPr algn="ctr"/>
                      <a:r>
                        <a:rPr lang="en-US" sz="2400" dirty="0" smtClean="0"/>
                        <a:t>3</a:t>
                      </a:r>
                      <a:endParaRPr lang="en-US" sz="2400" dirty="0"/>
                    </a:p>
                  </a:txBody>
                  <a:tcPr>
                    <a:solidFill>
                      <a:schemeClr val="accent6">
                        <a:lumMod val="40000"/>
                        <a:lumOff val="60000"/>
                      </a:schemeClr>
                    </a:solidFill>
                  </a:tcPr>
                </a:tc>
              </a:tr>
              <a:tr h="370840">
                <a:tc>
                  <a:txBody>
                    <a:bodyPr/>
                    <a:lstStyle/>
                    <a:p>
                      <a:pPr algn="ctr"/>
                      <a:r>
                        <a:rPr lang="en-US" sz="2400" dirty="0" smtClean="0"/>
                        <a:t>Parallel Contribution</a:t>
                      </a:r>
                      <a:endParaRPr lang="en-US" sz="2400" dirty="0"/>
                    </a:p>
                  </a:txBody>
                  <a:tcPr>
                    <a:solidFill>
                      <a:schemeClr val="accent6">
                        <a:lumMod val="20000"/>
                        <a:lumOff val="80000"/>
                      </a:schemeClr>
                    </a:solidFill>
                  </a:tcPr>
                </a:tc>
                <a:tc>
                  <a:txBody>
                    <a:bodyPr/>
                    <a:lstStyle/>
                    <a:p>
                      <a:pPr algn="ctr"/>
                      <a:r>
                        <a:rPr lang="en-US" sz="2400" dirty="0" smtClean="0"/>
                        <a:t>&lt; 1</a:t>
                      </a:r>
                      <a:endParaRPr lang="en-US" sz="2400" dirty="0"/>
                    </a:p>
                  </a:txBody>
                  <a:tcPr>
                    <a:solidFill>
                      <a:schemeClr val="accent6">
                        <a:lumMod val="20000"/>
                        <a:lumOff val="80000"/>
                      </a:schemeClr>
                    </a:solidFill>
                  </a:tcPr>
                </a:tc>
              </a:tr>
              <a:tr h="370840">
                <a:tc>
                  <a:txBody>
                    <a:bodyPr/>
                    <a:lstStyle/>
                    <a:p>
                      <a:pPr algn="ctr"/>
                      <a:r>
                        <a:rPr lang="en-US" sz="2400" b="1" dirty="0" smtClean="0"/>
                        <a:t>Total</a:t>
                      </a:r>
                      <a:endParaRPr lang="en-US" sz="2400" b="1" dirty="0"/>
                    </a:p>
                  </a:txBody>
                  <a:tcPr>
                    <a:solidFill>
                      <a:schemeClr val="accent6">
                        <a:lumMod val="40000"/>
                        <a:lumOff val="60000"/>
                      </a:schemeClr>
                    </a:solidFill>
                  </a:tcPr>
                </a:tc>
                <a:tc>
                  <a:txBody>
                    <a:bodyPr/>
                    <a:lstStyle/>
                    <a:p>
                      <a:pPr algn="ctr"/>
                      <a:r>
                        <a:rPr lang="en-US" sz="2400" b="1" dirty="0" smtClean="0"/>
                        <a:t>7-9</a:t>
                      </a:r>
                      <a:endParaRPr lang="en-US" sz="2400" b="1" dirty="0"/>
                    </a:p>
                  </a:txBody>
                  <a:tcPr>
                    <a:solidFill>
                      <a:schemeClr val="accent6">
                        <a:lumMod val="40000"/>
                        <a:lumOff val="60000"/>
                      </a:schemeClr>
                    </a:solidFill>
                  </a:tcPr>
                </a:tc>
              </a:tr>
            </a:tbl>
          </a:graphicData>
        </a:graphic>
      </p:graphicFrame>
      <p:sp>
        <p:nvSpPr>
          <p:cNvPr id="11" name="TextBox 10"/>
          <p:cNvSpPr txBox="1"/>
          <p:nvPr/>
        </p:nvSpPr>
        <p:spPr>
          <a:xfrm>
            <a:off x="1016001" y="1170952"/>
            <a:ext cx="7359522" cy="1200329"/>
          </a:xfrm>
          <a:prstGeom prst="rect">
            <a:avLst/>
          </a:prstGeom>
          <a:noFill/>
        </p:spPr>
        <p:txBody>
          <a:bodyPr wrap="square" rtlCol="0">
            <a:spAutoFit/>
          </a:bodyPr>
          <a:lstStyle/>
          <a:p>
            <a:pPr algn="ctr"/>
            <a:r>
              <a:rPr lang="en-US" sz="3600" dirty="0" smtClean="0">
                <a:latin typeface="Cambria"/>
                <a:cs typeface="Cambria"/>
              </a:rPr>
              <a:t>Systematic Error Budget for Polarized Cross Section Difference</a:t>
            </a:r>
            <a:endParaRPr lang="en-US" sz="3600" dirty="0">
              <a:latin typeface="Cambria"/>
              <a:cs typeface="Cambria"/>
            </a:endParaRPr>
          </a:p>
        </p:txBody>
      </p:sp>
      <p:sp>
        <p:nvSpPr>
          <p:cNvPr id="10" name="TextBox 9"/>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27</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Statistics</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27</a:t>
            </a:r>
            <a:endParaRPr lang="en-US" sz="1600" dirty="0">
              <a:solidFill>
                <a:schemeClr val="bg1">
                  <a:lumMod val="65000"/>
                </a:schemeClr>
              </a:solidFill>
            </a:endParaRPr>
          </a:p>
        </p:txBody>
      </p:sp>
      <p:pic>
        <p:nvPicPr>
          <p:cNvPr id="12" name="Picture 11" descr="seminar equations.pdf"/>
          <p:cNvPicPr>
            <a:picLocks noChangeAspect="1"/>
          </p:cNvPicPr>
          <p:nvPr/>
        </p:nvPicPr>
        <mc:AlternateContent>
          <mc:Choice xmlns:ma="http://schemas.microsoft.com/office/mac/drawingml/2008/main" Requires="ma">
            <p:blipFill>
              <a:blip r:embed="rId4"/>
              <a:srcRect l="34441" t="57302" r="34732" b="31488"/>
              <a:stretch>
                <a:fillRect/>
              </a:stretch>
            </p:blipFill>
          </mc:Choice>
          <mc:Fallback>
            <p:blipFill>
              <a:blip r:embed="rId5"/>
              <a:srcRect l="34441" t="57302" r="34732" b="31488"/>
              <a:stretch>
                <a:fillRect/>
              </a:stretch>
            </p:blipFill>
          </mc:Fallback>
        </mc:AlternateContent>
        <p:spPr>
          <a:xfrm>
            <a:off x="4863017" y="1684992"/>
            <a:ext cx="3508375" cy="1651000"/>
          </a:xfrm>
          <a:prstGeom prst="rect">
            <a:avLst/>
          </a:prstGeom>
        </p:spPr>
      </p:pic>
      <p:pic>
        <p:nvPicPr>
          <p:cNvPr id="14" name="Picture 13" descr="seminar equations.pdf"/>
          <p:cNvPicPr>
            <a:picLocks noChangeAspect="1"/>
          </p:cNvPicPr>
          <p:nvPr/>
        </p:nvPicPr>
        <mc:AlternateContent>
          <mc:Choice xmlns:ma="http://schemas.microsoft.com/office/mac/drawingml/2008/main" Requires="ma">
            <p:blipFill>
              <a:blip r:embed="rId4"/>
              <a:srcRect l="34441" t="43305" r="34732" b="46902"/>
              <a:stretch>
                <a:fillRect/>
              </a:stretch>
            </p:blipFill>
          </mc:Choice>
          <mc:Fallback>
            <p:blipFill>
              <a:blip r:embed="rId5"/>
              <a:srcRect l="34441" t="43305" r="34732" b="46902"/>
              <a:stretch>
                <a:fillRect/>
              </a:stretch>
            </p:blipFill>
          </mc:Fallback>
        </mc:AlternateContent>
        <p:spPr>
          <a:xfrm>
            <a:off x="590616" y="1653242"/>
            <a:ext cx="3508375" cy="1442383"/>
          </a:xfrm>
          <a:prstGeom prst="rect">
            <a:avLst/>
          </a:prstGeom>
        </p:spPr>
      </p:pic>
      <p:sp>
        <p:nvSpPr>
          <p:cNvPr id="15" name="TextBox 14"/>
          <p:cNvSpPr txBox="1"/>
          <p:nvPr/>
        </p:nvSpPr>
        <p:spPr>
          <a:xfrm>
            <a:off x="590616" y="3762375"/>
            <a:ext cx="4244782" cy="2523768"/>
          </a:xfrm>
          <a:prstGeom prst="rect">
            <a:avLst/>
          </a:prstGeom>
          <a:noFill/>
        </p:spPr>
        <p:txBody>
          <a:bodyPr wrap="square" rtlCol="0">
            <a:spAutoFit/>
          </a:bodyPr>
          <a:lstStyle/>
          <a:p>
            <a:r>
              <a:rPr lang="en-US" sz="2000" dirty="0" smtClean="0">
                <a:latin typeface="Lucida Calligraphy"/>
                <a:cs typeface="Lucida Calligraphy"/>
              </a:rPr>
              <a:t>L </a:t>
            </a:r>
            <a:r>
              <a:rPr lang="en-US" sz="2000" dirty="0" smtClean="0">
                <a:latin typeface="Cambria"/>
                <a:cs typeface="Cambria"/>
              </a:rPr>
              <a:t>= Luminosity</a:t>
            </a:r>
            <a:endParaRPr lang="en-US" sz="2000" dirty="0" smtClean="0">
              <a:latin typeface="Lucida Calligraphy"/>
              <a:cs typeface="Lucida Calligraphy"/>
            </a:endParaRPr>
          </a:p>
          <a:p>
            <a:r>
              <a:rPr lang="en-US" sz="2000" dirty="0" err="1" smtClean="0">
                <a:latin typeface="Cambria"/>
                <a:cs typeface="Cambria"/>
              </a:rPr>
              <a:t>ΔΩ</a:t>
            </a:r>
            <a:r>
              <a:rPr lang="en-US" sz="2000" dirty="0" smtClean="0">
                <a:latin typeface="Cambria"/>
                <a:cs typeface="Cambria"/>
              </a:rPr>
              <a:t> = Angular Acceptance</a:t>
            </a:r>
          </a:p>
          <a:p>
            <a:r>
              <a:rPr lang="en-US" sz="2000" dirty="0" smtClean="0">
                <a:latin typeface="Cambria"/>
                <a:cs typeface="Cambria"/>
              </a:rPr>
              <a:t>ΔE’ = Momentum Bite</a:t>
            </a:r>
          </a:p>
          <a:p>
            <a:r>
              <a:rPr lang="en-US" sz="2000" dirty="0" err="1" smtClean="0">
                <a:latin typeface="Cambria"/>
                <a:cs typeface="Cambria"/>
              </a:rPr>
              <a:t>σ</a:t>
            </a:r>
            <a:r>
              <a:rPr lang="en-US" sz="2000" dirty="0" smtClean="0">
                <a:latin typeface="Cambria"/>
                <a:cs typeface="Cambria"/>
              </a:rPr>
              <a:t> = Proton Cross Section</a:t>
            </a:r>
          </a:p>
          <a:p>
            <a:r>
              <a:rPr lang="en-US" sz="2000" i="1" dirty="0" err="1" smtClean="0">
                <a:latin typeface="Cambria"/>
                <a:cs typeface="Cambria"/>
              </a:rPr>
              <a:t>f</a:t>
            </a:r>
            <a:r>
              <a:rPr lang="en-US" sz="2000" dirty="0" smtClean="0">
                <a:latin typeface="Cambria"/>
                <a:cs typeface="Cambria"/>
              </a:rPr>
              <a:t> = Dilution Factor</a:t>
            </a:r>
          </a:p>
          <a:p>
            <a:r>
              <a:rPr lang="en-US" sz="2000" dirty="0" err="1" smtClean="0">
                <a:latin typeface="Cambria"/>
                <a:cs typeface="Cambria"/>
              </a:rPr>
              <a:t>P</a:t>
            </a:r>
            <a:r>
              <a:rPr lang="en-US" sz="2000" baseline="-25000" dirty="0" err="1" smtClean="0">
                <a:latin typeface="Cambria"/>
                <a:cs typeface="Cambria"/>
              </a:rPr>
              <a:t>b</a:t>
            </a:r>
            <a:r>
              <a:rPr lang="en-US" sz="2000" dirty="0" smtClean="0">
                <a:latin typeface="Cambria"/>
                <a:cs typeface="Cambria"/>
              </a:rPr>
              <a:t> = Beam Polarization</a:t>
            </a:r>
          </a:p>
          <a:p>
            <a:r>
              <a:rPr lang="en-US" sz="2000" dirty="0" smtClean="0">
                <a:latin typeface="Cambria"/>
                <a:cs typeface="Cambria"/>
              </a:rPr>
              <a:t>P</a:t>
            </a:r>
            <a:r>
              <a:rPr lang="en-US" sz="2000" baseline="-25000" dirty="0" smtClean="0">
                <a:latin typeface="Cambria"/>
                <a:cs typeface="Cambria"/>
              </a:rPr>
              <a:t>t</a:t>
            </a:r>
            <a:r>
              <a:rPr lang="en-US" sz="2000" dirty="0" smtClean="0">
                <a:latin typeface="Cambria"/>
                <a:cs typeface="Cambria"/>
              </a:rPr>
              <a:t> = Beam Polarization</a:t>
            </a:r>
          </a:p>
          <a:p>
            <a:endParaRPr lang="en-US" dirty="0">
              <a:latin typeface="Cambria"/>
              <a:cs typeface="Cambria"/>
            </a:endParaRPr>
          </a:p>
        </p:txBody>
      </p:sp>
      <p:sp>
        <p:nvSpPr>
          <p:cNvPr id="17" name="Rounded Rectangle 16"/>
          <p:cNvSpPr/>
          <p:nvPr/>
        </p:nvSpPr>
        <p:spPr>
          <a:xfrm>
            <a:off x="830767" y="1653242"/>
            <a:ext cx="3026858" cy="1268603"/>
          </a:xfrm>
          <a:prstGeom prst="roundRect">
            <a:avLst/>
          </a:prstGeom>
          <a:noFill/>
          <a:ln w="25400" cap="flat" cmpd="sng" algn="ctr">
            <a:solidFill>
              <a:schemeClr val="accent5"/>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862517" y="1068466"/>
            <a:ext cx="1714500" cy="584776"/>
          </a:xfrm>
          <a:prstGeom prst="rect">
            <a:avLst/>
          </a:prstGeom>
          <a:noFill/>
        </p:spPr>
        <p:txBody>
          <a:bodyPr wrap="square" rtlCol="0">
            <a:spAutoFit/>
          </a:bodyPr>
          <a:lstStyle/>
          <a:p>
            <a:r>
              <a:rPr lang="en-US" sz="3200" dirty="0" smtClean="0">
                <a:solidFill>
                  <a:schemeClr val="accent5"/>
                </a:solidFill>
                <a:latin typeface="Cambria"/>
                <a:cs typeface="Cambria"/>
              </a:rPr>
              <a:t>Rates</a:t>
            </a:r>
            <a:endParaRPr lang="en-US" sz="3200" dirty="0">
              <a:solidFill>
                <a:schemeClr val="accent5"/>
              </a:solidFill>
              <a:latin typeface="Cambria"/>
              <a:cs typeface="Cambria"/>
            </a:endParaRPr>
          </a:p>
        </p:txBody>
      </p:sp>
      <p:sp>
        <p:nvSpPr>
          <p:cNvPr id="21" name="Rounded Rectangle 20"/>
          <p:cNvSpPr/>
          <p:nvPr/>
        </p:nvSpPr>
        <p:spPr>
          <a:xfrm>
            <a:off x="4936042" y="1653242"/>
            <a:ext cx="3319466" cy="1268603"/>
          </a:xfrm>
          <a:prstGeom prst="roundRect">
            <a:avLst/>
          </a:prstGeom>
          <a:noFill/>
          <a:ln w="25400" cap="flat" cmpd="sng" algn="ctr">
            <a:solidFill>
              <a:schemeClr val="accent2"/>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936042" y="1068466"/>
            <a:ext cx="1714500" cy="584776"/>
          </a:xfrm>
          <a:prstGeom prst="rect">
            <a:avLst/>
          </a:prstGeom>
          <a:noFill/>
        </p:spPr>
        <p:txBody>
          <a:bodyPr wrap="square" rtlCol="0">
            <a:spAutoFit/>
          </a:bodyPr>
          <a:lstStyle/>
          <a:p>
            <a:r>
              <a:rPr lang="en-US" sz="3200" dirty="0" smtClean="0">
                <a:solidFill>
                  <a:schemeClr val="accent2"/>
                </a:solidFill>
                <a:latin typeface="Cambria"/>
                <a:cs typeface="Cambria"/>
              </a:rPr>
              <a:t>Time</a:t>
            </a:r>
            <a:endParaRPr lang="en-US" sz="3200" dirty="0">
              <a:solidFill>
                <a:schemeClr val="accent2"/>
              </a:solidFill>
              <a:latin typeface="Cambria"/>
              <a:cs typeface="Cambria"/>
            </a:endParaRPr>
          </a:p>
        </p:txBody>
      </p:sp>
      <p:sp>
        <p:nvSpPr>
          <p:cNvPr id="23" name="TextBox 22"/>
          <p:cNvSpPr txBox="1"/>
          <p:nvPr/>
        </p:nvSpPr>
        <p:spPr>
          <a:xfrm>
            <a:off x="4572000" y="4302125"/>
            <a:ext cx="3831141" cy="523220"/>
          </a:xfrm>
          <a:prstGeom prst="rect">
            <a:avLst/>
          </a:prstGeom>
          <a:noFill/>
        </p:spPr>
        <p:txBody>
          <a:bodyPr wrap="square" rtlCol="0">
            <a:spAutoFit/>
          </a:bodyPr>
          <a:lstStyle/>
          <a:p>
            <a:r>
              <a:rPr lang="en-US" sz="2800" dirty="0" smtClean="0">
                <a:latin typeface="Cambria"/>
                <a:cs typeface="Cambria"/>
              </a:rPr>
              <a:t>Our goal </a:t>
            </a:r>
            <a:r>
              <a:rPr lang="en-US" sz="2800" dirty="0" smtClean="0">
                <a:latin typeface="Cambria"/>
                <a:cs typeface="Cambria"/>
              </a:rPr>
              <a:t>is δA</a:t>
            </a:r>
            <a:r>
              <a:rPr lang="en-US" sz="2800" u="sng" baseline="-25000" dirty="0" smtClean="0">
                <a:latin typeface="Cambria"/>
                <a:cs typeface="Cambria"/>
              </a:rPr>
              <a:t>|</a:t>
            </a:r>
            <a:r>
              <a:rPr lang="en-US" sz="2800" dirty="0" smtClean="0">
                <a:latin typeface="Cambria"/>
                <a:cs typeface="Cambria"/>
              </a:rPr>
              <a:t> = 0.004 </a:t>
            </a:r>
            <a:endParaRPr lang="en-US" sz="2800" dirty="0">
              <a:latin typeface="Cambria"/>
              <a:cs typeface="Cambria"/>
            </a:endParaRPr>
          </a:p>
        </p:txBody>
      </p:sp>
      <p:cxnSp>
        <p:nvCxnSpPr>
          <p:cNvPr id="25" name="Straight Connector 24"/>
          <p:cNvCxnSpPr/>
          <p:nvPr/>
        </p:nvCxnSpPr>
        <p:spPr>
          <a:xfrm>
            <a:off x="5080000" y="4936470"/>
            <a:ext cx="2761536" cy="1588"/>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365750" y="5087282"/>
            <a:ext cx="2286000" cy="1588"/>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Experimental Setup</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65" name="Group 219"/>
          <p:cNvGrpSpPr/>
          <p:nvPr/>
        </p:nvGrpSpPr>
        <p:grpSpPr>
          <a:xfrm>
            <a:off x="124115" y="2061390"/>
            <a:ext cx="8772844" cy="3544045"/>
            <a:chOff x="12725400" y="8763001"/>
            <a:chExt cx="16158150" cy="6527554"/>
          </a:xfrm>
        </p:grpSpPr>
        <p:sp>
          <p:nvSpPr>
            <p:cNvPr id="66" name="Rounded Rectangle 65"/>
            <p:cNvSpPr/>
            <p:nvPr/>
          </p:nvSpPr>
          <p:spPr>
            <a:xfrm>
              <a:off x="24155400" y="10591800"/>
              <a:ext cx="740664" cy="2788920"/>
            </a:xfrm>
            <a:prstGeom prst="roundRect">
              <a:avLst/>
            </a:prstGeom>
            <a:solidFill>
              <a:schemeClr val="accent6">
                <a:alpha val="7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Rounded Rectangle 66"/>
            <p:cNvSpPr/>
            <p:nvPr/>
          </p:nvSpPr>
          <p:spPr>
            <a:xfrm>
              <a:off x="13868400" y="11506200"/>
              <a:ext cx="512064" cy="914400"/>
            </a:xfrm>
            <a:prstGeom prst="roundRect">
              <a:avLst/>
            </a:prstGeom>
            <a:solidFill>
              <a:schemeClr val="accent1">
                <a:alpha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Rounded Rectangle 67"/>
            <p:cNvSpPr/>
            <p:nvPr/>
          </p:nvSpPr>
          <p:spPr>
            <a:xfrm>
              <a:off x="15261336" y="11734800"/>
              <a:ext cx="512064" cy="585216"/>
            </a:xfrm>
            <a:prstGeom prst="roundRect">
              <a:avLst/>
            </a:prstGeom>
            <a:solidFill>
              <a:schemeClr val="accent1">
                <a:alpha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ounded Rectangle 68"/>
            <p:cNvSpPr/>
            <p:nvPr/>
          </p:nvSpPr>
          <p:spPr>
            <a:xfrm>
              <a:off x="14630400" y="11734800"/>
              <a:ext cx="512064" cy="585216"/>
            </a:xfrm>
            <a:prstGeom prst="roundRect">
              <a:avLst/>
            </a:prstGeom>
            <a:solidFill>
              <a:schemeClr val="accent1">
                <a:alpha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Rounded Rectangle 69"/>
            <p:cNvSpPr/>
            <p:nvPr/>
          </p:nvSpPr>
          <p:spPr>
            <a:xfrm>
              <a:off x="20040600" y="11658600"/>
              <a:ext cx="402336" cy="685800"/>
            </a:xfrm>
            <a:prstGeom prst="roundRect">
              <a:avLst/>
            </a:prstGeom>
            <a:solidFill>
              <a:schemeClr val="accent1">
                <a:alpha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Rounded Rectangle 70"/>
            <p:cNvSpPr/>
            <p:nvPr/>
          </p:nvSpPr>
          <p:spPr>
            <a:xfrm>
              <a:off x="20574000" y="11658600"/>
              <a:ext cx="402336" cy="685800"/>
            </a:xfrm>
            <a:prstGeom prst="roundRect">
              <a:avLst/>
            </a:prstGeom>
            <a:solidFill>
              <a:schemeClr val="accent1">
                <a:alpha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2" name="Group 79"/>
            <p:cNvGrpSpPr/>
            <p:nvPr/>
          </p:nvGrpSpPr>
          <p:grpSpPr>
            <a:xfrm>
              <a:off x="12725400" y="8763001"/>
              <a:ext cx="16158150" cy="6527554"/>
              <a:chOff x="838200" y="8686800"/>
              <a:chExt cx="16535400" cy="6679953"/>
            </a:xfrm>
          </p:grpSpPr>
          <p:sp>
            <p:nvSpPr>
              <p:cNvPr id="73" name="Oval 72"/>
              <p:cNvSpPr>
                <a:spLocks noChangeAspect="1"/>
              </p:cNvSpPr>
              <p:nvPr/>
            </p:nvSpPr>
            <p:spPr>
              <a:xfrm>
                <a:off x="9675738" y="11205541"/>
                <a:ext cx="1601862" cy="1596059"/>
              </a:xfrm>
              <a:prstGeom prst="ellipse">
                <a:avLst/>
              </a:prstGeom>
              <a:solidFill>
                <a:schemeClr val="accent4">
                  <a:alpha val="75000"/>
                </a:schemeClr>
              </a:solidFill>
              <a:ln>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4" name="Group 53"/>
              <p:cNvGrpSpPr/>
              <p:nvPr/>
            </p:nvGrpSpPr>
            <p:grpSpPr>
              <a:xfrm>
                <a:off x="838200" y="8686800"/>
                <a:ext cx="16535400" cy="6679953"/>
                <a:chOff x="116972" y="2408362"/>
                <a:chExt cx="8327708" cy="2565153"/>
              </a:xfrm>
            </p:grpSpPr>
            <p:grpSp>
              <p:nvGrpSpPr>
                <p:cNvPr id="75" name="Group 33"/>
                <p:cNvGrpSpPr/>
                <p:nvPr/>
              </p:nvGrpSpPr>
              <p:grpSpPr>
                <a:xfrm>
                  <a:off x="1846245" y="2559494"/>
                  <a:ext cx="6195408" cy="2274821"/>
                  <a:chOff x="1512045" y="2559494"/>
                  <a:chExt cx="6195408" cy="2274821"/>
                </a:xfrm>
              </p:grpSpPr>
              <p:sp>
                <p:nvSpPr>
                  <p:cNvPr id="82" name="Rectangle 81"/>
                  <p:cNvSpPr/>
                  <p:nvPr/>
                </p:nvSpPr>
                <p:spPr>
                  <a:xfrm>
                    <a:off x="1512045" y="3533358"/>
                    <a:ext cx="908779" cy="312343"/>
                  </a:xfrm>
                  <a:prstGeom prst="rect">
                    <a:avLst/>
                  </a:prstGeom>
                  <a:solidFill>
                    <a:srgbClr val="F0EE2B">
                      <a:alpha val="75000"/>
                    </a:srgbClr>
                  </a:solidFill>
                  <a:ln>
                    <a:solidFill>
                      <a:srgbClr val="D8D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rot="1957585" flipV="1">
                    <a:off x="6159042" y="4136477"/>
                    <a:ext cx="1527794" cy="697838"/>
                  </a:xfrm>
                  <a:prstGeom prst="rect">
                    <a:avLst/>
                  </a:prstGeom>
                  <a:solidFill>
                    <a:schemeClr val="accent3">
                      <a:alpha val="75000"/>
                    </a:schemeClr>
                  </a:solidFill>
                  <a:ln>
                    <a:solidFill>
                      <a:srgbClr val="4F62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5178301" y="3583572"/>
                    <a:ext cx="347902" cy="184323"/>
                  </a:xfrm>
                  <a:prstGeom prst="rect">
                    <a:avLst/>
                  </a:prstGeom>
                  <a:solidFill>
                    <a:schemeClr val="accent2">
                      <a:lumMod val="75000"/>
                      <a:alpha val="75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2527869" y="3533358"/>
                    <a:ext cx="908779" cy="312343"/>
                  </a:xfrm>
                  <a:prstGeom prst="rect">
                    <a:avLst/>
                  </a:prstGeom>
                  <a:solidFill>
                    <a:srgbClr val="F0EE2B">
                      <a:alpha val="75000"/>
                    </a:srgbClr>
                  </a:solidFill>
                  <a:ln>
                    <a:solidFill>
                      <a:srgbClr val="D8D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rot="19642415" flipH="1" flipV="1">
                    <a:off x="6179659" y="2559494"/>
                    <a:ext cx="1527794" cy="697838"/>
                  </a:xfrm>
                  <a:prstGeom prst="rect">
                    <a:avLst/>
                  </a:prstGeom>
                  <a:solidFill>
                    <a:schemeClr val="accent3">
                      <a:alpha val="75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6" name="Straight Arrow Connector 75"/>
                <p:cNvCxnSpPr/>
                <p:nvPr/>
              </p:nvCxnSpPr>
              <p:spPr>
                <a:xfrm>
                  <a:off x="116972" y="3678449"/>
                  <a:ext cx="4963028" cy="1588"/>
                </a:xfrm>
                <a:prstGeom prst="straightConnector1">
                  <a:avLst/>
                </a:prstGeom>
                <a:ln w="25400" cap="flat" cmpd="sng" algn="ctr">
                  <a:solidFill>
                    <a:srgbClr val="000000"/>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58"/>
                <p:cNvCxnSpPr/>
                <p:nvPr/>
              </p:nvCxnSpPr>
              <p:spPr>
                <a:xfrm flipV="1">
                  <a:off x="5031479" y="3384379"/>
                  <a:ext cx="1209910" cy="299347"/>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59"/>
                <p:cNvCxnSpPr/>
                <p:nvPr/>
              </p:nvCxnSpPr>
              <p:spPr>
                <a:xfrm flipV="1">
                  <a:off x="6241389" y="2408362"/>
                  <a:ext cx="2203291" cy="976017"/>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5031479" y="3692405"/>
                  <a:ext cx="1209910" cy="299347"/>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6241389" y="3997498"/>
                  <a:ext cx="2203291" cy="976017"/>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5063899" y="3681861"/>
                  <a:ext cx="3200400" cy="1588"/>
                </a:xfrm>
                <a:prstGeom prst="straightConnector1">
                  <a:avLst/>
                </a:prstGeom>
                <a:ln w="25400" cap="flat" cmpd="sng" algn="ctr">
                  <a:solidFill>
                    <a:schemeClr val="bg1">
                      <a:lumMod val="75000"/>
                    </a:schemeClr>
                  </a:solidFill>
                  <a:prstDash val="sysDash"/>
                  <a:round/>
                  <a:headEnd type="none" w="med" len="med"/>
                  <a:tailEnd type="none" w="med" len="sm"/>
                </a:ln>
                <a:effectLst/>
              </p:spPr>
              <p:style>
                <a:lnRef idx="2">
                  <a:schemeClr val="accent1"/>
                </a:lnRef>
                <a:fillRef idx="0">
                  <a:schemeClr val="accent1"/>
                </a:fillRef>
                <a:effectRef idx="1">
                  <a:schemeClr val="accent1"/>
                </a:effectRef>
                <a:fontRef idx="minor">
                  <a:schemeClr val="tx1"/>
                </a:fontRef>
              </p:style>
            </p:cxnSp>
          </p:grpSp>
        </p:grpSp>
      </p:grpSp>
      <p:sp>
        <p:nvSpPr>
          <p:cNvPr id="87" name="TextBox 86"/>
          <p:cNvSpPr txBox="1"/>
          <p:nvPr/>
        </p:nvSpPr>
        <p:spPr>
          <a:xfrm rot="19634174">
            <a:off x="6664335" y="2215127"/>
            <a:ext cx="1629824" cy="461665"/>
          </a:xfrm>
          <a:prstGeom prst="rect">
            <a:avLst/>
          </a:prstGeom>
          <a:noFill/>
        </p:spPr>
        <p:txBody>
          <a:bodyPr wrap="square" rtlCol="0">
            <a:spAutoFit/>
          </a:bodyPr>
          <a:lstStyle/>
          <a:p>
            <a:r>
              <a:rPr lang="en-US" sz="2400" dirty="0" smtClean="0"/>
              <a:t>Left - HRS</a:t>
            </a:r>
            <a:endParaRPr lang="en-US" sz="2400" dirty="0"/>
          </a:p>
        </p:txBody>
      </p:sp>
      <p:sp>
        <p:nvSpPr>
          <p:cNvPr id="88" name="TextBox 87"/>
          <p:cNvSpPr txBox="1"/>
          <p:nvPr/>
        </p:nvSpPr>
        <p:spPr>
          <a:xfrm rot="1965826" flipH="1">
            <a:off x="6669707" y="4974869"/>
            <a:ext cx="1721972" cy="461665"/>
          </a:xfrm>
          <a:prstGeom prst="rect">
            <a:avLst/>
          </a:prstGeom>
          <a:noFill/>
        </p:spPr>
        <p:txBody>
          <a:bodyPr wrap="square" rtlCol="0">
            <a:spAutoFit/>
          </a:bodyPr>
          <a:lstStyle/>
          <a:p>
            <a:r>
              <a:rPr lang="en-US" sz="2400" dirty="0" smtClean="0"/>
              <a:t>Right - HRS</a:t>
            </a:r>
            <a:endParaRPr lang="en-US" sz="2400" dirty="0"/>
          </a:p>
        </p:txBody>
      </p:sp>
      <p:sp>
        <p:nvSpPr>
          <p:cNvPr id="89" name="TextBox 88"/>
          <p:cNvSpPr txBox="1"/>
          <p:nvPr/>
        </p:nvSpPr>
        <p:spPr>
          <a:xfrm>
            <a:off x="4771867" y="4683050"/>
            <a:ext cx="1366381" cy="461665"/>
          </a:xfrm>
          <a:prstGeom prst="rect">
            <a:avLst/>
          </a:prstGeom>
          <a:noFill/>
        </p:spPr>
        <p:txBody>
          <a:bodyPr wrap="square" rtlCol="0">
            <a:spAutoFit/>
          </a:bodyPr>
          <a:lstStyle/>
          <a:p>
            <a:r>
              <a:rPr lang="en-US" sz="2400" dirty="0" smtClean="0">
                <a:solidFill>
                  <a:srgbClr val="000000"/>
                </a:solidFill>
              </a:rPr>
              <a:t>Target</a:t>
            </a:r>
            <a:endParaRPr lang="en-US" sz="2400" dirty="0">
              <a:solidFill>
                <a:srgbClr val="000000"/>
              </a:solidFill>
            </a:endParaRPr>
          </a:p>
        </p:txBody>
      </p:sp>
      <p:sp>
        <p:nvSpPr>
          <p:cNvPr id="90" name="TextBox 89"/>
          <p:cNvSpPr txBox="1"/>
          <p:nvPr/>
        </p:nvSpPr>
        <p:spPr>
          <a:xfrm>
            <a:off x="2314302" y="4803439"/>
            <a:ext cx="1327084" cy="830997"/>
          </a:xfrm>
          <a:prstGeom prst="rect">
            <a:avLst/>
          </a:prstGeom>
          <a:noFill/>
        </p:spPr>
        <p:txBody>
          <a:bodyPr wrap="square" rtlCol="0">
            <a:spAutoFit/>
          </a:bodyPr>
          <a:lstStyle/>
          <a:p>
            <a:pPr algn="ctr"/>
            <a:r>
              <a:rPr lang="en-US" sz="2400" dirty="0" smtClean="0">
                <a:solidFill>
                  <a:srgbClr val="000000"/>
                </a:solidFill>
              </a:rPr>
              <a:t>Chicane Magnets</a:t>
            </a:r>
            <a:endParaRPr lang="en-US" sz="2400" dirty="0">
              <a:solidFill>
                <a:srgbClr val="000000"/>
              </a:solidFill>
            </a:endParaRPr>
          </a:p>
        </p:txBody>
      </p:sp>
      <p:sp>
        <p:nvSpPr>
          <p:cNvPr id="91" name="TextBox 90"/>
          <p:cNvSpPr txBox="1"/>
          <p:nvPr/>
        </p:nvSpPr>
        <p:spPr>
          <a:xfrm>
            <a:off x="5354803" y="1543515"/>
            <a:ext cx="1950143" cy="830997"/>
          </a:xfrm>
          <a:prstGeom prst="rect">
            <a:avLst/>
          </a:prstGeom>
          <a:noFill/>
        </p:spPr>
        <p:txBody>
          <a:bodyPr wrap="square" rtlCol="0">
            <a:spAutoFit/>
          </a:bodyPr>
          <a:lstStyle/>
          <a:p>
            <a:r>
              <a:rPr lang="en-US" sz="2400" dirty="0" smtClean="0">
                <a:solidFill>
                  <a:srgbClr val="000000"/>
                </a:solidFill>
              </a:rPr>
              <a:t>Septum Magnet</a:t>
            </a:r>
            <a:endParaRPr lang="en-US" sz="2400" dirty="0">
              <a:solidFill>
                <a:srgbClr val="000000"/>
              </a:solidFill>
            </a:endParaRPr>
          </a:p>
        </p:txBody>
      </p:sp>
      <p:cxnSp>
        <p:nvCxnSpPr>
          <p:cNvPr id="92" name="Straight Arrow Connector 91"/>
          <p:cNvCxnSpPr/>
          <p:nvPr/>
        </p:nvCxnSpPr>
        <p:spPr>
          <a:xfrm rot="5400000" flipH="1" flipV="1">
            <a:off x="5026161" y="4561095"/>
            <a:ext cx="447844" cy="862"/>
          </a:xfrm>
          <a:prstGeom prst="straightConnector1">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93" name="Left Bracket 92"/>
          <p:cNvSpPr/>
          <p:nvPr/>
        </p:nvSpPr>
        <p:spPr>
          <a:xfrm rot="5400000" flipV="1">
            <a:off x="4252340" y="3222667"/>
            <a:ext cx="186173" cy="599890"/>
          </a:xfrm>
          <a:prstGeom prst="leftBracket">
            <a:avLst/>
          </a:prstGeom>
          <a:ln w="381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4" name="Straight Arrow Connector 93"/>
          <p:cNvCxnSpPr/>
          <p:nvPr/>
        </p:nvCxnSpPr>
        <p:spPr>
          <a:xfrm rot="16200000" flipH="1">
            <a:off x="3900528" y="2956965"/>
            <a:ext cx="579204" cy="248230"/>
          </a:xfrm>
          <a:prstGeom prst="straightConnector1">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rot="16200000" flipV="1">
            <a:off x="516086" y="4472172"/>
            <a:ext cx="902056" cy="210475"/>
          </a:xfrm>
          <a:prstGeom prst="straightConnector1">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006909" y="1996083"/>
            <a:ext cx="1950143" cy="830997"/>
          </a:xfrm>
          <a:prstGeom prst="rect">
            <a:avLst/>
          </a:prstGeom>
          <a:noFill/>
        </p:spPr>
        <p:txBody>
          <a:bodyPr wrap="square" rtlCol="0">
            <a:spAutoFit/>
          </a:bodyPr>
          <a:lstStyle/>
          <a:p>
            <a:pPr algn="ctr"/>
            <a:r>
              <a:rPr lang="en-US" sz="2400" dirty="0" smtClean="0">
                <a:solidFill>
                  <a:srgbClr val="000000"/>
                </a:solidFill>
              </a:rPr>
              <a:t>Beam Current Monitors</a:t>
            </a:r>
            <a:endParaRPr lang="en-US" sz="2400" dirty="0">
              <a:solidFill>
                <a:srgbClr val="000000"/>
              </a:solidFill>
            </a:endParaRPr>
          </a:p>
        </p:txBody>
      </p:sp>
      <p:sp>
        <p:nvSpPr>
          <p:cNvPr id="97" name="TextBox 96"/>
          <p:cNvSpPr txBox="1"/>
          <p:nvPr/>
        </p:nvSpPr>
        <p:spPr>
          <a:xfrm>
            <a:off x="97279" y="4977638"/>
            <a:ext cx="1950143" cy="830997"/>
          </a:xfrm>
          <a:prstGeom prst="rect">
            <a:avLst/>
          </a:prstGeom>
          <a:noFill/>
        </p:spPr>
        <p:txBody>
          <a:bodyPr wrap="square" rtlCol="0">
            <a:spAutoFit/>
          </a:bodyPr>
          <a:lstStyle/>
          <a:p>
            <a:pPr algn="ctr"/>
            <a:r>
              <a:rPr lang="en-US" sz="2400" dirty="0" smtClean="0">
                <a:solidFill>
                  <a:srgbClr val="000000"/>
                </a:solidFill>
              </a:rPr>
              <a:t>Beam Profile Monitors</a:t>
            </a:r>
            <a:endParaRPr lang="en-US" sz="2400" dirty="0">
              <a:solidFill>
                <a:srgbClr val="000000"/>
              </a:solidFill>
            </a:endParaRPr>
          </a:p>
        </p:txBody>
      </p:sp>
      <p:sp>
        <p:nvSpPr>
          <p:cNvPr id="98" name="TextBox 97"/>
          <p:cNvSpPr txBox="1"/>
          <p:nvPr/>
        </p:nvSpPr>
        <p:spPr>
          <a:xfrm>
            <a:off x="525894" y="1996083"/>
            <a:ext cx="1950143" cy="830997"/>
          </a:xfrm>
          <a:prstGeom prst="rect">
            <a:avLst/>
          </a:prstGeom>
          <a:noFill/>
        </p:spPr>
        <p:txBody>
          <a:bodyPr wrap="square" rtlCol="0">
            <a:spAutoFit/>
          </a:bodyPr>
          <a:lstStyle/>
          <a:p>
            <a:pPr algn="ctr"/>
            <a:r>
              <a:rPr lang="en-US" sz="2400" dirty="0" smtClean="0">
                <a:solidFill>
                  <a:srgbClr val="000000"/>
                </a:solidFill>
              </a:rPr>
              <a:t>Slow/Fast Raster</a:t>
            </a:r>
            <a:endParaRPr lang="en-US" sz="2400" dirty="0">
              <a:solidFill>
                <a:srgbClr val="000000"/>
              </a:solidFill>
            </a:endParaRPr>
          </a:p>
        </p:txBody>
      </p:sp>
      <p:sp>
        <p:nvSpPr>
          <p:cNvPr id="99" name="TextBox 98"/>
          <p:cNvSpPr txBox="1"/>
          <p:nvPr/>
        </p:nvSpPr>
        <p:spPr>
          <a:xfrm>
            <a:off x="5688056" y="5450258"/>
            <a:ext cx="1366381" cy="830997"/>
          </a:xfrm>
          <a:prstGeom prst="rect">
            <a:avLst/>
          </a:prstGeom>
          <a:noFill/>
        </p:spPr>
        <p:txBody>
          <a:bodyPr wrap="square" rtlCol="0">
            <a:spAutoFit/>
          </a:bodyPr>
          <a:lstStyle/>
          <a:p>
            <a:r>
              <a:rPr lang="en-US" sz="2400" dirty="0" smtClean="0">
                <a:solidFill>
                  <a:srgbClr val="000000"/>
                </a:solidFill>
              </a:rPr>
              <a:t>Local Dump</a:t>
            </a:r>
            <a:endParaRPr lang="en-US" sz="2400" dirty="0">
              <a:solidFill>
                <a:srgbClr val="000000"/>
              </a:solidFill>
            </a:endParaRPr>
          </a:p>
        </p:txBody>
      </p:sp>
      <p:sp>
        <p:nvSpPr>
          <p:cNvPr id="100" name="Left Bracket 99"/>
          <p:cNvSpPr/>
          <p:nvPr/>
        </p:nvSpPr>
        <p:spPr>
          <a:xfrm rot="5400000" flipV="1">
            <a:off x="1379940" y="3205107"/>
            <a:ext cx="186173" cy="691328"/>
          </a:xfrm>
          <a:prstGeom prst="leftBracket">
            <a:avLst/>
          </a:prstGeom>
          <a:ln w="381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1" name="Straight Arrow Connector 100"/>
          <p:cNvCxnSpPr/>
          <p:nvPr/>
        </p:nvCxnSpPr>
        <p:spPr>
          <a:xfrm rot="16200000" flipH="1">
            <a:off x="5730234" y="2535168"/>
            <a:ext cx="649126" cy="366498"/>
          </a:xfrm>
          <a:prstGeom prst="straightConnector1">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rot="16200000" flipV="1">
            <a:off x="5447057" y="4627936"/>
            <a:ext cx="1241743" cy="213236"/>
          </a:xfrm>
          <a:prstGeom prst="straightConnector1">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03" name="Left Bracket 102"/>
          <p:cNvSpPr/>
          <p:nvPr/>
        </p:nvSpPr>
        <p:spPr>
          <a:xfrm rot="16200000">
            <a:off x="2850222" y="3916882"/>
            <a:ext cx="186173" cy="654753"/>
          </a:xfrm>
          <a:prstGeom prst="leftBracket">
            <a:avLst/>
          </a:prstGeom>
          <a:ln w="381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4" name="Straight Arrow Connector 103"/>
          <p:cNvCxnSpPr/>
          <p:nvPr/>
        </p:nvCxnSpPr>
        <p:spPr>
          <a:xfrm rot="5400000" flipH="1" flipV="1">
            <a:off x="2741653" y="4669919"/>
            <a:ext cx="447844" cy="862"/>
          </a:xfrm>
          <a:prstGeom prst="straightConnector1">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rot="5400000">
            <a:off x="1192290" y="3073685"/>
            <a:ext cx="530254" cy="1588"/>
          </a:xfrm>
          <a:prstGeom prst="straightConnector1">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06" name="Freeform 105"/>
          <p:cNvSpPr/>
          <p:nvPr/>
        </p:nvSpPr>
        <p:spPr>
          <a:xfrm>
            <a:off x="6212703" y="3528541"/>
            <a:ext cx="137767" cy="281459"/>
          </a:xfrm>
          <a:custGeom>
            <a:avLst/>
            <a:gdLst>
              <a:gd name="connsiteX0" fmla="*/ 0 w 70937"/>
              <a:gd name="connsiteY0" fmla="*/ 0 h 281459"/>
              <a:gd name="connsiteX1" fmla="*/ 61784 w 70937"/>
              <a:gd name="connsiteY1" fmla="*/ 123567 h 281459"/>
              <a:gd name="connsiteX2" fmla="*/ 54919 w 70937"/>
              <a:gd name="connsiteY2" fmla="*/ 281459 h 281459"/>
            </a:gdLst>
            <a:ahLst/>
            <a:cxnLst>
              <a:cxn ang="0">
                <a:pos x="connsiteX0" y="connsiteY0"/>
              </a:cxn>
              <a:cxn ang="0">
                <a:pos x="connsiteX1" y="connsiteY1"/>
              </a:cxn>
              <a:cxn ang="0">
                <a:pos x="connsiteX2" y="connsiteY2"/>
              </a:cxn>
            </a:cxnLst>
            <a:rect l="l" t="t" r="r" b="b"/>
            <a:pathLst>
              <a:path w="70937" h="281459">
                <a:moveTo>
                  <a:pt x="0" y="0"/>
                </a:moveTo>
                <a:cubicBezTo>
                  <a:pt x="26315" y="38328"/>
                  <a:pt x="52631" y="76657"/>
                  <a:pt x="61784" y="123567"/>
                </a:cubicBezTo>
                <a:cubicBezTo>
                  <a:pt x="70937" y="170477"/>
                  <a:pt x="54919" y="281459"/>
                  <a:pt x="54919" y="281459"/>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7" name="TextBox 106"/>
          <p:cNvSpPr txBox="1"/>
          <p:nvPr/>
        </p:nvSpPr>
        <p:spPr>
          <a:xfrm>
            <a:off x="6284532" y="3449031"/>
            <a:ext cx="610190" cy="338554"/>
          </a:xfrm>
          <a:prstGeom prst="rect">
            <a:avLst/>
          </a:prstGeom>
          <a:noFill/>
        </p:spPr>
        <p:txBody>
          <a:bodyPr wrap="square" rtlCol="0">
            <a:spAutoFit/>
          </a:bodyPr>
          <a:lstStyle/>
          <a:p>
            <a:r>
              <a:rPr lang="en-US" sz="1600" dirty="0" smtClean="0"/>
              <a:t>6°</a:t>
            </a:r>
            <a:endParaRPr lang="en-US" sz="1600" dirty="0"/>
          </a:p>
        </p:txBody>
      </p:sp>
      <p:sp>
        <p:nvSpPr>
          <p:cNvPr id="108" name="Freeform 107"/>
          <p:cNvSpPr/>
          <p:nvPr/>
        </p:nvSpPr>
        <p:spPr>
          <a:xfrm>
            <a:off x="6761892" y="3823730"/>
            <a:ext cx="147594" cy="521729"/>
          </a:xfrm>
          <a:custGeom>
            <a:avLst/>
            <a:gdLst>
              <a:gd name="connsiteX0" fmla="*/ 61784 w 147594"/>
              <a:gd name="connsiteY0" fmla="*/ 0 h 521729"/>
              <a:gd name="connsiteX1" fmla="*/ 137297 w 147594"/>
              <a:gd name="connsiteY1" fmla="*/ 274594 h 521729"/>
              <a:gd name="connsiteX2" fmla="*/ 0 w 147594"/>
              <a:gd name="connsiteY2" fmla="*/ 521729 h 521729"/>
              <a:gd name="connsiteX3" fmla="*/ 0 w 147594"/>
              <a:gd name="connsiteY3" fmla="*/ 521729 h 521729"/>
            </a:gdLst>
            <a:ahLst/>
            <a:cxnLst>
              <a:cxn ang="0">
                <a:pos x="connsiteX0" y="connsiteY0"/>
              </a:cxn>
              <a:cxn ang="0">
                <a:pos x="connsiteX1" y="connsiteY1"/>
              </a:cxn>
              <a:cxn ang="0">
                <a:pos x="connsiteX2" y="connsiteY2"/>
              </a:cxn>
              <a:cxn ang="0">
                <a:pos x="connsiteX3" y="connsiteY3"/>
              </a:cxn>
            </a:cxnLst>
            <a:rect l="l" t="t" r="r" b="b"/>
            <a:pathLst>
              <a:path w="147594" h="521729">
                <a:moveTo>
                  <a:pt x="61784" y="0"/>
                </a:moveTo>
                <a:cubicBezTo>
                  <a:pt x="104689" y="93819"/>
                  <a:pt x="147594" y="187639"/>
                  <a:pt x="137297" y="274594"/>
                </a:cubicBezTo>
                <a:cubicBezTo>
                  <a:pt x="127000" y="361549"/>
                  <a:pt x="0" y="521729"/>
                  <a:pt x="0" y="521729"/>
                </a:cubicBezTo>
                <a:lnTo>
                  <a:pt x="0" y="521729"/>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9" name="TextBox 108"/>
          <p:cNvSpPr txBox="1"/>
          <p:nvPr/>
        </p:nvSpPr>
        <p:spPr>
          <a:xfrm>
            <a:off x="6854566" y="3812618"/>
            <a:ext cx="610190" cy="338554"/>
          </a:xfrm>
          <a:prstGeom prst="rect">
            <a:avLst/>
          </a:prstGeom>
          <a:noFill/>
        </p:spPr>
        <p:txBody>
          <a:bodyPr wrap="square" rtlCol="0">
            <a:spAutoFit/>
          </a:bodyPr>
          <a:lstStyle/>
          <a:p>
            <a:r>
              <a:rPr lang="en-US" sz="1600" dirty="0" smtClean="0"/>
              <a:t>12.5°</a:t>
            </a:r>
            <a:endParaRPr lang="en-US" sz="1600" dirty="0"/>
          </a:p>
        </p:txBody>
      </p:sp>
      <p:sp>
        <p:nvSpPr>
          <p:cNvPr id="53" name="TextBox 52"/>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28</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Experimental Setup</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3" name="Rounded Rectangle 52"/>
          <p:cNvSpPr/>
          <p:nvPr/>
        </p:nvSpPr>
        <p:spPr>
          <a:xfrm>
            <a:off x="6329875" y="3054311"/>
            <a:ext cx="402133" cy="1514205"/>
          </a:xfrm>
          <a:prstGeom prst="roundRect">
            <a:avLst/>
          </a:prstGeom>
          <a:solidFill>
            <a:schemeClr val="accent6">
              <a:alpha val="2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ounded Rectangle 53"/>
          <p:cNvSpPr/>
          <p:nvPr/>
        </p:nvSpPr>
        <p:spPr>
          <a:xfrm>
            <a:off x="744691" y="3550772"/>
            <a:ext cx="278018" cy="496461"/>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ounded Rectangle 54"/>
          <p:cNvSpPr/>
          <p:nvPr/>
        </p:nvSpPr>
        <p:spPr>
          <a:xfrm>
            <a:off x="1500966" y="3674887"/>
            <a:ext cx="278018" cy="317735"/>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ounded Rectangle 55"/>
          <p:cNvSpPr/>
          <p:nvPr/>
        </p:nvSpPr>
        <p:spPr>
          <a:xfrm>
            <a:off x="1158408" y="3674887"/>
            <a:ext cx="278018" cy="317735"/>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ounded Rectangle 56"/>
          <p:cNvSpPr/>
          <p:nvPr/>
        </p:nvSpPr>
        <p:spPr>
          <a:xfrm>
            <a:off x="4095802" y="3633515"/>
            <a:ext cx="218443" cy="372346"/>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ounded Rectangle 57"/>
          <p:cNvSpPr/>
          <p:nvPr/>
        </p:nvSpPr>
        <p:spPr>
          <a:xfrm>
            <a:off x="4385404" y="3633515"/>
            <a:ext cx="218443" cy="372346"/>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Oval 58"/>
          <p:cNvSpPr>
            <a:spLocks noChangeAspect="1"/>
          </p:cNvSpPr>
          <p:nvPr/>
        </p:nvSpPr>
        <p:spPr>
          <a:xfrm>
            <a:off x="4812864" y="3397707"/>
            <a:ext cx="849867" cy="846788"/>
          </a:xfrm>
          <a:prstGeom prst="ellipse">
            <a:avLst/>
          </a:prstGeom>
          <a:solidFill>
            <a:schemeClr val="accent4">
              <a:alpha val="75000"/>
            </a:schemeClr>
          </a:solidFill>
          <a:ln>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1945822" y="3615698"/>
            <a:ext cx="957355" cy="431537"/>
          </a:xfrm>
          <a:prstGeom prst="rect">
            <a:avLst/>
          </a:prstGeom>
          <a:solidFill>
            <a:srgbClr val="F0EE2B">
              <a:alpha val="25000"/>
            </a:srgbClr>
          </a:solidFill>
          <a:ln>
            <a:solidFill>
              <a:srgbClr val="D8D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rot="1957585" flipV="1">
            <a:off x="6841212" y="4448974"/>
            <a:ext cx="1609458" cy="964141"/>
          </a:xfrm>
          <a:prstGeom prst="rect">
            <a:avLst/>
          </a:prstGeom>
          <a:solidFill>
            <a:schemeClr val="accent3">
              <a:alpha val="25000"/>
            </a:schemeClr>
          </a:solidFill>
          <a:ln>
            <a:solidFill>
              <a:srgbClr val="4F62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808048" y="3685074"/>
            <a:ext cx="366498" cy="254663"/>
          </a:xfrm>
          <a:prstGeom prst="rect">
            <a:avLst/>
          </a:prstGeom>
          <a:solidFill>
            <a:schemeClr val="accent2">
              <a:lumMod val="75000"/>
              <a:alpha val="25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3015944" y="3615698"/>
            <a:ext cx="957355" cy="431537"/>
          </a:xfrm>
          <a:prstGeom prst="rect">
            <a:avLst/>
          </a:prstGeom>
          <a:solidFill>
            <a:srgbClr val="F0EE2B">
              <a:alpha val="25000"/>
            </a:srgbClr>
          </a:solidFill>
          <a:ln>
            <a:solidFill>
              <a:srgbClr val="D8D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rot="19642415" flipH="1" flipV="1">
            <a:off x="6862931" y="2270196"/>
            <a:ext cx="1609458" cy="964141"/>
          </a:xfrm>
          <a:prstGeom prst="rect">
            <a:avLst/>
          </a:prstGeom>
          <a:solidFill>
            <a:schemeClr val="accent3">
              <a:alpha val="25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 name="Straight Arrow Connector 64"/>
          <p:cNvCxnSpPr/>
          <p:nvPr/>
        </p:nvCxnSpPr>
        <p:spPr>
          <a:xfrm>
            <a:off x="124115" y="3816157"/>
            <a:ext cx="5228314" cy="2194"/>
          </a:xfrm>
          <a:prstGeom prst="straightConnector1">
            <a:avLst/>
          </a:prstGeom>
          <a:ln w="25400" cap="flat" cmpd="sng" algn="ctr">
            <a:solidFill>
              <a:srgbClr val="000000"/>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58"/>
          <p:cNvCxnSpPr/>
          <p:nvPr/>
        </p:nvCxnSpPr>
        <p:spPr>
          <a:xfrm flipV="1">
            <a:off x="5301314" y="3409866"/>
            <a:ext cx="1274583" cy="413581"/>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59"/>
          <p:cNvCxnSpPr/>
          <p:nvPr/>
        </p:nvCxnSpPr>
        <p:spPr>
          <a:xfrm flipV="1">
            <a:off x="6575897" y="2061390"/>
            <a:ext cx="2321062" cy="1348476"/>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5301314" y="3835439"/>
            <a:ext cx="1274583" cy="413581"/>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a:off x="6575897" y="4256959"/>
            <a:ext cx="2321062" cy="1348476"/>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a:off x="5335467" y="3820871"/>
            <a:ext cx="3371469" cy="2194"/>
          </a:xfrm>
          <a:prstGeom prst="straightConnector1">
            <a:avLst/>
          </a:prstGeom>
          <a:ln w="25400" cap="flat" cmpd="sng" algn="ctr">
            <a:solidFill>
              <a:schemeClr val="bg1">
                <a:lumMod val="75000"/>
              </a:schemeClr>
            </a:solidFill>
            <a:prstDash val="sysDash"/>
            <a:round/>
            <a:headEnd type="none" w="med" len="med"/>
            <a:tailEnd type="none" w="med" len="sm"/>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rot="19634174">
            <a:off x="6664335" y="2215127"/>
            <a:ext cx="1629824" cy="461665"/>
          </a:xfrm>
          <a:prstGeom prst="rect">
            <a:avLst/>
          </a:prstGeom>
          <a:noFill/>
        </p:spPr>
        <p:txBody>
          <a:bodyPr wrap="square" rtlCol="0">
            <a:spAutoFit/>
          </a:bodyPr>
          <a:lstStyle/>
          <a:p>
            <a:r>
              <a:rPr lang="en-US" sz="2400" dirty="0" smtClean="0">
                <a:solidFill>
                  <a:schemeClr val="bg1">
                    <a:lumMod val="85000"/>
                  </a:schemeClr>
                </a:solidFill>
              </a:rPr>
              <a:t>Left - HRS</a:t>
            </a:r>
            <a:endParaRPr lang="en-US" sz="2400" dirty="0">
              <a:solidFill>
                <a:schemeClr val="bg1">
                  <a:lumMod val="85000"/>
                </a:schemeClr>
              </a:solidFill>
            </a:endParaRPr>
          </a:p>
        </p:txBody>
      </p:sp>
      <p:sp>
        <p:nvSpPr>
          <p:cNvPr id="113" name="TextBox 112"/>
          <p:cNvSpPr txBox="1"/>
          <p:nvPr/>
        </p:nvSpPr>
        <p:spPr>
          <a:xfrm rot="1965826" flipH="1">
            <a:off x="6669707" y="4974869"/>
            <a:ext cx="1721972" cy="461665"/>
          </a:xfrm>
          <a:prstGeom prst="rect">
            <a:avLst/>
          </a:prstGeom>
          <a:noFill/>
        </p:spPr>
        <p:txBody>
          <a:bodyPr wrap="square" rtlCol="0">
            <a:spAutoFit/>
          </a:bodyPr>
          <a:lstStyle/>
          <a:p>
            <a:r>
              <a:rPr lang="en-US" sz="2400" dirty="0" smtClean="0">
                <a:solidFill>
                  <a:schemeClr val="bg1">
                    <a:lumMod val="85000"/>
                  </a:schemeClr>
                </a:solidFill>
              </a:rPr>
              <a:t>Right - HRS</a:t>
            </a:r>
            <a:endParaRPr lang="en-US" sz="2400" dirty="0">
              <a:solidFill>
                <a:schemeClr val="bg1">
                  <a:lumMod val="85000"/>
                </a:schemeClr>
              </a:solidFill>
            </a:endParaRPr>
          </a:p>
        </p:txBody>
      </p:sp>
      <p:sp>
        <p:nvSpPr>
          <p:cNvPr id="114" name="TextBox 113"/>
          <p:cNvSpPr txBox="1"/>
          <p:nvPr/>
        </p:nvSpPr>
        <p:spPr>
          <a:xfrm>
            <a:off x="4771867" y="4683050"/>
            <a:ext cx="1366381" cy="461665"/>
          </a:xfrm>
          <a:prstGeom prst="rect">
            <a:avLst/>
          </a:prstGeom>
          <a:noFill/>
        </p:spPr>
        <p:txBody>
          <a:bodyPr wrap="square" rtlCol="0">
            <a:spAutoFit/>
          </a:bodyPr>
          <a:lstStyle/>
          <a:p>
            <a:r>
              <a:rPr lang="en-US" sz="2400" dirty="0" smtClean="0"/>
              <a:t>Target</a:t>
            </a:r>
            <a:endParaRPr lang="en-US" sz="2400" dirty="0"/>
          </a:p>
        </p:txBody>
      </p:sp>
      <p:sp>
        <p:nvSpPr>
          <p:cNvPr id="115" name="TextBox 114"/>
          <p:cNvSpPr txBox="1"/>
          <p:nvPr/>
        </p:nvSpPr>
        <p:spPr>
          <a:xfrm>
            <a:off x="2314302" y="4803439"/>
            <a:ext cx="1327084" cy="830997"/>
          </a:xfrm>
          <a:prstGeom prst="rect">
            <a:avLst/>
          </a:prstGeom>
          <a:noFill/>
        </p:spPr>
        <p:txBody>
          <a:bodyPr wrap="square" rtlCol="0">
            <a:spAutoFit/>
          </a:bodyPr>
          <a:lstStyle/>
          <a:p>
            <a:pPr algn="ctr"/>
            <a:r>
              <a:rPr lang="en-US" sz="2400" dirty="0" smtClean="0">
                <a:solidFill>
                  <a:schemeClr val="bg1">
                    <a:lumMod val="85000"/>
                  </a:schemeClr>
                </a:solidFill>
              </a:rPr>
              <a:t>Chicane Magnets</a:t>
            </a:r>
            <a:endParaRPr lang="en-US" sz="2400" dirty="0">
              <a:solidFill>
                <a:schemeClr val="bg1">
                  <a:lumMod val="85000"/>
                </a:schemeClr>
              </a:solidFill>
            </a:endParaRPr>
          </a:p>
        </p:txBody>
      </p:sp>
      <p:sp>
        <p:nvSpPr>
          <p:cNvPr id="116" name="TextBox 115"/>
          <p:cNvSpPr txBox="1"/>
          <p:nvPr/>
        </p:nvSpPr>
        <p:spPr>
          <a:xfrm>
            <a:off x="5354803" y="1543515"/>
            <a:ext cx="1950143" cy="830997"/>
          </a:xfrm>
          <a:prstGeom prst="rect">
            <a:avLst/>
          </a:prstGeom>
          <a:noFill/>
        </p:spPr>
        <p:txBody>
          <a:bodyPr wrap="square" rtlCol="0">
            <a:spAutoFit/>
          </a:bodyPr>
          <a:lstStyle/>
          <a:p>
            <a:r>
              <a:rPr lang="en-US" sz="2400" dirty="0" smtClean="0">
                <a:solidFill>
                  <a:schemeClr val="bg1">
                    <a:lumMod val="85000"/>
                  </a:schemeClr>
                </a:solidFill>
              </a:rPr>
              <a:t>Septum Magnet</a:t>
            </a:r>
            <a:endParaRPr lang="en-US" sz="2400" dirty="0">
              <a:solidFill>
                <a:schemeClr val="bg1">
                  <a:lumMod val="85000"/>
                </a:schemeClr>
              </a:solidFill>
            </a:endParaRPr>
          </a:p>
        </p:txBody>
      </p:sp>
      <p:cxnSp>
        <p:nvCxnSpPr>
          <p:cNvPr id="117" name="Straight Arrow Connector 116"/>
          <p:cNvCxnSpPr/>
          <p:nvPr/>
        </p:nvCxnSpPr>
        <p:spPr>
          <a:xfrm rot="5400000" flipH="1" flipV="1">
            <a:off x="5026161" y="4561095"/>
            <a:ext cx="447844" cy="862"/>
          </a:xfrm>
          <a:prstGeom prst="straightConnector1">
            <a:avLst/>
          </a:prstGeom>
          <a:ln w="381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18" name="Left Bracket 117"/>
          <p:cNvSpPr/>
          <p:nvPr/>
        </p:nvSpPr>
        <p:spPr>
          <a:xfrm rot="5400000" flipV="1">
            <a:off x="4252340" y="3222667"/>
            <a:ext cx="186173" cy="599890"/>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9" name="Straight Arrow Connector 118"/>
          <p:cNvCxnSpPr/>
          <p:nvPr/>
        </p:nvCxnSpPr>
        <p:spPr>
          <a:xfrm rot="16200000" flipH="1">
            <a:off x="3900528" y="2956965"/>
            <a:ext cx="579204" cy="248230"/>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rot="16200000" flipV="1">
            <a:off x="516086" y="4472172"/>
            <a:ext cx="902056" cy="210475"/>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3006909" y="1996083"/>
            <a:ext cx="1950143" cy="830997"/>
          </a:xfrm>
          <a:prstGeom prst="rect">
            <a:avLst/>
          </a:prstGeom>
          <a:noFill/>
        </p:spPr>
        <p:txBody>
          <a:bodyPr wrap="square" rtlCol="0">
            <a:spAutoFit/>
          </a:bodyPr>
          <a:lstStyle/>
          <a:p>
            <a:pPr algn="ctr"/>
            <a:r>
              <a:rPr lang="en-US" sz="2400" dirty="0" smtClean="0">
                <a:solidFill>
                  <a:schemeClr val="bg1">
                    <a:lumMod val="85000"/>
                  </a:schemeClr>
                </a:solidFill>
              </a:rPr>
              <a:t>Beam Current Monitors</a:t>
            </a:r>
            <a:endParaRPr lang="en-US" sz="2400" dirty="0">
              <a:solidFill>
                <a:schemeClr val="bg1">
                  <a:lumMod val="85000"/>
                </a:schemeClr>
              </a:solidFill>
            </a:endParaRPr>
          </a:p>
        </p:txBody>
      </p:sp>
      <p:sp>
        <p:nvSpPr>
          <p:cNvPr id="122" name="TextBox 121"/>
          <p:cNvSpPr txBox="1"/>
          <p:nvPr/>
        </p:nvSpPr>
        <p:spPr>
          <a:xfrm>
            <a:off x="97279" y="4977638"/>
            <a:ext cx="1950143" cy="830997"/>
          </a:xfrm>
          <a:prstGeom prst="rect">
            <a:avLst/>
          </a:prstGeom>
          <a:noFill/>
        </p:spPr>
        <p:txBody>
          <a:bodyPr wrap="square" rtlCol="0">
            <a:spAutoFit/>
          </a:bodyPr>
          <a:lstStyle/>
          <a:p>
            <a:pPr algn="ctr"/>
            <a:r>
              <a:rPr lang="en-US" sz="2400" dirty="0" smtClean="0">
                <a:solidFill>
                  <a:schemeClr val="bg1">
                    <a:lumMod val="85000"/>
                  </a:schemeClr>
                </a:solidFill>
              </a:rPr>
              <a:t>Beam Profile Monitors</a:t>
            </a:r>
            <a:endParaRPr lang="en-US" sz="2400" dirty="0">
              <a:solidFill>
                <a:schemeClr val="bg1">
                  <a:lumMod val="85000"/>
                </a:schemeClr>
              </a:solidFill>
            </a:endParaRPr>
          </a:p>
        </p:txBody>
      </p:sp>
      <p:sp>
        <p:nvSpPr>
          <p:cNvPr id="123" name="TextBox 122"/>
          <p:cNvSpPr txBox="1"/>
          <p:nvPr/>
        </p:nvSpPr>
        <p:spPr>
          <a:xfrm>
            <a:off x="525894" y="1996083"/>
            <a:ext cx="1950143" cy="830997"/>
          </a:xfrm>
          <a:prstGeom prst="rect">
            <a:avLst/>
          </a:prstGeom>
          <a:noFill/>
        </p:spPr>
        <p:txBody>
          <a:bodyPr wrap="square" rtlCol="0">
            <a:spAutoFit/>
          </a:bodyPr>
          <a:lstStyle/>
          <a:p>
            <a:pPr algn="ctr"/>
            <a:r>
              <a:rPr lang="en-US" sz="2400" dirty="0" smtClean="0">
                <a:solidFill>
                  <a:schemeClr val="bg1">
                    <a:lumMod val="85000"/>
                  </a:schemeClr>
                </a:solidFill>
              </a:rPr>
              <a:t>Slow/Fast Raster</a:t>
            </a:r>
            <a:endParaRPr lang="en-US" sz="2400" dirty="0">
              <a:solidFill>
                <a:schemeClr val="bg1">
                  <a:lumMod val="85000"/>
                </a:schemeClr>
              </a:solidFill>
            </a:endParaRPr>
          </a:p>
        </p:txBody>
      </p:sp>
      <p:sp>
        <p:nvSpPr>
          <p:cNvPr id="124" name="TextBox 123"/>
          <p:cNvSpPr txBox="1"/>
          <p:nvPr/>
        </p:nvSpPr>
        <p:spPr>
          <a:xfrm>
            <a:off x="5688056" y="5450258"/>
            <a:ext cx="1366381" cy="830997"/>
          </a:xfrm>
          <a:prstGeom prst="rect">
            <a:avLst/>
          </a:prstGeom>
          <a:noFill/>
        </p:spPr>
        <p:txBody>
          <a:bodyPr wrap="square" rtlCol="0">
            <a:spAutoFit/>
          </a:bodyPr>
          <a:lstStyle/>
          <a:p>
            <a:r>
              <a:rPr lang="en-US" sz="2400" dirty="0" smtClean="0">
                <a:solidFill>
                  <a:schemeClr val="bg1">
                    <a:lumMod val="85000"/>
                  </a:schemeClr>
                </a:solidFill>
              </a:rPr>
              <a:t>Local Dump</a:t>
            </a:r>
            <a:endParaRPr lang="en-US" sz="2400" dirty="0">
              <a:solidFill>
                <a:schemeClr val="bg1">
                  <a:lumMod val="85000"/>
                </a:schemeClr>
              </a:solidFill>
            </a:endParaRPr>
          </a:p>
        </p:txBody>
      </p:sp>
      <p:sp>
        <p:nvSpPr>
          <p:cNvPr id="125" name="Left Bracket 124"/>
          <p:cNvSpPr/>
          <p:nvPr/>
        </p:nvSpPr>
        <p:spPr>
          <a:xfrm rot="5400000" flipV="1">
            <a:off x="1379940" y="3205107"/>
            <a:ext cx="186173" cy="691328"/>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6" name="Straight Arrow Connector 125"/>
          <p:cNvCxnSpPr/>
          <p:nvPr/>
        </p:nvCxnSpPr>
        <p:spPr>
          <a:xfrm rot="16200000" flipH="1">
            <a:off x="5730234" y="2535168"/>
            <a:ext cx="649126" cy="366498"/>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rot="16200000" flipV="1">
            <a:off x="5447057" y="4627936"/>
            <a:ext cx="1241743" cy="213236"/>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28" name="Left Bracket 127"/>
          <p:cNvSpPr/>
          <p:nvPr/>
        </p:nvSpPr>
        <p:spPr>
          <a:xfrm rot="16200000">
            <a:off x="2850222" y="3916882"/>
            <a:ext cx="186173" cy="654753"/>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9" name="Straight Arrow Connector 128"/>
          <p:cNvCxnSpPr/>
          <p:nvPr/>
        </p:nvCxnSpPr>
        <p:spPr>
          <a:xfrm rot="5400000" flipH="1" flipV="1">
            <a:off x="2741653" y="4669919"/>
            <a:ext cx="447844" cy="862"/>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rot="5400000">
            <a:off x="1192290" y="3073685"/>
            <a:ext cx="530254" cy="1588"/>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1" name="Freeform 130"/>
          <p:cNvSpPr/>
          <p:nvPr/>
        </p:nvSpPr>
        <p:spPr>
          <a:xfrm>
            <a:off x="6212703" y="3528541"/>
            <a:ext cx="137767" cy="281459"/>
          </a:xfrm>
          <a:custGeom>
            <a:avLst/>
            <a:gdLst>
              <a:gd name="connsiteX0" fmla="*/ 0 w 70937"/>
              <a:gd name="connsiteY0" fmla="*/ 0 h 281459"/>
              <a:gd name="connsiteX1" fmla="*/ 61784 w 70937"/>
              <a:gd name="connsiteY1" fmla="*/ 123567 h 281459"/>
              <a:gd name="connsiteX2" fmla="*/ 54919 w 70937"/>
              <a:gd name="connsiteY2" fmla="*/ 281459 h 281459"/>
            </a:gdLst>
            <a:ahLst/>
            <a:cxnLst>
              <a:cxn ang="0">
                <a:pos x="connsiteX0" y="connsiteY0"/>
              </a:cxn>
              <a:cxn ang="0">
                <a:pos x="connsiteX1" y="connsiteY1"/>
              </a:cxn>
              <a:cxn ang="0">
                <a:pos x="connsiteX2" y="connsiteY2"/>
              </a:cxn>
            </a:cxnLst>
            <a:rect l="l" t="t" r="r" b="b"/>
            <a:pathLst>
              <a:path w="70937" h="281459">
                <a:moveTo>
                  <a:pt x="0" y="0"/>
                </a:moveTo>
                <a:cubicBezTo>
                  <a:pt x="26315" y="38328"/>
                  <a:pt x="52631" y="76657"/>
                  <a:pt x="61784" y="123567"/>
                </a:cubicBezTo>
                <a:cubicBezTo>
                  <a:pt x="70937" y="170477"/>
                  <a:pt x="54919" y="281459"/>
                  <a:pt x="54919" y="281459"/>
                </a:cubicBezTo>
              </a:path>
            </a:pathLst>
          </a:custGeom>
          <a:ln>
            <a:solidFill>
              <a:srgbClr val="D9D9D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2" name="TextBox 131"/>
          <p:cNvSpPr txBox="1"/>
          <p:nvPr/>
        </p:nvSpPr>
        <p:spPr>
          <a:xfrm>
            <a:off x="6284532" y="3449031"/>
            <a:ext cx="610190" cy="338554"/>
          </a:xfrm>
          <a:prstGeom prst="rect">
            <a:avLst/>
          </a:prstGeom>
          <a:noFill/>
        </p:spPr>
        <p:txBody>
          <a:bodyPr wrap="square" rtlCol="0">
            <a:spAutoFit/>
          </a:bodyPr>
          <a:lstStyle/>
          <a:p>
            <a:r>
              <a:rPr lang="en-US" sz="1600" dirty="0" smtClean="0">
                <a:solidFill>
                  <a:schemeClr val="bg1">
                    <a:lumMod val="85000"/>
                  </a:schemeClr>
                </a:solidFill>
              </a:rPr>
              <a:t>6°</a:t>
            </a:r>
            <a:endParaRPr lang="en-US" sz="1600" dirty="0">
              <a:solidFill>
                <a:schemeClr val="bg1">
                  <a:lumMod val="85000"/>
                </a:schemeClr>
              </a:solidFill>
            </a:endParaRPr>
          </a:p>
        </p:txBody>
      </p:sp>
      <p:sp>
        <p:nvSpPr>
          <p:cNvPr id="133" name="Freeform 132"/>
          <p:cNvSpPr/>
          <p:nvPr/>
        </p:nvSpPr>
        <p:spPr>
          <a:xfrm>
            <a:off x="6761892" y="3823730"/>
            <a:ext cx="147594" cy="521729"/>
          </a:xfrm>
          <a:custGeom>
            <a:avLst/>
            <a:gdLst>
              <a:gd name="connsiteX0" fmla="*/ 61784 w 147594"/>
              <a:gd name="connsiteY0" fmla="*/ 0 h 521729"/>
              <a:gd name="connsiteX1" fmla="*/ 137297 w 147594"/>
              <a:gd name="connsiteY1" fmla="*/ 274594 h 521729"/>
              <a:gd name="connsiteX2" fmla="*/ 0 w 147594"/>
              <a:gd name="connsiteY2" fmla="*/ 521729 h 521729"/>
              <a:gd name="connsiteX3" fmla="*/ 0 w 147594"/>
              <a:gd name="connsiteY3" fmla="*/ 521729 h 521729"/>
            </a:gdLst>
            <a:ahLst/>
            <a:cxnLst>
              <a:cxn ang="0">
                <a:pos x="connsiteX0" y="connsiteY0"/>
              </a:cxn>
              <a:cxn ang="0">
                <a:pos x="connsiteX1" y="connsiteY1"/>
              </a:cxn>
              <a:cxn ang="0">
                <a:pos x="connsiteX2" y="connsiteY2"/>
              </a:cxn>
              <a:cxn ang="0">
                <a:pos x="connsiteX3" y="connsiteY3"/>
              </a:cxn>
            </a:cxnLst>
            <a:rect l="l" t="t" r="r" b="b"/>
            <a:pathLst>
              <a:path w="147594" h="521729">
                <a:moveTo>
                  <a:pt x="61784" y="0"/>
                </a:moveTo>
                <a:cubicBezTo>
                  <a:pt x="104689" y="93819"/>
                  <a:pt x="147594" y="187639"/>
                  <a:pt x="137297" y="274594"/>
                </a:cubicBezTo>
                <a:cubicBezTo>
                  <a:pt x="127000" y="361549"/>
                  <a:pt x="0" y="521729"/>
                  <a:pt x="0" y="521729"/>
                </a:cubicBezTo>
                <a:lnTo>
                  <a:pt x="0" y="521729"/>
                </a:lnTo>
              </a:path>
            </a:pathLst>
          </a:custGeom>
          <a:ln>
            <a:solidFill>
              <a:srgbClr val="D9D9D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4" name="TextBox 133"/>
          <p:cNvSpPr txBox="1"/>
          <p:nvPr/>
        </p:nvSpPr>
        <p:spPr>
          <a:xfrm>
            <a:off x="6854566" y="3812618"/>
            <a:ext cx="610190" cy="338554"/>
          </a:xfrm>
          <a:prstGeom prst="rect">
            <a:avLst/>
          </a:prstGeom>
          <a:noFill/>
        </p:spPr>
        <p:txBody>
          <a:bodyPr wrap="square" rtlCol="0">
            <a:spAutoFit/>
          </a:bodyPr>
          <a:lstStyle/>
          <a:p>
            <a:r>
              <a:rPr lang="en-US" sz="1600" dirty="0" smtClean="0">
                <a:solidFill>
                  <a:schemeClr val="bg1">
                    <a:lumMod val="85000"/>
                  </a:schemeClr>
                </a:solidFill>
              </a:rPr>
              <a:t>12.5°</a:t>
            </a:r>
            <a:endParaRPr lang="en-US" sz="1600" dirty="0">
              <a:solidFill>
                <a:schemeClr val="bg1">
                  <a:lumMod val="85000"/>
                </a:schemeClr>
              </a:solidFill>
            </a:endParaRPr>
          </a:p>
        </p:txBody>
      </p:sp>
      <p:sp>
        <p:nvSpPr>
          <p:cNvPr id="49" name="TextBox 48"/>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29</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8339850" cy="807627"/>
          </a:xfrm>
        </p:spPr>
        <p:txBody>
          <a:bodyPr>
            <a:normAutofit/>
          </a:bodyPr>
          <a:lstStyle/>
          <a:p>
            <a:pPr algn="l"/>
            <a:r>
              <a:rPr lang="en-US" sz="4000" dirty="0" smtClean="0">
                <a:latin typeface="Rockwell"/>
                <a:cs typeface="Rockwell"/>
              </a:rPr>
              <a:t>Inclusive Electron Scattering</a:t>
            </a:r>
            <a:endParaRPr lang="en-US" sz="4000" dirty="0">
              <a:latin typeface="Rockwell"/>
              <a:cs typeface="Rockwell"/>
            </a:endParaRPr>
          </a:p>
        </p:txBody>
      </p:sp>
      <p:grpSp>
        <p:nvGrpSpPr>
          <p:cNvPr id="6"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2">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52"/>
          <p:cNvGrpSpPr/>
          <p:nvPr/>
        </p:nvGrpSpPr>
        <p:grpSpPr>
          <a:xfrm>
            <a:off x="5611838" y="1254057"/>
            <a:ext cx="3547355" cy="5044878"/>
            <a:chOff x="4983863" y="1072616"/>
            <a:chExt cx="3547355" cy="5044878"/>
          </a:xfrm>
        </p:grpSpPr>
        <p:sp>
          <p:nvSpPr>
            <p:cNvPr id="54" name="TextBox 53"/>
            <p:cNvSpPr txBox="1"/>
            <p:nvPr/>
          </p:nvSpPr>
          <p:spPr>
            <a:xfrm>
              <a:off x="5719238" y="1072616"/>
              <a:ext cx="2270125" cy="369332"/>
            </a:xfrm>
            <a:prstGeom prst="rect">
              <a:avLst/>
            </a:prstGeom>
            <a:noFill/>
          </p:spPr>
          <p:txBody>
            <a:bodyPr wrap="square" rtlCol="0">
              <a:spAutoFit/>
            </a:bodyPr>
            <a:lstStyle/>
            <a:p>
              <a:r>
                <a:rPr lang="en-US" b="1" dirty="0" smtClean="0">
                  <a:latin typeface="Cambria"/>
                  <a:cs typeface="Cambria"/>
                </a:rPr>
                <a:t>Energy Transfer:</a:t>
              </a:r>
              <a:endParaRPr lang="en-US" b="1" dirty="0">
                <a:latin typeface="Cambria"/>
                <a:cs typeface="Cambria"/>
              </a:endParaRPr>
            </a:p>
          </p:txBody>
        </p:sp>
        <p:sp>
          <p:nvSpPr>
            <p:cNvPr id="55" name="TextBox 54"/>
            <p:cNvSpPr txBox="1"/>
            <p:nvPr/>
          </p:nvSpPr>
          <p:spPr>
            <a:xfrm>
              <a:off x="5527312" y="2056866"/>
              <a:ext cx="2767375" cy="369332"/>
            </a:xfrm>
            <a:prstGeom prst="rect">
              <a:avLst/>
            </a:prstGeom>
            <a:noFill/>
          </p:spPr>
          <p:txBody>
            <a:bodyPr wrap="square" rtlCol="0">
              <a:spAutoFit/>
            </a:bodyPr>
            <a:lstStyle/>
            <a:p>
              <a:r>
                <a:rPr lang="en-US" b="1" dirty="0" smtClean="0">
                  <a:latin typeface="Cambria"/>
                  <a:cs typeface="Cambria"/>
                </a:rPr>
                <a:t>Momentum Transfer:</a:t>
              </a:r>
              <a:endParaRPr lang="en-US" b="1" dirty="0">
                <a:latin typeface="Cambria"/>
                <a:cs typeface="Cambria"/>
              </a:endParaRPr>
            </a:p>
          </p:txBody>
        </p:sp>
        <p:sp>
          <p:nvSpPr>
            <p:cNvPr id="56" name="TextBox 55"/>
            <p:cNvSpPr txBox="1"/>
            <p:nvPr/>
          </p:nvSpPr>
          <p:spPr>
            <a:xfrm>
              <a:off x="5817300" y="3526435"/>
              <a:ext cx="2366262" cy="369332"/>
            </a:xfrm>
            <a:prstGeom prst="rect">
              <a:avLst/>
            </a:prstGeom>
            <a:noFill/>
          </p:spPr>
          <p:txBody>
            <a:bodyPr wrap="square" rtlCol="0">
              <a:spAutoFit/>
            </a:bodyPr>
            <a:lstStyle/>
            <a:p>
              <a:r>
                <a:rPr lang="en-US" b="1" dirty="0" smtClean="0">
                  <a:latin typeface="Cambria"/>
                  <a:cs typeface="Cambria"/>
                </a:rPr>
                <a:t>Invariant Mass:</a:t>
              </a:r>
              <a:endParaRPr lang="en-US" b="1" dirty="0">
                <a:latin typeface="Cambria"/>
                <a:cs typeface="Cambria"/>
              </a:endParaRPr>
            </a:p>
          </p:txBody>
        </p:sp>
        <p:pic>
          <p:nvPicPr>
            <p:cNvPr id="57" name="Picture 56" descr="annual review 2013equations.pdf"/>
            <p:cNvPicPr>
              <a:picLocks noChangeAspect="1"/>
            </p:cNvPicPr>
            <p:nvPr/>
          </p:nvPicPr>
          <mc:AlternateContent>
            <mc:Choice xmlns:ma="http://schemas.microsoft.com/office/mac/drawingml/2008/main" Requires="ma">
              <p:blipFill>
                <a:blip r:embed="rId3"/>
                <a:srcRect l="37163" t="17509" r="38354" b="76407"/>
                <a:stretch>
                  <a:fillRect/>
                </a:stretch>
              </p:blipFill>
            </mc:Choice>
            <mc:Fallback>
              <p:blipFill>
                <a:blip r:embed="rId4"/>
                <a:srcRect l="37163" t="17509" r="38354" b="76407"/>
                <a:stretch>
                  <a:fillRect/>
                </a:stretch>
              </p:blipFill>
            </mc:Fallback>
          </mc:AlternateContent>
          <p:spPr>
            <a:xfrm>
              <a:off x="5655738" y="1401923"/>
              <a:ext cx="2047875" cy="658615"/>
            </a:xfrm>
            <a:prstGeom prst="rect">
              <a:avLst/>
            </a:prstGeom>
          </p:spPr>
        </p:pic>
        <p:pic>
          <p:nvPicPr>
            <p:cNvPr id="58" name="Picture 57" descr="annual review 2013equations.pdf"/>
            <p:cNvPicPr>
              <a:picLocks noChangeAspect="1"/>
            </p:cNvPicPr>
            <p:nvPr/>
          </p:nvPicPr>
          <mc:AlternateContent>
            <mc:Choice xmlns:ma="http://schemas.microsoft.com/office/mac/drawingml/2008/main" Requires="ma">
              <p:blipFill>
                <a:blip r:embed="rId3"/>
                <a:srcRect l="29761" t="23593" r="28865" b="63648"/>
                <a:stretch>
                  <a:fillRect/>
                </a:stretch>
              </p:blipFill>
            </mc:Choice>
            <mc:Fallback>
              <p:blipFill>
                <a:blip r:embed="rId4"/>
                <a:srcRect l="29761" t="23593" r="28865" b="63648"/>
                <a:stretch>
                  <a:fillRect/>
                </a:stretch>
              </p:blipFill>
            </mc:Fallback>
          </mc:AlternateContent>
          <p:spPr>
            <a:xfrm>
              <a:off x="4983863" y="2329976"/>
              <a:ext cx="3460750" cy="1381125"/>
            </a:xfrm>
            <a:prstGeom prst="rect">
              <a:avLst/>
            </a:prstGeom>
          </p:spPr>
        </p:pic>
        <p:pic>
          <p:nvPicPr>
            <p:cNvPr id="59" name="Picture 58" descr="annual review 2013equations.pdf"/>
            <p:cNvPicPr>
              <a:picLocks noChangeAspect="1"/>
            </p:cNvPicPr>
            <p:nvPr/>
          </p:nvPicPr>
          <mc:AlternateContent>
            <mc:Choice xmlns:ma="http://schemas.microsoft.com/office/mac/drawingml/2008/main" Requires="ma">
              <p:blipFill>
                <a:blip r:embed="rId3"/>
                <a:srcRect l="29761" t="36059" r="28865" b="54266"/>
                <a:stretch>
                  <a:fillRect/>
                </a:stretch>
              </p:blipFill>
            </mc:Choice>
            <mc:Fallback>
              <p:blipFill>
                <a:blip r:embed="rId4"/>
                <a:srcRect l="29761" t="36059" r="28865" b="54266"/>
                <a:stretch>
                  <a:fillRect/>
                </a:stretch>
              </p:blipFill>
            </mc:Fallback>
          </mc:AlternateContent>
          <p:spPr>
            <a:xfrm>
              <a:off x="5070468" y="3778636"/>
              <a:ext cx="3460750" cy="1047280"/>
            </a:xfrm>
            <a:prstGeom prst="rect">
              <a:avLst/>
            </a:prstGeom>
          </p:spPr>
        </p:pic>
        <p:pic>
          <p:nvPicPr>
            <p:cNvPr id="60" name="Picture 59" descr="annual review 2013equations.pdf"/>
            <p:cNvPicPr>
              <a:picLocks noChangeAspect="1"/>
            </p:cNvPicPr>
            <p:nvPr/>
          </p:nvPicPr>
          <mc:AlternateContent>
            <mc:Choice xmlns:ma="http://schemas.microsoft.com/office/mac/drawingml/2008/main" Requires="ma">
              <p:blipFill>
                <a:blip r:embed="rId3"/>
                <a:srcRect l="40275" t="45399" r="40746" b="45215"/>
                <a:stretch>
                  <a:fillRect/>
                </a:stretch>
              </p:blipFill>
            </mc:Choice>
            <mc:Fallback>
              <p:blipFill>
                <a:blip r:embed="rId4"/>
                <a:srcRect l="40275" t="45399" r="40746" b="45215"/>
                <a:stretch>
                  <a:fillRect/>
                </a:stretch>
              </p:blipFill>
            </mc:Fallback>
          </mc:AlternateContent>
          <p:spPr>
            <a:xfrm>
              <a:off x="5912550" y="5101494"/>
              <a:ext cx="1587500" cy="1016000"/>
            </a:xfrm>
            <a:prstGeom prst="rect">
              <a:avLst/>
            </a:prstGeom>
          </p:spPr>
        </p:pic>
        <p:sp>
          <p:nvSpPr>
            <p:cNvPr id="61" name="TextBox 60"/>
            <p:cNvSpPr txBox="1"/>
            <p:nvPr/>
          </p:nvSpPr>
          <p:spPr>
            <a:xfrm>
              <a:off x="5817300" y="4964453"/>
              <a:ext cx="2270125" cy="369332"/>
            </a:xfrm>
            <a:prstGeom prst="rect">
              <a:avLst/>
            </a:prstGeom>
            <a:noFill/>
          </p:spPr>
          <p:txBody>
            <a:bodyPr wrap="square" rtlCol="0">
              <a:spAutoFit/>
            </a:bodyPr>
            <a:lstStyle/>
            <a:p>
              <a:r>
                <a:rPr lang="en-US" b="1" dirty="0" err="1" smtClean="0">
                  <a:latin typeface="Cambria"/>
                  <a:cs typeface="Cambria"/>
                </a:rPr>
                <a:t>Bjorken</a:t>
              </a:r>
              <a:r>
                <a:rPr lang="en-US" b="1" dirty="0" smtClean="0">
                  <a:latin typeface="Cambria"/>
                  <a:cs typeface="Cambria"/>
                </a:rPr>
                <a:t> Scaling:</a:t>
              </a:r>
              <a:endParaRPr lang="en-US" b="1" dirty="0">
                <a:latin typeface="Cambria"/>
                <a:cs typeface="Cambria"/>
              </a:endParaRPr>
            </a:p>
          </p:txBody>
        </p:sp>
      </p:grpSp>
      <p:grpSp>
        <p:nvGrpSpPr>
          <p:cNvPr id="76" name="Group 36"/>
          <p:cNvGrpSpPr/>
          <p:nvPr/>
        </p:nvGrpSpPr>
        <p:grpSpPr>
          <a:xfrm>
            <a:off x="277032" y="1680959"/>
            <a:ext cx="5643393" cy="3481796"/>
            <a:chOff x="4809924" y="1968807"/>
            <a:chExt cx="4963900" cy="3062571"/>
          </a:xfrm>
        </p:grpSpPr>
        <p:grpSp>
          <p:nvGrpSpPr>
            <p:cNvPr id="77" name="Group 35"/>
            <p:cNvGrpSpPr/>
            <p:nvPr/>
          </p:nvGrpSpPr>
          <p:grpSpPr>
            <a:xfrm>
              <a:off x="4809925" y="2595894"/>
              <a:ext cx="3857516" cy="2110621"/>
              <a:chOff x="4809925" y="2711349"/>
              <a:chExt cx="3857516" cy="2110621"/>
            </a:xfrm>
          </p:grpSpPr>
          <p:sp>
            <p:nvSpPr>
              <p:cNvPr id="85" name="Freeform 84"/>
              <p:cNvSpPr/>
              <p:nvPr/>
            </p:nvSpPr>
            <p:spPr>
              <a:xfrm rot="2609704">
                <a:off x="5768460" y="3474010"/>
                <a:ext cx="1499174" cy="168425"/>
              </a:xfrm>
              <a:custGeom>
                <a:avLst/>
                <a:gdLst>
                  <a:gd name="connsiteX0" fmla="*/ 0 w 1648847"/>
                  <a:gd name="connsiteY0" fmla="*/ 5740 h 251848"/>
                  <a:gd name="connsiteX1" fmla="*/ 189424 w 1648847"/>
                  <a:gd name="connsiteY1" fmla="*/ 251130 h 251848"/>
                  <a:gd name="connsiteX2" fmla="*/ 374542 w 1648847"/>
                  <a:gd name="connsiteY2" fmla="*/ 1435 h 251848"/>
                  <a:gd name="connsiteX3" fmla="*/ 555356 w 1648847"/>
                  <a:gd name="connsiteY3" fmla="*/ 242519 h 251848"/>
                  <a:gd name="connsiteX4" fmla="*/ 731864 w 1648847"/>
                  <a:gd name="connsiteY4" fmla="*/ 5740 h 251848"/>
                  <a:gd name="connsiteX5" fmla="*/ 921288 w 1648847"/>
                  <a:gd name="connsiteY5" fmla="*/ 246824 h 251848"/>
                  <a:gd name="connsiteX6" fmla="*/ 1097796 w 1648847"/>
                  <a:gd name="connsiteY6" fmla="*/ 10045 h 251848"/>
                  <a:gd name="connsiteX7" fmla="*/ 1282915 w 1648847"/>
                  <a:gd name="connsiteY7" fmla="*/ 242519 h 251848"/>
                  <a:gd name="connsiteX8" fmla="*/ 1468034 w 1648847"/>
                  <a:gd name="connsiteY8" fmla="*/ 5740 h 251848"/>
                  <a:gd name="connsiteX9" fmla="*/ 1648847 w 1648847"/>
                  <a:gd name="connsiteY9" fmla="*/ 242519 h 2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8847" h="251848">
                    <a:moveTo>
                      <a:pt x="0" y="5740"/>
                    </a:moveTo>
                    <a:cubicBezTo>
                      <a:pt x="63500" y="128794"/>
                      <a:pt x="127000" y="251848"/>
                      <a:pt x="189424" y="251130"/>
                    </a:cubicBezTo>
                    <a:cubicBezTo>
                      <a:pt x="251848" y="250413"/>
                      <a:pt x="313553" y="2870"/>
                      <a:pt x="374542" y="1435"/>
                    </a:cubicBezTo>
                    <a:cubicBezTo>
                      <a:pt x="435531" y="0"/>
                      <a:pt x="495802" y="241802"/>
                      <a:pt x="555356" y="242519"/>
                    </a:cubicBezTo>
                    <a:cubicBezTo>
                      <a:pt x="614910" y="243237"/>
                      <a:pt x="670875" y="5023"/>
                      <a:pt x="731864" y="5740"/>
                    </a:cubicBezTo>
                    <a:cubicBezTo>
                      <a:pt x="792853" y="6457"/>
                      <a:pt x="860299" y="246107"/>
                      <a:pt x="921288" y="246824"/>
                    </a:cubicBezTo>
                    <a:cubicBezTo>
                      <a:pt x="982277" y="247541"/>
                      <a:pt x="1037525" y="10762"/>
                      <a:pt x="1097796" y="10045"/>
                    </a:cubicBezTo>
                    <a:cubicBezTo>
                      <a:pt x="1158067" y="9328"/>
                      <a:pt x="1221209" y="243236"/>
                      <a:pt x="1282915" y="242519"/>
                    </a:cubicBezTo>
                    <a:cubicBezTo>
                      <a:pt x="1344621" y="241802"/>
                      <a:pt x="1407045" y="5740"/>
                      <a:pt x="1468034" y="5740"/>
                    </a:cubicBezTo>
                    <a:cubicBezTo>
                      <a:pt x="1529023" y="5740"/>
                      <a:pt x="1588935" y="124129"/>
                      <a:pt x="1648847" y="242519"/>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Oval 85"/>
              <p:cNvSpPr/>
              <p:nvPr/>
            </p:nvSpPr>
            <p:spPr>
              <a:xfrm>
                <a:off x="6833801" y="3916398"/>
                <a:ext cx="858761" cy="834100"/>
              </a:xfrm>
              <a:prstGeom prst="ellipse">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7" name="Straight Arrow Connector 86"/>
              <p:cNvCxnSpPr/>
              <p:nvPr/>
            </p:nvCxnSpPr>
            <p:spPr>
              <a:xfrm flipV="1">
                <a:off x="4809925" y="2987247"/>
                <a:ext cx="1270000" cy="1209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rot="20160000" flipV="1">
                <a:off x="6027486" y="2711349"/>
                <a:ext cx="1270000" cy="1209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7733768" y="4050082"/>
                <a:ext cx="926413" cy="14624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7733768" y="4431733"/>
                <a:ext cx="926413" cy="14624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7741028" y="4311891"/>
                <a:ext cx="926413" cy="615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V="1">
                <a:off x="5321905" y="4493316"/>
                <a:ext cx="1306285" cy="328654"/>
              </a:xfrm>
              <a:prstGeom prst="straightConnector1">
                <a:avLst/>
              </a:prstGeom>
              <a:ln w="4762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sp>
          <p:nvSpPr>
            <p:cNvPr id="78" name="TextBox 77"/>
            <p:cNvSpPr txBox="1"/>
            <p:nvPr/>
          </p:nvSpPr>
          <p:spPr>
            <a:xfrm>
              <a:off x="4809924" y="2481387"/>
              <a:ext cx="1106383" cy="324863"/>
            </a:xfrm>
            <a:prstGeom prst="rect">
              <a:avLst/>
            </a:prstGeom>
            <a:noFill/>
          </p:spPr>
          <p:txBody>
            <a:bodyPr wrap="square" rtlCol="0">
              <a:spAutoFit/>
            </a:bodyPr>
            <a:lstStyle/>
            <a:p>
              <a:r>
                <a:rPr lang="en-US" b="1" i="1" dirty="0" smtClean="0"/>
                <a:t>p = (</a:t>
              </a:r>
              <a:r>
                <a:rPr lang="en-US" b="1" i="1" dirty="0" err="1" smtClean="0"/>
                <a:t>E,k</a:t>
              </a:r>
              <a:r>
                <a:rPr lang="en-US" b="1" i="1" dirty="0" smtClean="0"/>
                <a:t>)</a:t>
              </a:r>
              <a:endParaRPr lang="en-US" b="1" i="1" dirty="0"/>
            </a:p>
          </p:txBody>
        </p:sp>
        <p:sp>
          <p:nvSpPr>
            <p:cNvPr id="79" name="TextBox 78"/>
            <p:cNvSpPr txBox="1"/>
            <p:nvPr/>
          </p:nvSpPr>
          <p:spPr>
            <a:xfrm>
              <a:off x="7245048" y="1968807"/>
              <a:ext cx="1106383" cy="324863"/>
            </a:xfrm>
            <a:prstGeom prst="rect">
              <a:avLst/>
            </a:prstGeom>
            <a:noFill/>
          </p:spPr>
          <p:txBody>
            <a:bodyPr wrap="square" rtlCol="0">
              <a:spAutoFit/>
            </a:bodyPr>
            <a:lstStyle/>
            <a:p>
              <a:r>
                <a:rPr lang="en-US" b="1" i="1" dirty="0" smtClean="0"/>
                <a:t>p’ = (</a:t>
              </a:r>
              <a:r>
                <a:rPr lang="en-US" b="1" i="1" dirty="0" err="1" smtClean="0"/>
                <a:t>E’,k</a:t>
              </a:r>
              <a:r>
                <a:rPr lang="en-US" b="1" i="1" dirty="0" smtClean="0"/>
                <a:t>’)</a:t>
              </a:r>
              <a:endParaRPr lang="en-US" b="1" i="1" dirty="0"/>
            </a:p>
          </p:txBody>
        </p:sp>
        <p:sp>
          <p:nvSpPr>
            <p:cNvPr id="80" name="TextBox 79"/>
            <p:cNvSpPr txBox="1"/>
            <p:nvPr/>
          </p:nvSpPr>
          <p:spPr>
            <a:xfrm>
              <a:off x="6533100" y="2566158"/>
              <a:ext cx="307408" cy="324863"/>
            </a:xfrm>
            <a:prstGeom prst="rect">
              <a:avLst/>
            </a:prstGeom>
            <a:noFill/>
          </p:spPr>
          <p:txBody>
            <a:bodyPr wrap="square" rtlCol="0">
              <a:spAutoFit/>
            </a:bodyPr>
            <a:lstStyle/>
            <a:p>
              <a:r>
                <a:rPr lang="en-US" dirty="0" smtClean="0"/>
                <a:t>θ</a:t>
              </a:r>
              <a:endParaRPr lang="en-US" dirty="0"/>
            </a:p>
          </p:txBody>
        </p:sp>
        <p:cxnSp>
          <p:nvCxnSpPr>
            <p:cNvPr id="81" name="Straight Arrow Connector 80"/>
            <p:cNvCxnSpPr>
              <a:stCxn id="85" idx="0"/>
            </p:cNvCxnSpPr>
            <p:nvPr/>
          </p:nvCxnSpPr>
          <p:spPr>
            <a:xfrm>
              <a:off x="6029592" y="2868527"/>
              <a:ext cx="1215456" cy="3265"/>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6588309" y="3175075"/>
              <a:ext cx="1106383" cy="324863"/>
            </a:xfrm>
            <a:prstGeom prst="rect">
              <a:avLst/>
            </a:prstGeom>
            <a:noFill/>
          </p:spPr>
          <p:txBody>
            <a:bodyPr wrap="square" rtlCol="0">
              <a:spAutoFit/>
            </a:bodyPr>
            <a:lstStyle/>
            <a:p>
              <a:r>
                <a:rPr lang="en-US" b="1" i="1" dirty="0" smtClean="0"/>
                <a:t>q = (ν,q)</a:t>
              </a:r>
              <a:endParaRPr lang="en-US" b="1" i="1" dirty="0"/>
            </a:p>
          </p:txBody>
        </p:sp>
        <p:sp>
          <p:nvSpPr>
            <p:cNvPr id="83" name="TextBox 82"/>
            <p:cNvSpPr txBox="1"/>
            <p:nvPr/>
          </p:nvSpPr>
          <p:spPr>
            <a:xfrm>
              <a:off x="4973542" y="4706515"/>
              <a:ext cx="1106383" cy="324863"/>
            </a:xfrm>
            <a:prstGeom prst="rect">
              <a:avLst/>
            </a:prstGeom>
            <a:noFill/>
          </p:spPr>
          <p:txBody>
            <a:bodyPr wrap="square" rtlCol="0">
              <a:spAutoFit/>
            </a:bodyPr>
            <a:lstStyle/>
            <a:p>
              <a:r>
                <a:rPr lang="en-US" b="1" i="1" dirty="0" smtClean="0"/>
                <a:t>P = (M,0)</a:t>
              </a:r>
              <a:endParaRPr lang="en-US" b="1" i="1" dirty="0"/>
            </a:p>
          </p:txBody>
        </p:sp>
        <p:sp>
          <p:nvSpPr>
            <p:cNvPr id="84" name="TextBox 83"/>
            <p:cNvSpPr txBox="1"/>
            <p:nvPr/>
          </p:nvSpPr>
          <p:spPr>
            <a:xfrm>
              <a:off x="8667441" y="4019793"/>
              <a:ext cx="1106383" cy="324863"/>
            </a:xfrm>
            <a:prstGeom prst="rect">
              <a:avLst/>
            </a:prstGeom>
            <a:noFill/>
          </p:spPr>
          <p:txBody>
            <a:bodyPr wrap="square" rtlCol="0">
              <a:spAutoFit/>
            </a:bodyPr>
            <a:lstStyle/>
            <a:p>
              <a:r>
                <a:rPr lang="en-US" b="1" i="1" dirty="0" smtClean="0"/>
                <a:t>W</a:t>
              </a:r>
              <a:endParaRPr lang="en-US" b="1" i="1" dirty="0"/>
            </a:p>
          </p:txBody>
        </p:sp>
      </p:grpSp>
      <p:sp>
        <p:nvSpPr>
          <p:cNvPr id="34" name="Rectangle 33"/>
          <p:cNvSpPr/>
          <p:nvPr/>
        </p:nvSpPr>
        <p:spPr>
          <a:xfrm>
            <a:off x="277032" y="973074"/>
            <a:ext cx="2210862" cy="707886"/>
          </a:xfrm>
          <a:prstGeom prst="rect">
            <a:avLst/>
          </a:prstGeom>
        </p:spPr>
        <p:txBody>
          <a:bodyPr wrap="none">
            <a:spAutoFit/>
          </a:bodyPr>
          <a:lstStyle/>
          <a:p>
            <a:r>
              <a:rPr lang="en-US" dirty="0" smtClean="0">
                <a:latin typeface="Rockwell"/>
                <a:cs typeface="Rockwell"/>
              </a:rPr>
              <a:t> </a:t>
            </a:r>
            <a:r>
              <a:rPr lang="en-US" sz="4000" dirty="0" err="1" smtClean="0">
                <a:latin typeface="Rockwell"/>
                <a:cs typeface="Rockwell"/>
              </a:rPr>
              <a:t>N(e,e’)X</a:t>
            </a:r>
            <a:endParaRPr lang="en-US" sz="4000" dirty="0"/>
          </a:p>
        </p:txBody>
      </p:sp>
      <p:sp>
        <p:nvSpPr>
          <p:cNvPr id="37" name="TextBox 36"/>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3</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7" name="Group 4"/>
          <p:cNvGrpSpPr>
            <a:grpSpLocks noChangeAspect="1"/>
          </p:cNvGrpSpPr>
          <p:nvPr/>
        </p:nvGrpSpPr>
        <p:grpSpPr>
          <a:xfrm>
            <a:off x="4866282" y="1105413"/>
            <a:ext cx="6470559" cy="5709317"/>
            <a:chOff x="29184600" y="6705600"/>
            <a:chExt cx="5181600" cy="4572000"/>
          </a:xfrm>
        </p:grpSpPr>
        <p:pic>
          <p:nvPicPr>
            <p:cNvPr id="20" name="Picture 19" descr="G2P_Target_DaveMeekins.pdf"/>
            <p:cNvPicPr>
              <a:picLocks noChangeAspect="1"/>
            </p:cNvPicPr>
            <p:nvPr/>
          </p:nvPicPr>
          <mc:AlternateContent>
            <mc:Choice xmlns:ma="http://schemas.microsoft.com/office/mac/drawingml/2008/main" Requires="ma">
              <p:blipFill>
                <a:blip r:embed="rId3"/>
                <a:srcRect l="34848" t="17647" r="3030" b="7843"/>
                <a:stretch>
                  <a:fillRect/>
                </a:stretch>
              </p:blipFill>
            </mc:Choice>
            <mc:Fallback>
              <p:blipFill>
                <a:blip r:embed="rId4"/>
                <a:srcRect l="34848" t="17647" r="3030" b="7843"/>
                <a:stretch>
                  <a:fillRect/>
                </a:stretch>
              </p:blipFill>
            </mc:Fallback>
          </mc:AlternateContent>
          <p:spPr>
            <a:xfrm>
              <a:off x="29489400" y="6705600"/>
              <a:ext cx="4876800" cy="4519961"/>
            </a:xfrm>
            <a:prstGeom prst="rect">
              <a:avLst/>
            </a:prstGeom>
          </p:spPr>
        </p:pic>
        <p:sp>
          <p:nvSpPr>
            <p:cNvPr id="21" name="Rectangle 20"/>
            <p:cNvSpPr/>
            <p:nvPr/>
          </p:nvSpPr>
          <p:spPr>
            <a:xfrm>
              <a:off x="32537400" y="7010400"/>
              <a:ext cx="1828800" cy="403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2004000" y="10744200"/>
              <a:ext cx="914400" cy="533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2232600" y="7924800"/>
              <a:ext cx="762000" cy="22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9184600" y="8229600"/>
              <a:ext cx="914400" cy="533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9337000" y="7162800"/>
              <a:ext cx="914400" cy="533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Polarized Ammonia Target</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5">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49" name="Content Placeholder 2"/>
          <p:cNvSpPr>
            <a:spLocks noGrp="1"/>
          </p:cNvSpPr>
          <p:nvPr>
            <p:ph idx="1"/>
          </p:nvPr>
        </p:nvSpPr>
        <p:spPr>
          <a:xfrm>
            <a:off x="457200" y="1214238"/>
            <a:ext cx="4954518" cy="4911925"/>
          </a:xfrm>
        </p:spPr>
        <p:txBody>
          <a:bodyPr>
            <a:normAutofit/>
          </a:bodyPr>
          <a:lstStyle/>
          <a:p>
            <a:r>
              <a:rPr lang="en-US" sz="2000" dirty="0" smtClean="0">
                <a:latin typeface="Cambria"/>
                <a:cs typeface="Cambria"/>
              </a:rPr>
              <a:t>Several advantages to using NH</a:t>
            </a:r>
            <a:r>
              <a:rPr lang="en-US" sz="2000" baseline="-25000" dirty="0" smtClean="0">
                <a:latin typeface="Cambria"/>
                <a:cs typeface="Cambria"/>
              </a:rPr>
              <a:t>3 </a:t>
            </a:r>
            <a:r>
              <a:rPr lang="en-US" sz="2000" dirty="0" smtClean="0">
                <a:latin typeface="Cambria"/>
                <a:cs typeface="Cambria"/>
              </a:rPr>
              <a:t>as a proton target:</a:t>
            </a:r>
          </a:p>
          <a:p>
            <a:endParaRPr lang="en-US" sz="2000" dirty="0" smtClean="0">
              <a:latin typeface="Cambria"/>
              <a:cs typeface="Cambria"/>
            </a:endParaRPr>
          </a:p>
          <a:p>
            <a:pPr lvl="1"/>
            <a:r>
              <a:rPr lang="en-US" sz="2000" dirty="0" smtClean="0">
                <a:latin typeface="Cambria"/>
                <a:cs typeface="Cambria"/>
              </a:rPr>
              <a:t>Can reach high polarizations</a:t>
            </a:r>
          </a:p>
          <a:p>
            <a:pPr lvl="1"/>
            <a:endParaRPr lang="en-US" sz="2000" dirty="0" smtClean="0">
              <a:latin typeface="Cambria"/>
              <a:cs typeface="Cambria"/>
            </a:endParaRPr>
          </a:p>
          <a:p>
            <a:pPr lvl="1"/>
            <a:r>
              <a:rPr lang="en-US" sz="2000" dirty="0" smtClean="0">
                <a:latin typeface="Cambria"/>
                <a:cs typeface="Cambria"/>
              </a:rPr>
              <a:t>Polarizes quickly (~30 minutes)</a:t>
            </a:r>
          </a:p>
          <a:p>
            <a:pPr lvl="1"/>
            <a:endParaRPr lang="en-US" sz="2000" dirty="0" smtClean="0">
              <a:latin typeface="Cambria"/>
              <a:cs typeface="Cambria"/>
            </a:endParaRPr>
          </a:p>
          <a:p>
            <a:pPr lvl="1"/>
            <a:r>
              <a:rPr lang="en-US" sz="2000" dirty="0" smtClean="0">
                <a:latin typeface="Cambria"/>
                <a:cs typeface="Cambria"/>
              </a:rPr>
              <a:t>Good resistance to radiation damage</a:t>
            </a:r>
          </a:p>
          <a:p>
            <a:endParaRPr lang="en-US" sz="2400" dirty="0" smtClean="0">
              <a:latin typeface="Cambria"/>
              <a:cs typeface="Cambria"/>
            </a:endParaRPr>
          </a:p>
          <a:p>
            <a:endParaRPr lang="en-US" sz="2400" dirty="0" smtClean="0">
              <a:latin typeface="Cambria"/>
              <a:cs typeface="Cambria"/>
            </a:endParaRPr>
          </a:p>
          <a:p>
            <a:endParaRPr lang="en-US" sz="2000" dirty="0" smtClean="0">
              <a:latin typeface="Cambria"/>
              <a:cs typeface="Cambria"/>
            </a:endParaRPr>
          </a:p>
          <a:p>
            <a:pPr lvl="1">
              <a:buNone/>
            </a:pPr>
            <a:endParaRPr lang="en-US" sz="1600" dirty="0" smtClean="0">
              <a:latin typeface="Cambria"/>
              <a:cs typeface="Cambria"/>
            </a:endParaRPr>
          </a:p>
          <a:p>
            <a:pPr lvl="1"/>
            <a:endParaRPr lang="en-US" sz="1600" dirty="0" smtClean="0">
              <a:latin typeface="Cambria"/>
              <a:cs typeface="Cambria"/>
            </a:endParaRPr>
          </a:p>
          <a:p>
            <a:pPr lvl="1">
              <a:buNone/>
            </a:pPr>
            <a:endParaRPr lang="en-US" sz="1600" dirty="0">
              <a:latin typeface="Cambria"/>
              <a:cs typeface="Cambria"/>
            </a:endParaRPr>
          </a:p>
        </p:txBody>
      </p:sp>
      <p:sp>
        <p:nvSpPr>
          <p:cNvPr id="16" name="TextBox 15"/>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30</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Thermal Equilibrium Polarization</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49" name="Content Placeholder 2"/>
          <p:cNvSpPr>
            <a:spLocks noGrp="1"/>
          </p:cNvSpPr>
          <p:nvPr>
            <p:ph idx="1"/>
          </p:nvPr>
        </p:nvSpPr>
        <p:spPr>
          <a:xfrm>
            <a:off x="457200" y="1214238"/>
            <a:ext cx="4954518" cy="4911925"/>
          </a:xfrm>
        </p:spPr>
        <p:txBody>
          <a:bodyPr>
            <a:normAutofit/>
          </a:bodyPr>
          <a:lstStyle/>
          <a:p>
            <a:r>
              <a:rPr lang="en-US" sz="2000" dirty="0" smtClean="0">
                <a:latin typeface="Cambria"/>
                <a:cs typeface="Cambria"/>
              </a:rPr>
              <a:t>Material placed in a high magnetic field and cooled to low temperatures will polarize according to Boltzmann Statistics:</a:t>
            </a:r>
          </a:p>
          <a:p>
            <a:endParaRPr lang="en-US" sz="20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r>
              <a:rPr lang="en-US" sz="2000" dirty="0" smtClean="0">
                <a:latin typeface="Cambria"/>
                <a:cs typeface="Cambria"/>
              </a:rPr>
              <a:t>At 1K in 2.5T field:     </a:t>
            </a:r>
          </a:p>
          <a:p>
            <a:pPr lvl="1"/>
            <a:r>
              <a:rPr lang="en-US" sz="2000" dirty="0" smtClean="0">
                <a:latin typeface="Cambria"/>
                <a:cs typeface="Cambria"/>
              </a:rPr>
              <a:t>P</a:t>
            </a:r>
            <a:r>
              <a:rPr lang="en-US" sz="2000" baseline="-25000" dirty="0" smtClean="0">
                <a:latin typeface="Cambria"/>
                <a:cs typeface="Cambria"/>
              </a:rPr>
              <a:t>TE</a:t>
            </a:r>
            <a:r>
              <a:rPr lang="en-US" sz="2000" dirty="0" smtClean="0">
                <a:latin typeface="Cambria"/>
                <a:cs typeface="Cambria"/>
              </a:rPr>
              <a:t> = 0.25% for protons</a:t>
            </a:r>
          </a:p>
          <a:p>
            <a:pPr lvl="1"/>
            <a:r>
              <a:rPr lang="en-US" sz="2000" dirty="0" smtClean="0">
                <a:latin typeface="Cambria"/>
                <a:cs typeface="Cambria"/>
              </a:rPr>
              <a:t>P</a:t>
            </a:r>
            <a:r>
              <a:rPr lang="en-US" sz="2000" baseline="-25000" dirty="0" smtClean="0">
                <a:latin typeface="Cambria"/>
                <a:cs typeface="Cambria"/>
              </a:rPr>
              <a:t>TE</a:t>
            </a:r>
            <a:r>
              <a:rPr lang="en-US" sz="2000" dirty="0" smtClean="0">
                <a:latin typeface="Cambria"/>
                <a:cs typeface="Cambria"/>
              </a:rPr>
              <a:t> = 92% for electrons</a:t>
            </a:r>
          </a:p>
          <a:p>
            <a:endParaRPr lang="en-US" sz="2000" dirty="0" smtClean="0">
              <a:latin typeface="Cambria"/>
              <a:cs typeface="Cambria"/>
            </a:endParaRPr>
          </a:p>
          <a:p>
            <a:pPr lvl="1">
              <a:buNone/>
            </a:pPr>
            <a:endParaRPr lang="en-US" sz="1600" dirty="0" smtClean="0">
              <a:latin typeface="Cambria"/>
              <a:cs typeface="Cambria"/>
            </a:endParaRPr>
          </a:p>
          <a:p>
            <a:pPr lvl="1"/>
            <a:endParaRPr lang="en-US" sz="1600" dirty="0" smtClean="0">
              <a:latin typeface="Cambria"/>
              <a:cs typeface="Cambria"/>
            </a:endParaRPr>
          </a:p>
          <a:p>
            <a:pPr lvl="1">
              <a:buNone/>
            </a:pPr>
            <a:endParaRPr lang="en-US" sz="1600" dirty="0">
              <a:latin typeface="Cambria"/>
              <a:cs typeface="Cambria"/>
            </a:endParaRPr>
          </a:p>
        </p:txBody>
      </p:sp>
      <p:pic>
        <p:nvPicPr>
          <p:cNvPr id="50" name="Picture 49" descr="target talk equations.pdf"/>
          <p:cNvPicPr>
            <a:picLocks noChangeAspect="1"/>
          </p:cNvPicPr>
          <p:nvPr/>
        </p:nvPicPr>
        <mc:AlternateContent>
          <mc:Choice xmlns:ma="http://schemas.microsoft.com/office/mac/drawingml/2008/main" Requires="ma">
            <p:blipFill>
              <a:blip r:embed="rId4"/>
              <a:srcRect l="23648" t="48512" r="24534" b="40439"/>
              <a:stretch>
                <a:fillRect/>
              </a:stretch>
            </p:blipFill>
          </mc:Choice>
          <mc:Fallback>
            <p:blipFill>
              <a:blip r:embed="rId5"/>
              <a:srcRect l="23648" t="48512" r="24534" b="40439"/>
              <a:stretch>
                <a:fillRect/>
              </a:stretch>
            </p:blipFill>
          </mc:Fallback>
        </mc:AlternateContent>
        <p:spPr>
          <a:xfrm>
            <a:off x="819342" y="2617916"/>
            <a:ext cx="3927862" cy="1083885"/>
          </a:xfrm>
          <a:prstGeom prst="rect">
            <a:avLst/>
          </a:prstGeom>
        </p:spPr>
      </p:pic>
      <p:pic>
        <p:nvPicPr>
          <p:cNvPr id="51" name="Picture 50" descr="g2p_target_training.pdf"/>
          <p:cNvPicPr>
            <a:picLocks noChangeAspect="1"/>
          </p:cNvPicPr>
          <p:nvPr/>
        </p:nvPicPr>
        <mc:AlternateContent>
          <mc:Choice xmlns:ma="http://schemas.microsoft.com/office/mac/drawingml/2008/main" Requires="ma">
            <p:blipFill>
              <a:blip r:embed="rId6"/>
              <a:srcRect l="61240" t="31693" b="20045"/>
              <a:stretch>
                <a:fillRect/>
              </a:stretch>
            </p:blipFill>
          </mc:Choice>
          <mc:Fallback>
            <p:blipFill>
              <a:blip r:embed="rId7"/>
              <a:srcRect l="61240" t="31693" b="20045"/>
              <a:stretch>
                <a:fillRect/>
              </a:stretch>
            </p:blipFill>
          </mc:Fallback>
        </mc:AlternateContent>
        <p:spPr>
          <a:xfrm>
            <a:off x="5484683" y="1716681"/>
            <a:ext cx="3639735" cy="3395840"/>
          </a:xfrm>
          <a:prstGeom prst="rect">
            <a:avLst/>
          </a:prstGeom>
        </p:spPr>
      </p:pic>
      <p:sp>
        <p:nvSpPr>
          <p:cNvPr id="11" name="TextBox 10"/>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31</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Dynamic Nuclear Polarization</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49" name="Content Placeholder 2"/>
          <p:cNvSpPr>
            <a:spLocks noGrp="1"/>
          </p:cNvSpPr>
          <p:nvPr>
            <p:ph idx="1"/>
          </p:nvPr>
        </p:nvSpPr>
        <p:spPr>
          <a:xfrm>
            <a:off x="457200" y="1214238"/>
            <a:ext cx="4954518" cy="4911925"/>
          </a:xfrm>
        </p:spPr>
        <p:txBody>
          <a:bodyPr>
            <a:normAutofit/>
          </a:bodyPr>
          <a:lstStyle/>
          <a:p>
            <a:r>
              <a:rPr lang="en-US" sz="2000" dirty="0" smtClean="0">
                <a:latin typeface="Cambria"/>
                <a:cs typeface="Cambria"/>
              </a:rPr>
              <a:t>Takes advantage of </a:t>
            </a:r>
            <a:r>
              <a:rPr lang="en-US" sz="2000" dirty="0" err="1" smtClean="0">
                <a:latin typeface="Cambria"/>
                <a:cs typeface="Cambria"/>
              </a:rPr>
              <a:t>e-p</a:t>
            </a:r>
            <a:r>
              <a:rPr lang="en-US" sz="2000" dirty="0" smtClean="0">
                <a:latin typeface="Cambria"/>
                <a:cs typeface="Cambria"/>
              </a:rPr>
              <a:t> spin coupling</a:t>
            </a:r>
          </a:p>
          <a:p>
            <a:endParaRPr lang="en-US" sz="2400" dirty="0" smtClean="0">
              <a:latin typeface="Cambria"/>
              <a:cs typeface="Cambria"/>
            </a:endParaRPr>
          </a:p>
          <a:p>
            <a:pPr>
              <a:buNone/>
            </a:pPr>
            <a:endParaRPr lang="en-US" sz="2400" dirty="0" smtClean="0">
              <a:latin typeface="Cambria"/>
              <a:cs typeface="Cambria"/>
            </a:endParaRPr>
          </a:p>
          <a:p>
            <a:r>
              <a:rPr lang="en-US" sz="2000" dirty="0" smtClean="0">
                <a:latin typeface="Cambria"/>
                <a:cs typeface="Cambria"/>
              </a:rPr>
              <a:t>Use microwaves to induce “forbidden” transitions</a:t>
            </a:r>
          </a:p>
          <a:p>
            <a:endParaRPr lang="en-US" sz="2000" dirty="0" smtClean="0">
              <a:latin typeface="Cambria"/>
              <a:cs typeface="Cambria"/>
            </a:endParaRPr>
          </a:p>
          <a:p>
            <a:endParaRPr lang="en-US" sz="2400" dirty="0" smtClean="0">
              <a:latin typeface="Cambria"/>
              <a:cs typeface="Cambria"/>
            </a:endParaRPr>
          </a:p>
          <a:p>
            <a:endParaRPr lang="en-US" sz="2400" dirty="0" smtClean="0">
              <a:latin typeface="Cambria"/>
              <a:cs typeface="Cambria"/>
            </a:endParaRPr>
          </a:p>
          <a:p>
            <a:r>
              <a:rPr lang="en-US" sz="2000" dirty="0" smtClean="0">
                <a:latin typeface="Cambria"/>
                <a:cs typeface="Cambria"/>
              </a:rPr>
              <a:t>Both positive and negative proton polarizations can be achieved with the same magnetic field</a:t>
            </a:r>
          </a:p>
          <a:p>
            <a:endParaRPr lang="en-US" sz="2400" dirty="0" smtClean="0">
              <a:latin typeface="Cambria"/>
              <a:cs typeface="Cambria"/>
            </a:endParaRPr>
          </a:p>
          <a:p>
            <a:endParaRPr lang="en-US" sz="2400" dirty="0" smtClean="0">
              <a:latin typeface="Cambria"/>
              <a:cs typeface="Cambria"/>
            </a:endParaRPr>
          </a:p>
          <a:p>
            <a:endParaRPr lang="en-US" sz="2000" dirty="0" smtClean="0">
              <a:latin typeface="Cambria"/>
              <a:cs typeface="Cambria"/>
            </a:endParaRPr>
          </a:p>
          <a:p>
            <a:pPr lvl="1">
              <a:buNone/>
            </a:pPr>
            <a:endParaRPr lang="en-US" sz="1600" dirty="0" smtClean="0">
              <a:latin typeface="Cambria"/>
              <a:cs typeface="Cambria"/>
            </a:endParaRPr>
          </a:p>
          <a:p>
            <a:pPr lvl="1"/>
            <a:endParaRPr lang="en-US" sz="1600" dirty="0" smtClean="0">
              <a:latin typeface="Cambria"/>
              <a:cs typeface="Cambria"/>
            </a:endParaRPr>
          </a:p>
          <a:p>
            <a:pPr lvl="1">
              <a:buNone/>
            </a:pPr>
            <a:endParaRPr lang="en-US" sz="1600" dirty="0">
              <a:latin typeface="Cambria"/>
              <a:cs typeface="Cambria"/>
            </a:endParaRPr>
          </a:p>
        </p:txBody>
      </p:sp>
      <p:pic>
        <p:nvPicPr>
          <p:cNvPr id="11" name="Picture 10"/>
          <p:cNvPicPr>
            <a:picLocks noChangeAspect="1"/>
          </p:cNvPicPr>
          <p:nvPr/>
        </p:nvPicPr>
        <p:blipFill>
          <a:blip r:embed="rId4"/>
          <a:stretch>
            <a:fillRect/>
          </a:stretch>
        </p:blipFill>
        <p:spPr>
          <a:xfrm>
            <a:off x="4982329" y="1523295"/>
            <a:ext cx="3727049" cy="3398525"/>
          </a:xfrm>
          <a:prstGeom prst="rect">
            <a:avLst/>
          </a:prstGeom>
        </p:spPr>
      </p:pic>
      <p:pic>
        <p:nvPicPr>
          <p:cNvPr id="12" name="Picture 11" descr="target talk equations.pdf"/>
          <p:cNvPicPr>
            <a:picLocks noChangeAspect="1"/>
          </p:cNvPicPr>
          <p:nvPr/>
        </p:nvPicPr>
        <mc:AlternateContent>
          <mc:Choice xmlns:ma="http://schemas.microsoft.com/office/mac/drawingml/2008/main" Requires="ma">
            <p:blipFill>
              <a:blip r:embed="rId5"/>
              <a:srcRect l="28666" t="52210" r="28750" b="42213"/>
              <a:stretch>
                <a:fillRect/>
              </a:stretch>
            </p:blipFill>
          </mc:Choice>
          <mc:Fallback>
            <p:blipFill>
              <a:blip r:embed="rId6"/>
              <a:srcRect l="28666" t="52210" r="28750" b="42213"/>
              <a:stretch>
                <a:fillRect/>
              </a:stretch>
            </p:blipFill>
          </mc:Fallback>
        </mc:AlternateContent>
        <p:spPr>
          <a:xfrm>
            <a:off x="893194" y="1703980"/>
            <a:ext cx="3708831" cy="628567"/>
          </a:xfrm>
          <a:prstGeom prst="rect">
            <a:avLst/>
          </a:prstGeom>
        </p:spPr>
      </p:pic>
      <p:pic>
        <p:nvPicPr>
          <p:cNvPr id="13" name="Picture 12" descr="target talk equations.pdf"/>
          <p:cNvPicPr>
            <a:picLocks noChangeAspect="1"/>
          </p:cNvPicPr>
          <p:nvPr/>
        </p:nvPicPr>
        <mc:AlternateContent>
          <mc:Choice xmlns:ma="http://schemas.microsoft.com/office/mac/drawingml/2008/main" Requires="ma">
            <p:blipFill>
              <a:blip r:embed="rId5"/>
              <a:srcRect l="28666" t="66834" r="28750" b="27592"/>
              <a:stretch>
                <a:fillRect/>
              </a:stretch>
            </p:blipFill>
          </mc:Choice>
          <mc:Fallback>
            <p:blipFill>
              <a:blip r:embed="rId6"/>
              <a:srcRect l="28666" t="66834" r="28750" b="27592"/>
              <a:stretch>
                <a:fillRect/>
              </a:stretch>
            </p:blipFill>
          </mc:Fallback>
        </mc:AlternateContent>
        <p:spPr>
          <a:xfrm>
            <a:off x="642169" y="5830465"/>
            <a:ext cx="3708831" cy="628219"/>
          </a:xfrm>
          <a:prstGeom prst="rect">
            <a:avLst/>
          </a:prstGeom>
        </p:spPr>
      </p:pic>
      <p:pic>
        <p:nvPicPr>
          <p:cNvPr id="14" name="Picture 13" descr="target talk equations.pdf"/>
          <p:cNvPicPr>
            <a:picLocks noChangeAspect="1"/>
          </p:cNvPicPr>
          <p:nvPr/>
        </p:nvPicPr>
        <mc:AlternateContent>
          <mc:Choice xmlns:ma="http://schemas.microsoft.com/office/mac/drawingml/2008/main" Requires="ma">
            <p:blipFill>
              <a:blip r:embed="rId5"/>
              <a:srcRect l="28666" t="59408" r="28750" b="33166"/>
              <a:stretch>
                <a:fillRect/>
              </a:stretch>
            </p:blipFill>
          </mc:Choice>
          <mc:Fallback>
            <p:blipFill>
              <a:blip r:embed="rId6"/>
              <a:srcRect l="28666" t="59408" r="28750" b="33166"/>
              <a:stretch>
                <a:fillRect/>
              </a:stretch>
            </p:blipFill>
          </mc:Fallback>
        </mc:AlternateContent>
        <p:spPr>
          <a:xfrm>
            <a:off x="650536" y="3616844"/>
            <a:ext cx="3708831" cy="836957"/>
          </a:xfrm>
          <a:prstGeom prst="rect">
            <a:avLst/>
          </a:prstGeom>
        </p:spPr>
      </p:pic>
      <p:pic>
        <p:nvPicPr>
          <p:cNvPr id="15" name="Picture 14" descr="target talk equations.pdf"/>
          <p:cNvPicPr>
            <a:picLocks noChangeAspect="1"/>
          </p:cNvPicPr>
          <p:nvPr/>
        </p:nvPicPr>
        <mc:AlternateContent>
          <mc:Choice xmlns:ma="http://schemas.microsoft.com/office/mac/drawingml/2008/main" Requires="ma">
            <p:blipFill>
              <a:blip r:embed="rId7"/>
              <a:srcRect l="35779" t="16034" r="37099" b="76070"/>
              <a:stretch>
                <a:fillRect/>
              </a:stretch>
            </p:blipFill>
          </mc:Choice>
          <mc:Fallback>
            <p:blipFill>
              <a:blip r:embed="rId8"/>
              <a:srcRect l="35779" t="16034" r="37099" b="76070"/>
              <a:stretch>
                <a:fillRect/>
              </a:stretch>
            </p:blipFill>
          </mc:Fallback>
        </mc:AlternateContent>
        <p:spPr>
          <a:xfrm>
            <a:off x="819342" y="3014047"/>
            <a:ext cx="2455333" cy="925151"/>
          </a:xfrm>
          <a:prstGeom prst="rect">
            <a:avLst/>
          </a:prstGeom>
        </p:spPr>
      </p:pic>
      <p:pic>
        <p:nvPicPr>
          <p:cNvPr id="16" name="Picture 15" descr="target talk equations.pdf"/>
          <p:cNvPicPr>
            <a:picLocks noChangeAspect="1"/>
          </p:cNvPicPr>
          <p:nvPr/>
        </p:nvPicPr>
        <mc:AlternateContent>
          <mc:Choice xmlns:ma="http://schemas.microsoft.com/office/mac/drawingml/2008/main" Requires="ma">
            <p:blipFill>
              <a:blip r:embed="rId7"/>
              <a:srcRect l="35779" t="23930" r="37099" b="69762"/>
              <a:stretch>
                <a:fillRect/>
              </a:stretch>
            </p:blipFill>
          </mc:Choice>
          <mc:Fallback>
            <p:blipFill>
              <a:blip r:embed="rId8"/>
              <a:srcRect l="35779" t="23930" r="37099" b="69762"/>
              <a:stretch>
                <a:fillRect/>
              </a:stretch>
            </p:blipFill>
          </mc:Fallback>
        </mc:AlternateContent>
        <p:spPr>
          <a:xfrm>
            <a:off x="819342" y="5252938"/>
            <a:ext cx="2455333" cy="739001"/>
          </a:xfrm>
          <a:prstGeom prst="rect">
            <a:avLst/>
          </a:prstGeom>
        </p:spPr>
      </p:pic>
      <p:sp>
        <p:nvSpPr>
          <p:cNvPr id="18" name="TextBox 17"/>
          <p:cNvSpPr txBox="1"/>
          <p:nvPr/>
        </p:nvSpPr>
        <p:spPr>
          <a:xfrm>
            <a:off x="5416950" y="5252938"/>
            <a:ext cx="3727049" cy="923330"/>
          </a:xfrm>
          <a:prstGeom prst="rect">
            <a:avLst/>
          </a:prstGeom>
          <a:noFill/>
        </p:spPr>
        <p:txBody>
          <a:bodyPr wrap="square" rtlCol="0">
            <a:spAutoFit/>
          </a:bodyPr>
          <a:lstStyle/>
          <a:p>
            <a:r>
              <a:rPr lang="en-US" dirty="0" smtClean="0">
                <a:latin typeface="Cambria"/>
                <a:cs typeface="Cambria"/>
              </a:rPr>
              <a:t>Relaxation Time:	</a:t>
            </a:r>
          </a:p>
          <a:p>
            <a:r>
              <a:rPr lang="en-US" dirty="0" smtClean="0">
                <a:latin typeface="Cambria"/>
                <a:cs typeface="Cambria"/>
              </a:rPr>
              <a:t>Proton: tens of minutes</a:t>
            </a:r>
          </a:p>
          <a:p>
            <a:r>
              <a:rPr lang="en-US" dirty="0" smtClean="0">
                <a:latin typeface="Cambria"/>
                <a:cs typeface="Cambria"/>
              </a:rPr>
              <a:t>Electron: milliseconds</a:t>
            </a:r>
            <a:endParaRPr lang="en-US" dirty="0">
              <a:latin typeface="Cambria"/>
              <a:cs typeface="Cambria"/>
            </a:endParaRPr>
          </a:p>
        </p:txBody>
      </p:sp>
      <p:sp>
        <p:nvSpPr>
          <p:cNvPr id="19" name="Rounded Rectangle 18"/>
          <p:cNvSpPr/>
          <p:nvPr/>
        </p:nvSpPr>
        <p:spPr>
          <a:xfrm>
            <a:off x="5263132" y="5252938"/>
            <a:ext cx="2679268" cy="97013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32</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Dynamic Nuclear Polarization</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49" name="Content Placeholder 2"/>
          <p:cNvSpPr>
            <a:spLocks noGrp="1"/>
          </p:cNvSpPr>
          <p:nvPr>
            <p:ph idx="1"/>
          </p:nvPr>
        </p:nvSpPr>
        <p:spPr>
          <a:xfrm>
            <a:off x="457200" y="1214238"/>
            <a:ext cx="4525129" cy="4911925"/>
          </a:xfrm>
        </p:spPr>
        <p:txBody>
          <a:bodyPr>
            <a:normAutofit/>
          </a:bodyPr>
          <a:lstStyle/>
          <a:p>
            <a:r>
              <a:rPr lang="en-US" sz="2000" dirty="0" smtClean="0">
                <a:latin typeface="Cambria"/>
                <a:cs typeface="Cambria"/>
              </a:rPr>
              <a:t>Material was irradiated at the NIST 10MeV </a:t>
            </a:r>
            <a:r>
              <a:rPr lang="en-US" sz="2000" dirty="0" err="1" smtClean="0">
                <a:latin typeface="Cambria"/>
                <a:cs typeface="Cambria"/>
              </a:rPr>
              <a:t>linac</a:t>
            </a:r>
            <a:r>
              <a:rPr lang="en-US" sz="2000" dirty="0" smtClean="0">
                <a:latin typeface="Cambria"/>
                <a:cs typeface="Cambria"/>
              </a:rPr>
              <a:t> prior to the run to produce extra radicals for use in DNP</a:t>
            </a:r>
          </a:p>
          <a:p>
            <a:pPr lvl="1"/>
            <a:r>
              <a:rPr lang="en-US" sz="2000" dirty="0" smtClean="0">
                <a:latin typeface="Cambria"/>
                <a:cs typeface="Cambria"/>
              </a:rPr>
              <a:t>“warm dose” irradiations produce NH</a:t>
            </a:r>
            <a:r>
              <a:rPr lang="en-US" sz="2000" baseline="-25000" dirty="0" smtClean="0">
                <a:latin typeface="Cambria"/>
                <a:cs typeface="Cambria"/>
              </a:rPr>
              <a:t>2</a:t>
            </a:r>
          </a:p>
          <a:p>
            <a:pPr lvl="1"/>
            <a:endParaRPr lang="en-US" sz="2000" baseline="-25000" dirty="0" smtClean="0">
              <a:latin typeface="Cambria"/>
              <a:cs typeface="Cambria"/>
            </a:endParaRPr>
          </a:p>
          <a:p>
            <a:pPr lvl="1"/>
            <a:r>
              <a:rPr lang="en-US" sz="2000" dirty="0" smtClean="0">
                <a:latin typeface="Cambria"/>
                <a:cs typeface="Cambria"/>
              </a:rPr>
              <a:t>“cold dose” irradiations produce atomic hydrogen</a:t>
            </a:r>
          </a:p>
          <a:p>
            <a:endParaRPr lang="en-US" sz="2000" dirty="0" smtClean="0">
              <a:latin typeface="Cambria"/>
              <a:cs typeface="Cambria"/>
            </a:endParaRPr>
          </a:p>
          <a:p>
            <a:r>
              <a:rPr lang="en-US" sz="2000" dirty="0" smtClean="0">
                <a:latin typeface="Cambria"/>
                <a:cs typeface="Cambria"/>
              </a:rPr>
              <a:t>Material must be annealed</a:t>
            </a:r>
            <a:r>
              <a:rPr lang="en-US" sz="2000" i="1" dirty="0" smtClean="0">
                <a:latin typeface="Cambria"/>
                <a:cs typeface="Cambria"/>
              </a:rPr>
              <a:t> </a:t>
            </a:r>
            <a:r>
              <a:rPr lang="en-US" sz="2000" dirty="0" smtClean="0">
                <a:latin typeface="Cambria"/>
                <a:cs typeface="Cambria"/>
              </a:rPr>
              <a:t>during the run to recover high polarization</a:t>
            </a:r>
          </a:p>
          <a:p>
            <a:endParaRPr lang="en-US" sz="2000" dirty="0" smtClean="0">
              <a:latin typeface="Cambria"/>
              <a:cs typeface="Cambria"/>
            </a:endParaRPr>
          </a:p>
          <a:p>
            <a:endParaRPr lang="en-US" sz="2000" dirty="0" smtClean="0">
              <a:latin typeface="Cambria"/>
              <a:cs typeface="Cambria"/>
            </a:endParaRPr>
          </a:p>
          <a:p>
            <a:endParaRPr lang="en-US" sz="2400" dirty="0" smtClean="0">
              <a:latin typeface="Cambria"/>
              <a:cs typeface="Cambria"/>
            </a:endParaRPr>
          </a:p>
          <a:p>
            <a:endParaRPr lang="en-US" sz="2400" dirty="0" smtClean="0">
              <a:latin typeface="Cambria"/>
              <a:cs typeface="Cambria"/>
            </a:endParaRPr>
          </a:p>
          <a:p>
            <a:endParaRPr lang="en-US" sz="2000" dirty="0" smtClean="0">
              <a:latin typeface="Cambria"/>
              <a:cs typeface="Cambria"/>
            </a:endParaRPr>
          </a:p>
          <a:p>
            <a:pPr lvl="1">
              <a:buNone/>
            </a:pPr>
            <a:endParaRPr lang="en-US" sz="1600" dirty="0" smtClean="0">
              <a:latin typeface="Cambria"/>
              <a:cs typeface="Cambria"/>
            </a:endParaRPr>
          </a:p>
          <a:p>
            <a:pPr lvl="1"/>
            <a:endParaRPr lang="en-US" sz="1600" dirty="0" smtClean="0">
              <a:latin typeface="Cambria"/>
              <a:cs typeface="Cambria"/>
            </a:endParaRPr>
          </a:p>
          <a:p>
            <a:pPr lvl="1">
              <a:buNone/>
            </a:pPr>
            <a:endParaRPr lang="en-US" sz="1600" dirty="0">
              <a:latin typeface="Cambria"/>
              <a:cs typeface="Cambria"/>
            </a:endParaRPr>
          </a:p>
        </p:txBody>
      </p:sp>
      <p:pic>
        <p:nvPicPr>
          <p:cNvPr id="11" name="Picture 10"/>
          <p:cNvPicPr>
            <a:picLocks noChangeAspect="1"/>
          </p:cNvPicPr>
          <p:nvPr/>
        </p:nvPicPr>
        <p:blipFill>
          <a:blip r:embed="rId4"/>
          <a:stretch>
            <a:fillRect/>
          </a:stretch>
        </p:blipFill>
        <p:spPr>
          <a:xfrm>
            <a:off x="4982329" y="1523295"/>
            <a:ext cx="3727049" cy="3398525"/>
          </a:xfrm>
          <a:prstGeom prst="rect">
            <a:avLst/>
          </a:prstGeom>
        </p:spPr>
      </p:pic>
      <p:sp>
        <p:nvSpPr>
          <p:cNvPr id="10" name="TextBox 9"/>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33</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Target Insert</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12" name="Picture 11" descr="Target-insert.png"/>
          <p:cNvPicPr>
            <a:picLocks noChangeAspect="1"/>
          </p:cNvPicPr>
          <p:nvPr/>
        </p:nvPicPr>
        <p:blipFill>
          <a:blip r:embed="rId4"/>
          <a:stretch>
            <a:fillRect/>
          </a:stretch>
        </p:blipFill>
        <p:spPr>
          <a:xfrm>
            <a:off x="5986189" y="515216"/>
            <a:ext cx="3062561" cy="6113183"/>
          </a:xfrm>
          <a:prstGeom prst="rect">
            <a:avLst/>
          </a:prstGeom>
        </p:spPr>
      </p:pic>
      <p:grpSp>
        <p:nvGrpSpPr>
          <p:cNvPr id="13" name="Group 12"/>
          <p:cNvGrpSpPr/>
          <p:nvPr/>
        </p:nvGrpSpPr>
        <p:grpSpPr>
          <a:xfrm>
            <a:off x="818634" y="2518103"/>
            <a:ext cx="6055241" cy="1307772"/>
            <a:chOff x="818634" y="2518103"/>
            <a:chExt cx="6055241" cy="1307772"/>
          </a:xfrm>
        </p:grpSpPr>
        <p:sp>
          <p:nvSpPr>
            <p:cNvPr id="14" name="TextBox 13"/>
            <p:cNvSpPr txBox="1"/>
            <p:nvPr/>
          </p:nvSpPr>
          <p:spPr>
            <a:xfrm>
              <a:off x="818634" y="2518103"/>
              <a:ext cx="3159125" cy="523220"/>
            </a:xfrm>
            <a:prstGeom prst="rect">
              <a:avLst/>
            </a:prstGeom>
            <a:noFill/>
          </p:spPr>
          <p:txBody>
            <a:bodyPr wrap="square" rtlCol="0">
              <a:spAutoFit/>
            </a:bodyPr>
            <a:lstStyle/>
            <a:p>
              <a:r>
                <a:rPr lang="en-US" sz="2800" dirty="0" smtClean="0">
                  <a:latin typeface="Cambria"/>
                  <a:cs typeface="Cambria"/>
                </a:rPr>
                <a:t>Solid Ammonia</a:t>
              </a:r>
              <a:endParaRPr lang="en-US" sz="2800" dirty="0">
                <a:latin typeface="Cambria"/>
                <a:cs typeface="Cambria"/>
              </a:endParaRPr>
            </a:p>
          </p:txBody>
        </p:sp>
        <p:cxnSp>
          <p:nvCxnSpPr>
            <p:cNvPr id="15" name="Straight Arrow Connector 14"/>
            <p:cNvCxnSpPr/>
            <p:nvPr/>
          </p:nvCxnSpPr>
          <p:spPr>
            <a:xfrm>
              <a:off x="3318804" y="2762250"/>
              <a:ext cx="3555071"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318804" y="2977823"/>
              <a:ext cx="3062946" cy="84805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846544" y="4421515"/>
            <a:ext cx="5535206" cy="523220"/>
            <a:chOff x="846544" y="3437265"/>
            <a:chExt cx="5535206" cy="523220"/>
          </a:xfrm>
        </p:grpSpPr>
        <p:sp>
          <p:nvSpPr>
            <p:cNvPr id="18" name="TextBox 17"/>
            <p:cNvSpPr txBox="1"/>
            <p:nvPr/>
          </p:nvSpPr>
          <p:spPr>
            <a:xfrm>
              <a:off x="846544" y="3437265"/>
              <a:ext cx="3159125" cy="523220"/>
            </a:xfrm>
            <a:prstGeom prst="rect">
              <a:avLst/>
            </a:prstGeom>
            <a:noFill/>
          </p:spPr>
          <p:txBody>
            <a:bodyPr wrap="square" rtlCol="0">
              <a:spAutoFit/>
            </a:bodyPr>
            <a:lstStyle/>
            <a:p>
              <a:r>
                <a:rPr lang="en-US" sz="2800" dirty="0" smtClean="0">
                  <a:latin typeface="Cambria"/>
                  <a:cs typeface="Cambria"/>
                </a:rPr>
                <a:t>Empty Cup</a:t>
              </a:r>
              <a:endParaRPr lang="en-US" sz="2800" dirty="0">
                <a:latin typeface="Cambria"/>
                <a:cs typeface="Cambria"/>
              </a:endParaRPr>
            </a:p>
          </p:txBody>
        </p:sp>
        <p:cxnSp>
          <p:nvCxnSpPr>
            <p:cNvPr id="19" name="Straight Arrow Connector 18"/>
            <p:cNvCxnSpPr/>
            <p:nvPr/>
          </p:nvCxnSpPr>
          <p:spPr>
            <a:xfrm>
              <a:off x="2700609" y="3730952"/>
              <a:ext cx="3681141"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846544" y="5414030"/>
            <a:ext cx="5139645" cy="523220"/>
            <a:chOff x="846544" y="4398030"/>
            <a:chExt cx="5139645" cy="523220"/>
          </a:xfrm>
        </p:grpSpPr>
        <p:sp>
          <p:nvSpPr>
            <p:cNvPr id="21" name="TextBox 20"/>
            <p:cNvSpPr txBox="1"/>
            <p:nvPr/>
          </p:nvSpPr>
          <p:spPr>
            <a:xfrm>
              <a:off x="846544" y="4398030"/>
              <a:ext cx="3159125" cy="523220"/>
            </a:xfrm>
            <a:prstGeom prst="rect">
              <a:avLst/>
            </a:prstGeom>
            <a:noFill/>
          </p:spPr>
          <p:txBody>
            <a:bodyPr wrap="square" rtlCol="0">
              <a:spAutoFit/>
            </a:bodyPr>
            <a:lstStyle/>
            <a:p>
              <a:r>
                <a:rPr lang="en-US" sz="2800" dirty="0" smtClean="0">
                  <a:latin typeface="Cambria"/>
                  <a:cs typeface="Cambria"/>
                </a:rPr>
                <a:t>Carbon</a:t>
              </a:r>
              <a:endParaRPr lang="en-US" sz="2800" dirty="0">
                <a:latin typeface="Cambria"/>
                <a:cs typeface="Cambria"/>
              </a:endParaRPr>
            </a:p>
          </p:txBody>
        </p:sp>
        <p:cxnSp>
          <p:nvCxnSpPr>
            <p:cNvPr id="22" name="Straight Arrow Connector 21"/>
            <p:cNvCxnSpPr/>
            <p:nvPr/>
          </p:nvCxnSpPr>
          <p:spPr>
            <a:xfrm>
              <a:off x="2239305" y="4698066"/>
              <a:ext cx="3746884"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34</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Rounded Rectangle 19"/>
          <p:cNvSpPr/>
          <p:nvPr/>
        </p:nvSpPr>
        <p:spPr>
          <a:xfrm>
            <a:off x="508002" y="4146413"/>
            <a:ext cx="2513264" cy="2069902"/>
          </a:xfrm>
          <a:prstGeom prst="roundRect">
            <a:avLst/>
          </a:prstGeom>
          <a:solidFill>
            <a:schemeClr val="accent6">
              <a:lumMod val="60000"/>
              <a:lumOff val="4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Target Insert</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12" name="Picture 11" descr="Target-insert.png"/>
          <p:cNvPicPr>
            <a:picLocks noChangeAspect="1"/>
          </p:cNvPicPr>
          <p:nvPr/>
        </p:nvPicPr>
        <p:blipFill>
          <a:blip r:embed="rId4"/>
          <a:stretch>
            <a:fillRect/>
          </a:stretch>
        </p:blipFill>
        <p:spPr>
          <a:xfrm>
            <a:off x="5986189" y="515216"/>
            <a:ext cx="3062561" cy="6113183"/>
          </a:xfrm>
          <a:prstGeom prst="rect">
            <a:avLst/>
          </a:prstGeom>
        </p:spPr>
      </p:pic>
      <p:grpSp>
        <p:nvGrpSpPr>
          <p:cNvPr id="5" name="Group 12"/>
          <p:cNvGrpSpPr/>
          <p:nvPr/>
        </p:nvGrpSpPr>
        <p:grpSpPr>
          <a:xfrm>
            <a:off x="818634" y="2518103"/>
            <a:ext cx="6055241" cy="1307772"/>
            <a:chOff x="818634" y="2518103"/>
            <a:chExt cx="6055241" cy="1307772"/>
          </a:xfrm>
        </p:grpSpPr>
        <p:sp>
          <p:nvSpPr>
            <p:cNvPr id="14" name="TextBox 13"/>
            <p:cNvSpPr txBox="1"/>
            <p:nvPr/>
          </p:nvSpPr>
          <p:spPr>
            <a:xfrm>
              <a:off x="818634" y="2518103"/>
              <a:ext cx="3159125" cy="523220"/>
            </a:xfrm>
            <a:prstGeom prst="rect">
              <a:avLst/>
            </a:prstGeom>
            <a:noFill/>
          </p:spPr>
          <p:txBody>
            <a:bodyPr wrap="square" rtlCol="0">
              <a:spAutoFit/>
            </a:bodyPr>
            <a:lstStyle/>
            <a:p>
              <a:r>
                <a:rPr lang="en-US" sz="2800" dirty="0" smtClean="0">
                  <a:latin typeface="Cambria"/>
                  <a:cs typeface="Cambria"/>
                </a:rPr>
                <a:t>Solid Ammonia</a:t>
              </a:r>
              <a:endParaRPr lang="en-US" sz="2800" dirty="0">
                <a:latin typeface="Cambria"/>
                <a:cs typeface="Cambria"/>
              </a:endParaRPr>
            </a:p>
          </p:txBody>
        </p:sp>
        <p:cxnSp>
          <p:nvCxnSpPr>
            <p:cNvPr id="15" name="Straight Arrow Connector 14"/>
            <p:cNvCxnSpPr/>
            <p:nvPr/>
          </p:nvCxnSpPr>
          <p:spPr>
            <a:xfrm>
              <a:off x="3318804" y="2762250"/>
              <a:ext cx="3555071"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318804" y="2977823"/>
              <a:ext cx="3062946" cy="84805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6" name="Group 16"/>
          <p:cNvGrpSpPr/>
          <p:nvPr/>
        </p:nvGrpSpPr>
        <p:grpSpPr>
          <a:xfrm>
            <a:off x="846544" y="4421515"/>
            <a:ext cx="5535206" cy="523220"/>
            <a:chOff x="846544" y="3437265"/>
            <a:chExt cx="5535206" cy="523220"/>
          </a:xfrm>
        </p:grpSpPr>
        <p:sp>
          <p:nvSpPr>
            <p:cNvPr id="18" name="TextBox 17"/>
            <p:cNvSpPr txBox="1"/>
            <p:nvPr/>
          </p:nvSpPr>
          <p:spPr>
            <a:xfrm>
              <a:off x="846544" y="3437265"/>
              <a:ext cx="3159125" cy="523220"/>
            </a:xfrm>
            <a:prstGeom prst="rect">
              <a:avLst/>
            </a:prstGeom>
            <a:noFill/>
          </p:spPr>
          <p:txBody>
            <a:bodyPr wrap="square" rtlCol="0">
              <a:spAutoFit/>
            </a:bodyPr>
            <a:lstStyle/>
            <a:p>
              <a:r>
                <a:rPr lang="en-US" sz="2800" dirty="0" smtClean="0">
                  <a:latin typeface="Cambria"/>
                  <a:cs typeface="Cambria"/>
                </a:rPr>
                <a:t>Empty Cup</a:t>
              </a:r>
              <a:endParaRPr lang="en-US" sz="2800" dirty="0">
                <a:latin typeface="Cambria"/>
                <a:cs typeface="Cambria"/>
              </a:endParaRPr>
            </a:p>
          </p:txBody>
        </p:sp>
        <p:cxnSp>
          <p:nvCxnSpPr>
            <p:cNvPr id="19" name="Straight Arrow Connector 18"/>
            <p:cNvCxnSpPr/>
            <p:nvPr/>
          </p:nvCxnSpPr>
          <p:spPr>
            <a:xfrm>
              <a:off x="2700609" y="3730952"/>
              <a:ext cx="3681141"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8" name="Group 19"/>
          <p:cNvGrpSpPr/>
          <p:nvPr/>
        </p:nvGrpSpPr>
        <p:grpSpPr>
          <a:xfrm>
            <a:off x="846544" y="5414030"/>
            <a:ext cx="5139645" cy="523220"/>
            <a:chOff x="846544" y="4398030"/>
            <a:chExt cx="5139645" cy="523220"/>
          </a:xfrm>
        </p:grpSpPr>
        <p:sp>
          <p:nvSpPr>
            <p:cNvPr id="21" name="TextBox 20"/>
            <p:cNvSpPr txBox="1"/>
            <p:nvPr/>
          </p:nvSpPr>
          <p:spPr>
            <a:xfrm>
              <a:off x="846544" y="4398030"/>
              <a:ext cx="3159125" cy="523220"/>
            </a:xfrm>
            <a:prstGeom prst="rect">
              <a:avLst/>
            </a:prstGeom>
            <a:noFill/>
          </p:spPr>
          <p:txBody>
            <a:bodyPr wrap="square" rtlCol="0">
              <a:spAutoFit/>
            </a:bodyPr>
            <a:lstStyle/>
            <a:p>
              <a:r>
                <a:rPr lang="en-US" sz="2800" dirty="0" smtClean="0">
                  <a:latin typeface="Cambria"/>
                  <a:cs typeface="Cambria"/>
                </a:rPr>
                <a:t>Carbon</a:t>
              </a:r>
              <a:endParaRPr lang="en-US" sz="2800" dirty="0">
                <a:latin typeface="Cambria"/>
                <a:cs typeface="Cambria"/>
              </a:endParaRPr>
            </a:p>
          </p:txBody>
        </p:sp>
        <p:cxnSp>
          <p:nvCxnSpPr>
            <p:cNvPr id="22" name="Straight Arrow Connector 21"/>
            <p:cNvCxnSpPr/>
            <p:nvPr/>
          </p:nvCxnSpPr>
          <p:spPr>
            <a:xfrm>
              <a:off x="2239305" y="4698066"/>
              <a:ext cx="3746884"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297555" y="3344951"/>
            <a:ext cx="3044557" cy="830997"/>
          </a:xfrm>
          <a:prstGeom prst="rect">
            <a:avLst/>
          </a:prstGeom>
          <a:noFill/>
        </p:spPr>
        <p:txBody>
          <a:bodyPr wrap="square" rtlCol="0">
            <a:spAutoFit/>
          </a:bodyPr>
          <a:lstStyle/>
          <a:p>
            <a:pPr algn="ctr"/>
            <a:r>
              <a:rPr lang="en-US" sz="2400" dirty="0" smtClean="0">
                <a:solidFill>
                  <a:schemeClr val="accent6"/>
                </a:solidFill>
                <a:latin typeface="Cambria"/>
                <a:cs typeface="Cambria"/>
              </a:rPr>
              <a:t>Used to Determine Dilution Factor</a:t>
            </a:r>
            <a:endParaRPr lang="en-US" sz="2400" dirty="0">
              <a:solidFill>
                <a:schemeClr val="accent6"/>
              </a:solidFill>
              <a:latin typeface="Cambria"/>
              <a:cs typeface="Cambria"/>
            </a:endParaRPr>
          </a:p>
        </p:txBody>
      </p:sp>
      <p:sp>
        <p:nvSpPr>
          <p:cNvPr id="24" name="TextBox 23"/>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35</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0" name="Group 4"/>
          <p:cNvGrpSpPr>
            <a:grpSpLocks noChangeAspect="1"/>
          </p:cNvGrpSpPr>
          <p:nvPr/>
        </p:nvGrpSpPr>
        <p:grpSpPr>
          <a:xfrm>
            <a:off x="4866282" y="1105413"/>
            <a:ext cx="6470559" cy="5709317"/>
            <a:chOff x="29184600" y="6705600"/>
            <a:chExt cx="5181600" cy="4572000"/>
          </a:xfrm>
        </p:grpSpPr>
        <p:pic>
          <p:nvPicPr>
            <p:cNvPr id="11" name="Picture 10" descr="G2P_Target_DaveMeekins.pdf"/>
            <p:cNvPicPr>
              <a:picLocks noChangeAspect="1"/>
            </p:cNvPicPr>
            <p:nvPr/>
          </p:nvPicPr>
          <mc:AlternateContent>
            <mc:Choice xmlns:ma="http://schemas.microsoft.com/office/mac/drawingml/2008/main" Requires="ma">
              <p:blipFill>
                <a:blip r:embed="rId3"/>
                <a:srcRect l="34848" t="17647" r="3030" b="7843"/>
                <a:stretch>
                  <a:fillRect/>
                </a:stretch>
              </p:blipFill>
            </mc:Choice>
            <mc:Fallback>
              <p:blipFill>
                <a:blip r:embed="rId4"/>
                <a:srcRect l="34848" t="17647" r="3030" b="7843"/>
                <a:stretch>
                  <a:fillRect/>
                </a:stretch>
              </p:blipFill>
            </mc:Fallback>
          </mc:AlternateContent>
          <p:spPr>
            <a:xfrm>
              <a:off x="29489400" y="6705600"/>
              <a:ext cx="4876800" cy="4519961"/>
            </a:xfrm>
            <a:prstGeom prst="rect">
              <a:avLst/>
            </a:prstGeom>
          </p:spPr>
        </p:pic>
        <p:sp>
          <p:nvSpPr>
            <p:cNvPr id="13" name="Rectangle 12"/>
            <p:cNvSpPr/>
            <p:nvPr/>
          </p:nvSpPr>
          <p:spPr>
            <a:xfrm>
              <a:off x="32537400" y="7010400"/>
              <a:ext cx="1828800" cy="403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2004000" y="10744200"/>
              <a:ext cx="914400" cy="533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2232600" y="7924800"/>
              <a:ext cx="762000" cy="22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9184600" y="8229600"/>
              <a:ext cx="914400" cy="533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9337000" y="7162800"/>
              <a:ext cx="914400" cy="533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Design Challenges</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5">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0" name="Content Placeholder 2"/>
          <p:cNvSpPr>
            <a:spLocks noGrp="1"/>
          </p:cNvSpPr>
          <p:nvPr>
            <p:ph idx="1"/>
          </p:nvPr>
        </p:nvSpPr>
        <p:spPr>
          <a:xfrm>
            <a:off x="457200" y="1214238"/>
            <a:ext cx="4525129" cy="4911925"/>
          </a:xfrm>
        </p:spPr>
        <p:txBody>
          <a:bodyPr>
            <a:normAutofit/>
          </a:bodyPr>
          <a:lstStyle/>
          <a:p>
            <a:r>
              <a:rPr lang="en-US" sz="2000" dirty="0" smtClean="0">
                <a:latin typeface="Cambria"/>
                <a:cs typeface="Cambria"/>
              </a:rPr>
              <a:t>Last minute failure of original (</a:t>
            </a:r>
            <a:r>
              <a:rPr lang="en-US" sz="2000" dirty="0" err="1" smtClean="0">
                <a:latin typeface="Cambria"/>
                <a:cs typeface="Cambria"/>
              </a:rPr>
              <a:t>UVa/JLab</a:t>
            </a:r>
            <a:r>
              <a:rPr lang="en-US" sz="2000" dirty="0" smtClean="0">
                <a:latin typeface="Cambria"/>
                <a:cs typeface="Cambria"/>
              </a:rPr>
              <a:t>) magnet</a:t>
            </a:r>
          </a:p>
          <a:p>
            <a:pPr lvl="1"/>
            <a:r>
              <a:rPr lang="en-US" sz="2000" dirty="0" smtClean="0">
                <a:latin typeface="Cambria"/>
                <a:cs typeface="Cambria"/>
              </a:rPr>
              <a:t>Hall B magnet was able to be modified as a replacement</a:t>
            </a:r>
          </a:p>
          <a:p>
            <a:endParaRPr lang="en-US" sz="2000" dirty="0" smtClean="0">
              <a:latin typeface="Cambria"/>
              <a:cs typeface="Cambria"/>
            </a:endParaRPr>
          </a:p>
          <a:p>
            <a:r>
              <a:rPr lang="en-US" sz="2000" dirty="0" smtClean="0">
                <a:latin typeface="Cambria"/>
                <a:cs typeface="Cambria"/>
              </a:rPr>
              <a:t>Magnet needed to be able to rotate to different field configurations </a:t>
            </a:r>
          </a:p>
          <a:p>
            <a:pPr lvl="1">
              <a:buNone/>
            </a:pPr>
            <a:endParaRPr lang="en-US" sz="2000" dirty="0" smtClean="0">
              <a:latin typeface="Cambria"/>
              <a:cs typeface="Cambria"/>
            </a:endParaRPr>
          </a:p>
          <a:p>
            <a:r>
              <a:rPr lang="en-US" sz="2000" dirty="0" smtClean="0">
                <a:latin typeface="Cambria"/>
                <a:cs typeface="Cambria"/>
              </a:rPr>
              <a:t>Redesigned target insert</a:t>
            </a:r>
          </a:p>
          <a:p>
            <a:pPr lvl="1"/>
            <a:r>
              <a:rPr lang="en-US" sz="2000" dirty="0" smtClean="0">
                <a:latin typeface="Cambria"/>
                <a:cs typeface="Cambria"/>
              </a:rPr>
              <a:t>Less cumbersome</a:t>
            </a:r>
          </a:p>
          <a:p>
            <a:pPr lvl="1"/>
            <a:r>
              <a:rPr lang="en-US" sz="2000" dirty="0" smtClean="0">
                <a:latin typeface="Cambria"/>
                <a:cs typeface="Cambria"/>
              </a:rPr>
              <a:t>More reliable</a:t>
            </a:r>
          </a:p>
          <a:p>
            <a:pPr lvl="1"/>
            <a:endParaRPr lang="en-US" sz="15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400" dirty="0" smtClean="0">
              <a:latin typeface="Cambria"/>
              <a:cs typeface="Cambria"/>
            </a:endParaRPr>
          </a:p>
          <a:p>
            <a:endParaRPr lang="en-US" sz="2400" dirty="0" smtClean="0">
              <a:latin typeface="Cambria"/>
              <a:cs typeface="Cambria"/>
            </a:endParaRPr>
          </a:p>
          <a:p>
            <a:endParaRPr lang="en-US" sz="2000" dirty="0" smtClean="0">
              <a:latin typeface="Cambria"/>
              <a:cs typeface="Cambria"/>
            </a:endParaRPr>
          </a:p>
          <a:p>
            <a:pPr lvl="1">
              <a:buNone/>
            </a:pPr>
            <a:endParaRPr lang="en-US" sz="1600" dirty="0" smtClean="0">
              <a:latin typeface="Cambria"/>
              <a:cs typeface="Cambria"/>
            </a:endParaRPr>
          </a:p>
          <a:p>
            <a:pPr lvl="1"/>
            <a:endParaRPr lang="en-US" sz="1600" dirty="0" smtClean="0">
              <a:latin typeface="Cambria"/>
              <a:cs typeface="Cambria"/>
            </a:endParaRPr>
          </a:p>
          <a:p>
            <a:pPr lvl="1">
              <a:buNone/>
            </a:pPr>
            <a:endParaRPr lang="en-US" sz="1600" dirty="0">
              <a:latin typeface="Cambria"/>
              <a:cs typeface="Cambria"/>
            </a:endParaRPr>
          </a:p>
        </p:txBody>
      </p:sp>
      <p:sp>
        <p:nvSpPr>
          <p:cNvPr id="18" name="TextBox 17"/>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36</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Target Polarization</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0" name="Content Placeholder 2"/>
          <p:cNvSpPr>
            <a:spLocks noGrp="1"/>
          </p:cNvSpPr>
          <p:nvPr>
            <p:ph idx="1"/>
          </p:nvPr>
        </p:nvSpPr>
        <p:spPr>
          <a:xfrm>
            <a:off x="457200" y="1214238"/>
            <a:ext cx="4942395" cy="4911925"/>
          </a:xfrm>
        </p:spPr>
        <p:txBody>
          <a:bodyPr>
            <a:normAutofit/>
          </a:bodyPr>
          <a:lstStyle/>
          <a:p>
            <a:r>
              <a:rPr lang="en-US" sz="2000" dirty="0" smtClean="0">
                <a:latin typeface="Cambria"/>
                <a:cs typeface="Cambria"/>
              </a:rPr>
              <a:t>NMR used to measure polarization</a:t>
            </a:r>
          </a:p>
          <a:p>
            <a:pPr lvl="1"/>
            <a:r>
              <a:rPr lang="en-US" sz="1800" dirty="0" smtClean="0">
                <a:latin typeface="Cambria"/>
                <a:cs typeface="Cambria"/>
              </a:rPr>
              <a:t>Subtract baseline measurement</a:t>
            </a:r>
          </a:p>
          <a:p>
            <a:pPr lvl="1"/>
            <a:r>
              <a:rPr lang="en-US" sz="1800" dirty="0" smtClean="0">
                <a:latin typeface="Cambria"/>
                <a:cs typeface="Cambria"/>
              </a:rPr>
              <a:t>Fit residual background and remove it</a:t>
            </a:r>
          </a:p>
          <a:p>
            <a:pPr lvl="1"/>
            <a:r>
              <a:rPr lang="en-US" sz="1800" dirty="0" smtClean="0">
                <a:latin typeface="Cambria"/>
                <a:cs typeface="Cambria"/>
              </a:rPr>
              <a:t>Sum under the remaining signal</a:t>
            </a:r>
          </a:p>
          <a:p>
            <a:pPr lvl="1"/>
            <a:endParaRPr lang="en-US" sz="1600" dirty="0" smtClean="0">
              <a:latin typeface="Cambria"/>
              <a:cs typeface="Cambria"/>
            </a:endParaRPr>
          </a:p>
          <a:p>
            <a:r>
              <a:rPr lang="en-US" sz="2000" dirty="0" smtClean="0">
                <a:latin typeface="Cambria"/>
                <a:cs typeface="Cambria"/>
              </a:rPr>
              <a:t>Calibrated with signal known at thermal equilibrium</a:t>
            </a:r>
          </a:p>
          <a:p>
            <a:endParaRPr lang="en-US" sz="2000" dirty="0" smtClean="0">
              <a:latin typeface="Cambria"/>
              <a:cs typeface="Cambria"/>
            </a:endParaRPr>
          </a:p>
          <a:p>
            <a:pPr lvl="1"/>
            <a:endParaRPr lang="en-US" sz="15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400" dirty="0" smtClean="0">
              <a:latin typeface="Cambria"/>
              <a:cs typeface="Cambria"/>
            </a:endParaRPr>
          </a:p>
          <a:p>
            <a:endParaRPr lang="en-US" sz="2400" dirty="0" smtClean="0">
              <a:latin typeface="Cambria"/>
              <a:cs typeface="Cambria"/>
            </a:endParaRPr>
          </a:p>
          <a:p>
            <a:endParaRPr lang="en-US" sz="2000" dirty="0" smtClean="0">
              <a:latin typeface="Cambria"/>
              <a:cs typeface="Cambria"/>
            </a:endParaRPr>
          </a:p>
          <a:p>
            <a:pPr lvl="1">
              <a:buNone/>
            </a:pPr>
            <a:endParaRPr lang="en-US" sz="1600" dirty="0" smtClean="0">
              <a:latin typeface="Cambria"/>
              <a:cs typeface="Cambria"/>
            </a:endParaRPr>
          </a:p>
          <a:p>
            <a:pPr lvl="1"/>
            <a:endParaRPr lang="en-US" sz="1600" dirty="0" smtClean="0">
              <a:latin typeface="Cambria"/>
              <a:cs typeface="Cambria"/>
            </a:endParaRPr>
          </a:p>
          <a:p>
            <a:pPr lvl="1">
              <a:buNone/>
            </a:pPr>
            <a:endParaRPr lang="en-US" sz="1600" dirty="0">
              <a:latin typeface="Cambria"/>
              <a:cs typeface="Cambria"/>
            </a:endParaRPr>
          </a:p>
        </p:txBody>
      </p:sp>
      <p:grpSp>
        <p:nvGrpSpPr>
          <p:cNvPr id="19" name="Group 18"/>
          <p:cNvGrpSpPr/>
          <p:nvPr/>
        </p:nvGrpSpPr>
        <p:grpSpPr>
          <a:xfrm>
            <a:off x="4982329" y="3770447"/>
            <a:ext cx="4104513" cy="2779776"/>
            <a:chOff x="4425900" y="2786675"/>
            <a:chExt cx="4104513" cy="2779776"/>
          </a:xfrm>
        </p:grpSpPr>
        <p:pic>
          <p:nvPicPr>
            <p:cNvPr id="21" name="Picture 20" descr="2253_5T_long-2.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425900" y="2786675"/>
              <a:ext cx="4104513" cy="2779776"/>
            </a:xfrm>
            <a:prstGeom prst="rect">
              <a:avLst/>
            </a:prstGeom>
          </p:spPr>
        </p:pic>
        <p:cxnSp>
          <p:nvCxnSpPr>
            <p:cNvPr id="22" name="Straight Connector 21"/>
            <p:cNvCxnSpPr/>
            <p:nvPr/>
          </p:nvCxnSpPr>
          <p:spPr>
            <a:xfrm>
              <a:off x="4843166" y="4181928"/>
              <a:ext cx="3273552" cy="907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5204579" y="1166613"/>
            <a:ext cx="3627459" cy="2504316"/>
            <a:chOff x="5204579" y="1166613"/>
            <a:chExt cx="3627459" cy="2504316"/>
          </a:xfrm>
        </p:grpSpPr>
        <p:pic>
          <p:nvPicPr>
            <p:cNvPr id="18" name="Picture 17" descr="t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5204579" y="1214238"/>
              <a:ext cx="3627459" cy="2456691"/>
            </a:xfrm>
            <a:prstGeom prst="rect">
              <a:avLst/>
            </a:prstGeom>
          </p:spPr>
        </p:pic>
        <p:sp>
          <p:nvSpPr>
            <p:cNvPr id="23" name="Rectangle 22"/>
            <p:cNvSpPr/>
            <p:nvPr/>
          </p:nvSpPr>
          <p:spPr>
            <a:xfrm>
              <a:off x="5905500" y="1166613"/>
              <a:ext cx="2254250" cy="21451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Box 24"/>
          <p:cNvSpPr txBox="1"/>
          <p:nvPr/>
        </p:nvSpPr>
        <p:spPr>
          <a:xfrm>
            <a:off x="6308718" y="1029572"/>
            <a:ext cx="1501782" cy="369332"/>
          </a:xfrm>
          <a:prstGeom prst="rect">
            <a:avLst/>
          </a:prstGeom>
          <a:noFill/>
        </p:spPr>
        <p:txBody>
          <a:bodyPr wrap="square" rtlCol="0">
            <a:spAutoFit/>
          </a:bodyPr>
          <a:lstStyle/>
          <a:p>
            <a:r>
              <a:rPr lang="en-US" dirty="0" smtClean="0"/>
              <a:t>NMR Signal</a:t>
            </a:r>
            <a:endParaRPr lang="en-US" dirty="0"/>
          </a:p>
        </p:txBody>
      </p:sp>
      <p:pic>
        <p:nvPicPr>
          <p:cNvPr id="26" name="Picture 25" descr="target talk equations.pdf"/>
          <p:cNvPicPr>
            <a:picLocks noChangeAspect="1"/>
          </p:cNvPicPr>
          <p:nvPr/>
        </p:nvPicPr>
        <mc:AlternateContent>
          <mc:Choice xmlns:ma="http://schemas.microsoft.com/office/mac/drawingml/2008/main" Requires="ma">
            <p:blipFill>
              <a:blip r:embed="rId8"/>
              <a:srcRect l="35369" t="38350" r="35904" b="53379"/>
              <a:stretch>
                <a:fillRect/>
              </a:stretch>
            </p:blipFill>
          </mc:Choice>
          <mc:Fallback>
            <p:blipFill>
              <a:blip r:embed="rId9"/>
              <a:srcRect l="35369" t="38350" r="35904" b="53379"/>
              <a:stretch>
                <a:fillRect/>
              </a:stretch>
            </p:blipFill>
          </mc:Fallback>
        </mc:AlternateContent>
        <p:spPr>
          <a:xfrm>
            <a:off x="1529397" y="3770447"/>
            <a:ext cx="2317750" cy="863613"/>
          </a:xfrm>
          <a:prstGeom prst="rect">
            <a:avLst/>
          </a:prstGeom>
        </p:spPr>
      </p:pic>
      <p:sp>
        <p:nvSpPr>
          <p:cNvPr id="17" name="TextBox 16"/>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37</a:t>
            </a:r>
            <a:endParaRPr lang="en-US" sz="1600" dirty="0">
              <a:solidFill>
                <a:schemeClr val="bg1">
                  <a:lumMod val="65000"/>
                </a:schemeClr>
              </a:solidFill>
            </a:endParaRPr>
          </a:p>
        </p:txBody>
      </p:sp>
      <p:sp>
        <p:nvSpPr>
          <p:cNvPr id="27" name="TextBox 26"/>
          <p:cNvSpPr txBox="1"/>
          <p:nvPr/>
        </p:nvSpPr>
        <p:spPr>
          <a:xfrm>
            <a:off x="6689717" y="6487815"/>
            <a:ext cx="2397125" cy="307777"/>
          </a:xfrm>
          <a:prstGeom prst="rect">
            <a:avLst/>
          </a:prstGeom>
          <a:noFill/>
        </p:spPr>
        <p:txBody>
          <a:bodyPr wrap="square" rtlCol="0">
            <a:spAutoFit/>
          </a:bodyPr>
          <a:lstStyle/>
          <a:p>
            <a:r>
              <a:rPr lang="en-US" sz="1400" dirty="0" smtClean="0">
                <a:latin typeface="Cambria"/>
                <a:cs typeface="Cambria"/>
              </a:rPr>
              <a:t>Courtesy of T. </a:t>
            </a:r>
            <a:r>
              <a:rPr lang="en-US" sz="1400" dirty="0" err="1" smtClean="0">
                <a:latin typeface="Cambria"/>
                <a:cs typeface="Cambria"/>
              </a:rPr>
              <a:t>Badman</a:t>
            </a:r>
            <a:endParaRPr lang="en-US" sz="1400" dirty="0">
              <a:latin typeface="Cambria"/>
              <a:cs typeface="Cambri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Target Setup</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23" name="Picture 22" descr="IMG_3310.JPG"/>
          <p:cNvPicPr>
            <a:picLocks noChangeAspect="1"/>
          </p:cNvPicPr>
          <p:nvPr/>
        </p:nvPicPr>
        <p:blipFill>
          <a:blip r:embed="rId4"/>
          <a:srcRect l="16675"/>
          <a:stretch>
            <a:fillRect/>
          </a:stretch>
        </p:blipFill>
        <p:spPr>
          <a:xfrm>
            <a:off x="1876342" y="1283373"/>
            <a:ext cx="5587474" cy="5029200"/>
          </a:xfrm>
          <a:prstGeom prst="rect">
            <a:avLst/>
          </a:prstGeom>
        </p:spPr>
      </p:pic>
      <p:sp>
        <p:nvSpPr>
          <p:cNvPr id="9" name="TextBox 8"/>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38</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Slow/Fast Raster</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9" name="Rounded Rectangle 8"/>
          <p:cNvSpPr/>
          <p:nvPr/>
        </p:nvSpPr>
        <p:spPr>
          <a:xfrm>
            <a:off x="6329875" y="3054311"/>
            <a:ext cx="402133" cy="1514205"/>
          </a:xfrm>
          <a:prstGeom prst="roundRect">
            <a:avLst/>
          </a:prstGeom>
          <a:solidFill>
            <a:schemeClr val="accent6">
              <a:alpha val="2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744691" y="3550772"/>
            <a:ext cx="278018" cy="496461"/>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ounded Rectangle 10"/>
          <p:cNvSpPr/>
          <p:nvPr/>
        </p:nvSpPr>
        <p:spPr>
          <a:xfrm>
            <a:off x="1500966" y="3674887"/>
            <a:ext cx="278018" cy="317735"/>
          </a:xfrm>
          <a:prstGeom prst="roundRect">
            <a:avLst/>
          </a:prstGeom>
          <a:solidFill>
            <a:schemeClr val="accent1">
              <a:alpha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1158408" y="3674887"/>
            <a:ext cx="278018" cy="317735"/>
          </a:xfrm>
          <a:prstGeom prst="roundRect">
            <a:avLst/>
          </a:prstGeom>
          <a:solidFill>
            <a:schemeClr val="accent1">
              <a:alpha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p:cNvSpPr/>
          <p:nvPr/>
        </p:nvSpPr>
        <p:spPr>
          <a:xfrm>
            <a:off x="4095802" y="3633515"/>
            <a:ext cx="218443" cy="372346"/>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p:nvSpPr>
        <p:spPr>
          <a:xfrm>
            <a:off x="4385404" y="3633515"/>
            <a:ext cx="218443" cy="372346"/>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a:spLocks noChangeAspect="1"/>
          </p:cNvSpPr>
          <p:nvPr/>
        </p:nvSpPr>
        <p:spPr>
          <a:xfrm>
            <a:off x="4812864" y="3397707"/>
            <a:ext cx="849867" cy="846788"/>
          </a:xfrm>
          <a:prstGeom prst="ellipse">
            <a:avLst/>
          </a:prstGeom>
          <a:solidFill>
            <a:schemeClr val="accent4">
              <a:alpha val="25000"/>
            </a:schemeClr>
          </a:solidFill>
          <a:ln>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945822" y="3615698"/>
            <a:ext cx="957355" cy="431537"/>
          </a:xfrm>
          <a:prstGeom prst="rect">
            <a:avLst/>
          </a:prstGeom>
          <a:solidFill>
            <a:srgbClr val="F0EE2B">
              <a:alpha val="25000"/>
            </a:srgbClr>
          </a:solidFill>
          <a:ln>
            <a:solidFill>
              <a:srgbClr val="D8D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1957585" flipV="1">
            <a:off x="6841212" y="4448974"/>
            <a:ext cx="1609458" cy="964141"/>
          </a:xfrm>
          <a:prstGeom prst="rect">
            <a:avLst/>
          </a:prstGeom>
          <a:solidFill>
            <a:schemeClr val="accent3">
              <a:alpha val="25000"/>
            </a:schemeClr>
          </a:solidFill>
          <a:ln>
            <a:solidFill>
              <a:srgbClr val="4F62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808048" y="3685074"/>
            <a:ext cx="366498" cy="254663"/>
          </a:xfrm>
          <a:prstGeom prst="rect">
            <a:avLst/>
          </a:prstGeom>
          <a:solidFill>
            <a:schemeClr val="accent2">
              <a:lumMod val="75000"/>
              <a:alpha val="25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015944" y="3615698"/>
            <a:ext cx="957355" cy="431537"/>
          </a:xfrm>
          <a:prstGeom prst="rect">
            <a:avLst/>
          </a:prstGeom>
          <a:solidFill>
            <a:srgbClr val="F0EE2B">
              <a:alpha val="25000"/>
            </a:srgbClr>
          </a:solidFill>
          <a:ln>
            <a:solidFill>
              <a:srgbClr val="D8D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rot="19642415" flipH="1" flipV="1">
            <a:off x="6862931" y="2270196"/>
            <a:ext cx="1609458" cy="964141"/>
          </a:xfrm>
          <a:prstGeom prst="rect">
            <a:avLst/>
          </a:prstGeom>
          <a:solidFill>
            <a:schemeClr val="accent3">
              <a:alpha val="25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a:off x="124115" y="3816157"/>
            <a:ext cx="5228314" cy="2194"/>
          </a:xfrm>
          <a:prstGeom prst="straightConnector1">
            <a:avLst/>
          </a:prstGeom>
          <a:ln w="25400" cap="flat" cmpd="sng" algn="ctr">
            <a:solidFill>
              <a:srgbClr val="000000"/>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58"/>
          <p:cNvCxnSpPr/>
          <p:nvPr/>
        </p:nvCxnSpPr>
        <p:spPr>
          <a:xfrm flipV="1">
            <a:off x="5301314" y="3409866"/>
            <a:ext cx="1274583" cy="413581"/>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59"/>
          <p:cNvCxnSpPr/>
          <p:nvPr/>
        </p:nvCxnSpPr>
        <p:spPr>
          <a:xfrm flipV="1">
            <a:off x="6575897" y="2061390"/>
            <a:ext cx="2321062" cy="1348476"/>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301314" y="3835439"/>
            <a:ext cx="1274583" cy="413581"/>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6575897" y="4256959"/>
            <a:ext cx="2321062" cy="1348476"/>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335467" y="3820871"/>
            <a:ext cx="3371469" cy="2194"/>
          </a:xfrm>
          <a:prstGeom prst="straightConnector1">
            <a:avLst/>
          </a:prstGeom>
          <a:ln w="25400" cap="flat" cmpd="sng" algn="ctr">
            <a:solidFill>
              <a:schemeClr val="bg1">
                <a:lumMod val="75000"/>
              </a:schemeClr>
            </a:solidFill>
            <a:prstDash val="sysDash"/>
            <a:round/>
            <a:headEnd type="none" w="med" len="med"/>
            <a:tailEnd type="none" w="med" len="sm"/>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rot="19634174">
            <a:off x="6664335" y="2215127"/>
            <a:ext cx="1629824" cy="461665"/>
          </a:xfrm>
          <a:prstGeom prst="rect">
            <a:avLst/>
          </a:prstGeom>
          <a:noFill/>
        </p:spPr>
        <p:txBody>
          <a:bodyPr wrap="square" rtlCol="0">
            <a:spAutoFit/>
          </a:bodyPr>
          <a:lstStyle/>
          <a:p>
            <a:r>
              <a:rPr lang="en-US" sz="2400" dirty="0" smtClean="0">
                <a:solidFill>
                  <a:schemeClr val="bg1">
                    <a:lumMod val="85000"/>
                  </a:schemeClr>
                </a:solidFill>
              </a:rPr>
              <a:t>Left - HRS</a:t>
            </a:r>
            <a:endParaRPr lang="en-US" sz="2400" dirty="0">
              <a:solidFill>
                <a:schemeClr val="bg1">
                  <a:lumMod val="85000"/>
                </a:schemeClr>
              </a:solidFill>
            </a:endParaRPr>
          </a:p>
        </p:txBody>
      </p:sp>
      <p:sp>
        <p:nvSpPr>
          <p:cNvPr id="29" name="TextBox 28"/>
          <p:cNvSpPr txBox="1"/>
          <p:nvPr/>
        </p:nvSpPr>
        <p:spPr>
          <a:xfrm rot="1965826" flipH="1">
            <a:off x="6669707" y="4974869"/>
            <a:ext cx="1721972" cy="461665"/>
          </a:xfrm>
          <a:prstGeom prst="rect">
            <a:avLst/>
          </a:prstGeom>
          <a:noFill/>
        </p:spPr>
        <p:txBody>
          <a:bodyPr wrap="square" rtlCol="0">
            <a:spAutoFit/>
          </a:bodyPr>
          <a:lstStyle/>
          <a:p>
            <a:r>
              <a:rPr lang="en-US" sz="2400" dirty="0" smtClean="0">
                <a:solidFill>
                  <a:schemeClr val="bg1">
                    <a:lumMod val="85000"/>
                  </a:schemeClr>
                </a:solidFill>
              </a:rPr>
              <a:t>Right - HRS</a:t>
            </a:r>
            <a:endParaRPr lang="en-US" sz="2400" dirty="0">
              <a:solidFill>
                <a:schemeClr val="bg1">
                  <a:lumMod val="85000"/>
                </a:schemeClr>
              </a:solidFill>
            </a:endParaRPr>
          </a:p>
        </p:txBody>
      </p:sp>
      <p:sp>
        <p:nvSpPr>
          <p:cNvPr id="30" name="TextBox 29"/>
          <p:cNvSpPr txBox="1"/>
          <p:nvPr/>
        </p:nvSpPr>
        <p:spPr>
          <a:xfrm>
            <a:off x="4771867" y="4683050"/>
            <a:ext cx="1366381" cy="461665"/>
          </a:xfrm>
          <a:prstGeom prst="rect">
            <a:avLst/>
          </a:prstGeom>
          <a:noFill/>
        </p:spPr>
        <p:txBody>
          <a:bodyPr wrap="square" rtlCol="0">
            <a:spAutoFit/>
          </a:bodyPr>
          <a:lstStyle/>
          <a:p>
            <a:r>
              <a:rPr lang="en-US" sz="2400" dirty="0" smtClean="0">
                <a:solidFill>
                  <a:schemeClr val="bg1">
                    <a:lumMod val="85000"/>
                  </a:schemeClr>
                </a:solidFill>
              </a:rPr>
              <a:t>Target</a:t>
            </a:r>
            <a:endParaRPr lang="en-US" sz="2400" dirty="0">
              <a:solidFill>
                <a:schemeClr val="bg1">
                  <a:lumMod val="85000"/>
                </a:schemeClr>
              </a:solidFill>
            </a:endParaRPr>
          </a:p>
        </p:txBody>
      </p:sp>
      <p:sp>
        <p:nvSpPr>
          <p:cNvPr id="31" name="TextBox 30"/>
          <p:cNvSpPr txBox="1"/>
          <p:nvPr/>
        </p:nvSpPr>
        <p:spPr>
          <a:xfrm>
            <a:off x="2314302" y="4803439"/>
            <a:ext cx="1327084" cy="830997"/>
          </a:xfrm>
          <a:prstGeom prst="rect">
            <a:avLst/>
          </a:prstGeom>
          <a:noFill/>
        </p:spPr>
        <p:txBody>
          <a:bodyPr wrap="square" rtlCol="0">
            <a:spAutoFit/>
          </a:bodyPr>
          <a:lstStyle/>
          <a:p>
            <a:pPr algn="ctr"/>
            <a:r>
              <a:rPr lang="en-US" sz="2400" dirty="0" smtClean="0">
                <a:solidFill>
                  <a:schemeClr val="bg1">
                    <a:lumMod val="85000"/>
                  </a:schemeClr>
                </a:solidFill>
              </a:rPr>
              <a:t>Chicane Magnets</a:t>
            </a:r>
            <a:endParaRPr lang="en-US" sz="2400" dirty="0">
              <a:solidFill>
                <a:schemeClr val="bg1">
                  <a:lumMod val="85000"/>
                </a:schemeClr>
              </a:solidFill>
            </a:endParaRPr>
          </a:p>
        </p:txBody>
      </p:sp>
      <p:sp>
        <p:nvSpPr>
          <p:cNvPr id="32" name="TextBox 31"/>
          <p:cNvSpPr txBox="1"/>
          <p:nvPr/>
        </p:nvSpPr>
        <p:spPr>
          <a:xfrm>
            <a:off x="5354803" y="1543515"/>
            <a:ext cx="1950143" cy="830997"/>
          </a:xfrm>
          <a:prstGeom prst="rect">
            <a:avLst/>
          </a:prstGeom>
          <a:noFill/>
        </p:spPr>
        <p:txBody>
          <a:bodyPr wrap="square" rtlCol="0">
            <a:spAutoFit/>
          </a:bodyPr>
          <a:lstStyle/>
          <a:p>
            <a:r>
              <a:rPr lang="en-US" sz="2400" dirty="0" smtClean="0">
                <a:solidFill>
                  <a:schemeClr val="bg1">
                    <a:lumMod val="85000"/>
                  </a:schemeClr>
                </a:solidFill>
              </a:rPr>
              <a:t>Septum Magnet</a:t>
            </a:r>
            <a:endParaRPr lang="en-US" sz="2400" dirty="0">
              <a:solidFill>
                <a:schemeClr val="bg1">
                  <a:lumMod val="85000"/>
                </a:schemeClr>
              </a:solidFill>
            </a:endParaRPr>
          </a:p>
        </p:txBody>
      </p:sp>
      <p:cxnSp>
        <p:nvCxnSpPr>
          <p:cNvPr id="33" name="Straight Arrow Connector 32"/>
          <p:cNvCxnSpPr/>
          <p:nvPr/>
        </p:nvCxnSpPr>
        <p:spPr>
          <a:xfrm rot="5400000" flipH="1" flipV="1">
            <a:off x="5026161" y="4561095"/>
            <a:ext cx="447844" cy="862"/>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4" name="Left Bracket 33"/>
          <p:cNvSpPr/>
          <p:nvPr/>
        </p:nvSpPr>
        <p:spPr>
          <a:xfrm rot="5400000" flipV="1">
            <a:off x="4252340" y="3222667"/>
            <a:ext cx="186173" cy="599890"/>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7" name="Straight Arrow Connector 36"/>
          <p:cNvCxnSpPr/>
          <p:nvPr/>
        </p:nvCxnSpPr>
        <p:spPr>
          <a:xfrm rot="16200000" flipH="1">
            <a:off x="3900528" y="2956965"/>
            <a:ext cx="579204" cy="248230"/>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rot="16200000" flipV="1">
            <a:off x="516086" y="4472172"/>
            <a:ext cx="902056" cy="210475"/>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006909" y="1996083"/>
            <a:ext cx="1950143" cy="830997"/>
          </a:xfrm>
          <a:prstGeom prst="rect">
            <a:avLst/>
          </a:prstGeom>
          <a:noFill/>
        </p:spPr>
        <p:txBody>
          <a:bodyPr wrap="square" rtlCol="0">
            <a:spAutoFit/>
          </a:bodyPr>
          <a:lstStyle/>
          <a:p>
            <a:pPr algn="ctr"/>
            <a:r>
              <a:rPr lang="en-US" sz="2400" dirty="0" smtClean="0">
                <a:solidFill>
                  <a:schemeClr val="bg1">
                    <a:lumMod val="85000"/>
                  </a:schemeClr>
                </a:solidFill>
              </a:rPr>
              <a:t>Beam Current Monitors</a:t>
            </a:r>
            <a:endParaRPr lang="en-US" sz="2400" dirty="0">
              <a:solidFill>
                <a:schemeClr val="bg1">
                  <a:lumMod val="85000"/>
                </a:schemeClr>
              </a:solidFill>
            </a:endParaRPr>
          </a:p>
        </p:txBody>
      </p:sp>
      <p:sp>
        <p:nvSpPr>
          <p:cNvPr id="40" name="TextBox 39"/>
          <p:cNvSpPr txBox="1"/>
          <p:nvPr/>
        </p:nvSpPr>
        <p:spPr>
          <a:xfrm>
            <a:off x="97279" y="4977638"/>
            <a:ext cx="1950143" cy="830997"/>
          </a:xfrm>
          <a:prstGeom prst="rect">
            <a:avLst/>
          </a:prstGeom>
          <a:noFill/>
        </p:spPr>
        <p:txBody>
          <a:bodyPr wrap="square" rtlCol="0">
            <a:spAutoFit/>
          </a:bodyPr>
          <a:lstStyle/>
          <a:p>
            <a:pPr algn="ctr"/>
            <a:r>
              <a:rPr lang="en-US" sz="2400" dirty="0" smtClean="0">
                <a:solidFill>
                  <a:schemeClr val="bg1">
                    <a:lumMod val="85000"/>
                  </a:schemeClr>
                </a:solidFill>
              </a:rPr>
              <a:t>Beam Profile Monitors</a:t>
            </a:r>
            <a:endParaRPr lang="en-US" sz="2400" dirty="0">
              <a:solidFill>
                <a:schemeClr val="bg1">
                  <a:lumMod val="85000"/>
                </a:schemeClr>
              </a:solidFill>
            </a:endParaRPr>
          </a:p>
        </p:txBody>
      </p:sp>
      <p:sp>
        <p:nvSpPr>
          <p:cNvPr id="41" name="TextBox 40"/>
          <p:cNvSpPr txBox="1"/>
          <p:nvPr/>
        </p:nvSpPr>
        <p:spPr>
          <a:xfrm>
            <a:off x="525894" y="1996083"/>
            <a:ext cx="1950143" cy="830997"/>
          </a:xfrm>
          <a:prstGeom prst="rect">
            <a:avLst/>
          </a:prstGeom>
          <a:noFill/>
        </p:spPr>
        <p:txBody>
          <a:bodyPr wrap="square" rtlCol="0">
            <a:spAutoFit/>
          </a:bodyPr>
          <a:lstStyle/>
          <a:p>
            <a:pPr algn="ctr"/>
            <a:r>
              <a:rPr lang="en-US" sz="2400" dirty="0" smtClean="0">
                <a:solidFill>
                  <a:srgbClr val="000000"/>
                </a:solidFill>
              </a:rPr>
              <a:t>Slow/Fast Raster</a:t>
            </a:r>
            <a:endParaRPr lang="en-US" sz="2400" dirty="0">
              <a:solidFill>
                <a:srgbClr val="000000"/>
              </a:solidFill>
            </a:endParaRPr>
          </a:p>
        </p:txBody>
      </p:sp>
      <p:sp>
        <p:nvSpPr>
          <p:cNvPr id="42" name="TextBox 41"/>
          <p:cNvSpPr txBox="1"/>
          <p:nvPr/>
        </p:nvSpPr>
        <p:spPr>
          <a:xfrm>
            <a:off x="5688056" y="5450258"/>
            <a:ext cx="1366381" cy="830997"/>
          </a:xfrm>
          <a:prstGeom prst="rect">
            <a:avLst/>
          </a:prstGeom>
          <a:noFill/>
        </p:spPr>
        <p:txBody>
          <a:bodyPr wrap="square" rtlCol="0">
            <a:spAutoFit/>
          </a:bodyPr>
          <a:lstStyle/>
          <a:p>
            <a:r>
              <a:rPr lang="en-US" sz="2400" dirty="0" smtClean="0">
                <a:solidFill>
                  <a:schemeClr val="bg1">
                    <a:lumMod val="85000"/>
                  </a:schemeClr>
                </a:solidFill>
              </a:rPr>
              <a:t>Local Dump</a:t>
            </a:r>
            <a:endParaRPr lang="en-US" sz="2400" dirty="0">
              <a:solidFill>
                <a:schemeClr val="bg1">
                  <a:lumMod val="85000"/>
                </a:schemeClr>
              </a:solidFill>
            </a:endParaRPr>
          </a:p>
        </p:txBody>
      </p:sp>
      <p:sp>
        <p:nvSpPr>
          <p:cNvPr id="43" name="Left Bracket 42"/>
          <p:cNvSpPr/>
          <p:nvPr/>
        </p:nvSpPr>
        <p:spPr>
          <a:xfrm rot="5400000" flipV="1">
            <a:off x="1379940" y="3205107"/>
            <a:ext cx="186173" cy="691328"/>
          </a:xfrm>
          <a:prstGeom prst="leftBracket">
            <a:avLst/>
          </a:prstGeom>
          <a:ln w="381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4" name="Straight Arrow Connector 43"/>
          <p:cNvCxnSpPr/>
          <p:nvPr/>
        </p:nvCxnSpPr>
        <p:spPr>
          <a:xfrm rot="16200000" flipH="1">
            <a:off x="5730234" y="2535168"/>
            <a:ext cx="649126" cy="366498"/>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16200000" flipV="1">
            <a:off x="5447057" y="4627936"/>
            <a:ext cx="1241743" cy="213236"/>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6" name="Left Bracket 45"/>
          <p:cNvSpPr/>
          <p:nvPr/>
        </p:nvSpPr>
        <p:spPr>
          <a:xfrm rot="16200000">
            <a:off x="2850222" y="3916882"/>
            <a:ext cx="186173" cy="654753"/>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7" name="Straight Arrow Connector 46"/>
          <p:cNvCxnSpPr/>
          <p:nvPr/>
        </p:nvCxnSpPr>
        <p:spPr>
          <a:xfrm rot="5400000" flipH="1" flipV="1">
            <a:off x="2741653" y="4669919"/>
            <a:ext cx="447844" cy="862"/>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rot="5400000">
            <a:off x="1192290" y="3073685"/>
            <a:ext cx="530254" cy="1588"/>
          </a:xfrm>
          <a:prstGeom prst="straightConnector1">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9" name="Freeform 48"/>
          <p:cNvSpPr/>
          <p:nvPr/>
        </p:nvSpPr>
        <p:spPr>
          <a:xfrm>
            <a:off x="6212703" y="3528541"/>
            <a:ext cx="137767" cy="281459"/>
          </a:xfrm>
          <a:custGeom>
            <a:avLst/>
            <a:gdLst>
              <a:gd name="connsiteX0" fmla="*/ 0 w 70937"/>
              <a:gd name="connsiteY0" fmla="*/ 0 h 281459"/>
              <a:gd name="connsiteX1" fmla="*/ 61784 w 70937"/>
              <a:gd name="connsiteY1" fmla="*/ 123567 h 281459"/>
              <a:gd name="connsiteX2" fmla="*/ 54919 w 70937"/>
              <a:gd name="connsiteY2" fmla="*/ 281459 h 281459"/>
            </a:gdLst>
            <a:ahLst/>
            <a:cxnLst>
              <a:cxn ang="0">
                <a:pos x="connsiteX0" y="connsiteY0"/>
              </a:cxn>
              <a:cxn ang="0">
                <a:pos x="connsiteX1" y="connsiteY1"/>
              </a:cxn>
              <a:cxn ang="0">
                <a:pos x="connsiteX2" y="connsiteY2"/>
              </a:cxn>
            </a:cxnLst>
            <a:rect l="l" t="t" r="r" b="b"/>
            <a:pathLst>
              <a:path w="70937" h="281459">
                <a:moveTo>
                  <a:pt x="0" y="0"/>
                </a:moveTo>
                <a:cubicBezTo>
                  <a:pt x="26315" y="38328"/>
                  <a:pt x="52631" y="76657"/>
                  <a:pt x="61784" y="123567"/>
                </a:cubicBezTo>
                <a:cubicBezTo>
                  <a:pt x="70937" y="170477"/>
                  <a:pt x="54919" y="281459"/>
                  <a:pt x="54919" y="281459"/>
                </a:cubicBezTo>
              </a:path>
            </a:pathLst>
          </a:custGeom>
          <a:ln>
            <a:solidFill>
              <a:srgbClr val="D9D9D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TextBox 49"/>
          <p:cNvSpPr txBox="1"/>
          <p:nvPr/>
        </p:nvSpPr>
        <p:spPr>
          <a:xfrm>
            <a:off x="6284532" y="3449031"/>
            <a:ext cx="610190" cy="338554"/>
          </a:xfrm>
          <a:prstGeom prst="rect">
            <a:avLst/>
          </a:prstGeom>
          <a:noFill/>
        </p:spPr>
        <p:txBody>
          <a:bodyPr wrap="square" rtlCol="0">
            <a:spAutoFit/>
          </a:bodyPr>
          <a:lstStyle/>
          <a:p>
            <a:r>
              <a:rPr lang="en-US" sz="1600" dirty="0" smtClean="0">
                <a:solidFill>
                  <a:schemeClr val="bg1">
                    <a:lumMod val="85000"/>
                  </a:schemeClr>
                </a:solidFill>
              </a:rPr>
              <a:t>6°</a:t>
            </a:r>
            <a:endParaRPr lang="en-US" sz="1600" dirty="0">
              <a:solidFill>
                <a:schemeClr val="bg1">
                  <a:lumMod val="85000"/>
                </a:schemeClr>
              </a:solidFill>
            </a:endParaRPr>
          </a:p>
        </p:txBody>
      </p:sp>
      <p:sp>
        <p:nvSpPr>
          <p:cNvPr id="51" name="Freeform 50"/>
          <p:cNvSpPr/>
          <p:nvPr/>
        </p:nvSpPr>
        <p:spPr>
          <a:xfrm>
            <a:off x="6761892" y="3823730"/>
            <a:ext cx="147594" cy="521729"/>
          </a:xfrm>
          <a:custGeom>
            <a:avLst/>
            <a:gdLst>
              <a:gd name="connsiteX0" fmla="*/ 61784 w 147594"/>
              <a:gd name="connsiteY0" fmla="*/ 0 h 521729"/>
              <a:gd name="connsiteX1" fmla="*/ 137297 w 147594"/>
              <a:gd name="connsiteY1" fmla="*/ 274594 h 521729"/>
              <a:gd name="connsiteX2" fmla="*/ 0 w 147594"/>
              <a:gd name="connsiteY2" fmla="*/ 521729 h 521729"/>
              <a:gd name="connsiteX3" fmla="*/ 0 w 147594"/>
              <a:gd name="connsiteY3" fmla="*/ 521729 h 521729"/>
            </a:gdLst>
            <a:ahLst/>
            <a:cxnLst>
              <a:cxn ang="0">
                <a:pos x="connsiteX0" y="connsiteY0"/>
              </a:cxn>
              <a:cxn ang="0">
                <a:pos x="connsiteX1" y="connsiteY1"/>
              </a:cxn>
              <a:cxn ang="0">
                <a:pos x="connsiteX2" y="connsiteY2"/>
              </a:cxn>
              <a:cxn ang="0">
                <a:pos x="connsiteX3" y="connsiteY3"/>
              </a:cxn>
            </a:cxnLst>
            <a:rect l="l" t="t" r="r" b="b"/>
            <a:pathLst>
              <a:path w="147594" h="521729">
                <a:moveTo>
                  <a:pt x="61784" y="0"/>
                </a:moveTo>
                <a:cubicBezTo>
                  <a:pt x="104689" y="93819"/>
                  <a:pt x="147594" y="187639"/>
                  <a:pt x="137297" y="274594"/>
                </a:cubicBezTo>
                <a:cubicBezTo>
                  <a:pt x="127000" y="361549"/>
                  <a:pt x="0" y="521729"/>
                  <a:pt x="0" y="521729"/>
                </a:cubicBezTo>
                <a:lnTo>
                  <a:pt x="0" y="521729"/>
                </a:lnTo>
              </a:path>
            </a:pathLst>
          </a:custGeom>
          <a:ln>
            <a:solidFill>
              <a:srgbClr val="D9D9D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TextBox 51"/>
          <p:cNvSpPr txBox="1"/>
          <p:nvPr/>
        </p:nvSpPr>
        <p:spPr>
          <a:xfrm>
            <a:off x="6854566" y="3812618"/>
            <a:ext cx="610190" cy="338554"/>
          </a:xfrm>
          <a:prstGeom prst="rect">
            <a:avLst/>
          </a:prstGeom>
          <a:noFill/>
        </p:spPr>
        <p:txBody>
          <a:bodyPr wrap="square" rtlCol="0">
            <a:spAutoFit/>
          </a:bodyPr>
          <a:lstStyle/>
          <a:p>
            <a:r>
              <a:rPr lang="en-US" sz="1600" dirty="0" smtClean="0">
                <a:solidFill>
                  <a:schemeClr val="bg1">
                    <a:lumMod val="85000"/>
                  </a:schemeClr>
                </a:solidFill>
              </a:rPr>
              <a:t>12.5°</a:t>
            </a:r>
            <a:endParaRPr lang="en-US" sz="1600" dirty="0">
              <a:solidFill>
                <a:schemeClr val="bg1">
                  <a:lumMod val="85000"/>
                </a:schemeClr>
              </a:solidFill>
            </a:endParaRPr>
          </a:p>
        </p:txBody>
      </p:sp>
      <p:sp>
        <p:nvSpPr>
          <p:cNvPr id="53" name="TextBox 52"/>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39</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Inclusive Electron Scattering</a:t>
            </a:r>
            <a:endParaRPr lang="en-US" sz="4000" dirty="0">
              <a:latin typeface="Rockwell"/>
              <a:cs typeface="Rockwell"/>
            </a:endParaRPr>
          </a:p>
        </p:txBody>
      </p:sp>
      <p:grpSp>
        <p:nvGrpSpPr>
          <p:cNvPr id="6"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2">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68" name="Straight Arrow Connector 67"/>
          <p:cNvCxnSpPr/>
          <p:nvPr/>
        </p:nvCxnSpPr>
        <p:spPr>
          <a:xfrm rot="5400000">
            <a:off x="6427111" y="2729410"/>
            <a:ext cx="961209" cy="2"/>
          </a:xfrm>
          <a:prstGeom prst="straightConnector1">
            <a:avLst/>
          </a:prstGeom>
          <a:ln w="38100" cap="flat" cmpd="sng" algn="ctr">
            <a:solidFill>
              <a:schemeClr val="accent6"/>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88" name="Group 36"/>
          <p:cNvGrpSpPr/>
          <p:nvPr/>
        </p:nvGrpSpPr>
        <p:grpSpPr>
          <a:xfrm>
            <a:off x="277032" y="1680960"/>
            <a:ext cx="4026293" cy="1048453"/>
            <a:chOff x="4809924" y="1968807"/>
            <a:chExt cx="3541507" cy="922214"/>
          </a:xfrm>
        </p:grpSpPr>
        <p:grpSp>
          <p:nvGrpSpPr>
            <p:cNvPr id="89" name="Group 35"/>
            <p:cNvGrpSpPr/>
            <p:nvPr/>
          </p:nvGrpSpPr>
          <p:grpSpPr>
            <a:xfrm>
              <a:off x="4809925" y="2595894"/>
              <a:ext cx="2487561" cy="287993"/>
              <a:chOff x="4809925" y="2711349"/>
              <a:chExt cx="2487561" cy="287993"/>
            </a:xfrm>
          </p:grpSpPr>
          <p:cxnSp>
            <p:nvCxnSpPr>
              <p:cNvPr id="99" name="Straight Arrow Connector 98"/>
              <p:cNvCxnSpPr/>
              <p:nvPr/>
            </p:nvCxnSpPr>
            <p:spPr>
              <a:xfrm flipV="1">
                <a:off x="4809925" y="2987247"/>
                <a:ext cx="1270000" cy="1209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rot="20160000" flipV="1">
                <a:off x="6027486" y="2711349"/>
                <a:ext cx="1270000" cy="1209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90" name="TextBox 89"/>
            <p:cNvSpPr txBox="1"/>
            <p:nvPr/>
          </p:nvSpPr>
          <p:spPr>
            <a:xfrm>
              <a:off x="4809924" y="2481387"/>
              <a:ext cx="1106383" cy="324863"/>
            </a:xfrm>
            <a:prstGeom prst="rect">
              <a:avLst/>
            </a:prstGeom>
            <a:noFill/>
          </p:spPr>
          <p:txBody>
            <a:bodyPr wrap="square" rtlCol="0">
              <a:spAutoFit/>
            </a:bodyPr>
            <a:lstStyle/>
            <a:p>
              <a:r>
                <a:rPr lang="en-US" b="1" i="1" dirty="0" smtClean="0"/>
                <a:t>p = (</a:t>
              </a:r>
              <a:r>
                <a:rPr lang="en-US" b="1" i="1" dirty="0" err="1" smtClean="0"/>
                <a:t>E,k</a:t>
              </a:r>
              <a:r>
                <a:rPr lang="en-US" b="1" i="1" dirty="0" smtClean="0"/>
                <a:t>)</a:t>
              </a:r>
              <a:endParaRPr lang="en-US" b="1" i="1" dirty="0"/>
            </a:p>
          </p:txBody>
        </p:sp>
        <p:sp>
          <p:nvSpPr>
            <p:cNvPr id="91" name="TextBox 90"/>
            <p:cNvSpPr txBox="1"/>
            <p:nvPr/>
          </p:nvSpPr>
          <p:spPr>
            <a:xfrm>
              <a:off x="7245048" y="1968807"/>
              <a:ext cx="1106383" cy="324863"/>
            </a:xfrm>
            <a:prstGeom prst="rect">
              <a:avLst/>
            </a:prstGeom>
            <a:noFill/>
          </p:spPr>
          <p:txBody>
            <a:bodyPr wrap="square" rtlCol="0">
              <a:spAutoFit/>
            </a:bodyPr>
            <a:lstStyle/>
            <a:p>
              <a:r>
                <a:rPr lang="en-US" b="1" i="1" dirty="0" smtClean="0"/>
                <a:t>p’ = (</a:t>
              </a:r>
              <a:r>
                <a:rPr lang="en-US" b="1" i="1" dirty="0" err="1" smtClean="0"/>
                <a:t>E’,k</a:t>
              </a:r>
              <a:r>
                <a:rPr lang="en-US" b="1" i="1" dirty="0" smtClean="0"/>
                <a:t>’)</a:t>
              </a:r>
              <a:endParaRPr lang="en-US" b="1" i="1" dirty="0"/>
            </a:p>
          </p:txBody>
        </p:sp>
        <p:sp>
          <p:nvSpPr>
            <p:cNvPr id="92" name="TextBox 91"/>
            <p:cNvSpPr txBox="1"/>
            <p:nvPr/>
          </p:nvSpPr>
          <p:spPr>
            <a:xfrm>
              <a:off x="6533100" y="2566158"/>
              <a:ext cx="307408" cy="324863"/>
            </a:xfrm>
            <a:prstGeom prst="rect">
              <a:avLst/>
            </a:prstGeom>
            <a:noFill/>
          </p:spPr>
          <p:txBody>
            <a:bodyPr wrap="square" rtlCol="0">
              <a:spAutoFit/>
            </a:bodyPr>
            <a:lstStyle/>
            <a:p>
              <a:r>
                <a:rPr lang="en-US" dirty="0" smtClean="0"/>
                <a:t>θ</a:t>
              </a:r>
              <a:endParaRPr lang="en-US" dirty="0"/>
            </a:p>
          </p:txBody>
        </p:sp>
        <p:cxnSp>
          <p:nvCxnSpPr>
            <p:cNvPr id="93" name="Straight Arrow Connector 92"/>
            <p:cNvCxnSpPr/>
            <p:nvPr/>
          </p:nvCxnSpPr>
          <p:spPr>
            <a:xfrm>
              <a:off x="6029592" y="2868527"/>
              <a:ext cx="1215456" cy="3265"/>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grpSp>
      <p:sp>
        <p:nvSpPr>
          <p:cNvPr id="105" name="TextBox 104"/>
          <p:cNvSpPr txBox="1"/>
          <p:nvPr/>
        </p:nvSpPr>
        <p:spPr>
          <a:xfrm>
            <a:off x="4970771" y="1229536"/>
            <a:ext cx="3533909" cy="830997"/>
          </a:xfrm>
          <a:prstGeom prst="rect">
            <a:avLst/>
          </a:prstGeom>
          <a:noFill/>
        </p:spPr>
        <p:txBody>
          <a:bodyPr wrap="square" rtlCol="0">
            <a:spAutoFit/>
          </a:bodyPr>
          <a:lstStyle/>
          <a:p>
            <a:pPr algn="ctr"/>
            <a:r>
              <a:rPr lang="en-US" sz="2400" dirty="0" smtClean="0">
                <a:latin typeface="Cambria"/>
                <a:cs typeface="Cambria"/>
              </a:rPr>
              <a:t>Scattering from a point-like particle is simple:</a:t>
            </a:r>
            <a:endParaRPr lang="en-US" sz="2400" dirty="0">
              <a:latin typeface="Cambria"/>
              <a:cs typeface="Cambria"/>
            </a:endParaRPr>
          </a:p>
        </p:txBody>
      </p:sp>
      <p:sp>
        <p:nvSpPr>
          <p:cNvPr id="19" name="Rectangle 18"/>
          <p:cNvSpPr/>
          <p:nvPr/>
        </p:nvSpPr>
        <p:spPr>
          <a:xfrm>
            <a:off x="277032" y="973074"/>
            <a:ext cx="2210862" cy="707886"/>
          </a:xfrm>
          <a:prstGeom prst="rect">
            <a:avLst/>
          </a:prstGeom>
        </p:spPr>
        <p:txBody>
          <a:bodyPr wrap="none">
            <a:spAutoFit/>
          </a:bodyPr>
          <a:lstStyle/>
          <a:p>
            <a:r>
              <a:rPr lang="en-US" dirty="0" smtClean="0">
                <a:latin typeface="Rockwell"/>
                <a:cs typeface="Rockwell"/>
              </a:rPr>
              <a:t> </a:t>
            </a:r>
            <a:r>
              <a:rPr lang="en-US" sz="4000" dirty="0" err="1" smtClean="0">
                <a:latin typeface="Rockwell"/>
                <a:cs typeface="Rockwell"/>
              </a:rPr>
              <a:t>N(e,e’)X</a:t>
            </a:r>
            <a:endParaRPr lang="en-US" sz="4000" dirty="0"/>
          </a:p>
        </p:txBody>
      </p:sp>
      <p:pic>
        <p:nvPicPr>
          <p:cNvPr id="20" name="Picture 19" descr="seminar equations.pdf"/>
          <p:cNvPicPr>
            <a:picLocks noChangeAspect="1"/>
          </p:cNvPicPr>
          <p:nvPr/>
        </p:nvPicPr>
        <mc:AlternateContent>
          <mc:Choice xmlns:ma="http://schemas.microsoft.com/office/mac/drawingml/2008/main" Requires="ma">
            <p:blipFill>
              <a:blip r:embed="rId3"/>
              <a:srcRect l="30101" t="29610" r="31487" b="61077"/>
              <a:stretch>
                <a:fillRect/>
              </a:stretch>
            </p:blipFill>
          </mc:Choice>
          <mc:Fallback>
            <p:blipFill>
              <a:blip r:embed="rId4"/>
              <a:srcRect l="30101" t="29610" r="31487" b="61077"/>
              <a:stretch>
                <a:fillRect/>
              </a:stretch>
            </p:blipFill>
          </mc:Fallback>
        </mc:AlternateContent>
        <p:spPr>
          <a:xfrm>
            <a:off x="4870967" y="3210016"/>
            <a:ext cx="3886342" cy="1219419"/>
          </a:xfrm>
          <a:prstGeom prst="rect">
            <a:avLst/>
          </a:prstGeom>
        </p:spPr>
      </p:pic>
      <p:sp>
        <p:nvSpPr>
          <p:cNvPr id="21" name="TextBox 20"/>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4</a:t>
            </a:r>
            <a:endParaRPr lang="en-US" sz="1600" dirty="0">
              <a:solidFill>
                <a:schemeClr val="bg1">
                  <a:lumMod val="65000"/>
                </a:schemeClr>
              </a:solidFill>
            </a:endParaRPr>
          </a:p>
        </p:txBody>
      </p:sp>
      <p:sp>
        <p:nvSpPr>
          <p:cNvPr id="22" name="Oval 21"/>
          <p:cNvSpPr>
            <a:spLocks noChangeAspect="1"/>
          </p:cNvSpPr>
          <p:nvPr/>
        </p:nvSpPr>
        <p:spPr>
          <a:xfrm>
            <a:off x="2577952" y="3763890"/>
            <a:ext cx="47071" cy="45720"/>
          </a:xfrm>
          <a:prstGeom prst="ellipse">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Slow/Fast Raster</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3" name="Content Placeholder 2"/>
          <p:cNvSpPr>
            <a:spLocks noGrp="1"/>
          </p:cNvSpPr>
          <p:nvPr>
            <p:ph idx="1"/>
          </p:nvPr>
        </p:nvSpPr>
        <p:spPr>
          <a:xfrm>
            <a:off x="457200" y="1214238"/>
            <a:ext cx="4525129" cy="4911925"/>
          </a:xfrm>
        </p:spPr>
        <p:txBody>
          <a:bodyPr>
            <a:normAutofit/>
          </a:bodyPr>
          <a:lstStyle/>
          <a:p>
            <a:r>
              <a:rPr lang="en-US" sz="2000" dirty="0" smtClean="0">
                <a:latin typeface="Cambria"/>
                <a:cs typeface="Cambria"/>
              </a:rPr>
              <a:t>Fast Raster: generates a 4mm </a:t>
            </a:r>
            <a:r>
              <a:rPr lang="en-US" sz="2000" dirty="0" err="1" smtClean="0">
                <a:latin typeface="Cambria"/>
                <a:cs typeface="Cambria"/>
              </a:rPr>
              <a:t>x</a:t>
            </a:r>
            <a:r>
              <a:rPr lang="en-US" sz="2000" dirty="0" smtClean="0">
                <a:latin typeface="Cambria"/>
                <a:cs typeface="Cambria"/>
              </a:rPr>
              <a:t> 4mm (square) pattern</a:t>
            </a:r>
          </a:p>
          <a:p>
            <a:endParaRPr lang="en-US" sz="2000" dirty="0" smtClean="0">
              <a:latin typeface="Cambria"/>
              <a:cs typeface="Cambria"/>
            </a:endParaRPr>
          </a:p>
          <a:p>
            <a:r>
              <a:rPr lang="en-US" sz="2000" dirty="0" smtClean="0">
                <a:latin typeface="Cambria"/>
                <a:cs typeface="Cambria"/>
              </a:rPr>
              <a:t>Slow Raster: increases the final size up to 2.5 cm </a:t>
            </a:r>
            <a:r>
              <a:rPr lang="en-US" sz="2000" dirty="0" err="1" smtClean="0">
                <a:latin typeface="Cambria"/>
                <a:cs typeface="Cambria"/>
              </a:rPr>
              <a:t>x</a:t>
            </a:r>
            <a:r>
              <a:rPr lang="en-US" sz="2000" dirty="0" smtClean="0">
                <a:latin typeface="Cambria"/>
                <a:cs typeface="Cambria"/>
              </a:rPr>
              <a:t> 2.5 cm</a:t>
            </a:r>
          </a:p>
          <a:p>
            <a:endParaRPr lang="en-US" sz="2000" dirty="0" smtClean="0">
              <a:latin typeface="Cambria"/>
              <a:cs typeface="Cambria"/>
            </a:endParaRPr>
          </a:p>
          <a:p>
            <a:r>
              <a:rPr lang="en-US" sz="2000" dirty="0">
                <a:latin typeface="Cambria"/>
                <a:cs typeface="Cambria"/>
              </a:rPr>
              <a:t>Used to minimize damage to </a:t>
            </a:r>
            <a:r>
              <a:rPr lang="en-US" sz="2000" dirty="0" smtClean="0">
                <a:latin typeface="Cambria"/>
                <a:cs typeface="Cambria"/>
              </a:rPr>
              <a:t>target</a:t>
            </a:r>
          </a:p>
          <a:p>
            <a:pPr lvl="1"/>
            <a:r>
              <a:rPr lang="en-US" sz="1800" dirty="0" smtClean="0">
                <a:latin typeface="Cambria"/>
                <a:cs typeface="Cambria"/>
              </a:rPr>
              <a:t>Density fluctuations from beam heating are limited to a few %</a:t>
            </a:r>
          </a:p>
          <a:p>
            <a:pPr lvl="1"/>
            <a:endParaRPr lang="en-US" sz="1600" dirty="0" smtClean="0">
              <a:latin typeface="Cambria"/>
              <a:cs typeface="Cambria"/>
            </a:endParaRPr>
          </a:p>
          <a:p>
            <a:r>
              <a:rPr lang="en-US" sz="2000" dirty="0" smtClean="0">
                <a:latin typeface="Cambria"/>
                <a:cs typeface="Cambria"/>
              </a:rPr>
              <a:t>Low current (50-100 </a:t>
            </a:r>
            <a:r>
              <a:rPr lang="en-US" sz="2000" dirty="0" err="1" smtClean="0">
                <a:latin typeface="Cambria"/>
                <a:cs typeface="Cambria"/>
              </a:rPr>
              <a:t>nA</a:t>
            </a:r>
            <a:r>
              <a:rPr lang="en-US" sz="2000" dirty="0" smtClean="0">
                <a:latin typeface="Cambria"/>
                <a:cs typeface="Cambria"/>
              </a:rPr>
              <a:t>) is used to minimize de-polarization of the target</a:t>
            </a:r>
          </a:p>
          <a:p>
            <a:endParaRPr lang="en-US" sz="2000" dirty="0" smtClean="0">
              <a:latin typeface="Cambria"/>
              <a:cs typeface="Cambria"/>
            </a:endParaRPr>
          </a:p>
          <a:p>
            <a:endParaRPr lang="en-US" sz="2000" dirty="0" smtClean="0">
              <a:latin typeface="Cambria"/>
              <a:cs typeface="Cambria"/>
            </a:endParaRPr>
          </a:p>
          <a:p>
            <a:endParaRPr lang="en-US" sz="2400" dirty="0" smtClean="0">
              <a:latin typeface="Cambria"/>
              <a:cs typeface="Cambria"/>
            </a:endParaRPr>
          </a:p>
          <a:p>
            <a:endParaRPr lang="en-US" sz="2400" dirty="0" smtClean="0">
              <a:latin typeface="Cambria"/>
              <a:cs typeface="Cambria"/>
            </a:endParaRPr>
          </a:p>
          <a:p>
            <a:endParaRPr lang="en-US" sz="2000" dirty="0" smtClean="0">
              <a:latin typeface="Cambria"/>
              <a:cs typeface="Cambria"/>
            </a:endParaRPr>
          </a:p>
          <a:p>
            <a:pPr lvl="1">
              <a:buNone/>
            </a:pPr>
            <a:endParaRPr lang="en-US" sz="1600" dirty="0" smtClean="0">
              <a:latin typeface="Cambria"/>
              <a:cs typeface="Cambria"/>
            </a:endParaRPr>
          </a:p>
          <a:p>
            <a:pPr lvl="1"/>
            <a:endParaRPr lang="en-US" sz="1600" dirty="0" smtClean="0">
              <a:latin typeface="Cambria"/>
              <a:cs typeface="Cambria"/>
            </a:endParaRPr>
          </a:p>
          <a:p>
            <a:pPr lvl="1">
              <a:buNone/>
            </a:pPr>
            <a:endParaRPr lang="en-US" sz="1600" dirty="0">
              <a:latin typeface="Cambria"/>
              <a:cs typeface="Cambria"/>
            </a:endParaRPr>
          </a:p>
        </p:txBody>
      </p:sp>
      <p:pic>
        <p:nvPicPr>
          <p:cNvPr id="54" name="Picture 53" descr="ghp2013.pdf"/>
          <p:cNvPicPr>
            <a:picLocks noChangeAspect="1"/>
          </p:cNvPicPr>
          <p:nvPr/>
        </p:nvPicPr>
        <mc:AlternateContent>
          <mc:Choice xmlns:ma="http://schemas.microsoft.com/office/mac/drawingml/2008/main" Requires="ma">
            <p:blipFill>
              <a:blip r:embed="rId4"/>
              <a:srcRect l="55833" t="68300" r="33181" b="18305"/>
              <a:stretch>
                <a:fillRect/>
              </a:stretch>
            </p:blipFill>
          </mc:Choice>
          <mc:Fallback>
            <p:blipFill>
              <a:blip r:embed="rId5"/>
              <a:srcRect l="55833" t="68300" r="33181" b="18305"/>
              <a:stretch>
                <a:fillRect/>
              </a:stretch>
            </p:blipFill>
          </mc:Fallback>
        </mc:AlternateContent>
        <p:spPr>
          <a:xfrm>
            <a:off x="6251962" y="1180369"/>
            <a:ext cx="1666488" cy="1524000"/>
          </a:xfrm>
          <a:prstGeom prst="rect">
            <a:avLst/>
          </a:prstGeom>
        </p:spPr>
      </p:pic>
      <p:pic>
        <p:nvPicPr>
          <p:cNvPr id="55" name="Picture 54" descr="ghp2013.pdf"/>
          <p:cNvPicPr>
            <a:picLocks noChangeAspect="1"/>
          </p:cNvPicPr>
          <p:nvPr/>
        </p:nvPicPr>
        <mc:AlternateContent>
          <mc:Choice xmlns:ma="http://schemas.microsoft.com/office/mac/drawingml/2008/main" Requires="ma">
            <p:blipFill>
              <a:blip r:embed="rId4"/>
              <a:srcRect l="69911" t="62724" r="12089" b="12858"/>
              <a:stretch>
                <a:fillRect/>
              </a:stretch>
            </p:blipFill>
          </mc:Choice>
          <mc:Fallback>
            <p:blipFill>
              <a:blip r:embed="rId5"/>
              <a:srcRect l="69911" t="62724" r="12089" b="12858"/>
              <a:stretch>
                <a:fillRect/>
              </a:stretch>
            </p:blipFill>
          </mc:Fallback>
        </mc:AlternateContent>
        <p:spPr>
          <a:xfrm>
            <a:off x="5845175" y="3136755"/>
            <a:ext cx="2730500" cy="2778125"/>
          </a:xfrm>
          <a:prstGeom prst="rect">
            <a:avLst/>
          </a:prstGeom>
        </p:spPr>
      </p:pic>
      <p:sp>
        <p:nvSpPr>
          <p:cNvPr id="56" name="TextBox 55"/>
          <p:cNvSpPr txBox="1"/>
          <p:nvPr/>
        </p:nvSpPr>
        <p:spPr>
          <a:xfrm>
            <a:off x="6232525" y="2472078"/>
            <a:ext cx="2216150" cy="369332"/>
          </a:xfrm>
          <a:prstGeom prst="rect">
            <a:avLst/>
          </a:prstGeom>
          <a:noFill/>
        </p:spPr>
        <p:txBody>
          <a:bodyPr wrap="square" rtlCol="0">
            <a:spAutoFit/>
          </a:bodyPr>
          <a:lstStyle/>
          <a:p>
            <a:r>
              <a:rPr lang="en-US" dirty="0" smtClean="0"/>
              <a:t>Fast Raster Patten</a:t>
            </a:r>
            <a:endParaRPr lang="en-US" dirty="0"/>
          </a:p>
        </p:txBody>
      </p:sp>
      <p:sp>
        <p:nvSpPr>
          <p:cNvPr id="57" name="TextBox 56"/>
          <p:cNvSpPr txBox="1"/>
          <p:nvPr/>
        </p:nvSpPr>
        <p:spPr>
          <a:xfrm>
            <a:off x="6232525" y="5756130"/>
            <a:ext cx="2216150" cy="369332"/>
          </a:xfrm>
          <a:prstGeom prst="rect">
            <a:avLst/>
          </a:prstGeom>
          <a:noFill/>
        </p:spPr>
        <p:txBody>
          <a:bodyPr wrap="square" rtlCol="0">
            <a:spAutoFit/>
          </a:bodyPr>
          <a:lstStyle/>
          <a:p>
            <a:r>
              <a:rPr lang="en-US" dirty="0" smtClean="0"/>
              <a:t>Slow Raster Patten</a:t>
            </a:r>
            <a:endParaRPr lang="en-US" dirty="0"/>
          </a:p>
        </p:txBody>
      </p:sp>
      <p:sp>
        <p:nvSpPr>
          <p:cNvPr id="13" name="TextBox 12"/>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40</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Chicane Magnets</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4" name="Rounded Rectangle 13"/>
          <p:cNvSpPr/>
          <p:nvPr/>
        </p:nvSpPr>
        <p:spPr>
          <a:xfrm>
            <a:off x="6329875" y="3054311"/>
            <a:ext cx="402133" cy="1514205"/>
          </a:xfrm>
          <a:prstGeom prst="roundRect">
            <a:avLst/>
          </a:prstGeom>
          <a:solidFill>
            <a:schemeClr val="accent6">
              <a:alpha val="2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ed Rectangle 14"/>
          <p:cNvSpPr/>
          <p:nvPr/>
        </p:nvSpPr>
        <p:spPr>
          <a:xfrm>
            <a:off x="744691" y="3550772"/>
            <a:ext cx="278018" cy="496461"/>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p:cNvSpPr/>
          <p:nvPr/>
        </p:nvSpPr>
        <p:spPr>
          <a:xfrm>
            <a:off x="1500966" y="3674887"/>
            <a:ext cx="278018" cy="317735"/>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p:cNvSpPr/>
          <p:nvPr/>
        </p:nvSpPr>
        <p:spPr>
          <a:xfrm>
            <a:off x="1158408" y="3674887"/>
            <a:ext cx="278018" cy="317735"/>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p:cNvSpPr/>
          <p:nvPr/>
        </p:nvSpPr>
        <p:spPr>
          <a:xfrm>
            <a:off x="4095802" y="3633515"/>
            <a:ext cx="218443" cy="372346"/>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ed Rectangle 18"/>
          <p:cNvSpPr/>
          <p:nvPr/>
        </p:nvSpPr>
        <p:spPr>
          <a:xfrm>
            <a:off x="4385404" y="3633515"/>
            <a:ext cx="218443" cy="372346"/>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a:spLocks noChangeAspect="1"/>
          </p:cNvSpPr>
          <p:nvPr/>
        </p:nvSpPr>
        <p:spPr>
          <a:xfrm>
            <a:off x="4812864" y="3397707"/>
            <a:ext cx="849867" cy="846788"/>
          </a:xfrm>
          <a:prstGeom prst="ellipse">
            <a:avLst/>
          </a:prstGeom>
          <a:solidFill>
            <a:schemeClr val="accent4">
              <a:alpha val="25000"/>
            </a:schemeClr>
          </a:solidFill>
          <a:ln>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945822" y="3615698"/>
            <a:ext cx="957355" cy="431537"/>
          </a:xfrm>
          <a:prstGeom prst="rect">
            <a:avLst/>
          </a:prstGeom>
          <a:solidFill>
            <a:srgbClr val="F0EE2B">
              <a:alpha val="75000"/>
            </a:srgbClr>
          </a:solidFill>
          <a:ln>
            <a:solidFill>
              <a:srgbClr val="D8D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rot="1957585" flipV="1">
            <a:off x="6841212" y="4448974"/>
            <a:ext cx="1609458" cy="964141"/>
          </a:xfrm>
          <a:prstGeom prst="rect">
            <a:avLst/>
          </a:prstGeom>
          <a:solidFill>
            <a:schemeClr val="accent3">
              <a:alpha val="25000"/>
            </a:schemeClr>
          </a:solidFill>
          <a:ln>
            <a:solidFill>
              <a:srgbClr val="4F62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808048" y="3685074"/>
            <a:ext cx="366498" cy="254663"/>
          </a:xfrm>
          <a:prstGeom prst="rect">
            <a:avLst/>
          </a:prstGeom>
          <a:solidFill>
            <a:schemeClr val="accent2">
              <a:lumMod val="75000"/>
              <a:alpha val="25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015944" y="3615698"/>
            <a:ext cx="957355" cy="431537"/>
          </a:xfrm>
          <a:prstGeom prst="rect">
            <a:avLst/>
          </a:prstGeom>
          <a:solidFill>
            <a:srgbClr val="F0EE2B">
              <a:alpha val="75000"/>
            </a:srgbClr>
          </a:solidFill>
          <a:ln>
            <a:solidFill>
              <a:srgbClr val="D8D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rot="19642415" flipH="1" flipV="1">
            <a:off x="6862931" y="2270196"/>
            <a:ext cx="1609458" cy="964141"/>
          </a:xfrm>
          <a:prstGeom prst="rect">
            <a:avLst/>
          </a:prstGeom>
          <a:solidFill>
            <a:schemeClr val="accent3">
              <a:alpha val="25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124115" y="3816157"/>
            <a:ext cx="5228314" cy="2194"/>
          </a:xfrm>
          <a:prstGeom prst="straightConnector1">
            <a:avLst/>
          </a:prstGeom>
          <a:ln w="25400" cap="flat" cmpd="sng" algn="ctr">
            <a:solidFill>
              <a:srgbClr val="000000"/>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58"/>
          <p:cNvCxnSpPr/>
          <p:nvPr/>
        </p:nvCxnSpPr>
        <p:spPr>
          <a:xfrm flipV="1">
            <a:off x="5301314" y="3409866"/>
            <a:ext cx="1274583" cy="413581"/>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59"/>
          <p:cNvCxnSpPr/>
          <p:nvPr/>
        </p:nvCxnSpPr>
        <p:spPr>
          <a:xfrm flipV="1">
            <a:off x="6575897" y="2061390"/>
            <a:ext cx="2321062" cy="1348476"/>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301314" y="3835439"/>
            <a:ext cx="1274583" cy="413581"/>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6575897" y="4256959"/>
            <a:ext cx="2321062" cy="1348476"/>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335467" y="3820871"/>
            <a:ext cx="3371469" cy="2194"/>
          </a:xfrm>
          <a:prstGeom prst="straightConnector1">
            <a:avLst/>
          </a:prstGeom>
          <a:ln w="25400" cap="flat" cmpd="sng" algn="ctr">
            <a:solidFill>
              <a:schemeClr val="bg1">
                <a:lumMod val="75000"/>
              </a:schemeClr>
            </a:solidFill>
            <a:prstDash val="sysDash"/>
            <a:round/>
            <a:headEnd type="none" w="med" len="med"/>
            <a:tailEnd type="none" w="med" len="sm"/>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rot="19634174">
            <a:off x="6664335" y="2215127"/>
            <a:ext cx="1629824" cy="461665"/>
          </a:xfrm>
          <a:prstGeom prst="rect">
            <a:avLst/>
          </a:prstGeom>
          <a:noFill/>
        </p:spPr>
        <p:txBody>
          <a:bodyPr wrap="square" rtlCol="0">
            <a:spAutoFit/>
          </a:bodyPr>
          <a:lstStyle/>
          <a:p>
            <a:r>
              <a:rPr lang="en-US" sz="2400" dirty="0" smtClean="0">
                <a:solidFill>
                  <a:schemeClr val="bg1">
                    <a:lumMod val="85000"/>
                  </a:schemeClr>
                </a:solidFill>
              </a:rPr>
              <a:t>Left - HRS</a:t>
            </a:r>
            <a:endParaRPr lang="en-US" sz="2400" dirty="0">
              <a:solidFill>
                <a:schemeClr val="bg1">
                  <a:lumMod val="85000"/>
                </a:schemeClr>
              </a:solidFill>
            </a:endParaRPr>
          </a:p>
        </p:txBody>
      </p:sp>
      <p:sp>
        <p:nvSpPr>
          <p:cNvPr id="33" name="TextBox 32"/>
          <p:cNvSpPr txBox="1"/>
          <p:nvPr/>
        </p:nvSpPr>
        <p:spPr>
          <a:xfrm rot="1965826" flipH="1">
            <a:off x="6669707" y="4974869"/>
            <a:ext cx="1721972" cy="461665"/>
          </a:xfrm>
          <a:prstGeom prst="rect">
            <a:avLst/>
          </a:prstGeom>
          <a:noFill/>
        </p:spPr>
        <p:txBody>
          <a:bodyPr wrap="square" rtlCol="0">
            <a:spAutoFit/>
          </a:bodyPr>
          <a:lstStyle/>
          <a:p>
            <a:r>
              <a:rPr lang="en-US" sz="2400" dirty="0" smtClean="0">
                <a:solidFill>
                  <a:schemeClr val="bg1">
                    <a:lumMod val="85000"/>
                  </a:schemeClr>
                </a:solidFill>
              </a:rPr>
              <a:t>Right - HRS</a:t>
            </a:r>
            <a:endParaRPr lang="en-US" sz="2400" dirty="0">
              <a:solidFill>
                <a:schemeClr val="bg1">
                  <a:lumMod val="85000"/>
                </a:schemeClr>
              </a:solidFill>
            </a:endParaRPr>
          </a:p>
        </p:txBody>
      </p:sp>
      <p:sp>
        <p:nvSpPr>
          <p:cNvPr id="34" name="TextBox 33"/>
          <p:cNvSpPr txBox="1"/>
          <p:nvPr/>
        </p:nvSpPr>
        <p:spPr>
          <a:xfrm>
            <a:off x="4771867" y="4683050"/>
            <a:ext cx="1366381" cy="461665"/>
          </a:xfrm>
          <a:prstGeom prst="rect">
            <a:avLst/>
          </a:prstGeom>
          <a:noFill/>
        </p:spPr>
        <p:txBody>
          <a:bodyPr wrap="square" rtlCol="0">
            <a:spAutoFit/>
          </a:bodyPr>
          <a:lstStyle/>
          <a:p>
            <a:r>
              <a:rPr lang="en-US" sz="2400" dirty="0" smtClean="0">
                <a:solidFill>
                  <a:schemeClr val="bg1">
                    <a:lumMod val="85000"/>
                  </a:schemeClr>
                </a:solidFill>
              </a:rPr>
              <a:t>Target</a:t>
            </a:r>
            <a:endParaRPr lang="en-US" sz="2400" dirty="0">
              <a:solidFill>
                <a:schemeClr val="bg1">
                  <a:lumMod val="85000"/>
                </a:schemeClr>
              </a:solidFill>
            </a:endParaRPr>
          </a:p>
        </p:txBody>
      </p:sp>
      <p:sp>
        <p:nvSpPr>
          <p:cNvPr id="37" name="TextBox 36"/>
          <p:cNvSpPr txBox="1"/>
          <p:nvPr/>
        </p:nvSpPr>
        <p:spPr>
          <a:xfrm>
            <a:off x="2314302" y="4803439"/>
            <a:ext cx="1327084" cy="830997"/>
          </a:xfrm>
          <a:prstGeom prst="rect">
            <a:avLst/>
          </a:prstGeom>
          <a:noFill/>
        </p:spPr>
        <p:txBody>
          <a:bodyPr wrap="square" rtlCol="0">
            <a:spAutoFit/>
          </a:bodyPr>
          <a:lstStyle/>
          <a:p>
            <a:pPr algn="ctr"/>
            <a:r>
              <a:rPr lang="en-US" sz="2400" dirty="0" smtClean="0">
                <a:solidFill>
                  <a:srgbClr val="000000"/>
                </a:solidFill>
              </a:rPr>
              <a:t>Chicane Magnets</a:t>
            </a:r>
            <a:endParaRPr lang="en-US" sz="2400" dirty="0">
              <a:solidFill>
                <a:srgbClr val="000000"/>
              </a:solidFill>
            </a:endParaRPr>
          </a:p>
        </p:txBody>
      </p:sp>
      <p:sp>
        <p:nvSpPr>
          <p:cNvPr id="38" name="TextBox 37"/>
          <p:cNvSpPr txBox="1"/>
          <p:nvPr/>
        </p:nvSpPr>
        <p:spPr>
          <a:xfrm>
            <a:off x="5354803" y="1543515"/>
            <a:ext cx="1950143" cy="830997"/>
          </a:xfrm>
          <a:prstGeom prst="rect">
            <a:avLst/>
          </a:prstGeom>
          <a:noFill/>
        </p:spPr>
        <p:txBody>
          <a:bodyPr wrap="square" rtlCol="0">
            <a:spAutoFit/>
          </a:bodyPr>
          <a:lstStyle/>
          <a:p>
            <a:r>
              <a:rPr lang="en-US" sz="2400" dirty="0" smtClean="0">
                <a:solidFill>
                  <a:schemeClr val="bg1">
                    <a:lumMod val="85000"/>
                  </a:schemeClr>
                </a:solidFill>
              </a:rPr>
              <a:t>Septum Magnet</a:t>
            </a:r>
            <a:endParaRPr lang="en-US" sz="2400" dirty="0">
              <a:solidFill>
                <a:schemeClr val="bg1">
                  <a:lumMod val="85000"/>
                </a:schemeClr>
              </a:solidFill>
            </a:endParaRPr>
          </a:p>
        </p:txBody>
      </p:sp>
      <p:cxnSp>
        <p:nvCxnSpPr>
          <p:cNvPr id="39" name="Straight Arrow Connector 38"/>
          <p:cNvCxnSpPr/>
          <p:nvPr/>
        </p:nvCxnSpPr>
        <p:spPr>
          <a:xfrm rot="5400000" flipH="1" flipV="1">
            <a:off x="5026161" y="4561095"/>
            <a:ext cx="447844" cy="862"/>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0" name="Left Bracket 39"/>
          <p:cNvSpPr/>
          <p:nvPr/>
        </p:nvSpPr>
        <p:spPr>
          <a:xfrm rot="5400000" flipV="1">
            <a:off x="4252340" y="3222667"/>
            <a:ext cx="186173" cy="599890"/>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Arrow Connector 40"/>
          <p:cNvCxnSpPr/>
          <p:nvPr/>
        </p:nvCxnSpPr>
        <p:spPr>
          <a:xfrm rot="16200000" flipH="1">
            <a:off x="3900528" y="2956965"/>
            <a:ext cx="579204" cy="248230"/>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rot="16200000" flipV="1">
            <a:off x="516086" y="4472172"/>
            <a:ext cx="902056" cy="210475"/>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006909" y="1996083"/>
            <a:ext cx="1950143" cy="830997"/>
          </a:xfrm>
          <a:prstGeom prst="rect">
            <a:avLst/>
          </a:prstGeom>
          <a:noFill/>
        </p:spPr>
        <p:txBody>
          <a:bodyPr wrap="square" rtlCol="0">
            <a:spAutoFit/>
          </a:bodyPr>
          <a:lstStyle/>
          <a:p>
            <a:pPr algn="ctr"/>
            <a:r>
              <a:rPr lang="en-US" sz="2400" dirty="0" smtClean="0">
                <a:solidFill>
                  <a:schemeClr val="bg1">
                    <a:lumMod val="85000"/>
                  </a:schemeClr>
                </a:solidFill>
              </a:rPr>
              <a:t>Beam Current Monitors</a:t>
            </a:r>
            <a:endParaRPr lang="en-US" sz="2400" dirty="0">
              <a:solidFill>
                <a:schemeClr val="bg1">
                  <a:lumMod val="85000"/>
                </a:schemeClr>
              </a:solidFill>
            </a:endParaRPr>
          </a:p>
        </p:txBody>
      </p:sp>
      <p:sp>
        <p:nvSpPr>
          <p:cNvPr id="44" name="TextBox 43"/>
          <p:cNvSpPr txBox="1"/>
          <p:nvPr/>
        </p:nvSpPr>
        <p:spPr>
          <a:xfrm>
            <a:off x="97279" y="4977638"/>
            <a:ext cx="1950143" cy="830997"/>
          </a:xfrm>
          <a:prstGeom prst="rect">
            <a:avLst/>
          </a:prstGeom>
          <a:noFill/>
        </p:spPr>
        <p:txBody>
          <a:bodyPr wrap="square" rtlCol="0">
            <a:spAutoFit/>
          </a:bodyPr>
          <a:lstStyle/>
          <a:p>
            <a:pPr algn="ctr"/>
            <a:r>
              <a:rPr lang="en-US" sz="2400" dirty="0" smtClean="0">
                <a:solidFill>
                  <a:schemeClr val="bg1">
                    <a:lumMod val="85000"/>
                  </a:schemeClr>
                </a:solidFill>
              </a:rPr>
              <a:t>Beam Profile Monitors</a:t>
            </a:r>
            <a:endParaRPr lang="en-US" sz="2400" dirty="0">
              <a:solidFill>
                <a:schemeClr val="bg1">
                  <a:lumMod val="85000"/>
                </a:schemeClr>
              </a:solidFill>
            </a:endParaRPr>
          </a:p>
        </p:txBody>
      </p:sp>
      <p:sp>
        <p:nvSpPr>
          <p:cNvPr id="45" name="TextBox 44"/>
          <p:cNvSpPr txBox="1"/>
          <p:nvPr/>
        </p:nvSpPr>
        <p:spPr>
          <a:xfrm>
            <a:off x="525894" y="1996083"/>
            <a:ext cx="1950143" cy="830997"/>
          </a:xfrm>
          <a:prstGeom prst="rect">
            <a:avLst/>
          </a:prstGeom>
          <a:noFill/>
        </p:spPr>
        <p:txBody>
          <a:bodyPr wrap="square" rtlCol="0">
            <a:spAutoFit/>
          </a:bodyPr>
          <a:lstStyle/>
          <a:p>
            <a:pPr algn="ctr"/>
            <a:r>
              <a:rPr lang="en-US" sz="2400" dirty="0" smtClean="0">
                <a:solidFill>
                  <a:schemeClr val="bg1">
                    <a:lumMod val="85000"/>
                  </a:schemeClr>
                </a:solidFill>
              </a:rPr>
              <a:t>Slow/Fast Raster</a:t>
            </a:r>
            <a:endParaRPr lang="en-US" sz="2400" dirty="0">
              <a:solidFill>
                <a:schemeClr val="bg1">
                  <a:lumMod val="85000"/>
                </a:schemeClr>
              </a:solidFill>
            </a:endParaRPr>
          </a:p>
        </p:txBody>
      </p:sp>
      <p:sp>
        <p:nvSpPr>
          <p:cNvPr id="46" name="TextBox 45"/>
          <p:cNvSpPr txBox="1"/>
          <p:nvPr/>
        </p:nvSpPr>
        <p:spPr>
          <a:xfrm>
            <a:off x="5688056" y="5450258"/>
            <a:ext cx="1366381" cy="830997"/>
          </a:xfrm>
          <a:prstGeom prst="rect">
            <a:avLst/>
          </a:prstGeom>
          <a:noFill/>
        </p:spPr>
        <p:txBody>
          <a:bodyPr wrap="square" rtlCol="0">
            <a:spAutoFit/>
          </a:bodyPr>
          <a:lstStyle/>
          <a:p>
            <a:r>
              <a:rPr lang="en-US" sz="2400" dirty="0" smtClean="0">
                <a:solidFill>
                  <a:schemeClr val="bg1">
                    <a:lumMod val="85000"/>
                  </a:schemeClr>
                </a:solidFill>
              </a:rPr>
              <a:t>Local Dump</a:t>
            </a:r>
            <a:endParaRPr lang="en-US" sz="2400" dirty="0">
              <a:solidFill>
                <a:schemeClr val="bg1">
                  <a:lumMod val="85000"/>
                </a:schemeClr>
              </a:solidFill>
            </a:endParaRPr>
          </a:p>
        </p:txBody>
      </p:sp>
      <p:sp>
        <p:nvSpPr>
          <p:cNvPr id="47" name="Left Bracket 46"/>
          <p:cNvSpPr/>
          <p:nvPr/>
        </p:nvSpPr>
        <p:spPr>
          <a:xfrm rot="5400000" flipV="1">
            <a:off x="1379940" y="3205107"/>
            <a:ext cx="186173" cy="691328"/>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8" name="Straight Arrow Connector 47"/>
          <p:cNvCxnSpPr/>
          <p:nvPr/>
        </p:nvCxnSpPr>
        <p:spPr>
          <a:xfrm rot="16200000" flipH="1">
            <a:off x="5730234" y="2535168"/>
            <a:ext cx="649126" cy="366498"/>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rot="16200000" flipV="1">
            <a:off x="5447057" y="4627936"/>
            <a:ext cx="1241743" cy="213236"/>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0" name="Left Bracket 49"/>
          <p:cNvSpPr/>
          <p:nvPr/>
        </p:nvSpPr>
        <p:spPr>
          <a:xfrm rot="16200000">
            <a:off x="2850222" y="3916882"/>
            <a:ext cx="186173" cy="654753"/>
          </a:xfrm>
          <a:prstGeom prst="leftBracket">
            <a:avLst/>
          </a:prstGeom>
          <a:ln w="381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1" name="Straight Arrow Connector 50"/>
          <p:cNvCxnSpPr/>
          <p:nvPr/>
        </p:nvCxnSpPr>
        <p:spPr>
          <a:xfrm rot="5400000" flipH="1" flipV="1">
            <a:off x="2741653" y="4669919"/>
            <a:ext cx="447844" cy="862"/>
          </a:xfrm>
          <a:prstGeom prst="straightConnector1">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5400000">
            <a:off x="1192290" y="3073685"/>
            <a:ext cx="530254" cy="1588"/>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8" name="Freeform 57"/>
          <p:cNvSpPr/>
          <p:nvPr/>
        </p:nvSpPr>
        <p:spPr>
          <a:xfrm>
            <a:off x="6212703" y="3528541"/>
            <a:ext cx="137767" cy="281459"/>
          </a:xfrm>
          <a:custGeom>
            <a:avLst/>
            <a:gdLst>
              <a:gd name="connsiteX0" fmla="*/ 0 w 70937"/>
              <a:gd name="connsiteY0" fmla="*/ 0 h 281459"/>
              <a:gd name="connsiteX1" fmla="*/ 61784 w 70937"/>
              <a:gd name="connsiteY1" fmla="*/ 123567 h 281459"/>
              <a:gd name="connsiteX2" fmla="*/ 54919 w 70937"/>
              <a:gd name="connsiteY2" fmla="*/ 281459 h 281459"/>
            </a:gdLst>
            <a:ahLst/>
            <a:cxnLst>
              <a:cxn ang="0">
                <a:pos x="connsiteX0" y="connsiteY0"/>
              </a:cxn>
              <a:cxn ang="0">
                <a:pos x="connsiteX1" y="connsiteY1"/>
              </a:cxn>
              <a:cxn ang="0">
                <a:pos x="connsiteX2" y="connsiteY2"/>
              </a:cxn>
            </a:cxnLst>
            <a:rect l="l" t="t" r="r" b="b"/>
            <a:pathLst>
              <a:path w="70937" h="281459">
                <a:moveTo>
                  <a:pt x="0" y="0"/>
                </a:moveTo>
                <a:cubicBezTo>
                  <a:pt x="26315" y="38328"/>
                  <a:pt x="52631" y="76657"/>
                  <a:pt x="61784" y="123567"/>
                </a:cubicBezTo>
                <a:cubicBezTo>
                  <a:pt x="70937" y="170477"/>
                  <a:pt x="54919" y="281459"/>
                  <a:pt x="54919" y="281459"/>
                </a:cubicBezTo>
              </a:path>
            </a:pathLst>
          </a:custGeom>
          <a:ln>
            <a:solidFill>
              <a:srgbClr val="D9D9D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TextBox 58"/>
          <p:cNvSpPr txBox="1"/>
          <p:nvPr/>
        </p:nvSpPr>
        <p:spPr>
          <a:xfrm>
            <a:off x="6284532" y="3449031"/>
            <a:ext cx="610190" cy="338554"/>
          </a:xfrm>
          <a:prstGeom prst="rect">
            <a:avLst/>
          </a:prstGeom>
          <a:noFill/>
        </p:spPr>
        <p:txBody>
          <a:bodyPr wrap="square" rtlCol="0">
            <a:spAutoFit/>
          </a:bodyPr>
          <a:lstStyle/>
          <a:p>
            <a:r>
              <a:rPr lang="en-US" sz="1600" dirty="0" smtClean="0">
                <a:solidFill>
                  <a:schemeClr val="bg1">
                    <a:lumMod val="85000"/>
                  </a:schemeClr>
                </a:solidFill>
              </a:rPr>
              <a:t>6°</a:t>
            </a:r>
            <a:endParaRPr lang="en-US" sz="1600" dirty="0">
              <a:solidFill>
                <a:schemeClr val="bg1">
                  <a:lumMod val="85000"/>
                </a:schemeClr>
              </a:solidFill>
            </a:endParaRPr>
          </a:p>
        </p:txBody>
      </p:sp>
      <p:sp>
        <p:nvSpPr>
          <p:cNvPr id="60" name="Freeform 59"/>
          <p:cNvSpPr/>
          <p:nvPr/>
        </p:nvSpPr>
        <p:spPr>
          <a:xfrm>
            <a:off x="6761892" y="3823730"/>
            <a:ext cx="147594" cy="521729"/>
          </a:xfrm>
          <a:custGeom>
            <a:avLst/>
            <a:gdLst>
              <a:gd name="connsiteX0" fmla="*/ 61784 w 147594"/>
              <a:gd name="connsiteY0" fmla="*/ 0 h 521729"/>
              <a:gd name="connsiteX1" fmla="*/ 137297 w 147594"/>
              <a:gd name="connsiteY1" fmla="*/ 274594 h 521729"/>
              <a:gd name="connsiteX2" fmla="*/ 0 w 147594"/>
              <a:gd name="connsiteY2" fmla="*/ 521729 h 521729"/>
              <a:gd name="connsiteX3" fmla="*/ 0 w 147594"/>
              <a:gd name="connsiteY3" fmla="*/ 521729 h 521729"/>
            </a:gdLst>
            <a:ahLst/>
            <a:cxnLst>
              <a:cxn ang="0">
                <a:pos x="connsiteX0" y="connsiteY0"/>
              </a:cxn>
              <a:cxn ang="0">
                <a:pos x="connsiteX1" y="connsiteY1"/>
              </a:cxn>
              <a:cxn ang="0">
                <a:pos x="connsiteX2" y="connsiteY2"/>
              </a:cxn>
              <a:cxn ang="0">
                <a:pos x="connsiteX3" y="connsiteY3"/>
              </a:cxn>
            </a:cxnLst>
            <a:rect l="l" t="t" r="r" b="b"/>
            <a:pathLst>
              <a:path w="147594" h="521729">
                <a:moveTo>
                  <a:pt x="61784" y="0"/>
                </a:moveTo>
                <a:cubicBezTo>
                  <a:pt x="104689" y="93819"/>
                  <a:pt x="147594" y="187639"/>
                  <a:pt x="137297" y="274594"/>
                </a:cubicBezTo>
                <a:cubicBezTo>
                  <a:pt x="127000" y="361549"/>
                  <a:pt x="0" y="521729"/>
                  <a:pt x="0" y="521729"/>
                </a:cubicBezTo>
                <a:lnTo>
                  <a:pt x="0" y="521729"/>
                </a:lnTo>
              </a:path>
            </a:pathLst>
          </a:custGeom>
          <a:ln>
            <a:solidFill>
              <a:srgbClr val="D9D9D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TextBox 60"/>
          <p:cNvSpPr txBox="1"/>
          <p:nvPr/>
        </p:nvSpPr>
        <p:spPr>
          <a:xfrm>
            <a:off x="6854566" y="3812618"/>
            <a:ext cx="610190" cy="338554"/>
          </a:xfrm>
          <a:prstGeom prst="rect">
            <a:avLst/>
          </a:prstGeom>
          <a:noFill/>
        </p:spPr>
        <p:txBody>
          <a:bodyPr wrap="square" rtlCol="0">
            <a:spAutoFit/>
          </a:bodyPr>
          <a:lstStyle/>
          <a:p>
            <a:r>
              <a:rPr lang="en-US" sz="1600" dirty="0" smtClean="0">
                <a:solidFill>
                  <a:schemeClr val="bg1">
                    <a:lumMod val="85000"/>
                  </a:schemeClr>
                </a:solidFill>
              </a:rPr>
              <a:t>12.5°</a:t>
            </a:r>
            <a:endParaRPr lang="en-US" sz="1600" dirty="0">
              <a:solidFill>
                <a:schemeClr val="bg1">
                  <a:lumMod val="85000"/>
                </a:schemeClr>
              </a:solidFill>
            </a:endParaRPr>
          </a:p>
        </p:txBody>
      </p:sp>
      <p:sp>
        <p:nvSpPr>
          <p:cNvPr id="53" name="TextBox 52"/>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41</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Chicane Magnets</a:t>
            </a:r>
            <a:endParaRPr lang="en-US" sz="4000" dirty="0">
              <a:latin typeface="Rockwell"/>
              <a:cs typeface="Rockwell"/>
            </a:endParaRPr>
          </a:p>
        </p:txBody>
      </p:sp>
      <p:sp>
        <p:nvSpPr>
          <p:cNvPr id="53" name="Content Placeholder 2"/>
          <p:cNvSpPr>
            <a:spLocks noGrp="1"/>
          </p:cNvSpPr>
          <p:nvPr>
            <p:ph idx="1"/>
          </p:nvPr>
        </p:nvSpPr>
        <p:spPr>
          <a:xfrm>
            <a:off x="457201" y="1214238"/>
            <a:ext cx="3713430" cy="4911925"/>
          </a:xfrm>
        </p:spPr>
        <p:txBody>
          <a:bodyPr>
            <a:normAutofit/>
          </a:bodyPr>
          <a:lstStyle/>
          <a:p>
            <a:r>
              <a:rPr lang="en-US" sz="2000" dirty="0" smtClean="0">
                <a:latin typeface="Cambria"/>
                <a:cs typeface="Cambria"/>
              </a:rPr>
              <a:t>Remember – polarization direction is perpendicular to the beam axis for most of the experiment!</a:t>
            </a:r>
          </a:p>
          <a:p>
            <a:endParaRPr lang="en-US" sz="2000" dirty="0" smtClean="0">
              <a:latin typeface="Cambria"/>
              <a:cs typeface="Cambria"/>
            </a:endParaRPr>
          </a:p>
          <a:p>
            <a:r>
              <a:rPr lang="en-US" sz="2000" dirty="0" smtClean="0">
                <a:latin typeface="Cambria"/>
                <a:cs typeface="Cambria"/>
              </a:rPr>
              <a:t>Significant deflection of low energy electrons</a:t>
            </a:r>
          </a:p>
          <a:p>
            <a:endParaRPr lang="en-US" sz="2000" dirty="0" smtClean="0">
              <a:latin typeface="Cambria"/>
              <a:cs typeface="Cambria"/>
            </a:endParaRPr>
          </a:p>
          <a:p>
            <a:r>
              <a:rPr lang="en-US" sz="2000" dirty="0" smtClean="0">
                <a:latin typeface="Cambria"/>
                <a:cs typeface="Cambria"/>
              </a:rPr>
              <a:t>Chicane magnets are used to accounts for this</a:t>
            </a:r>
          </a:p>
          <a:p>
            <a:endParaRPr lang="en-US" sz="20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400" dirty="0" smtClean="0">
              <a:latin typeface="Cambria"/>
              <a:cs typeface="Cambria"/>
            </a:endParaRPr>
          </a:p>
          <a:p>
            <a:endParaRPr lang="en-US" sz="2400" dirty="0" smtClean="0">
              <a:latin typeface="Cambria"/>
              <a:cs typeface="Cambria"/>
            </a:endParaRPr>
          </a:p>
          <a:p>
            <a:endParaRPr lang="en-US" sz="2000" dirty="0" smtClean="0">
              <a:latin typeface="Cambria"/>
              <a:cs typeface="Cambria"/>
            </a:endParaRPr>
          </a:p>
          <a:p>
            <a:pPr lvl="1">
              <a:buNone/>
            </a:pPr>
            <a:endParaRPr lang="en-US" sz="1600" dirty="0" smtClean="0">
              <a:latin typeface="Cambria"/>
              <a:cs typeface="Cambria"/>
            </a:endParaRPr>
          </a:p>
          <a:p>
            <a:pPr lvl="1"/>
            <a:endParaRPr lang="en-US" sz="1600" dirty="0" smtClean="0">
              <a:latin typeface="Cambria"/>
              <a:cs typeface="Cambria"/>
            </a:endParaRPr>
          </a:p>
          <a:p>
            <a:pPr lvl="1">
              <a:buNone/>
            </a:pPr>
            <a:endParaRPr lang="en-US" sz="1600" dirty="0">
              <a:latin typeface="Cambria"/>
              <a:cs typeface="Cambria"/>
            </a:endParaRPr>
          </a:p>
        </p:txBody>
      </p:sp>
      <p:pic>
        <p:nvPicPr>
          <p:cNvPr id="13" name="Picture 12" descr="DSC_0030.jpg"/>
          <p:cNvPicPr>
            <a:picLocks noChangeAspect="1"/>
          </p:cNvPicPr>
          <p:nvPr/>
        </p:nvPicPr>
        <p:blipFill>
          <a:blip r:embed="rId4"/>
          <a:stretch>
            <a:fillRect/>
          </a:stretch>
        </p:blipFill>
        <p:spPr>
          <a:xfrm>
            <a:off x="4472125" y="1795850"/>
            <a:ext cx="4468166" cy="2959434"/>
          </a:xfrm>
          <a:prstGeom prst="rect">
            <a:avLst/>
          </a:prstGeom>
          <a:ln>
            <a:solidFill>
              <a:srgbClr val="000000"/>
            </a:solidFill>
          </a:ln>
          <a:effectLst>
            <a:outerShdw blurRad="292100" dist="139700" dir="2700000" algn="tl" rotWithShape="0">
              <a:srgbClr val="333333">
                <a:alpha val="65000"/>
              </a:srgbClr>
            </a:outerShdw>
          </a:effectLst>
        </p:spPr>
      </p:pic>
      <p:sp>
        <p:nvSpPr>
          <p:cNvPr id="10" name="TextBox 9"/>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42</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9" name="Group 18"/>
          <p:cNvGrpSpPr/>
          <p:nvPr/>
        </p:nvGrpSpPr>
        <p:grpSpPr>
          <a:xfrm>
            <a:off x="0" y="2458886"/>
            <a:ext cx="6225277" cy="4399114"/>
            <a:chOff x="0" y="2458886"/>
            <a:chExt cx="6225277" cy="4399114"/>
          </a:xfrm>
        </p:grpSpPr>
        <p:pic>
          <p:nvPicPr>
            <p:cNvPr id="11" name="Picture 10" descr="ghp2013.pdf"/>
            <p:cNvPicPr>
              <a:picLocks noChangeAspect="1"/>
            </p:cNvPicPr>
            <p:nvPr/>
          </p:nvPicPr>
          <mc:AlternateContent>
            <mc:Choice xmlns:ma="http://schemas.microsoft.com/office/mac/drawingml/2008/main" Requires="ma">
              <p:blipFill>
                <a:blip r:embed="rId3"/>
                <a:srcRect l="54931" t="61851" r="18705" b="13100"/>
                <a:stretch>
                  <a:fillRect/>
                </a:stretch>
              </p:blipFill>
            </mc:Choice>
            <mc:Fallback>
              <p:blipFill>
                <a:blip r:embed="rId4"/>
                <a:srcRect l="54931" t="61851" r="18705" b="13100"/>
                <a:stretch>
                  <a:fillRect/>
                </a:stretch>
              </p:blipFill>
            </mc:Fallback>
          </mc:AlternateContent>
          <p:spPr>
            <a:xfrm>
              <a:off x="0" y="2458886"/>
              <a:ext cx="6173537" cy="4399114"/>
            </a:xfrm>
            <a:prstGeom prst="rect">
              <a:avLst/>
            </a:prstGeom>
          </p:spPr>
        </p:pic>
        <p:sp>
          <p:nvSpPr>
            <p:cNvPr id="17" name="Rectangle 16"/>
            <p:cNvSpPr/>
            <p:nvPr/>
          </p:nvSpPr>
          <p:spPr>
            <a:xfrm>
              <a:off x="6121796" y="4129852"/>
              <a:ext cx="103481" cy="272814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121796" y="2577630"/>
              <a:ext cx="103481" cy="91066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5">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Chicane Magnets</a:t>
            </a:r>
            <a:endParaRPr lang="en-US" sz="4000" dirty="0">
              <a:latin typeface="Rockwell"/>
              <a:cs typeface="Rockwell"/>
            </a:endParaRPr>
          </a:p>
        </p:txBody>
      </p:sp>
      <p:sp>
        <p:nvSpPr>
          <p:cNvPr id="12" name="TextBox 11"/>
          <p:cNvSpPr txBox="1"/>
          <p:nvPr/>
        </p:nvSpPr>
        <p:spPr>
          <a:xfrm>
            <a:off x="915735" y="1519353"/>
            <a:ext cx="2820737" cy="646331"/>
          </a:xfrm>
          <a:prstGeom prst="rect">
            <a:avLst/>
          </a:prstGeom>
          <a:noFill/>
        </p:spPr>
        <p:txBody>
          <a:bodyPr wrap="square" rtlCol="0">
            <a:spAutoFit/>
          </a:bodyPr>
          <a:lstStyle/>
          <a:p>
            <a:r>
              <a:rPr lang="en-US" dirty="0" smtClean="0">
                <a:latin typeface="Cambria"/>
                <a:cs typeface="Cambria"/>
              </a:rPr>
              <a:t>Gives the beam a kick out of the horizontal plane</a:t>
            </a:r>
            <a:endParaRPr lang="en-US" dirty="0">
              <a:latin typeface="Cambria"/>
              <a:cs typeface="Cambria"/>
            </a:endParaRPr>
          </a:p>
        </p:txBody>
      </p:sp>
      <p:cxnSp>
        <p:nvCxnSpPr>
          <p:cNvPr id="14" name="Straight Arrow Connector 13"/>
          <p:cNvCxnSpPr/>
          <p:nvPr/>
        </p:nvCxnSpPr>
        <p:spPr>
          <a:xfrm rot="16200000" flipH="1">
            <a:off x="2052051" y="2546680"/>
            <a:ext cx="1029369" cy="42779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952998" y="1773348"/>
            <a:ext cx="3733802" cy="923330"/>
          </a:xfrm>
          <a:prstGeom prst="rect">
            <a:avLst/>
          </a:prstGeom>
          <a:noFill/>
        </p:spPr>
        <p:txBody>
          <a:bodyPr wrap="square" rtlCol="0">
            <a:spAutoFit/>
          </a:bodyPr>
          <a:lstStyle/>
          <a:p>
            <a:r>
              <a:rPr lang="en-US" dirty="0" smtClean="0">
                <a:latin typeface="Cambria"/>
                <a:cs typeface="Cambria"/>
              </a:rPr>
              <a:t>Used to bend the beam back on to the target with the required angle to compensate for the magnetic field</a:t>
            </a:r>
            <a:endParaRPr lang="en-US" dirty="0">
              <a:latin typeface="Cambria"/>
              <a:cs typeface="Cambria"/>
            </a:endParaRPr>
          </a:p>
        </p:txBody>
      </p:sp>
      <p:cxnSp>
        <p:nvCxnSpPr>
          <p:cNvPr id="16" name="Straight Arrow Connector 15"/>
          <p:cNvCxnSpPr/>
          <p:nvPr/>
        </p:nvCxnSpPr>
        <p:spPr>
          <a:xfrm rot="5400000">
            <a:off x="5070860" y="3002544"/>
            <a:ext cx="667985" cy="2486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0" name="Table 19"/>
          <p:cNvGraphicFramePr>
            <a:graphicFrameLocks noGrp="1"/>
          </p:cNvGraphicFramePr>
          <p:nvPr/>
        </p:nvGraphicFramePr>
        <p:xfrm>
          <a:off x="6106308" y="4344731"/>
          <a:ext cx="2857500" cy="2103120"/>
        </p:xfrm>
        <a:graphic>
          <a:graphicData uri="http://schemas.openxmlformats.org/drawingml/2006/table">
            <a:tbl>
              <a:tblPr firstRow="1" bandRow="1">
                <a:tableStyleId>{5C22544A-7EE6-4342-B048-85BDC9FD1C3A}</a:tableStyleId>
              </a:tblPr>
              <a:tblGrid>
                <a:gridCol w="1063625"/>
                <a:gridCol w="1793875"/>
              </a:tblGrid>
              <a:tr h="581817">
                <a:tc>
                  <a:txBody>
                    <a:bodyPr/>
                    <a:lstStyle/>
                    <a:p>
                      <a:pPr algn="ctr"/>
                      <a:r>
                        <a:rPr lang="en-US" dirty="0" smtClean="0"/>
                        <a:t>Energy (</a:t>
                      </a:r>
                      <a:r>
                        <a:rPr lang="en-US" dirty="0" err="1" smtClean="0"/>
                        <a:t>GeV</a:t>
                      </a:r>
                      <a:r>
                        <a:rPr lang="en-US" dirty="0" smtClean="0"/>
                        <a:t>)</a:t>
                      </a:r>
                      <a:endParaRPr lang="en-US" dirty="0"/>
                    </a:p>
                  </a:txBody>
                  <a:tcPr/>
                </a:tc>
                <a:tc>
                  <a:txBody>
                    <a:bodyPr/>
                    <a:lstStyle/>
                    <a:p>
                      <a:pPr algn="ctr"/>
                      <a:r>
                        <a:rPr lang="en-US" dirty="0" smtClean="0"/>
                        <a:t>Deflection Angle (deg)</a:t>
                      </a:r>
                      <a:endParaRPr lang="en-US" dirty="0"/>
                    </a:p>
                  </a:txBody>
                  <a:tcPr/>
                </a:tc>
              </a:tr>
              <a:tr h="332467">
                <a:tc>
                  <a:txBody>
                    <a:bodyPr/>
                    <a:lstStyle/>
                    <a:p>
                      <a:pPr algn="ctr"/>
                      <a:r>
                        <a:rPr lang="en-US" dirty="0" smtClean="0"/>
                        <a:t>1.1</a:t>
                      </a:r>
                    </a:p>
                  </a:txBody>
                  <a:tcPr/>
                </a:tc>
                <a:tc>
                  <a:txBody>
                    <a:bodyPr/>
                    <a:lstStyle/>
                    <a:p>
                      <a:pPr algn="ctr"/>
                      <a:r>
                        <a:rPr lang="en-US" dirty="0" smtClean="0"/>
                        <a:t>11.7</a:t>
                      </a:r>
                      <a:endParaRPr lang="en-US" dirty="0"/>
                    </a:p>
                  </a:txBody>
                  <a:tcPr/>
                </a:tc>
              </a:tr>
              <a:tr h="332467">
                <a:tc>
                  <a:txBody>
                    <a:bodyPr/>
                    <a:lstStyle/>
                    <a:p>
                      <a:pPr algn="ctr"/>
                      <a:r>
                        <a:rPr lang="en-US" dirty="0" smtClean="0"/>
                        <a:t>1.7</a:t>
                      </a:r>
                      <a:endParaRPr lang="en-US" dirty="0"/>
                    </a:p>
                  </a:txBody>
                  <a:tcPr/>
                </a:tc>
                <a:tc>
                  <a:txBody>
                    <a:bodyPr/>
                    <a:lstStyle/>
                    <a:p>
                      <a:pPr algn="ctr"/>
                      <a:r>
                        <a:rPr lang="en-US" dirty="0" smtClean="0"/>
                        <a:t>7.6</a:t>
                      </a:r>
                      <a:endParaRPr lang="en-US" dirty="0"/>
                    </a:p>
                  </a:txBody>
                  <a:tcPr/>
                </a:tc>
              </a:tr>
              <a:tr h="332467">
                <a:tc>
                  <a:txBody>
                    <a:bodyPr/>
                    <a:lstStyle/>
                    <a:p>
                      <a:pPr algn="ctr"/>
                      <a:r>
                        <a:rPr lang="en-US" dirty="0" smtClean="0"/>
                        <a:t>2.2</a:t>
                      </a:r>
                      <a:endParaRPr lang="en-US" dirty="0"/>
                    </a:p>
                  </a:txBody>
                  <a:tcPr/>
                </a:tc>
                <a:tc>
                  <a:txBody>
                    <a:bodyPr/>
                    <a:lstStyle/>
                    <a:p>
                      <a:pPr algn="ctr"/>
                      <a:r>
                        <a:rPr lang="en-US" dirty="0" smtClean="0"/>
                        <a:t>5.9</a:t>
                      </a:r>
                      <a:endParaRPr lang="en-US" dirty="0"/>
                    </a:p>
                  </a:txBody>
                  <a:tcPr/>
                </a:tc>
              </a:tr>
              <a:tr h="332467">
                <a:tc>
                  <a:txBody>
                    <a:bodyPr/>
                    <a:lstStyle/>
                    <a:p>
                      <a:pPr algn="ctr"/>
                      <a:r>
                        <a:rPr lang="en-US" dirty="0" smtClean="0"/>
                        <a:t>3.3</a:t>
                      </a:r>
                      <a:endParaRPr lang="en-US" dirty="0"/>
                    </a:p>
                  </a:txBody>
                  <a:tcPr/>
                </a:tc>
                <a:tc>
                  <a:txBody>
                    <a:bodyPr/>
                    <a:lstStyle/>
                    <a:p>
                      <a:pPr algn="ctr"/>
                      <a:r>
                        <a:rPr lang="en-US" dirty="0" smtClean="0"/>
                        <a:t>3.9</a:t>
                      </a:r>
                      <a:endParaRPr lang="en-US" dirty="0"/>
                    </a:p>
                  </a:txBody>
                  <a:tcPr/>
                </a:tc>
              </a:tr>
            </a:tbl>
          </a:graphicData>
        </a:graphic>
      </p:graphicFrame>
      <p:sp>
        <p:nvSpPr>
          <p:cNvPr id="21" name="TextBox 20"/>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43</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Local Dump</a:t>
            </a:r>
            <a:endParaRPr lang="en-US" sz="4000" dirty="0">
              <a:latin typeface="Rockwell"/>
              <a:cs typeface="Rockwell"/>
            </a:endParaRPr>
          </a:p>
        </p:txBody>
      </p:sp>
      <p:sp>
        <p:nvSpPr>
          <p:cNvPr id="19" name="Rounded Rectangle 18"/>
          <p:cNvSpPr/>
          <p:nvPr/>
        </p:nvSpPr>
        <p:spPr>
          <a:xfrm>
            <a:off x="6329875" y="3054311"/>
            <a:ext cx="402133" cy="1514205"/>
          </a:xfrm>
          <a:prstGeom prst="roundRect">
            <a:avLst/>
          </a:prstGeom>
          <a:solidFill>
            <a:schemeClr val="accent6">
              <a:alpha val="2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ounded Rectangle 20"/>
          <p:cNvSpPr/>
          <p:nvPr/>
        </p:nvSpPr>
        <p:spPr>
          <a:xfrm>
            <a:off x="744691" y="3550772"/>
            <a:ext cx="278018" cy="496461"/>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le 21"/>
          <p:cNvSpPr/>
          <p:nvPr/>
        </p:nvSpPr>
        <p:spPr>
          <a:xfrm>
            <a:off x="1500966" y="3674887"/>
            <a:ext cx="278018" cy="317735"/>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158408" y="3674887"/>
            <a:ext cx="278018" cy="317735"/>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ounded Rectangle 23"/>
          <p:cNvSpPr/>
          <p:nvPr/>
        </p:nvSpPr>
        <p:spPr>
          <a:xfrm>
            <a:off x="4095802" y="3633515"/>
            <a:ext cx="218443" cy="372346"/>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ounded Rectangle 24"/>
          <p:cNvSpPr/>
          <p:nvPr/>
        </p:nvSpPr>
        <p:spPr>
          <a:xfrm>
            <a:off x="4385404" y="3633515"/>
            <a:ext cx="218443" cy="372346"/>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a:spLocks noChangeAspect="1"/>
          </p:cNvSpPr>
          <p:nvPr/>
        </p:nvSpPr>
        <p:spPr>
          <a:xfrm>
            <a:off x="4812864" y="3397707"/>
            <a:ext cx="849867" cy="846788"/>
          </a:xfrm>
          <a:prstGeom prst="ellipse">
            <a:avLst/>
          </a:prstGeom>
          <a:solidFill>
            <a:schemeClr val="accent4">
              <a:alpha val="25000"/>
            </a:schemeClr>
          </a:solidFill>
          <a:ln>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945822" y="3615698"/>
            <a:ext cx="957355" cy="431537"/>
          </a:xfrm>
          <a:prstGeom prst="rect">
            <a:avLst/>
          </a:prstGeom>
          <a:solidFill>
            <a:srgbClr val="F0EE2B">
              <a:alpha val="25000"/>
            </a:srgbClr>
          </a:solidFill>
          <a:ln>
            <a:solidFill>
              <a:srgbClr val="D8D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rot="1957585" flipV="1">
            <a:off x="6841212" y="4448974"/>
            <a:ext cx="1609458" cy="964141"/>
          </a:xfrm>
          <a:prstGeom prst="rect">
            <a:avLst/>
          </a:prstGeom>
          <a:solidFill>
            <a:schemeClr val="accent3">
              <a:alpha val="25000"/>
            </a:schemeClr>
          </a:solidFill>
          <a:ln>
            <a:solidFill>
              <a:srgbClr val="4F62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5808048" y="3685074"/>
            <a:ext cx="366498" cy="254663"/>
          </a:xfrm>
          <a:prstGeom prst="rect">
            <a:avLst/>
          </a:prstGeom>
          <a:solidFill>
            <a:schemeClr val="accent2">
              <a:lumMod val="75000"/>
              <a:alpha val="75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3015944" y="3615698"/>
            <a:ext cx="957355" cy="431537"/>
          </a:xfrm>
          <a:prstGeom prst="rect">
            <a:avLst/>
          </a:prstGeom>
          <a:solidFill>
            <a:srgbClr val="F0EE2B">
              <a:alpha val="25000"/>
            </a:srgbClr>
          </a:solidFill>
          <a:ln>
            <a:solidFill>
              <a:srgbClr val="D8D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rot="19642415" flipH="1" flipV="1">
            <a:off x="6862931" y="2270196"/>
            <a:ext cx="1609458" cy="964141"/>
          </a:xfrm>
          <a:prstGeom prst="rect">
            <a:avLst/>
          </a:prstGeom>
          <a:solidFill>
            <a:schemeClr val="accent3">
              <a:alpha val="25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124115" y="3816157"/>
            <a:ext cx="5228314" cy="2194"/>
          </a:xfrm>
          <a:prstGeom prst="straightConnector1">
            <a:avLst/>
          </a:prstGeom>
          <a:ln w="25400" cap="flat" cmpd="sng" algn="ctr">
            <a:solidFill>
              <a:srgbClr val="000000"/>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58"/>
          <p:cNvCxnSpPr/>
          <p:nvPr/>
        </p:nvCxnSpPr>
        <p:spPr>
          <a:xfrm flipV="1">
            <a:off x="5301314" y="3409866"/>
            <a:ext cx="1274583" cy="413581"/>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59"/>
          <p:cNvCxnSpPr/>
          <p:nvPr/>
        </p:nvCxnSpPr>
        <p:spPr>
          <a:xfrm flipV="1">
            <a:off x="6575897" y="2061390"/>
            <a:ext cx="2321062" cy="1348476"/>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301314" y="3835439"/>
            <a:ext cx="1274583" cy="413581"/>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6575897" y="4256959"/>
            <a:ext cx="2321062" cy="1348476"/>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5335467" y="3820871"/>
            <a:ext cx="3371469" cy="2194"/>
          </a:xfrm>
          <a:prstGeom prst="straightConnector1">
            <a:avLst/>
          </a:prstGeom>
          <a:ln w="25400" cap="flat" cmpd="sng" algn="ctr">
            <a:solidFill>
              <a:schemeClr val="bg1">
                <a:lumMod val="75000"/>
              </a:schemeClr>
            </a:solidFill>
            <a:prstDash val="sysDash"/>
            <a:round/>
            <a:headEnd type="none" w="med" len="med"/>
            <a:tailEnd type="none" w="med" len="sm"/>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rot="19634174">
            <a:off x="6664335" y="2215127"/>
            <a:ext cx="1629824" cy="461665"/>
          </a:xfrm>
          <a:prstGeom prst="rect">
            <a:avLst/>
          </a:prstGeom>
          <a:noFill/>
        </p:spPr>
        <p:txBody>
          <a:bodyPr wrap="square" rtlCol="0">
            <a:spAutoFit/>
          </a:bodyPr>
          <a:lstStyle/>
          <a:p>
            <a:r>
              <a:rPr lang="en-US" sz="2400" dirty="0" smtClean="0">
                <a:solidFill>
                  <a:schemeClr val="bg1">
                    <a:lumMod val="85000"/>
                  </a:schemeClr>
                </a:solidFill>
              </a:rPr>
              <a:t>Left - HRS</a:t>
            </a:r>
            <a:endParaRPr lang="en-US" sz="2400" dirty="0">
              <a:solidFill>
                <a:schemeClr val="bg1">
                  <a:lumMod val="85000"/>
                </a:schemeClr>
              </a:solidFill>
            </a:endParaRPr>
          </a:p>
        </p:txBody>
      </p:sp>
      <p:sp>
        <p:nvSpPr>
          <p:cNvPr id="41" name="TextBox 40"/>
          <p:cNvSpPr txBox="1"/>
          <p:nvPr/>
        </p:nvSpPr>
        <p:spPr>
          <a:xfrm rot="1965826" flipH="1">
            <a:off x="6669707" y="4974869"/>
            <a:ext cx="1721972" cy="461665"/>
          </a:xfrm>
          <a:prstGeom prst="rect">
            <a:avLst/>
          </a:prstGeom>
          <a:noFill/>
        </p:spPr>
        <p:txBody>
          <a:bodyPr wrap="square" rtlCol="0">
            <a:spAutoFit/>
          </a:bodyPr>
          <a:lstStyle/>
          <a:p>
            <a:r>
              <a:rPr lang="en-US" sz="2400" dirty="0" smtClean="0">
                <a:solidFill>
                  <a:schemeClr val="bg1">
                    <a:lumMod val="85000"/>
                  </a:schemeClr>
                </a:solidFill>
              </a:rPr>
              <a:t>Right - HRS</a:t>
            </a:r>
            <a:endParaRPr lang="en-US" sz="2400" dirty="0">
              <a:solidFill>
                <a:schemeClr val="bg1">
                  <a:lumMod val="85000"/>
                </a:schemeClr>
              </a:solidFill>
            </a:endParaRPr>
          </a:p>
        </p:txBody>
      </p:sp>
      <p:sp>
        <p:nvSpPr>
          <p:cNvPr id="42" name="TextBox 41"/>
          <p:cNvSpPr txBox="1"/>
          <p:nvPr/>
        </p:nvSpPr>
        <p:spPr>
          <a:xfrm>
            <a:off x="4771867" y="4683050"/>
            <a:ext cx="1366381" cy="461665"/>
          </a:xfrm>
          <a:prstGeom prst="rect">
            <a:avLst/>
          </a:prstGeom>
          <a:noFill/>
        </p:spPr>
        <p:txBody>
          <a:bodyPr wrap="square" rtlCol="0">
            <a:spAutoFit/>
          </a:bodyPr>
          <a:lstStyle/>
          <a:p>
            <a:r>
              <a:rPr lang="en-US" sz="2400" dirty="0" smtClean="0">
                <a:solidFill>
                  <a:schemeClr val="bg1">
                    <a:lumMod val="85000"/>
                  </a:schemeClr>
                </a:solidFill>
              </a:rPr>
              <a:t>Target</a:t>
            </a:r>
            <a:endParaRPr lang="en-US" sz="2400" dirty="0">
              <a:solidFill>
                <a:schemeClr val="bg1">
                  <a:lumMod val="85000"/>
                </a:schemeClr>
              </a:solidFill>
            </a:endParaRPr>
          </a:p>
        </p:txBody>
      </p:sp>
      <p:sp>
        <p:nvSpPr>
          <p:cNvPr id="43" name="TextBox 42"/>
          <p:cNvSpPr txBox="1"/>
          <p:nvPr/>
        </p:nvSpPr>
        <p:spPr>
          <a:xfrm>
            <a:off x="2314302" y="4803439"/>
            <a:ext cx="1327084" cy="830997"/>
          </a:xfrm>
          <a:prstGeom prst="rect">
            <a:avLst/>
          </a:prstGeom>
          <a:noFill/>
        </p:spPr>
        <p:txBody>
          <a:bodyPr wrap="square" rtlCol="0">
            <a:spAutoFit/>
          </a:bodyPr>
          <a:lstStyle/>
          <a:p>
            <a:pPr algn="ctr"/>
            <a:r>
              <a:rPr lang="en-US" sz="2400" dirty="0" smtClean="0">
                <a:solidFill>
                  <a:schemeClr val="bg1">
                    <a:lumMod val="85000"/>
                  </a:schemeClr>
                </a:solidFill>
              </a:rPr>
              <a:t>Chicane Magnets</a:t>
            </a:r>
            <a:endParaRPr lang="en-US" sz="2400" dirty="0">
              <a:solidFill>
                <a:schemeClr val="bg1">
                  <a:lumMod val="85000"/>
                </a:schemeClr>
              </a:solidFill>
            </a:endParaRPr>
          </a:p>
        </p:txBody>
      </p:sp>
      <p:sp>
        <p:nvSpPr>
          <p:cNvPr id="44" name="TextBox 43"/>
          <p:cNvSpPr txBox="1"/>
          <p:nvPr/>
        </p:nvSpPr>
        <p:spPr>
          <a:xfrm>
            <a:off x="5354803" y="1543515"/>
            <a:ext cx="1950143" cy="830997"/>
          </a:xfrm>
          <a:prstGeom prst="rect">
            <a:avLst/>
          </a:prstGeom>
          <a:noFill/>
        </p:spPr>
        <p:txBody>
          <a:bodyPr wrap="square" rtlCol="0">
            <a:spAutoFit/>
          </a:bodyPr>
          <a:lstStyle/>
          <a:p>
            <a:r>
              <a:rPr lang="en-US" sz="2400" dirty="0" smtClean="0">
                <a:solidFill>
                  <a:schemeClr val="bg1">
                    <a:lumMod val="85000"/>
                  </a:schemeClr>
                </a:solidFill>
              </a:rPr>
              <a:t>Septum Magnet</a:t>
            </a:r>
            <a:endParaRPr lang="en-US" sz="2400" dirty="0">
              <a:solidFill>
                <a:schemeClr val="bg1">
                  <a:lumMod val="85000"/>
                </a:schemeClr>
              </a:solidFill>
            </a:endParaRPr>
          </a:p>
        </p:txBody>
      </p:sp>
      <p:cxnSp>
        <p:nvCxnSpPr>
          <p:cNvPr id="45" name="Straight Arrow Connector 44"/>
          <p:cNvCxnSpPr/>
          <p:nvPr/>
        </p:nvCxnSpPr>
        <p:spPr>
          <a:xfrm rot="5400000" flipH="1" flipV="1">
            <a:off x="5026161" y="4561095"/>
            <a:ext cx="447844" cy="862"/>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6" name="Left Bracket 45"/>
          <p:cNvSpPr/>
          <p:nvPr/>
        </p:nvSpPr>
        <p:spPr>
          <a:xfrm rot="5400000" flipV="1">
            <a:off x="4252340" y="3222667"/>
            <a:ext cx="186173" cy="599890"/>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7" name="Straight Arrow Connector 46"/>
          <p:cNvCxnSpPr/>
          <p:nvPr/>
        </p:nvCxnSpPr>
        <p:spPr>
          <a:xfrm rot="16200000" flipH="1">
            <a:off x="3900528" y="2956965"/>
            <a:ext cx="579204" cy="248230"/>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rot="16200000" flipV="1">
            <a:off x="516086" y="4472172"/>
            <a:ext cx="902056" cy="210475"/>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006909" y="1996083"/>
            <a:ext cx="1950143" cy="830997"/>
          </a:xfrm>
          <a:prstGeom prst="rect">
            <a:avLst/>
          </a:prstGeom>
          <a:noFill/>
        </p:spPr>
        <p:txBody>
          <a:bodyPr wrap="square" rtlCol="0">
            <a:spAutoFit/>
          </a:bodyPr>
          <a:lstStyle/>
          <a:p>
            <a:pPr algn="ctr"/>
            <a:r>
              <a:rPr lang="en-US" sz="2400" dirty="0" smtClean="0">
                <a:solidFill>
                  <a:schemeClr val="bg1">
                    <a:lumMod val="85000"/>
                  </a:schemeClr>
                </a:solidFill>
              </a:rPr>
              <a:t>Beam Current Monitors</a:t>
            </a:r>
            <a:endParaRPr lang="en-US" sz="2400" dirty="0">
              <a:solidFill>
                <a:schemeClr val="bg1">
                  <a:lumMod val="85000"/>
                </a:schemeClr>
              </a:solidFill>
            </a:endParaRPr>
          </a:p>
        </p:txBody>
      </p:sp>
      <p:sp>
        <p:nvSpPr>
          <p:cNvPr id="50" name="TextBox 49"/>
          <p:cNvSpPr txBox="1"/>
          <p:nvPr/>
        </p:nvSpPr>
        <p:spPr>
          <a:xfrm>
            <a:off x="97279" y="4977638"/>
            <a:ext cx="1950143" cy="830997"/>
          </a:xfrm>
          <a:prstGeom prst="rect">
            <a:avLst/>
          </a:prstGeom>
          <a:noFill/>
        </p:spPr>
        <p:txBody>
          <a:bodyPr wrap="square" rtlCol="0">
            <a:spAutoFit/>
          </a:bodyPr>
          <a:lstStyle/>
          <a:p>
            <a:pPr algn="ctr"/>
            <a:r>
              <a:rPr lang="en-US" sz="2400" dirty="0" smtClean="0">
                <a:solidFill>
                  <a:schemeClr val="bg1">
                    <a:lumMod val="85000"/>
                  </a:schemeClr>
                </a:solidFill>
              </a:rPr>
              <a:t>Beam Profile Monitors</a:t>
            </a:r>
            <a:endParaRPr lang="en-US" sz="2400" dirty="0">
              <a:solidFill>
                <a:schemeClr val="bg1">
                  <a:lumMod val="85000"/>
                </a:schemeClr>
              </a:solidFill>
            </a:endParaRPr>
          </a:p>
        </p:txBody>
      </p:sp>
      <p:sp>
        <p:nvSpPr>
          <p:cNvPr id="51" name="TextBox 50"/>
          <p:cNvSpPr txBox="1"/>
          <p:nvPr/>
        </p:nvSpPr>
        <p:spPr>
          <a:xfrm>
            <a:off x="525894" y="1996083"/>
            <a:ext cx="1950143" cy="830997"/>
          </a:xfrm>
          <a:prstGeom prst="rect">
            <a:avLst/>
          </a:prstGeom>
          <a:noFill/>
        </p:spPr>
        <p:txBody>
          <a:bodyPr wrap="square" rtlCol="0">
            <a:spAutoFit/>
          </a:bodyPr>
          <a:lstStyle/>
          <a:p>
            <a:pPr algn="ctr"/>
            <a:r>
              <a:rPr lang="en-US" sz="2400" dirty="0" smtClean="0">
                <a:solidFill>
                  <a:schemeClr val="bg1">
                    <a:lumMod val="85000"/>
                  </a:schemeClr>
                </a:solidFill>
              </a:rPr>
              <a:t>Slow/Fast Raster</a:t>
            </a:r>
            <a:endParaRPr lang="en-US" sz="2400" dirty="0">
              <a:solidFill>
                <a:schemeClr val="bg1">
                  <a:lumMod val="85000"/>
                </a:schemeClr>
              </a:solidFill>
            </a:endParaRPr>
          </a:p>
        </p:txBody>
      </p:sp>
      <p:sp>
        <p:nvSpPr>
          <p:cNvPr id="52" name="TextBox 51"/>
          <p:cNvSpPr txBox="1"/>
          <p:nvPr/>
        </p:nvSpPr>
        <p:spPr>
          <a:xfrm>
            <a:off x="5545181" y="5307383"/>
            <a:ext cx="1366381" cy="830997"/>
          </a:xfrm>
          <a:prstGeom prst="rect">
            <a:avLst/>
          </a:prstGeom>
          <a:noFill/>
        </p:spPr>
        <p:txBody>
          <a:bodyPr wrap="square" rtlCol="0">
            <a:spAutoFit/>
          </a:bodyPr>
          <a:lstStyle/>
          <a:p>
            <a:pPr algn="ctr"/>
            <a:r>
              <a:rPr lang="en-US" sz="2400" dirty="0" smtClean="0">
                <a:solidFill>
                  <a:srgbClr val="000000"/>
                </a:solidFill>
              </a:rPr>
              <a:t>Local Dump</a:t>
            </a:r>
            <a:endParaRPr lang="en-US" sz="2400" dirty="0">
              <a:solidFill>
                <a:srgbClr val="000000"/>
              </a:solidFill>
            </a:endParaRPr>
          </a:p>
        </p:txBody>
      </p:sp>
      <p:sp>
        <p:nvSpPr>
          <p:cNvPr id="53" name="Left Bracket 52"/>
          <p:cNvSpPr/>
          <p:nvPr/>
        </p:nvSpPr>
        <p:spPr>
          <a:xfrm rot="5400000" flipV="1">
            <a:off x="1379940" y="3205107"/>
            <a:ext cx="186173" cy="691328"/>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4" name="Straight Arrow Connector 53"/>
          <p:cNvCxnSpPr/>
          <p:nvPr/>
        </p:nvCxnSpPr>
        <p:spPr>
          <a:xfrm rot="16200000" flipH="1">
            <a:off x="5730234" y="2535168"/>
            <a:ext cx="649126" cy="366498"/>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rot="16200000" flipV="1">
            <a:off x="5447057" y="4627936"/>
            <a:ext cx="1241743" cy="213236"/>
          </a:xfrm>
          <a:prstGeom prst="straightConnector1">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6" name="Left Bracket 55"/>
          <p:cNvSpPr/>
          <p:nvPr/>
        </p:nvSpPr>
        <p:spPr>
          <a:xfrm rot="16200000">
            <a:off x="2850222" y="3916882"/>
            <a:ext cx="186173" cy="654753"/>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7" name="Straight Arrow Connector 56"/>
          <p:cNvCxnSpPr/>
          <p:nvPr/>
        </p:nvCxnSpPr>
        <p:spPr>
          <a:xfrm rot="5400000" flipH="1" flipV="1">
            <a:off x="2741653" y="4669919"/>
            <a:ext cx="447844" cy="862"/>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rot="5400000">
            <a:off x="1192290" y="3073685"/>
            <a:ext cx="530254" cy="1588"/>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9" name="Freeform 58"/>
          <p:cNvSpPr/>
          <p:nvPr/>
        </p:nvSpPr>
        <p:spPr>
          <a:xfrm>
            <a:off x="6212703" y="3528541"/>
            <a:ext cx="137767" cy="281459"/>
          </a:xfrm>
          <a:custGeom>
            <a:avLst/>
            <a:gdLst>
              <a:gd name="connsiteX0" fmla="*/ 0 w 70937"/>
              <a:gd name="connsiteY0" fmla="*/ 0 h 281459"/>
              <a:gd name="connsiteX1" fmla="*/ 61784 w 70937"/>
              <a:gd name="connsiteY1" fmla="*/ 123567 h 281459"/>
              <a:gd name="connsiteX2" fmla="*/ 54919 w 70937"/>
              <a:gd name="connsiteY2" fmla="*/ 281459 h 281459"/>
            </a:gdLst>
            <a:ahLst/>
            <a:cxnLst>
              <a:cxn ang="0">
                <a:pos x="connsiteX0" y="connsiteY0"/>
              </a:cxn>
              <a:cxn ang="0">
                <a:pos x="connsiteX1" y="connsiteY1"/>
              </a:cxn>
              <a:cxn ang="0">
                <a:pos x="connsiteX2" y="connsiteY2"/>
              </a:cxn>
            </a:cxnLst>
            <a:rect l="l" t="t" r="r" b="b"/>
            <a:pathLst>
              <a:path w="70937" h="281459">
                <a:moveTo>
                  <a:pt x="0" y="0"/>
                </a:moveTo>
                <a:cubicBezTo>
                  <a:pt x="26315" y="38328"/>
                  <a:pt x="52631" y="76657"/>
                  <a:pt x="61784" y="123567"/>
                </a:cubicBezTo>
                <a:cubicBezTo>
                  <a:pt x="70937" y="170477"/>
                  <a:pt x="54919" y="281459"/>
                  <a:pt x="54919" y="281459"/>
                </a:cubicBezTo>
              </a:path>
            </a:pathLst>
          </a:custGeom>
          <a:ln>
            <a:solidFill>
              <a:srgbClr val="D9D9D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TextBox 59"/>
          <p:cNvSpPr txBox="1"/>
          <p:nvPr/>
        </p:nvSpPr>
        <p:spPr>
          <a:xfrm>
            <a:off x="6284532" y="3449031"/>
            <a:ext cx="610190" cy="338554"/>
          </a:xfrm>
          <a:prstGeom prst="rect">
            <a:avLst/>
          </a:prstGeom>
          <a:noFill/>
        </p:spPr>
        <p:txBody>
          <a:bodyPr wrap="square" rtlCol="0">
            <a:spAutoFit/>
          </a:bodyPr>
          <a:lstStyle/>
          <a:p>
            <a:r>
              <a:rPr lang="en-US" sz="1600" dirty="0" smtClean="0">
                <a:solidFill>
                  <a:schemeClr val="bg1">
                    <a:lumMod val="85000"/>
                  </a:schemeClr>
                </a:solidFill>
              </a:rPr>
              <a:t>6°</a:t>
            </a:r>
            <a:endParaRPr lang="en-US" sz="1600" dirty="0">
              <a:solidFill>
                <a:schemeClr val="bg1">
                  <a:lumMod val="85000"/>
                </a:schemeClr>
              </a:solidFill>
            </a:endParaRPr>
          </a:p>
        </p:txBody>
      </p:sp>
      <p:sp>
        <p:nvSpPr>
          <p:cNvPr id="61" name="Freeform 60"/>
          <p:cNvSpPr/>
          <p:nvPr/>
        </p:nvSpPr>
        <p:spPr>
          <a:xfrm>
            <a:off x="6761892" y="3823730"/>
            <a:ext cx="147594" cy="521729"/>
          </a:xfrm>
          <a:custGeom>
            <a:avLst/>
            <a:gdLst>
              <a:gd name="connsiteX0" fmla="*/ 61784 w 147594"/>
              <a:gd name="connsiteY0" fmla="*/ 0 h 521729"/>
              <a:gd name="connsiteX1" fmla="*/ 137297 w 147594"/>
              <a:gd name="connsiteY1" fmla="*/ 274594 h 521729"/>
              <a:gd name="connsiteX2" fmla="*/ 0 w 147594"/>
              <a:gd name="connsiteY2" fmla="*/ 521729 h 521729"/>
              <a:gd name="connsiteX3" fmla="*/ 0 w 147594"/>
              <a:gd name="connsiteY3" fmla="*/ 521729 h 521729"/>
            </a:gdLst>
            <a:ahLst/>
            <a:cxnLst>
              <a:cxn ang="0">
                <a:pos x="connsiteX0" y="connsiteY0"/>
              </a:cxn>
              <a:cxn ang="0">
                <a:pos x="connsiteX1" y="connsiteY1"/>
              </a:cxn>
              <a:cxn ang="0">
                <a:pos x="connsiteX2" y="connsiteY2"/>
              </a:cxn>
              <a:cxn ang="0">
                <a:pos x="connsiteX3" y="connsiteY3"/>
              </a:cxn>
            </a:cxnLst>
            <a:rect l="l" t="t" r="r" b="b"/>
            <a:pathLst>
              <a:path w="147594" h="521729">
                <a:moveTo>
                  <a:pt x="61784" y="0"/>
                </a:moveTo>
                <a:cubicBezTo>
                  <a:pt x="104689" y="93819"/>
                  <a:pt x="147594" y="187639"/>
                  <a:pt x="137297" y="274594"/>
                </a:cubicBezTo>
                <a:cubicBezTo>
                  <a:pt x="127000" y="361549"/>
                  <a:pt x="0" y="521729"/>
                  <a:pt x="0" y="521729"/>
                </a:cubicBezTo>
                <a:lnTo>
                  <a:pt x="0" y="521729"/>
                </a:lnTo>
              </a:path>
            </a:pathLst>
          </a:custGeom>
          <a:ln>
            <a:solidFill>
              <a:srgbClr val="D9D9D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TextBox 61"/>
          <p:cNvSpPr txBox="1"/>
          <p:nvPr/>
        </p:nvSpPr>
        <p:spPr>
          <a:xfrm>
            <a:off x="6854566" y="3812618"/>
            <a:ext cx="610190" cy="338554"/>
          </a:xfrm>
          <a:prstGeom prst="rect">
            <a:avLst/>
          </a:prstGeom>
          <a:noFill/>
        </p:spPr>
        <p:txBody>
          <a:bodyPr wrap="square" rtlCol="0">
            <a:spAutoFit/>
          </a:bodyPr>
          <a:lstStyle/>
          <a:p>
            <a:r>
              <a:rPr lang="en-US" sz="1600" dirty="0" smtClean="0">
                <a:solidFill>
                  <a:schemeClr val="bg1">
                    <a:lumMod val="85000"/>
                  </a:schemeClr>
                </a:solidFill>
              </a:rPr>
              <a:t>12.5°</a:t>
            </a:r>
            <a:endParaRPr lang="en-US" sz="1600" dirty="0">
              <a:solidFill>
                <a:schemeClr val="bg1">
                  <a:lumMod val="85000"/>
                </a:schemeClr>
              </a:solidFill>
            </a:endParaRPr>
          </a:p>
        </p:txBody>
      </p:sp>
      <p:sp>
        <p:nvSpPr>
          <p:cNvPr id="63" name="TextBox 62"/>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44</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Local Dump</a:t>
            </a:r>
            <a:endParaRPr lang="en-US" sz="4000" dirty="0">
              <a:latin typeface="Rockwell"/>
              <a:cs typeface="Rockwell"/>
            </a:endParaRPr>
          </a:p>
        </p:txBody>
      </p:sp>
      <p:sp>
        <p:nvSpPr>
          <p:cNvPr id="53" name="Content Placeholder 2"/>
          <p:cNvSpPr>
            <a:spLocks noGrp="1"/>
          </p:cNvSpPr>
          <p:nvPr>
            <p:ph idx="1"/>
          </p:nvPr>
        </p:nvSpPr>
        <p:spPr>
          <a:xfrm>
            <a:off x="457201" y="1214238"/>
            <a:ext cx="3713430" cy="4911925"/>
          </a:xfrm>
        </p:spPr>
        <p:txBody>
          <a:bodyPr>
            <a:normAutofit/>
          </a:bodyPr>
          <a:lstStyle/>
          <a:p>
            <a:r>
              <a:rPr lang="en-US" sz="2000" dirty="0" smtClean="0">
                <a:latin typeface="Cambria"/>
                <a:cs typeface="Cambria"/>
              </a:rPr>
              <a:t>Beam cannot make it to the Hall A Dump for some energy/target field settings</a:t>
            </a:r>
          </a:p>
          <a:p>
            <a:endParaRPr lang="en-US" sz="2000" dirty="0" smtClean="0">
              <a:latin typeface="Cambria"/>
              <a:cs typeface="Cambria"/>
            </a:endParaRPr>
          </a:p>
          <a:p>
            <a:r>
              <a:rPr lang="en-US" sz="2000" dirty="0" smtClean="0">
                <a:latin typeface="Cambria"/>
                <a:cs typeface="Cambria"/>
              </a:rPr>
              <a:t>Instead the beam is deposited in a local dump, located immediately downstream of the target</a:t>
            </a:r>
          </a:p>
          <a:p>
            <a:pPr>
              <a:buNone/>
            </a:pPr>
            <a:r>
              <a:rPr lang="en-US" sz="2000" dirty="0" smtClean="0">
                <a:latin typeface="Cambria"/>
                <a:cs typeface="Cambria"/>
              </a:rPr>
              <a:t> </a:t>
            </a:r>
          </a:p>
          <a:p>
            <a:endParaRPr lang="en-US" sz="20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400" dirty="0" smtClean="0">
              <a:latin typeface="Cambria"/>
              <a:cs typeface="Cambria"/>
            </a:endParaRPr>
          </a:p>
          <a:p>
            <a:endParaRPr lang="en-US" sz="2400" dirty="0" smtClean="0">
              <a:latin typeface="Cambria"/>
              <a:cs typeface="Cambria"/>
            </a:endParaRPr>
          </a:p>
          <a:p>
            <a:endParaRPr lang="en-US" sz="2000" dirty="0" smtClean="0">
              <a:latin typeface="Cambria"/>
              <a:cs typeface="Cambria"/>
            </a:endParaRPr>
          </a:p>
          <a:p>
            <a:pPr lvl="1">
              <a:buNone/>
            </a:pPr>
            <a:endParaRPr lang="en-US" sz="1600" dirty="0" smtClean="0">
              <a:latin typeface="Cambria"/>
              <a:cs typeface="Cambria"/>
            </a:endParaRPr>
          </a:p>
          <a:p>
            <a:pPr lvl="1"/>
            <a:endParaRPr lang="en-US" sz="1600" dirty="0" smtClean="0">
              <a:latin typeface="Cambria"/>
              <a:cs typeface="Cambria"/>
            </a:endParaRPr>
          </a:p>
          <a:p>
            <a:pPr lvl="1">
              <a:buNone/>
            </a:pPr>
            <a:endParaRPr lang="en-US" sz="1600" dirty="0">
              <a:latin typeface="Cambria"/>
              <a:cs typeface="Cambria"/>
            </a:endParaRPr>
          </a:p>
        </p:txBody>
      </p:sp>
      <p:pic>
        <p:nvPicPr>
          <p:cNvPr id="10" name="Picture 9" descr="ghp2013.pdf"/>
          <p:cNvPicPr>
            <a:picLocks noChangeAspect="1"/>
          </p:cNvPicPr>
          <p:nvPr/>
        </p:nvPicPr>
        <mc:AlternateContent>
          <mc:Choice xmlns:ma="http://schemas.microsoft.com/office/mac/drawingml/2008/main" Requires="ma">
            <p:blipFill>
              <a:blip r:embed="rId4"/>
              <a:srcRect l="52870" t="63169" r="22198" b="6026"/>
              <a:stretch>
                <a:fillRect/>
              </a:stretch>
            </p:blipFill>
          </mc:Choice>
          <mc:Fallback>
            <p:blipFill>
              <a:blip r:embed="rId5"/>
              <a:srcRect l="52870" t="63169" r="22198" b="6026"/>
              <a:stretch>
                <a:fillRect/>
              </a:stretch>
            </p:blipFill>
          </mc:Fallback>
        </mc:AlternateContent>
        <p:spPr>
          <a:xfrm>
            <a:off x="5094111" y="1214238"/>
            <a:ext cx="3232642" cy="2995663"/>
          </a:xfrm>
          <a:prstGeom prst="rect">
            <a:avLst/>
          </a:prstGeom>
        </p:spPr>
      </p:pic>
      <p:sp>
        <p:nvSpPr>
          <p:cNvPr id="11" name="TextBox 10"/>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45</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Beam Position/Current Monitors</a:t>
            </a:r>
            <a:endParaRPr lang="en-US" sz="4000" dirty="0">
              <a:latin typeface="Rockwell"/>
              <a:cs typeface="Rockwell"/>
            </a:endParaRPr>
          </a:p>
        </p:txBody>
      </p:sp>
      <p:sp>
        <p:nvSpPr>
          <p:cNvPr id="12" name="Rounded Rectangle 11"/>
          <p:cNvSpPr/>
          <p:nvPr/>
        </p:nvSpPr>
        <p:spPr>
          <a:xfrm>
            <a:off x="6329875" y="3054311"/>
            <a:ext cx="402133" cy="1514205"/>
          </a:xfrm>
          <a:prstGeom prst="roundRect">
            <a:avLst/>
          </a:prstGeom>
          <a:solidFill>
            <a:schemeClr val="accent6">
              <a:alpha val="2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p:cNvSpPr/>
          <p:nvPr/>
        </p:nvSpPr>
        <p:spPr>
          <a:xfrm>
            <a:off x="744691" y="3550772"/>
            <a:ext cx="278018" cy="496461"/>
          </a:xfrm>
          <a:prstGeom prst="roundRect">
            <a:avLst/>
          </a:prstGeom>
          <a:solidFill>
            <a:schemeClr val="accent1">
              <a:alpha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p:nvSpPr>
        <p:spPr>
          <a:xfrm>
            <a:off x="1500966" y="3674887"/>
            <a:ext cx="278018" cy="317735"/>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ed Rectangle 14"/>
          <p:cNvSpPr/>
          <p:nvPr/>
        </p:nvSpPr>
        <p:spPr>
          <a:xfrm>
            <a:off x="1158408" y="3674887"/>
            <a:ext cx="278018" cy="317735"/>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095802" y="3633515"/>
            <a:ext cx="218443" cy="372346"/>
          </a:xfrm>
          <a:prstGeom prst="roundRect">
            <a:avLst/>
          </a:prstGeom>
          <a:solidFill>
            <a:schemeClr val="accent1">
              <a:alpha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385404" y="3633515"/>
            <a:ext cx="218443" cy="372346"/>
          </a:xfrm>
          <a:prstGeom prst="roundRect">
            <a:avLst/>
          </a:prstGeom>
          <a:solidFill>
            <a:schemeClr val="accent1">
              <a:alpha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a:spLocks noChangeAspect="1"/>
          </p:cNvSpPr>
          <p:nvPr/>
        </p:nvSpPr>
        <p:spPr>
          <a:xfrm>
            <a:off x="4812864" y="3397707"/>
            <a:ext cx="849867" cy="846788"/>
          </a:xfrm>
          <a:prstGeom prst="ellipse">
            <a:avLst/>
          </a:prstGeom>
          <a:solidFill>
            <a:schemeClr val="accent4">
              <a:alpha val="25000"/>
            </a:schemeClr>
          </a:solidFill>
          <a:ln>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945822" y="3615698"/>
            <a:ext cx="957355" cy="431537"/>
          </a:xfrm>
          <a:prstGeom prst="rect">
            <a:avLst/>
          </a:prstGeom>
          <a:solidFill>
            <a:srgbClr val="F0EE2B">
              <a:alpha val="25000"/>
            </a:srgbClr>
          </a:solidFill>
          <a:ln>
            <a:solidFill>
              <a:srgbClr val="D8D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rot="1957585" flipV="1">
            <a:off x="6841212" y="4448974"/>
            <a:ext cx="1609458" cy="964141"/>
          </a:xfrm>
          <a:prstGeom prst="rect">
            <a:avLst/>
          </a:prstGeom>
          <a:solidFill>
            <a:schemeClr val="accent3">
              <a:alpha val="25000"/>
            </a:schemeClr>
          </a:solidFill>
          <a:ln>
            <a:solidFill>
              <a:srgbClr val="4F62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808048" y="3685074"/>
            <a:ext cx="366498" cy="254663"/>
          </a:xfrm>
          <a:prstGeom prst="rect">
            <a:avLst/>
          </a:prstGeom>
          <a:solidFill>
            <a:schemeClr val="accent2">
              <a:lumMod val="75000"/>
              <a:alpha val="25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015944" y="3615698"/>
            <a:ext cx="957355" cy="431537"/>
          </a:xfrm>
          <a:prstGeom prst="rect">
            <a:avLst/>
          </a:prstGeom>
          <a:solidFill>
            <a:srgbClr val="F0EE2B">
              <a:alpha val="25000"/>
            </a:srgbClr>
          </a:solidFill>
          <a:ln>
            <a:solidFill>
              <a:srgbClr val="D8D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rot="19642415" flipH="1" flipV="1">
            <a:off x="6862931" y="2270196"/>
            <a:ext cx="1609458" cy="964141"/>
          </a:xfrm>
          <a:prstGeom prst="rect">
            <a:avLst/>
          </a:prstGeom>
          <a:solidFill>
            <a:schemeClr val="accent3">
              <a:alpha val="25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24115" y="3816157"/>
            <a:ext cx="5228314" cy="2194"/>
          </a:xfrm>
          <a:prstGeom prst="straightConnector1">
            <a:avLst/>
          </a:prstGeom>
          <a:ln w="25400" cap="flat" cmpd="sng" algn="ctr">
            <a:solidFill>
              <a:srgbClr val="000000"/>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58"/>
          <p:cNvCxnSpPr/>
          <p:nvPr/>
        </p:nvCxnSpPr>
        <p:spPr>
          <a:xfrm flipV="1">
            <a:off x="5301314" y="3409866"/>
            <a:ext cx="1274583" cy="413581"/>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59"/>
          <p:cNvCxnSpPr/>
          <p:nvPr/>
        </p:nvCxnSpPr>
        <p:spPr>
          <a:xfrm flipV="1">
            <a:off x="6575897" y="2061390"/>
            <a:ext cx="2321062" cy="1348476"/>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301314" y="3835439"/>
            <a:ext cx="1274583" cy="413581"/>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6575897" y="4256959"/>
            <a:ext cx="2321062" cy="1348476"/>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335467" y="3820871"/>
            <a:ext cx="3371469" cy="2194"/>
          </a:xfrm>
          <a:prstGeom prst="straightConnector1">
            <a:avLst/>
          </a:prstGeom>
          <a:ln w="25400" cap="flat" cmpd="sng" algn="ctr">
            <a:solidFill>
              <a:schemeClr val="bg1">
                <a:lumMod val="75000"/>
              </a:schemeClr>
            </a:solidFill>
            <a:prstDash val="sysDash"/>
            <a:round/>
            <a:headEnd type="none" w="med" len="med"/>
            <a:tailEnd type="none" w="med" len="sm"/>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9634174">
            <a:off x="6664335" y="2215127"/>
            <a:ext cx="1629824" cy="461665"/>
          </a:xfrm>
          <a:prstGeom prst="rect">
            <a:avLst/>
          </a:prstGeom>
          <a:noFill/>
        </p:spPr>
        <p:txBody>
          <a:bodyPr wrap="square" rtlCol="0">
            <a:spAutoFit/>
          </a:bodyPr>
          <a:lstStyle/>
          <a:p>
            <a:r>
              <a:rPr lang="en-US" sz="2400" dirty="0" smtClean="0">
                <a:solidFill>
                  <a:schemeClr val="bg1">
                    <a:lumMod val="85000"/>
                  </a:schemeClr>
                </a:solidFill>
              </a:rPr>
              <a:t>Left - HRS</a:t>
            </a:r>
            <a:endParaRPr lang="en-US" sz="2400" dirty="0">
              <a:solidFill>
                <a:schemeClr val="bg1">
                  <a:lumMod val="85000"/>
                </a:schemeClr>
              </a:solidFill>
            </a:endParaRPr>
          </a:p>
        </p:txBody>
      </p:sp>
      <p:sp>
        <p:nvSpPr>
          <p:cNvPr id="31" name="TextBox 30"/>
          <p:cNvSpPr txBox="1"/>
          <p:nvPr/>
        </p:nvSpPr>
        <p:spPr>
          <a:xfrm rot="1965826" flipH="1">
            <a:off x="6669707" y="4974869"/>
            <a:ext cx="1721972" cy="461665"/>
          </a:xfrm>
          <a:prstGeom prst="rect">
            <a:avLst/>
          </a:prstGeom>
          <a:noFill/>
        </p:spPr>
        <p:txBody>
          <a:bodyPr wrap="square" rtlCol="0">
            <a:spAutoFit/>
          </a:bodyPr>
          <a:lstStyle/>
          <a:p>
            <a:r>
              <a:rPr lang="en-US" sz="2400" dirty="0" smtClean="0">
                <a:solidFill>
                  <a:schemeClr val="bg1">
                    <a:lumMod val="85000"/>
                  </a:schemeClr>
                </a:solidFill>
              </a:rPr>
              <a:t>Right - HRS</a:t>
            </a:r>
            <a:endParaRPr lang="en-US" sz="2400" dirty="0">
              <a:solidFill>
                <a:schemeClr val="bg1">
                  <a:lumMod val="85000"/>
                </a:schemeClr>
              </a:solidFill>
            </a:endParaRPr>
          </a:p>
        </p:txBody>
      </p:sp>
      <p:sp>
        <p:nvSpPr>
          <p:cNvPr id="32" name="TextBox 31"/>
          <p:cNvSpPr txBox="1"/>
          <p:nvPr/>
        </p:nvSpPr>
        <p:spPr>
          <a:xfrm>
            <a:off x="4771867" y="4683050"/>
            <a:ext cx="1366381" cy="461665"/>
          </a:xfrm>
          <a:prstGeom prst="rect">
            <a:avLst/>
          </a:prstGeom>
          <a:noFill/>
        </p:spPr>
        <p:txBody>
          <a:bodyPr wrap="square" rtlCol="0">
            <a:spAutoFit/>
          </a:bodyPr>
          <a:lstStyle/>
          <a:p>
            <a:r>
              <a:rPr lang="en-US" sz="2400" dirty="0" smtClean="0">
                <a:solidFill>
                  <a:schemeClr val="bg1">
                    <a:lumMod val="85000"/>
                  </a:schemeClr>
                </a:solidFill>
              </a:rPr>
              <a:t>Target</a:t>
            </a:r>
            <a:endParaRPr lang="en-US" sz="2400" dirty="0">
              <a:solidFill>
                <a:schemeClr val="bg1">
                  <a:lumMod val="85000"/>
                </a:schemeClr>
              </a:solidFill>
            </a:endParaRPr>
          </a:p>
        </p:txBody>
      </p:sp>
      <p:sp>
        <p:nvSpPr>
          <p:cNvPr id="33" name="TextBox 32"/>
          <p:cNvSpPr txBox="1"/>
          <p:nvPr/>
        </p:nvSpPr>
        <p:spPr>
          <a:xfrm>
            <a:off x="2314302" y="4803439"/>
            <a:ext cx="1327084" cy="830997"/>
          </a:xfrm>
          <a:prstGeom prst="rect">
            <a:avLst/>
          </a:prstGeom>
          <a:noFill/>
        </p:spPr>
        <p:txBody>
          <a:bodyPr wrap="square" rtlCol="0">
            <a:spAutoFit/>
          </a:bodyPr>
          <a:lstStyle/>
          <a:p>
            <a:pPr algn="ctr"/>
            <a:r>
              <a:rPr lang="en-US" sz="2400" dirty="0" smtClean="0">
                <a:solidFill>
                  <a:schemeClr val="bg1">
                    <a:lumMod val="85000"/>
                  </a:schemeClr>
                </a:solidFill>
              </a:rPr>
              <a:t>Chicane Magnets</a:t>
            </a:r>
            <a:endParaRPr lang="en-US" sz="2400" dirty="0">
              <a:solidFill>
                <a:schemeClr val="bg1">
                  <a:lumMod val="85000"/>
                </a:schemeClr>
              </a:solidFill>
            </a:endParaRPr>
          </a:p>
        </p:txBody>
      </p:sp>
      <p:sp>
        <p:nvSpPr>
          <p:cNvPr id="34" name="TextBox 33"/>
          <p:cNvSpPr txBox="1"/>
          <p:nvPr/>
        </p:nvSpPr>
        <p:spPr>
          <a:xfrm>
            <a:off x="5354803" y="1543515"/>
            <a:ext cx="1950143" cy="830997"/>
          </a:xfrm>
          <a:prstGeom prst="rect">
            <a:avLst/>
          </a:prstGeom>
          <a:noFill/>
        </p:spPr>
        <p:txBody>
          <a:bodyPr wrap="square" rtlCol="0">
            <a:spAutoFit/>
          </a:bodyPr>
          <a:lstStyle/>
          <a:p>
            <a:r>
              <a:rPr lang="en-US" sz="2400" dirty="0" smtClean="0">
                <a:solidFill>
                  <a:schemeClr val="bg1">
                    <a:lumMod val="85000"/>
                  </a:schemeClr>
                </a:solidFill>
              </a:rPr>
              <a:t>Septum Magnet</a:t>
            </a:r>
            <a:endParaRPr lang="en-US" sz="2400" dirty="0">
              <a:solidFill>
                <a:schemeClr val="bg1">
                  <a:lumMod val="85000"/>
                </a:schemeClr>
              </a:solidFill>
            </a:endParaRPr>
          </a:p>
        </p:txBody>
      </p:sp>
      <p:cxnSp>
        <p:nvCxnSpPr>
          <p:cNvPr id="37" name="Straight Arrow Connector 36"/>
          <p:cNvCxnSpPr/>
          <p:nvPr/>
        </p:nvCxnSpPr>
        <p:spPr>
          <a:xfrm rot="5400000" flipH="1" flipV="1">
            <a:off x="5026161" y="4561095"/>
            <a:ext cx="447844" cy="862"/>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8" name="Left Bracket 37"/>
          <p:cNvSpPr/>
          <p:nvPr/>
        </p:nvSpPr>
        <p:spPr>
          <a:xfrm rot="5400000" flipV="1">
            <a:off x="4252340" y="3222667"/>
            <a:ext cx="186173" cy="599890"/>
          </a:xfrm>
          <a:prstGeom prst="leftBracket">
            <a:avLst/>
          </a:prstGeom>
          <a:ln w="381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cxnSp>
        <p:nvCxnSpPr>
          <p:cNvPr id="39" name="Straight Arrow Connector 38"/>
          <p:cNvCxnSpPr/>
          <p:nvPr/>
        </p:nvCxnSpPr>
        <p:spPr>
          <a:xfrm rot="16200000" flipH="1">
            <a:off x="3900528" y="2956965"/>
            <a:ext cx="579204" cy="248230"/>
          </a:xfrm>
          <a:prstGeom prst="straightConnector1">
            <a:avLst/>
          </a:prstGeom>
          <a:ln w="381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16200000" flipV="1">
            <a:off x="516086" y="4472172"/>
            <a:ext cx="902056" cy="210475"/>
          </a:xfrm>
          <a:prstGeom prst="straightConnector1">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006909" y="1996083"/>
            <a:ext cx="1950143" cy="830997"/>
          </a:xfrm>
          <a:prstGeom prst="rect">
            <a:avLst/>
          </a:prstGeom>
          <a:noFill/>
        </p:spPr>
        <p:txBody>
          <a:bodyPr wrap="square" rtlCol="0">
            <a:spAutoFit/>
          </a:bodyPr>
          <a:lstStyle/>
          <a:p>
            <a:pPr algn="ctr"/>
            <a:r>
              <a:rPr lang="en-US" sz="2400" dirty="0" smtClean="0"/>
              <a:t>Beam Current Monitors</a:t>
            </a:r>
            <a:endParaRPr lang="en-US" sz="2400" dirty="0"/>
          </a:p>
        </p:txBody>
      </p:sp>
      <p:sp>
        <p:nvSpPr>
          <p:cNvPr id="42" name="TextBox 41"/>
          <p:cNvSpPr txBox="1"/>
          <p:nvPr/>
        </p:nvSpPr>
        <p:spPr>
          <a:xfrm>
            <a:off x="97279" y="4977638"/>
            <a:ext cx="1950143" cy="830997"/>
          </a:xfrm>
          <a:prstGeom prst="rect">
            <a:avLst/>
          </a:prstGeom>
          <a:noFill/>
        </p:spPr>
        <p:txBody>
          <a:bodyPr wrap="square" rtlCol="0">
            <a:spAutoFit/>
          </a:bodyPr>
          <a:lstStyle/>
          <a:p>
            <a:pPr algn="ctr"/>
            <a:r>
              <a:rPr lang="en-US" sz="2400" dirty="0" smtClean="0">
                <a:solidFill>
                  <a:srgbClr val="000000"/>
                </a:solidFill>
              </a:rPr>
              <a:t>Beam Position Monitors</a:t>
            </a:r>
            <a:endParaRPr lang="en-US" sz="2400" dirty="0">
              <a:solidFill>
                <a:srgbClr val="000000"/>
              </a:solidFill>
            </a:endParaRPr>
          </a:p>
        </p:txBody>
      </p:sp>
      <p:sp>
        <p:nvSpPr>
          <p:cNvPr id="43" name="TextBox 42"/>
          <p:cNvSpPr txBox="1"/>
          <p:nvPr/>
        </p:nvSpPr>
        <p:spPr>
          <a:xfrm>
            <a:off x="525894" y="1996083"/>
            <a:ext cx="1950143" cy="830997"/>
          </a:xfrm>
          <a:prstGeom prst="rect">
            <a:avLst/>
          </a:prstGeom>
          <a:noFill/>
        </p:spPr>
        <p:txBody>
          <a:bodyPr wrap="square" rtlCol="0">
            <a:spAutoFit/>
          </a:bodyPr>
          <a:lstStyle/>
          <a:p>
            <a:pPr algn="ctr"/>
            <a:r>
              <a:rPr lang="en-US" sz="2400" dirty="0" smtClean="0">
                <a:solidFill>
                  <a:schemeClr val="bg1">
                    <a:lumMod val="85000"/>
                  </a:schemeClr>
                </a:solidFill>
              </a:rPr>
              <a:t>Slow/Fast Raster</a:t>
            </a:r>
            <a:endParaRPr lang="en-US" sz="2400" dirty="0">
              <a:solidFill>
                <a:schemeClr val="bg1">
                  <a:lumMod val="85000"/>
                </a:schemeClr>
              </a:solidFill>
            </a:endParaRPr>
          </a:p>
        </p:txBody>
      </p:sp>
      <p:sp>
        <p:nvSpPr>
          <p:cNvPr id="44" name="TextBox 43"/>
          <p:cNvSpPr txBox="1"/>
          <p:nvPr/>
        </p:nvSpPr>
        <p:spPr>
          <a:xfrm>
            <a:off x="5688056" y="5450258"/>
            <a:ext cx="1366381" cy="830997"/>
          </a:xfrm>
          <a:prstGeom prst="rect">
            <a:avLst/>
          </a:prstGeom>
          <a:noFill/>
        </p:spPr>
        <p:txBody>
          <a:bodyPr wrap="square" rtlCol="0">
            <a:spAutoFit/>
          </a:bodyPr>
          <a:lstStyle/>
          <a:p>
            <a:r>
              <a:rPr lang="en-US" sz="2400" dirty="0" smtClean="0">
                <a:solidFill>
                  <a:schemeClr val="bg1">
                    <a:lumMod val="85000"/>
                  </a:schemeClr>
                </a:solidFill>
              </a:rPr>
              <a:t>Local Dump</a:t>
            </a:r>
            <a:endParaRPr lang="en-US" sz="2400" dirty="0">
              <a:solidFill>
                <a:schemeClr val="bg1">
                  <a:lumMod val="85000"/>
                </a:schemeClr>
              </a:solidFill>
            </a:endParaRPr>
          </a:p>
        </p:txBody>
      </p:sp>
      <p:sp>
        <p:nvSpPr>
          <p:cNvPr id="45" name="Left Bracket 44"/>
          <p:cNvSpPr/>
          <p:nvPr/>
        </p:nvSpPr>
        <p:spPr>
          <a:xfrm rot="5400000" flipV="1">
            <a:off x="1379940" y="3205107"/>
            <a:ext cx="186173" cy="691328"/>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6" name="Straight Arrow Connector 45"/>
          <p:cNvCxnSpPr/>
          <p:nvPr/>
        </p:nvCxnSpPr>
        <p:spPr>
          <a:xfrm rot="16200000" flipH="1">
            <a:off x="5730234" y="2535168"/>
            <a:ext cx="649126" cy="366498"/>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rot="16200000" flipV="1">
            <a:off x="5447057" y="4627936"/>
            <a:ext cx="1241743" cy="213236"/>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8" name="Left Bracket 47"/>
          <p:cNvSpPr/>
          <p:nvPr/>
        </p:nvSpPr>
        <p:spPr>
          <a:xfrm rot="16200000">
            <a:off x="2850222" y="3916882"/>
            <a:ext cx="186173" cy="654753"/>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rot="5400000" flipH="1" flipV="1">
            <a:off x="2741653" y="4669919"/>
            <a:ext cx="447844" cy="862"/>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rot="5400000">
            <a:off x="1192290" y="3073685"/>
            <a:ext cx="530254" cy="1588"/>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1" name="Freeform 50"/>
          <p:cNvSpPr/>
          <p:nvPr/>
        </p:nvSpPr>
        <p:spPr>
          <a:xfrm>
            <a:off x="6212703" y="3528541"/>
            <a:ext cx="137767" cy="281459"/>
          </a:xfrm>
          <a:custGeom>
            <a:avLst/>
            <a:gdLst>
              <a:gd name="connsiteX0" fmla="*/ 0 w 70937"/>
              <a:gd name="connsiteY0" fmla="*/ 0 h 281459"/>
              <a:gd name="connsiteX1" fmla="*/ 61784 w 70937"/>
              <a:gd name="connsiteY1" fmla="*/ 123567 h 281459"/>
              <a:gd name="connsiteX2" fmla="*/ 54919 w 70937"/>
              <a:gd name="connsiteY2" fmla="*/ 281459 h 281459"/>
            </a:gdLst>
            <a:ahLst/>
            <a:cxnLst>
              <a:cxn ang="0">
                <a:pos x="connsiteX0" y="connsiteY0"/>
              </a:cxn>
              <a:cxn ang="0">
                <a:pos x="connsiteX1" y="connsiteY1"/>
              </a:cxn>
              <a:cxn ang="0">
                <a:pos x="connsiteX2" y="connsiteY2"/>
              </a:cxn>
            </a:cxnLst>
            <a:rect l="l" t="t" r="r" b="b"/>
            <a:pathLst>
              <a:path w="70937" h="281459">
                <a:moveTo>
                  <a:pt x="0" y="0"/>
                </a:moveTo>
                <a:cubicBezTo>
                  <a:pt x="26315" y="38328"/>
                  <a:pt x="52631" y="76657"/>
                  <a:pt x="61784" y="123567"/>
                </a:cubicBezTo>
                <a:cubicBezTo>
                  <a:pt x="70937" y="170477"/>
                  <a:pt x="54919" y="281459"/>
                  <a:pt x="54919" y="281459"/>
                </a:cubicBezTo>
              </a:path>
            </a:pathLst>
          </a:custGeom>
          <a:ln>
            <a:solidFill>
              <a:srgbClr val="D9D9D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TextBox 51"/>
          <p:cNvSpPr txBox="1"/>
          <p:nvPr/>
        </p:nvSpPr>
        <p:spPr>
          <a:xfrm>
            <a:off x="6284532" y="3449031"/>
            <a:ext cx="610190" cy="338554"/>
          </a:xfrm>
          <a:prstGeom prst="rect">
            <a:avLst/>
          </a:prstGeom>
          <a:noFill/>
        </p:spPr>
        <p:txBody>
          <a:bodyPr wrap="square" rtlCol="0">
            <a:spAutoFit/>
          </a:bodyPr>
          <a:lstStyle/>
          <a:p>
            <a:r>
              <a:rPr lang="en-US" sz="1600" dirty="0" smtClean="0">
                <a:solidFill>
                  <a:schemeClr val="bg1">
                    <a:lumMod val="85000"/>
                  </a:schemeClr>
                </a:solidFill>
              </a:rPr>
              <a:t>6°</a:t>
            </a:r>
            <a:endParaRPr lang="en-US" sz="1600" dirty="0">
              <a:solidFill>
                <a:schemeClr val="bg1">
                  <a:lumMod val="85000"/>
                </a:schemeClr>
              </a:solidFill>
            </a:endParaRPr>
          </a:p>
        </p:txBody>
      </p:sp>
      <p:sp>
        <p:nvSpPr>
          <p:cNvPr id="54" name="Freeform 53"/>
          <p:cNvSpPr/>
          <p:nvPr/>
        </p:nvSpPr>
        <p:spPr>
          <a:xfrm>
            <a:off x="6761892" y="3823730"/>
            <a:ext cx="147594" cy="521729"/>
          </a:xfrm>
          <a:custGeom>
            <a:avLst/>
            <a:gdLst>
              <a:gd name="connsiteX0" fmla="*/ 61784 w 147594"/>
              <a:gd name="connsiteY0" fmla="*/ 0 h 521729"/>
              <a:gd name="connsiteX1" fmla="*/ 137297 w 147594"/>
              <a:gd name="connsiteY1" fmla="*/ 274594 h 521729"/>
              <a:gd name="connsiteX2" fmla="*/ 0 w 147594"/>
              <a:gd name="connsiteY2" fmla="*/ 521729 h 521729"/>
              <a:gd name="connsiteX3" fmla="*/ 0 w 147594"/>
              <a:gd name="connsiteY3" fmla="*/ 521729 h 521729"/>
            </a:gdLst>
            <a:ahLst/>
            <a:cxnLst>
              <a:cxn ang="0">
                <a:pos x="connsiteX0" y="connsiteY0"/>
              </a:cxn>
              <a:cxn ang="0">
                <a:pos x="connsiteX1" y="connsiteY1"/>
              </a:cxn>
              <a:cxn ang="0">
                <a:pos x="connsiteX2" y="connsiteY2"/>
              </a:cxn>
              <a:cxn ang="0">
                <a:pos x="connsiteX3" y="connsiteY3"/>
              </a:cxn>
            </a:cxnLst>
            <a:rect l="l" t="t" r="r" b="b"/>
            <a:pathLst>
              <a:path w="147594" h="521729">
                <a:moveTo>
                  <a:pt x="61784" y="0"/>
                </a:moveTo>
                <a:cubicBezTo>
                  <a:pt x="104689" y="93819"/>
                  <a:pt x="147594" y="187639"/>
                  <a:pt x="137297" y="274594"/>
                </a:cubicBezTo>
                <a:cubicBezTo>
                  <a:pt x="127000" y="361549"/>
                  <a:pt x="0" y="521729"/>
                  <a:pt x="0" y="521729"/>
                </a:cubicBezTo>
                <a:lnTo>
                  <a:pt x="0" y="521729"/>
                </a:lnTo>
              </a:path>
            </a:pathLst>
          </a:custGeom>
          <a:ln>
            <a:solidFill>
              <a:srgbClr val="D9D9D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TextBox 54"/>
          <p:cNvSpPr txBox="1"/>
          <p:nvPr/>
        </p:nvSpPr>
        <p:spPr>
          <a:xfrm>
            <a:off x="6854566" y="3812618"/>
            <a:ext cx="610190" cy="338554"/>
          </a:xfrm>
          <a:prstGeom prst="rect">
            <a:avLst/>
          </a:prstGeom>
          <a:noFill/>
        </p:spPr>
        <p:txBody>
          <a:bodyPr wrap="square" rtlCol="0">
            <a:spAutoFit/>
          </a:bodyPr>
          <a:lstStyle/>
          <a:p>
            <a:r>
              <a:rPr lang="en-US" sz="1600" dirty="0" smtClean="0">
                <a:solidFill>
                  <a:schemeClr val="bg1">
                    <a:lumMod val="85000"/>
                  </a:schemeClr>
                </a:solidFill>
              </a:rPr>
              <a:t>12.5°</a:t>
            </a:r>
            <a:endParaRPr lang="en-US" sz="1600" dirty="0">
              <a:solidFill>
                <a:schemeClr val="bg1">
                  <a:lumMod val="85000"/>
                </a:schemeClr>
              </a:solidFill>
            </a:endParaRPr>
          </a:p>
        </p:txBody>
      </p:sp>
      <p:sp>
        <p:nvSpPr>
          <p:cNvPr id="53" name="TextBox 52"/>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46</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Beam Position Monitors</a:t>
            </a:r>
            <a:endParaRPr lang="en-US" sz="4000" dirty="0">
              <a:latin typeface="Rockwell"/>
              <a:cs typeface="Rockwell"/>
            </a:endParaRPr>
          </a:p>
        </p:txBody>
      </p:sp>
      <p:sp>
        <p:nvSpPr>
          <p:cNvPr id="56" name="Content Placeholder 2"/>
          <p:cNvSpPr>
            <a:spLocks noGrp="1"/>
          </p:cNvSpPr>
          <p:nvPr>
            <p:ph idx="1"/>
          </p:nvPr>
        </p:nvSpPr>
        <p:spPr>
          <a:xfrm>
            <a:off x="457201" y="1214238"/>
            <a:ext cx="3713430" cy="4911925"/>
          </a:xfrm>
        </p:spPr>
        <p:txBody>
          <a:bodyPr>
            <a:normAutofit/>
          </a:bodyPr>
          <a:lstStyle/>
          <a:p>
            <a:r>
              <a:rPr lang="en-US" sz="2000" dirty="0" smtClean="0">
                <a:latin typeface="Cambria"/>
                <a:cs typeface="Cambria"/>
              </a:rPr>
              <a:t>4 antenna, situated at 90° to one another</a:t>
            </a:r>
          </a:p>
          <a:p>
            <a:endParaRPr lang="en-US" sz="2000" dirty="0" smtClean="0">
              <a:latin typeface="Cambria"/>
              <a:cs typeface="Cambria"/>
            </a:endParaRPr>
          </a:p>
          <a:p>
            <a:r>
              <a:rPr lang="en-US" sz="2000" dirty="0" smtClean="0">
                <a:latin typeface="Cambria"/>
                <a:cs typeface="Cambria"/>
              </a:rPr>
              <a:t>Perpendicular to the beam for high resolution measurement of beam position</a:t>
            </a:r>
          </a:p>
          <a:p>
            <a:endParaRPr lang="en-US" sz="2000" dirty="0" smtClean="0">
              <a:latin typeface="Cambria"/>
              <a:cs typeface="Cambria"/>
            </a:endParaRPr>
          </a:p>
          <a:p>
            <a:r>
              <a:rPr lang="en-US" sz="2000" dirty="0" smtClean="0">
                <a:latin typeface="Cambria"/>
                <a:cs typeface="Cambria"/>
              </a:rPr>
              <a:t>Difficult to calibrate due to low current used throughout experiment</a:t>
            </a:r>
          </a:p>
          <a:p>
            <a:endParaRPr lang="en-US" sz="2000" dirty="0">
              <a:latin typeface="Cambria"/>
              <a:cs typeface="Cambria"/>
            </a:endParaRPr>
          </a:p>
          <a:p>
            <a:endParaRPr lang="en-US" sz="2000" dirty="0" smtClean="0">
              <a:latin typeface="Cambria"/>
              <a:cs typeface="Cambria"/>
            </a:endParaRPr>
          </a:p>
          <a:p>
            <a:pPr>
              <a:buNone/>
            </a:pPr>
            <a:r>
              <a:rPr lang="en-US" sz="2000" dirty="0" smtClean="0">
                <a:latin typeface="Cambria"/>
                <a:cs typeface="Cambria"/>
              </a:rPr>
              <a:t> </a:t>
            </a:r>
          </a:p>
          <a:p>
            <a:endParaRPr lang="en-US" sz="20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400" dirty="0" smtClean="0">
              <a:latin typeface="Cambria"/>
              <a:cs typeface="Cambria"/>
            </a:endParaRPr>
          </a:p>
          <a:p>
            <a:endParaRPr lang="en-US" sz="2400" dirty="0" smtClean="0">
              <a:latin typeface="Cambria"/>
              <a:cs typeface="Cambria"/>
            </a:endParaRPr>
          </a:p>
          <a:p>
            <a:endParaRPr lang="en-US" sz="2000" dirty="0" smtClean="0">
              <a:latin typeface="Cambria"/>
              <a:cs typeface="Cambria"/>
            </a:endParaRPr>
          </a:p>
          <a:p>
            <a:pPr lvl="1">
              <a:buNone/>
            </a:pPr>
            <a:endParaRPr lang="en-US" sz="1600" dirty="0" smtClean="0">
              <a:latin typeface="Cambria"/>
              <a:cs typeface="Cambria"/>
            </a:endParaRPr>
          </a:p>
          <a:p>
            <a:pPr lvl="1"/>
            <a:endParaRPr lang="en-US" sz="1600" dirty="0" smtClean="0">
              <a:latin typeface="Cambria"/>
              <a:cs typeface="Cambria"/>
            </a:endParaRPr>
          </a:p>
          <a:p>
            <a:pPr lvl="1">
              <a:buNone/>
            </a:pPr>
            <a:endParaRPr lang="en-US" sz="1600" dirty="0">
              <a:latin typeface="Cambria"/>
              <a:cs typeface="Cambria"/>
            </a:endParaRPr>
          </a:p>
        </p:txBody>
      </p:sp>
      <p:grpSp>
        <p:nvGrpSpPr>
          <p:cNvPr id="11" name="Group 10"/>
          <p:cNvGrpSpPr/>
          <p:nvPr/>
        </p:nvGrpSpPr>
        <p:grpSpPr>
          <a:xfrm>
            <a:off x="5360500" y="3056972"/>
            <a:ext cx="3659817" cy="3484523"/>
            <a:chOff x="11295282" y="27508200"/>
            <a:chExt cx="4249518" cy="4045979"/>
          </a:xfrm>
        </p:grpSpPr>
        <p:grpSp>
          <p:nvGrpSpPr>
            <p:cNvPr id="12" name="Group 268"/>
            <p:cNvGrpSpPr/>
            <p:nvPr/>
          </p:nvGrpSpPr>
          <p:grpSpPr>
            <a:xfrm>
              <a:off x="11582400" y="27508200"/>
              <a:ext cx="3870476" cy="3810000"/>
              <a:chOff x="11582400" y="27508200"/>
              <a:chExt cx="3870476" cy="3810000"/>
            </a:xfrm>
          </p:grpSpPr>
          <p:grpSp>
            <p:nvGrpSpPr>
              <p:cNvPr id="15" name="Group 263"/>
              <p:cNvGrpSpPr/>
              <p:nvPr/>
            </p:nvGrpSpPr>
            <p:grpSpPr>
              <a:xfrm>
                <a:off x="11582400" y="27508200"/>
                <a:ext cx="3870476" cy="3810000"/>
                <a:chOff x="11582400" y="27508200"/>
                <a:chExt cx="3870476" cy="3810000"/>
              </a:xfrm>
            </p:grpSpPr>
            <p:pic>
              <p:nvPicPr>
                <p:cNvPr id="18" name="Picture 17" descr="ghp2013.pdf"/>
                <p:cNvPicPr>
                  <a:picLocks noChangeAspect="1"/>
                </p:cNvPicPr>
                <p:nvPr/>
              </p:nvPicPr>
              <mc:AlternateContent>
                <mc:Choice xmlns:ma="http://schemas.microsoft.com/office/mac/drawingml/2008/main" Requires="ma">
                  <p:blipFill>
                    <a:blip r:embed="rId4"/>
                    <a:srcRect l="40833" t="17778" r="5833" b="12222"/>
                    <a:stretch>
                      <a:fillRect/>
                    </a:stretch>
                  </p:blipFill>
                </mc:Choice>
                <mc:Fallback>
                  <p:blipFill>
                    <a:blip r:embed="rId5"/>
                    <a:srcRect l="40833" t="17778" r="5833" b="12222"/>
                    <a:stretch>
                      <a:fillRect/>
                    </a:stretch>
                  </p:blipFill>
                </mc:Fallback>
              </mc:AlternateContent>
              <p:spPr>
                <a:xfrm>
                  <a:off x="11582400" y="27508200"/>
                  <a:ext cx="3870476" cy="3810000"/>
                </a:xfrm>
                <a:prstGeom prst="rect">
                  <a:avLst/>
                </a:prstGeom>
              </p:spPr>
            </p:pic>
            <p:sp>
              <p:nvSpPr>
                <p:cNvPr id="19" name="Rectangle 18"/>
                <p:cNvSpPr/>
                <p:nvPr/>
              </p:nvSpPr>
              <p:spPr>
                <a:xfrm>
                  <a:off x="12192000" y="27584400"/>
                  <a:ext cx="2971800" cy="2286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p:cNvSpPr/>
              <p:nvPr/>
            </p:nvSpPr>
            <p:spPr>
              <a:xfrm>
                <a:off x="14706600" y="31107889"/>
                <a:ext cx="609600" cy="21031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16200000">
                <a:off x="11477244" y="28088844"/>
                <a:ext cx="609600" cy="21031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rot="16200000">
              <a:off x="11287156" y="27897327"/>
              <a:ext cx="838199" cy="821947"/>
            </a:xfrm>
            <a:prstGeom prst="rect">
              <a:avLst/>
            </a:prstGeom>
            <a:noFill/>
          </p:spPr>
          <p:txBody>
            <a:bodyPr wrap="square" rtlCol="0">
              <a:spAutoFit/>
            </a:bodyPr>
            <a:lstStyle/>
            <a:p>
              <a:r>
                <a:rPr lang="en-US" sz="2000" dirty="0" smtClean="0"/>
                <a:t>BPMX</a:t>
              </a:r>
              <a:endParaRPr lang="en-US" sz="2000" dirty="0"/>
            </a:p>
          </p:txBody>
        </p:sp>
        <p:sp>
          <p:nvSpPr>
            <p:cNvPr id="14" name="TextBox 13"/>
            <p:cNvSpPr txBox="1"/>
            <p:nvPr/>
          </p:nvSpPr>
          <p:spPr>
            <a:xfrm>
              <a:off x="14554199" y="31089600"/>
              <a:ext cx="990601" cy="464579"/>
            </a:xfrm>
            <a:prstGeom prst="rect">
              <a:avLst/>
            </a:prstGeom>
            <a:noFill/>
          </p:spPr>
          <p:txBody>
            <a:bodyPr wrap="square" rtlCol="0">
              <a:spAutoFit/>
            </a:bodyPr>
            <a:lstStyle/>
            <a:p>
              <a:r>
                <a:rPr lang="en-US" sz="2000" dirty="0" smtClean="0"/>
                <a:t>BPMY</a:t>
              </a:r>
              <a:endParaRPr lang="en-US" sz="2000" dirty="0"/>
            </a:p>
          </p:txBody>
        </p:sp>
      </p:grpSp>
      <p:pic>
        <p:nvPicPr>
          <p:cNvPr id="53" name="Picture 52" descr="ghp2013.pdf"/>
          <p:cNvPicPr>
            <a:picLocks noChangeAspect="1"/>
          </p:cNvPicPr>
          <p:nvPr/>
        </p:nvPicPr>
        <mc:AlternateContent>
          <mc:Choice xmlns:ma="http://schemas.microsoft.com/office/mac/drawingml/2008/main" Requires="ma">
            <p:blipFill>
              <a:blip r:embed="rId6"/>
              <a:srcRect l="53509" t="60234" r="17982" b="10292"/>
              <a:stretch>
                <a:fillRect/>
              </a:stretch>
            </p:blipFill>
          </mc:Choice>
          <mc:Fallback>
            <p:blipFill>
              <a:blip r:embed="rId7"/>
              <a:srcRect l="53509" t="60234" r="17982" b="10292"/>
              <a:stretch>
                <a:fillRect/>
              </a:stretch>
            </p:blipFill>
          </mc:Fallback>
        </mc:AlternateContent>
        <p:spPr>
          <a:xfrm>
            <a:off x="4170631" y="970356"/>
            <a:ext cx="2949675" cy="2287134"/>
          </a:xfrm>
          <a:prstGeom prst="rect">
            <a:avLst/>
          </a:prstGeom>
        </p:spPr>
      </p:pic>
      <p:sp>
        <p:nvSpPr>
          <p:cNvPr id="20" name="TextBox 19"/>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47</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Beam Current Monitors</a:t>
            </a:r>
            <a:endParaRPr lang="en-US" sz="4000" dirty="0">
              <a:latin typeface="Rockwell"/>
              <a:cs typeface="Rockwell"/>
            </a:endParaRPr>
          </a:p>
        </p:txBody>
      </p:sp>
      <p:pic>
        <p:nvPicPr>
          <p:cNvPr id="53" name="Picture 52" descr="ghp2013.pdf"/>
          <p:cNvPicPr>
            <a:picLocks noChangeAspect="1"/>
          </p:cNvPicPr>
          <p:nvPr/>
        </p:nvPicPr>
        <mc:AlternateContent>
          <mc:Choice xmlns:ma="http://schemas.microsoft.com/office/mac/drawingml/2008/main" Requires="ma">
            <p:blipFill>
              <a:blip r:embed="rId4"/>
              <a:srcRect l="58889" t="60662" r="24444" b="9153"/>
              <a:stretch>
                <a:fillRect/>
              </a:stretch>
            </p:blipFill>
          </mc:Choice>
          <mc:Fallback>
            <p:blipFill>
              <a:blip r:embed="rId5"/>
              <a:srcRect l="58889" t="60662" r="24444" b="9153"/>
              <a:stretch>
                <a:fillRect/>
              </a:stretch>
            </p:blipFill>
          </mc:Fallback>
        </mc:AlternateContent>
        <p:spPr>
          <a:xfrm>
            <a:off x="5227169" y="1214238"/>
            <a:ext cx="1851789" cy="2515347"/>
          </a:xfrm>
          <a:prstGeom prst="rect">
            <a:avLst/>
          </a:prstGeom>
        </p:spPr>
      </p:pic>
      <p:sp>
        <p:nvSpPr>
          <p:cNvPr id="56" name="Content Placeholder 2"/>
          <p:cNvSpPr>
            <a:spLocks noGrp="1"/>
          </p:cNvSpPr>
          <p:nvPr>
            <p:ph idx="1"/>
          </p:nvPr>
        </p:nvSpPr>
        <p:spPr>
          <a:xfrm>
            <a:off x="457201" y="1214238"/>
            <a:ext cx="3713430" cy="4911925"/>
          </a:xfrm>
        </p:spPr>
        <p:txBody>
          <a:bodyPr>
            <a:normAutofit/>
          </a:bodyPr>
          <a:lstStyle/>
          <a:p>
            <a:r>
              <a:rPr lang="en-US" sz="2000" dirty="0" smtClean="0">
                <a:latin typeface="Cambria"/>
                <a:cs typeface="Cambria"/>
              </a:rPr>
              <a:t> Resonant cavities with antenna tuned to beam frequency</a:t>
            </a:r>
          </a:p>
          <a:p>
            <a:endParaRPr lang="en-US" sz="2000" dirty="0" smtClean="0">
              <a:latin typeface="Cambria"/>
              <a:cs typeface="Cambria"/>
            </a:endParaRPr>
          </a:p>
          <a:p>
            <a:r>
              <a:rPr lang="en-US" sz="2000" dirty="0" smtClean="0">
                <a:latin typeface="Cambria"/>
                <a:cs typeface="Cambria"/>
              </a:rPr>
              <a:t>Needed </a:t>
            </a:r>
            <a:r>
              <a:rPr lang="en-US" sz="2000" dirty="0" err="1" smtClean="0">
                <a:latin typeface="Cambria"/>
                <a:cs typeface="Cambria"/>
              </a:rPr>
              <a:t>BCMs</a:t>
            </a:r>
            <a:r>
              <a:rPr lang="en-US" sz="2000" dirty="0" smtClean="0">
                <a:latin typeface="Cambria"/>
                <a:cs typeface="Cambria"/>
              </a:rPr>
              <a:t> designed to work at low current</a:t>
            </a:r>
          </a:p>
          <a:p>
            <a:pPr>
              <a:buNone/>
            </a:pPr>
            <a:endParaRPr lang="en-US" sz="2000" dirty="0" smtClean="0">
              <a:latin typeface="Cambria"/>
              <a:cs typeface="Cambria"/>
            </a:endParaRPr>
          </a:p>
          <a:p>
            <a:r>
              <a:rPr lang="en-US" sz="2000" dirty="0" smtClean="0">
                <a:latin typeface="Cambria"/>
                <a:cs typeface="Cambria"/>
              </a:rPr>
              <a:t>Calibrated using a Tungsten Calorimeter</a:t>
            </a:r>
          </a:p>
          <a:p>
            <a:endParaRPr lang="en-US" sz="2000" dirty="0" smtClean="0">
              <a:latin typeface="Cambria"/>
              <a:cs typeface="Cambria"/>
            </a:endParaRPr>
          </a:p>
          <a:p>
            <a:pPr>
              <a:buNone/>
            </a:pPr>
            <a:r>
              <a:rPr lang="en-US" sz="2000" dirty="0" smtClean="0">
                <a:latin typeface="Cambria"/>
                <a:cs typeface="Cambria"/>
              </a:rPr>
              <a:t> </a:t>
            </a:r>
          </a:p>
          <a:p>
            <a:endParaRPr lang="en-US" sz="20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400" dirty="0" smtClean="0">
              <a:latin typeface="Cambria"/>
              <a:cs typeface="Cambria"/>
            </a:endParaRPr>
          </a:p>
          <a:p>
            <a:endParaRPr lang="en-US" sz="2400" dirty="0" smtClean="0">
              <a:latin typeface="Cambria"/>
              <a:cs typeface="Cambria"/>
            </a:endParaRPr>
          </a:p>
          <a:p>
            <a:endParaRPr lang="en-US" sz="2000" dirty="0" smtClean="0">
              <a:latin typeface="Cambria"/>
              <a:cs typeface="Cambria"/>
            </a:endParaRPr>
          </a:p>
          <a:p>
            <a:pPr lvl="1">
              <a:buNone/>
            </a:pPr>
            <a:endParaRPr lang="en-US" sz="1600" dirty="0" smtClean="0">
              <a:latin typeface="Cambria"/>
              <a:cs typeface="Cambria"/>
            </a:endParaRPr>
          </a:p>
          <a:p>
            <a:pPr lvl="1"/>
            <a:endParaRPr lang="en-US" sz="1600" dirty="0" smtClean="0">
              <a:latin typeface="Cambria"/>
              <a:cs typeface="Cambria"/>
            </a:endParaRPr>
          </a:p>
          <a:p>
            <a:pPr lvl="1">
              <a:buNone/>
            </a:pPr>
            <a:endParaRPr lang="en-US" sz="1600" dirty="0">
              <a:latin typeface="Cambria"/>
              <a:cs typeface="Cambria"/>
            </a:endParaRPr>
          </a:p>
        </p:txBody>
      </p:sp>
      <p:pic>
        <p:nvPicPr>
          <p:cNvPr id="11" name="Picture 10"/>
          <p:cNvPicPr>
            <a:picLocks noChangeAspect="1"/>
          </p:cNvPicPr>
          <p:nvPr/>
        </p:nvPicPr>
        <p:blipFill>
          <a:blip r:embed="rId6"/>
          <a:srcRect l="14783" r="18231"/>
          <a:stretch>
            <a:fillRect/>
          </a:stretch>
        </p:blipFill>
        <p:spPr>
          <a:xfrm>
            <a:off x="7273194" y="2877030"/>
            <a:ext cx="1374588" cy="3472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5766172" y="3544919"/>
            <a:ext cx="928596" cy="369332"/>
          </a:xfrm>
          <a:prstGeom prst="rect">
            <a:avLst/>
          </a:prstGeom>
          <a:noFill/>
        </p:spPr>
        <p:txBody>
          <a:bodyPr wrap="square" rtlCol="0">
            <a:spAutoFit/>
          </a:bodyPr>
          <a:lstStyle/>
          <a:p>
            <a:r>
              <a:rPr lang="en-US" dirty="0" err="1" smtClean="0">
                <a:latin typeface="Cambria"/>
                <a:cs typeface="Cambria"/>
              </a:rPr>
              <a:t>BCMs</a:t>
            </a:r>
            <a:endParaRPr lang="en-US" dirty="0">
              <a:latin typeface="Cambria"/>
              <a:cs typeface="Cambria"/>
            </a:endParaRPr>
          </a:p>
        </p:txBody>
      </p:sp>
      <p:sp>
        <p:nvSpPr>
          <p:cNvPr id="13" name="TextBox 12"/>
          <p:cNvSpPr txBox="1"/>
          <p:nvPr/>
        </p:nvSpPr>
        <p:spPr>
          <a:xfrm>
            <a:off x="7243312" y="2230699"/>
            <a:ext cx="1374588" cy="646331"/>
          </a:xfrm>
          <a:prstGeom prst="rect">
            <a:avLst/>
          </a:prstGeom>
          <a:noFill/>
        </p:spPr>
        <p:txBody>
          <a:bodyPr wrap="square" rtlCol="0">
            <a:spAutoFit/>
          </a:bodyPr>
          <a:lstStyle/>
          <a:p>
            <a:pPr algn="ctr"/>
            <a:r>
              <a:rPr lang="en-US" dirty="0" smtClean="0">
                <a:latin typeface="Cambria"/>
                <a:cs typeface="Cambria"/>
              </a:rPr>
              <a:t>Tungsten Calorimeter</a:t>
            </a:r>
            <a:endParaRPr lang="en-US" dirty="0">
              <a:latin typeface="Cambria"/>
              <a:cs typeface="Cambria"/>
            </a:endParaRPr>
          </a:p>
        </p:txBody>
      </p:sp>
      <p:sp>
        <p:nvSpPr>
          <p:cNvPr id="14" name="TextBox 13"/>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48</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High Resolution Spectrometers</a:t>
            </a:r>
            <a:endParaRPr lang="en-US" sz="4000" dirty="0">
              <a:latin typeface="Rockwell"/>
              <a:cs typeface="Rockwell"/>
            </a:endParaRPr>
          </a:p>
        </p:txBody>
      </p:sp>
      <p:sp>
        <p:nvSpPr>
          <p:cNvPr id="12" name="Rounded Rectangle 11"/>
          <p:cNvSpPr/>
          <p:nvPr/>
        </p:nvSpPr>
        <p:spPr>
          <a:xfrm>
            <a:off x="6329875" y="3054311"/>
            <a:ext cx="402133" cy="1514205"/>
          </a:xfrm>
          <a:prstGeom prst="roundRect">
            <a:avLst/>
          </a:prstGeom>
          <a:solidFill>
            <a:schemeClr val="accent6">
              <a:alpha val="2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p:cNvSpPr/>
          <p:nvPr/>
        </p:nvSpPr>
        <p:spPr>
          <a:xfrm>
            <a:off x="744691" y="3550772"/>
            <a:ext cx="278018" cy="496461"/>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p:nvSpPr>
        <p:spPr>
          <a:xfrm>
            <a:off x="1500966" y="3674887"/>
            <a:ext cx="278018" cy="317735"/>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ed Rectangle 14"/>
          <p:cNvSpPr/>
          <p:nvPr/>
        </p:nvSpPr>
        <p:spPr>
          <a:xfrm>
            <a:off x="1158408" y="3674887"/>
            <a:ext cx="278018" cy="317735"/>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095802" y="3633515"/>
            <a:ext cx="218443" cy="372346"/>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385404" y="3633515"/>
            <a:ext cx="218443" cy="372346"/>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a:spLocks noChangeAspect="1"/>
          </p:cNvSpPr>
          <p:nvPr/>
        </p:nvSpPr>
        <p:spPr>
          <a:xfrm>
            <a:off x="4812864" y="3397707"/>
            <a:ext cx="849867" cy="846788"/>
          </a:xfrm>
          <a:prstGeom prst="ellipse">
            <a:avLst/>
          </a:prstGeom>
          <a:solidFill>
            <a:schemeClr val="accent4">
              <a:alpha val="25000"/>
            </a:schemeClr>
          </a:solidFill>
          <a:ln>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945822" y="3615698"/>
            <a:ext cx="957355" cy="431537"/>
          </a:xfrm>
          <a:prstGeom prst="rect">
            <a:avLst/>
          </a:prstGeom>
          <a:solidFill>
            <a:srgbClr val="F0EE2B">
              <a:alpha val="25000"/>
            </a:srgbClr>
          </a:solidFill>
          <a:ln>
            <a:solidFill>
              <a:srgbClr val="D8D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rot="1957585" flipV="1">
            <a:off x="6841212" y="4448974"/>
            <a:ext cx="1609458" cy="964141"/>
          </a:xfrm>
          <a:prstGeom prst="rect">
            <a:avLst/>
          </a:prstGeom>
          <a:solidFill>
            <a:schemeClr val="accent3">
              <a:alpha val="75000"/>
            </a:schemeClr>
          </a:solidFill>
          <a:ln>
            <a:solidFill>
              <a:srgbClr val="4F62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808048" y="3685074"/>
            <a:ext cx="366498" cy="254663"/>
          </a:xfrm>
          <a:prstGeom prst="rect">
            <a:avLst/>
          </a:prstGeom>
          <a:solidFill>
            <a:schemeClr val="accent2">
              <a:lumMod val="75000"/>
              <a:alpha val="25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015944" y="3615698"/>
            <a:ext cx="957355" cy="431537"/>
          </a:xfrm>
          <a:prstGeom prst="rect">
            <a:avLst/>
          </a:prstGeom>
          <a:solidFill>
            <a:srgbClr val="F0EE2B">
              <a:alpha val="25000"/>
            </a:srgbClr>
          </a:solidFill>
          <a:ln>
            <a:solidFill>
              <a:srgbClr val="D8D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rot="19642415" flipH="1" flipV="1">
            <a:off x="6862931" y="2270196"/>
            <a:ext cx="1609458" cy="964141"/>
          </a:xfrm>
          <a:prstGeom prst="rect">
            <a:avLst/>
          </a:prstGeom>
          <a:solidFill>
            <a:schemeClr val="accent3">
              <a:alpha val="75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24115" y="3816157"/>
            <a:ext cx="5228314" cy="2194"/>
          </a:xfrm>
          <a:prstGeom prst="straightConnector1">
            <a:avLst/>
          </a:prstGeom>
          <a:ln w="25400" cap="flat" cmpd="sng" algn="ctr">
            <a:solidFill>
              <a:srgbClr val="000000"/>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58"/>
          <p:cNvCxnSpPr/>
          <p:nvPr/>
        </p:nvCxnSpPr>
        <p:spPr>
          <a:xfrm flipV="1">
            <a:off x="5301314" y="3409866"/>
            <a:ext cx="1274583" cy="413581"/>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59"/>
          <p:cNvCxnSpPr/>
          <p:nvPr/>
        </p:nvCxnSpPr>
        <p:spPr>
          <a:xfrm flipV="1">
            <a:off x="6575897" y="2061390"/>
            <a:ext cx="2321062" cy="1348476"/>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301314" y="3835439"/>
            <a:ext cx="1274583" cy="413581"/>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6575897" y="4256959"/>
            <a:ext cx="2321062" cy="1348476"/>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335467" y="3820871"/>
            <a:ext cx="3371469" cy="2194"/>
          </a:xfrm>
          <a:prstGeom prst="straightConnector1">
            <a:avLst/>
          </a:prstGeom>
          <a:ln w="25400" cap="flat" cmpd="sng" algn="ctr">
            <a:solidFill>
              <a:schemeClr val="bg1">
                <a:lumMod val="75000"/>
              </a:schemeClr>
            </a:solidFill>
            <a:prstDash val="sysDash"/>
            <a:round/>
            <a:headEnd type="none" w="med" len="med"/>
            <a:tailEnd type="none" w="med" len="sm"/>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9634174">
            <a:off x="6664335" y="2215127"/>
            <a:ext cx="1629824" cy="461665"/>
          </a:xfrm>
          <a:prstGeom prst="rect">
            <a:avLst/>
          </a:prstGeom>
          <a:noFill/>
        </p:spPr>
        <p:txBody>
          <a:bodyPr wrap="square" rtlCol="0">
            <a:spAutoFit/>
          </a:bodyPr>
          <a:lstStyle/>
          <a:p>
            <a:r>
              <a:rPr lang="en-US" sz="2400" dirty="0" smtClean="0">
                <a:solidFill>
                  <a:srgbClr val="000000"/>
                </a:solidFill>
              </a:rPr>
              <a:t>Left - HRS</a:t>
            </a:r>
            <a:endParaRPr lang="en-US" sz="2400" dirty="0">
              <a:solidFill>
                <a:srgbClr val="000000"/>
              </a:solidFill>
            </a:endParaRPr>
          </a:p>
        </p:txBody>
      </p:sp>
      <p:sp>
        <p:nvSpPr>
          <p:cNvPr id="31" name="TextBox 30"/>
          <p:cNvSpPr txBox="1"/>
          <p:nvPr/>
        </p:nvSpPr>
        <p:spPr>
          <a:xfrm rot="1965826" flipH="1">
            <a:off x="6669707" y="4974869"/>
            <a:ext cx="1721972" cy="461665"/>
          </a:xfrm>
          <a:prstGeom prst="rect">
            <a:avLst/>
          </a:prstGeom>
          <a:noFill/>
        </p:spPr>
        <p:txBody>
          <a:bodyPr wrap="square" rtlCol="0">
            <a:spAutoFit/>
          </a:bodyPr>
          <a:lstStyle/>
          <a:p>
            <a:r>
              <a:rPr lang="en-US" sz="2400" dirty="0" smtClean="0">
                <a:solidFill>
                  <a:srgbClr val="000000"/>
                </a:solidFill>
              </a:rPr>
              <a:t>Right - HRS</a:t>
            </a:r>
            <a:endParaRPr lang="en-US" sz="2400" dirty="0">
              <a:solidFill>
                <a:srgbClr val="000000"/>
              </a:solidFill>
            </a:endParaRPr>
          </a:p>
        </p:txBody>
      </p:sp>
      <p:sp>
        <p:nvSpPr>
          <p:cNvPr id="32" name="TextBox 31"/>
          <p:cNvSpPr txBox="1"/>
          <p:nvPr/>
        </p:nvSpPr>
        <p:spPr>
          <a:xfrm>
            <a:off x="4771867" y="4683050"/>
            <a:ext cx="1366381" cy="461665"/>
          </a:xfrm>
          <a:prstGeom prst="rect">
            <a:avLst/>
          </a:prstGeom>
          <a:noFill/>
        </p:spPr>
        <p:txBody>
          <a:bodyPr wrap="square" rtlCol="0">
            <a:spAutoFit/>
          </a:bodyPr>
          <a:lstStyle/>
          <a:p>
            <a:r>
              <a:rPr lang="en-US" sz="2400" dirty="0" smtClean="0">
                <a:solidFill>
                  <a:schemeClr val="bg1">
                    <a:lumMod val="85000"/>
                  </a:schemeClr>
                </a:solidFill>
              </a:rPr>
              <a:t>Target</a:t>
            </a:r>
            <a:endParaRPr lang="en-US" sz="2400" dirty="0">
              <a:solidFill>
                <a:schemeClr val="bg1">
                  <a:lumMod val="85000"/>
                </a:schemeClr>
              </a:solidFill>
            </a:endParaRPr>
          </a:p>
        </p:txBody>
      </p:sp>
      <p:sp>
        <p:nvSpPr>
          <p:cNvPr id="33" name="TextBox 32"/>
          <p:cNvSpPr txBox="1"/>
          <p:nvPr/>
        </p:nvSpPr>
        <p:spPr>
          <a:xfrm>
            <a:off x="2314302" y="4803439"/>
            <a:ext cx="1327084" cy="830997"/>
          </a:xfrm>
          <a:prstGeom prst="rect">
            <a:avLst/>
          </a:prstGeom>
          <a:noFill/>
        </p:spPr>
        <p:txBody>
          <a:bodyPr wrap="square" rtlCol="0">
            <a:spAutoFit/>
          </a:bodyPr>
          <a:lstStyle/>
          <a:p>
            <a:pPr algn="ctr"/>
            <a:r>
              <a:rPr lang="en-US" sz="2400" dirty="0" smtClean="0">
                <a:solidFill>
                  <a:schemeClr val="bg1">
                    <a:lumMod val="85000"/>
                  </a:schemeClr>
                </a:solidFill>
              </a:rPr>
              <a:t>Chicane Magnets</a:t>
            </a:r>
            <a:endParaRPr lang="en-US" sz="2400" dirty="0">
              <a:solidFill>
                <a:schemeClr val="bg1">
                  <a:lumMod val="85000"/>
                </a:schemeClr>
              </a:solidFill>
            </a:endParaRPr>
          </a:p>
        </p:txBody>
      </p:sp>
      <p:sp>
        <p:nvSpPr>
          <p:cNvPr id="34" name="TextBox 33"/>
          <p:cNvSpPr txBox="1"/>
          <p:nvPr/>
        </p:nvSpPr>
        <p:spPr>
          <a:xfrm>
            <a:off x="5354803" y="1543515"/>
            <a:ext cx="1950143" cy="830997"/>
          </a:xfrm>
          <a:prstGeom prst="rect">
            <a:avLst/>
          </a:prstGeom>
          <a:noFill/>
        </p:spPr>
        <p:txBody>
          <a:bodyPr wrap="square" rtlCol="0">
            <a:spAutoFit/>
          </a:bodyPr>
          <a:lstStyle/>
          <a:p>
            <a:r>
              <a:rPr lang="en-US" sz="2400" dirty="0" smtClean="0">
                <a:solidFill>
                  <a:schemeClr val="bg1">
                    <a:lumMod val="85000"/>
                  </a:schemeClr>
                </a:solidFill>
              </a:rPr>
              <a:t>Septum Magnet</a:t>
            </a:r>
            <a:endParaRPr lang="en-US" sz="2400" dirty="0">
              <a:solidFill>
                <a:schemeClr val="bg1">
                  <a:lumMod val="85000"/>
                </a:schemeClr>
              </a:solidFill>
            </a:endParaRPr>
          </a:p>
        </p:txBody>
      </p:sp>
      <p:cxnSp>
        <p:nvCxnSpPr>
          <p:cNvPr id="37" name="Straight Arrow Connector 36"/>
          <p:cNvCxnSpPr/>
          <p:nvPr/>
        </p:nvCxnSpPr>
        <p:spPr>
          <a:xfrm rot="5400000" flipH="1" flipV="1">
            <a:off x="5026161" y="4561095"/>
            <a:ext cx="447844" cy="862"/>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8" name="Left Bracket 37"/>
          <p:cNvSpPr/>
          <p:nvPr/>
        </p:nvSpPr>
        <p:spPr>
          <a:xfrm rot="5400000" flipV="1">
            <a:off x="4252340" y="3222667"/>
            <a:ext cx="186173" cy="599890"/>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9" name="Straight Arrow Connector 38"/>
          <p:cNvCxnSpPr/>
          <p:nvPr/>
        </p:nvCxnSpPr>
        <p:spPr>
          <a:xfrm rot="16200000" flipH="1">
            <a:off x="3900528" y="2956965"/>
            <a:ext cx="579204" cy="248230"/>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16200000" flipV="1">
            <a:off x="516086" y="4472172"/>
            <a:ext cx="902056" cy="210475"/>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006909" y="1996083"/>
            <a:ext cx="1950143" cy="830997"/>
          </a:xfrm>
          <a:prstGeom prst="rect">
            <a:avLst/>
          </a:prstGeom>
          <a:noFill/>
        </p:spPr>
        <p:txBody>
          <a:bodyPr wrap="square" rtlCol="0">
            <a:spAutoFit/>
          </a:bodyPr>
          <a:lstStyle/>
          <a:p>
            <a:pPr algn="ctr"/>
            <a:r>
              <a:rPr lang="en-US" sz="2400" dirty="0" smtClean="0">
                <a:solidFill>
                  <a:schemeClr val="bg1">
                    <a:lumMod val="85000"/>
                  </a:schemeClr>
                </a:solidFill>
              </a:rPr>
              <a:t>Beam Current Monitors</a:t>
            </a:r>
            <a:endParaRPr lang="en-US" sz="2400" dirty="0">
              <a:solidFill>
                <a:schemeClr val="bg1">
                  <a:lumMod val="85000"/>
                </a:schemeClr>
              </a:solidFill>
            </a:endParaRPr>
          </a:p>
        </p:txBody>
      </p:sp>
      <p:sp>
        <p:nvSpPr>
          <p:cNvPr id="42" name="TextBox 41"/>
          <p:cNvSpPr txBox="1"/>
          <p:nvPr/>
        </p:nvSpPr>
        <p:spPr>
          <a:xfrm>
            <a:off x="97279" y="4977638"/>
            <a:ext cx="1950143" cy="830997"/>
          </a:xfrm>
          <a:prstGeom prst="rect">
            <a:avLst/>
          </a:prstGeom>
          <a:noFill/>
        </p:spPr>
        <p:txBody>
          <a:bodyPr wrap="square" rtlCol="0">
            <a:spAutoFit/>
          </a:bodyPr>
          <a:lstStyle/>
          <a:p>
            <a:pPr algn="ctr"/>
            <a:r>
              <a:rPr lang="en-US" sz="2400" dirty="0" smtClean="0">
                <a:solidFill>
                  <a:schemeClr val="bg1">
                    <a:lumMod val="85000"/>
                  </a:schemeClr>
                </a:solidFill>
              </a:rPr>
              <a:t>Beam Profile Monitors</a:t>
            </a:r>
            <a:endParaRPr lang="en-US" sz="2400" dirty="0">
              <a:solidFill>
                <a:schemeClr val="bg1">
                  <a:lumMod val="85000"/>
                </a:schemeClr>
              </a:solidFill>
            </a:endParaRPr>
          </a:p>
        </p:txBody>
      </p:sp>
      <p:sp>
        <p:nvSpPr>
          <p:cNvPr id="43" name="TextBox 42"/>
          <p:cNvSpPr txBox="1"/>
          <p:nvPr/>
        </p:nvSpPr>
        <p:spPr>
          <a:xfrm>
            <a:off x="525894" y="1996083"/>
            <a:ext cx="1950143" cy="830997"/>
          </a:xfrm>
          <a:prstGeom prst="rect">
            <a:avLst/>
          </a:prstGeom>
          <a:noFill/>
        </p:spPr>
        <p:txBody>
          <a:bodyPr wrap="square" rtlCol="0">
            <a:spAutoFit/>
          </a:bodyPr>
          <a:lstStyle/>
          <a:p>
            <a:pPr algn="ctr"/>
            <a:r>
              <a:rPr lang="en-US" sz="2400" dirty="0" smtClean="0">
                <a:solidFill>
                  <a:schemeClr val="bg1">
                    <a:lumMod val="85000"/>
                  </a:schemeClr>
                </a:solidFill>
              </a:rPr>
              <a:t>Slow/Fast Raster</a:t>
            </a:r>
            <a:endParaRPr lang="en-US" sz="2400" dirty="0">
              <a:solidFill>
                <a:schemeClr val="bg1">
                  <a:lumMod val="85000"/>
                </a:schemeClr>
              </a:solidFill>
            </a:endParaRPr>
          </a:p>
        </p:txBody>
      </p:sp>
      <p:sp>
        <p:nvSpPr>
          <p:cNvPr id="44" name="TextBox 43"/>
          <p:cNvSpPr txBox="1"/>
          <p:nvPr/>
        </p:nvSpPr>
        <p:spPr>
          <a:xfrm>
            <a:off x="5688056" y="5450258"/>
            <a:ext cx="1366381" cy="830997"/>
          </a:xfrm>
          <a:prstGeom prst="rect">
            <a:avLst/>
          </a:prstGeom>
          <a:noFill/>
        </p:spPr>
        <p:txBody>
          <a:bodyPr wrap="square" rtlCol="0">
            <a:spAutoFit/>
          </a:bodyPr>
          <a:lstStyle/>
          <a:p>
            <a:r>
              <a:rPr lang="en-US" sz="2400" dirty="0" smtClean="0">
                <a:solidFill>
                  <a:schemeClr val="bg1">
                    <a:lumMod val="85000"/>
                  </a:schemeClr>
                </a:solidFill>
              </a:rPr>
              <a:t>Local Dump</a:t>
            </a:r>
            <a:endParaRPr lang="en-US" sz="2400" dirty="0">
              <a:solidFill>
                <a:schemeClr val="bg1">
                  <a:lumMod val="85000"/>
                </a:schemeClr>
              </a:solidFill>
            </a:endParaRPr>
          </a:p>
        </p:txBody>
      </p:sp>
      <p:sp>
        <p:nvSpPr>
          <p:cNvPr id="45" name="Left Bracket 44"/>
          <p:cNvSpPr/>
          <p:nvPr/>
        </p:nvSpPr>
        <p:spPr>
          <a:xfrm rot="5400000" flipV="1">
            <a:off x="1379940" y="3205107"/>
            <a:ext cx="186173" cy="691328"/>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6" name="Straight Arrow Connector 45"/>
          <p:cNvCxnSpPr/>
          <p:nvPr/>
        </p:nvCxnSpPr>
        <p:spPr>
          <a:xfrm rot="16200000" flipH="1">
            <a:off x="5730234" y="2535168"/>
            <a:ext cx="649126" cy="366498"/>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rot="16200000" flipV="1">
            <a:off x="5447057" y="4627936"/>
            <a:ext cx="1241743" cy="213236"/>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8" name="Left Bracket 47"/>
          <p:cNvSpPr/>
          <p:nvPr/>
        </p:nvSpPr>
        <p:spPr>
          <a:xfrm rot="16200000">
            <a:off x="2850222" y="3916882"/>
            <a:ext cx="186173" cy="654753"/>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rot="5400000" flipH="1" flipV="1">
            <a:off x="2741653" y="4669919"/>
            <a:ext cx="447844" cy="862"/>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rot="5400000">
            <a:off x="1192290" y="3073685"/>
            <a:ext cx="530254" cy="1588"/>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1" name="Freeform 50"/>
          <p:cNvSpPr/>
          <p:nvPr/>
        </p:nvSpPr>
        <p:spPr>
          <a:xfrm>
            <a:off x="6212703" y="3528541"/>
            <a:ext cx="137767" cy="281459"/>
          </a:xfrm>
          <a:custGeom>
            <a:avLst/>
            <a:gdLst>
              <a:gd name="connsiteX0" fmla="*/ 0 w 70937"/>
              <a:gd name="connsiteY0" fmla="*/ 0 h 281459"/>
              <a:gd name="connsiteX1" fmla="*/ 61784 w 70937"/>
              <a:gd name="connsiteY1" fmla="*/ 123567 h 281459"/>
              <a:gd name="connsiteX2" fmla="*/ 54919 w 70937"/>
              <a:gd name="connsiteY2" fmla="*/ 281459 h 281459"/>
            </a:gdLst>
            <a:ahLst/>
            <a:cxnLst>
              <a:cxn ang="0">
                <a:pos x="connsiteX0" y="connsiteY0"/>
              </a:cxn>
              <a:cxn ang="0">
                <a:pos x="connsiteX1" y="connsiteY1"/>
              </a:cxn>
              <a:cxn ang="0">
                <a:pos x="connsiteX2" y="connsiteY2"/>
              </a:cxn>
            </a:cxnLst>
            <a:rect l="l" t="t" r="r" b="b"/>
            <a:pathLst>
              <a:path w="70937" h="281459">
                <a:moveTo>
                  <a:pt x="0" y="0"/>
                </a:moveTo>
                <a:cubicBezTo>
                  <a:pt x="26315" y="38328"/>
                  <a:pt x="52631" y="76657"/>
                  <a:pt x="61784" y="123567"/>
                </a:cubicBezTo>
                <a:cubicBezTo>
                  <a:pt x="70937" y="170477"/>
                  <a:pt x="54919" y="281459"/>
                  <a:pt x="54919" y="281459"/>
                </a:cubicBezTo>
              </a:path>
            </a:pathLst>
          </a:custGeom>
          <a:ln>
            <a:solidFill>
              <a:srgbClr val="D9D9D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TextBox 51"/>
          <p:cNvSpPr txBox="1"/>
          <p:nvPr/>
        </p:nvSpPr>
        <p:spPr>
          <a:xfrm>
            <a:off x="6284532" y="3449031"/>
            <a:ext cx="610190" cy="338554"/>
          </a:xfrm>
          <a:prstGeom prst="rect">
            <a:avLst/>
          </a:prstGeom>
          <a:noFill/>
        </p:spPr>
        <p:txBody>
          <a:bodyPr wrap="square" rtlCol="0">
            <a:spAutoFit/>
          </a:bodyPr>
          <a:lstStyle/>
          <a:p>
            <a:r>
              <a:rPr lang="en-US" sz="1600" dirty="0" smtClean="0">
                <a:solidFill>
                  <a:schemeClr val="bg1">
                    <a:lumMod val="85000"/>
                  </a:schemeClr>
                </a:solidFill>
              </a:rPr>
              <a:t>6°</a:t>
            </a:r>
            <a:endParaRPr lang="en-US" sz="1600" dirty="0">
              <a:solidFill>
                <a:schemeClr val="bg1">
                  <a:lumMod val="85000"/>
                </a:schemeClr>
              </a:solidFill>
            </a:endParaRPr>
          </a:p>
        </p:txBody>
      </p:sp>
      <p:sp>
        <p:nvSpPr>
          <p:cNvPr id="54" name="Freeform 53"/>
          <p:cNvSpPr/>
          <p:nvPr/>
        </p:nvSpPr>
        <p:spPr>
          <a:xfrm>
            <a:off x="6761892" y="3823730"/>
            <a:ext cx="147594" cy="521729"/>
          </a:xfrm>
          <a:custGeom>
            <a:avLst/>
            <a:gdLst>
              <a:gd name="connsiteX0" fmla="*/ 61784 w 147594"/>
              <a:gd name="connsiteY0" fmla="*/ 0 h 521729"/>
              <a:gd name="connsiteX1" fmla="*/ 137297 w 147594"/>
              <a:gd name="connsiteY1" fmla="*/ 274594 h 521729"/>
              <a:gd name="connsiteX2" fmla="*/ 0 w 147594"/>
              <a:gd name="connsiteY2" fmla="*/ 521729 h 521729"/>
              <a:gd name="connsiteX3" fmla="*/ 0 w 147594"/>
              <a:gd name="connsiteY3" fmla="*/ 521729 h 521729"/>
            </a:gdLst>
            <a:ahLst/>
            <a:cxnLst>
              <a:cxn ang="0">
                <a:pos x="connsiteX0" y="connsiteY0"/>
              </a:cxn>
              <a:cxn ang="0">
                <a:pos x="connsiteX1" y="connsiteY1"/>
              </a:cxn>
              <a:cxn ang="0">
                <a:pos x="connsiteX2" y="connsiteY2"/>
              </a:cxn>
              <a:cxn ang="0">
                <a:pos x="connsiteX3" y="connsiteY3"/>
              </a:cxn>
            </a:cxnLst>
            <a:rect l="l" t="t" r="r" b="b"/>
            <a:pathLst>
              <a:path w="147594" h="521729">
                <a:moveTo>
                  <a:pt x="61784" y="0"/>
                </a:moveTo>
                <a:cubicBezTo>
                  <a:pt x="104689" y="93819"/>
                  <a:pt x="147594" y="187639"/>
                  <a:pt x="137297" y="274594"/>
                </a:cubicBezTo>
                <a:cubicBezTo>
                  <a:pt x="127000" y="361549"/>
                  <a:pt x="0" y="521729"/>
                  <a:pt x="0" y="521729"/>
                </a:cubicBezTo>
                <a:lnTo>
                  <a:pt x="0" y="521729"/>
                </a:lnTo>
              </a:path>
            </a:pathLst>
          </a:custGeom>
          <a:ln>
            <a:solidFill>
              <a:srgbClr val="D9D9D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TextBox 54"/>
          <p:cNvSpPr txBox="1"/>
          <p:nvPr/>
        </p:nvSpPr>
        <p:spPr>
          <a:xfrm>
            <a:off x="6854566" y="3812618"/>
            <a:ext cx="610190" cy="338554"/>
          </a:xfrm>
          <a:prstGeom prst="rect">
            <a:avLst/>
          </a:prstGeom>
          <a:noFill/>
        </p:spPr>
        <p:txBody>
          <a:bodyPr wrap="square" rtlCol="0">
            <a:spAutoFit/>
          </a:bodyPr>
          <a:lstStyle/>
          <a:p>
            <a:r>
              <a:rPr lang="en-US" sz="1600" dirty="0" smtClean="0">
                <a:solidFill>
                  <a:schemeClr val="bg1">
                    <a:lumMod val="85000"/>
                  </a:schemeClr>
                </a:solidFill>
              </a:rPr>
              <a:t>12.5°</a:t>
            </a:r>
            <a:endParaRPr lang="en-US" sz="1600" dirty="0">
              <a:solidFill>
                <a:schemeClr val="bg1">
                  <a:lumMod val="85000"/>
                </a:schemeClr>
              </a:solidFill>
            </a:endParaRPr>
          </a:p>
        </p:txBody>
      </p:sp>
      <p:sp>
        <p:nvSpPr>
          <p:cNvPr id="53" name="TextBox 52"/>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49</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 name="Rounded Rectangle 103"/>
          <p:cNvSpPr/>
          <p:nvPr/>
        </p:nvSpPr>
        <p:spPr>
          <a:xfrm>
            <a:off x="5819227" y="2872623"/>
            <a:ext cx="313732" cy="397854"/>
          </a:xfrm>
          <a:prstGeom prst="roundRect">
            <a:avLst/>
          </a:prstGeom>
          <a:solidFill>
            <a:schemeClr val="accent5">
              <a:alpha val="3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ounded Rectangle 104"/>
          <p:cNvSpPr/>
          <p:nvPr/>
        </p:nvSpPr>
        <p:spPr>
          <a:xfrm>
            <a:off x="7178987" y="2872623"/>
            <a:ext cx="313732" cy="397854"/>
          </a:xfrm>
          <a:prstGeom prst="roundRect">
            <a:avLst/>
          </a:prstGeom>
          <a:solidFill>
            <a:schemeClr val="accent5">
              <a:alpha val="3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4" name="Group 63"/>
          <p:cNvGrpSpPr/>
          <p:nvPr/>
        </p:nvGrpSpPr>
        <p:grpSpPr>
          <a:xfrm>
            <a:off x="4053670" y="2751443"/>
            <a:ext cx="4944011" cy="601812"/>
            <a:chOff x="4007373" y="4682492"/>
            <a:chExt cx="4944011" cy="601812"/>
          </a:xfrm>
        </p:grpSpPr>
        <p:grpSp>
          <p:nvGrpSpPr>
            <p:cNvPr id="65" name="Group 44"/>
            <p:cNvGrpSpPr/>
            <p:nvPr/>
          </p:nvGrpSpPr>
          <p:grpSpPr>
            <a:xfrm>
              <a:off x="4007373" y="4682492"/>
              <a:ext cx="4944011" cy="601812"/>
              <a:chOff x="4007373" y="4682492"/>
              <a:chExt cx="4944011" cy="601812"/>
            </a:xfrm>
          </p:grpSpPr>
          <p:pic>
            <p:nvPicPr>
              <p:cNvPr id="67" name="Picture 2"/>
              <p:cNvPicPr>
                <a:picLocks noChangeAspect="1" noChangeArrowheads="1"/>
              </p:cNvPicPr>
              <p:nvPr/>
            </p:nvPicPr>
            <mc:AlternateContent>
              <mc:Choice xmlns:ma="http://schemas.microsoft.com/office/mac/drawingml/2008/main" Requires="ma">
                <p:blipFill>
                  <a:blip r:embed="rId2"/>
                  <a:srcRect l="14074" t="19628" r="39000" b="72629"/>
                  <a:stretch>
                    <a:fillRect/>
                  </a:stretch>
                </p:blipFill>
              </mc:Choice>
              <mc:Fallback>
                <p:blipFill>
                  <a:blip r:embed="rId3"/>
                  <a:srcRect l="14074" t="19628" r="39000" b="72629"/>
                  <a:stretch>
                    <a:fillRect/>
                  </a:stretch>
                </p:blipFill>
              </mc:Fallback>
            </mc:AlternateContent>
            <p:spPr bwMode="auto">
              <a:xfrm>
                <a:off x="4007373" y="4682492"/>
                <a:ext cx="4719943" cy="601812"/>
              </a:xfrm>
              <a:prstGeom prst="rect">
                <a:avLst/>
              </a:prstGeom>
              <a:noFill/>
              <a:ln w="9525">
                <a:noFill/>
                <a:miter lim="800000"/>
                <a:headEnd/>
                <a:tailEnd/>
              </a:ln>
              <a:effectLst/>
            </p:spPr>
          </p:pic>
          <p:sp>
            <p:nvSpPr>
              <p:cNvPr id="68" name="Rectangle 67"/>
              <p:cNvSpPr/>
              <p:nvPr/>
            </p:nvSpPr>
            <p:spPr>
              <a:xfrm>
                <a:off x="8635113" y="4831586"/>
                <a:ext cx="316271" cy="3009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6" name="Picture 2"/>
            <p:cNvPicPr>
              <a:picLocks noChangeAspect="1" noChangeArrowheads="1"/>
            </p:cNvPicPr>
            <p:nvPr/>
          </p:nvPicPr>
          <mc:AlternateContent>
            <mc:Choice xmlns:ma="http://schemas.microsoft.com/office/mac/drawingml/2008/main" Requires="ma">
              <p:blipFill>
                <a:blip r:embed="rId2"/>
                <a:srcRect l="29876" t="19628" r="69212" b="72629"/>
                <a:stretch>
                  <a:fillRect/>
                </a:stretch>
              </p:blipFill>
            </mc:Choice>
            <mc:Fallback>
              <p:blipFill>
                <a:blip r:embed="rId3"/>
                <a:srcRect l="29876" t="19628" r="69212" b="72629"/>
                <a:stretch>
                  <a:fillRect/>
                </a:stretch>
              </p:blipFill>
            </mc:Fallback>
          </mc:AlternateContent>
          <p:spPr bwMode="auto">
            <a:xfrm flipH="1">
              <a:off x="8583978" y="4682492"/>
              <a:ext cx="91723" cy="601812"/>
            </a:xfrm>
            <a:prstGeom prst="rect">
              <a:avLst/>
            </a:prstGeom>
            <a:noFill/>
            <a:ln w="9525">
              <a:noFill/>
              <a:miter lim="800000"/>
              <a:headEnd/>
              <a:tailEnd/>
            </a:ln>
            <a:effectLst/>
          </p:spPr>
        </p:pic>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Inclusive Electron Scattering</a:t>
            </a:r>
            <a:endParaRPr lang="en-US" sz="4000" dirty="0">
              <a:latin typeface="Rockwell"/>
              <a:cs typeface="Rockwell"/>
            </a:endParaRPr>
          </a:p>
        </p:txBody>
      </p:sp>
      <p:grpSp>
        <p:nvGrpSpPr>
          <p:cNvPr id="6"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4">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3" name="TextBox 62"/>
          <p:cNvSpPr txBox="1"/>
          <p:nvPr/>
        </p:nvSpPr>
        <p:spPr>
          <a:xfrm>
            <a:off x="5015636" y="3592708"/>
            <a:ext cx="3757977" cy="646331"/>
          </a:xfrm>
          <a:prstGeom prst="rect">
            <a:avLst/>
          </a:prstGeom>
          <a:noFill/>
        </p:spPr>
        <p:txBody>
          <a:bodyPr wrap="square" rtlCol="0">
            <a:spAutoFit/>
          </a:bodyPr>
          <a:lstStyle/>
          <a:p>
            <a:pPr algn="ctr"/>
            <a:r>
              <a:rPr lang="en-US" i="1" dirty="0" smtClean="0">
                <a:latin typeface="Cambria"/>
                <a:cs typeface="Cambria"/>
              </a:rPr>
              <a:t>Inclusive inelastic</a:t>
            </a:r>
          </a:p>
          <a:p>
            <a:pPr algn="ctr"/>
            <a:r>
              <a:rPr lang="en-US" i="1" dirty="0" smtClean="0">
                <a:solidFill>
                  <a:schemeClr val="accent5"/>
                </a:solidFill>
                <a:latin typeface="Cambria"/>
                <a:cs typeface="Cambria"/>
              </a:rPr>
              <a:t> </a:t>
            </a:r>
            <a:r>
              <a:rPr lang="en-US" b="1" i="1" dirty="0" smtClean="0">
                <a:solidFill>
                  <a:schemeClr val="accent5"/>
                </a:solidFill>
                <a:latin typeface="Cambria"/>
                <a:cs typeface="Cambria"/>
              </a:rPr>
              <a:t>unpolarized </a:t>
            </a:r>
            <a:r>
              <a:rPr lang="en-US" i="1" dirty="0" smtClean="0">
                <a:solidFill>
                  <a:srgbClr val="000000"/>
                </a:solidFill>
                <a:latin typeface="Cambria"/>
                <a:cs typeface="Cambria"/>
              </a:rPr>
              <a:t>cross section</a:t>
            </a:r>
            <a:endParaRPr lang="en-US" i="1" dirty="0">
              <a:solidFill>
                <a:srgbClr val="000000"/>
              </a:solidFill>
              <a:latin typeface="Cambria"/>
              <a:cs typeface="Cambria"/>
            </a:endParaRPr>
          </a:p>
        </p:txBody>
      </p:sp>
      <p:sp>
        <p:nvSpPr>
          <p:cNvPr id="69" name="TextBox 68"/>
          <p:cNvSpPr txBox="1"/>
          <p:nvPr/>
        </p:nvSpPr>
        <p:spPr>
          <a:xfrm>
            <a:off x="4970771" y="1229536"/>
            <a:ext cx="3533909" cy="1200328"/>
          </a:xfrm>
          <a:prstGeom prst="rect">
            <a:avLst/>
          </a:prstGeom>
          <a:noFill/>
        </p:spPr>
        <p:txBody>
          <a:bodyPr wrap="square" rtlCol="0">
            <a:spAutoFit/>
          </a:bodyPr>
          <a:lstStyle/>
          <a:p>
            <a:pPr algn="ctr"/>
            <a:r>
              <a:rPr lang="en-US" sz="2400" dirty="0" smtClean="0">
                <a:latin typeface="Cambria"/>
                <a:cs typeface="Cambria"/>
              </a:rPr>
              <a:t>To describe scattering from a nucleon requires structure functions: </a:t>
            </a:r>
            <a:endParaRPr lang="en-US" sz="2400" dirty="0">
              <a:latin typeface="Cambria"/>
              <a:cs typeface="Cambria"/>
            </a:endParaRPr>
          </a:p>
        </p:txBody>
      </p:sp>
      <p:grpSp>
        <p:nvGrpSpPr>
          <p:cNvPr id="87" name="Group 36"/>
          <p:cNvGrpSpPr/>
          <p:nvPr/>
        </p:nvGrpSpPr>
        <p:grpSpPr>
          <a:xfrm>
            <a:off x="277032" y="1680959"/>
            <a:ext cx="5643393" cy="3481796"/>
            <a:chOff x="4809924" y="1968807"/>
            <a:chExt cx="4963900" cy="3062571"/>
          </a:xfrm>
        </p:grpSpPr>
        <p:grpSp>
          <p:nvGrpSpPr>
            <p:cNvPr id="88" name="Group 35"/>
            <p:cNvGrpSpPr/>
            <p:nvPr/>
          </p:nvGrpSpPr>
          <p:grpSpPr>
            <a:xfrm>
              <a:off x="4809925" y="2595894"/>
              <a:ext cx="3857516" cy="2110621"/>
              <a:chOff x="4809925" y="2711349"/>
              <a:chExt cx="3857516" cy="2110621"/>
            </a:xfrm>
          </p:grpSpPr>
          <p:sp>
            <p:nvSpPr>
              <p:cNvPr id="96" name="Freeform 95"/>
              <p:cNvSpPr/>
              <p:nvPr/>
            </p:nvSpPr>
            <p:spPr>
              <a:xfrm rot="2609704">
                <a:off x="5768460" y="3474010"/>
                <a:ext cx="1499174" cy="168425"/>
              </a:xfrm>
              <a:custGeom>
                <a:avLst/>
                <a:gdLst>
                  <a:gd name="connsiteX0" fmla="*/ 0 w 1648847"/>
                  <a:gd name="connsiteY0" fmla="*/ 5740 h 251848"/>
                  <a:gd name="connsiteX1" fmla="*/ 189424 w 1648847"/>
                  <a:gd name="connsiteY1" fmla="*/ 251130 h 251848"/>
                  <a:gd name="connsiteX2" fmla="*/ 374542 w 1648847"/>
                  <a:gd name="connsiteY2" fmla="*/ 1435 h 251848"/>
                  <a:gd name="connsiteX3" fmla="*/ 555356 w 1648847"/>
                  <a:gd name="connsiteY3" fmla="*/ 242519 h 251848"/>
                  <a:gd name="connsiteX4" fmla="*/ 731864 w 1648847"/>
                  <a:gd name="connsiteY4" fmla="*/ 5740 h 251848"/>
                  <a:gd name="connsiteX5" fmla="*/ 921288 w 1648847"/>
                  <a:gd name="connsiteY5" fmla="*/ 246824 h 251848"/>
                  <a:gd name="connsiteX6" fmla="*/ 1097796 w 1648847"/>
                  <a:gd name="connsiteY6" fmla="*/ 10045 h 251848"/>
                  <a:gd name="connsiteX7" fmla="*/ 1282915 w 1648847"/>
                  <a:gd name="connsiteY7" fmla="*/ 242519 h 251848"/>
                  <a:gd name="connsiteX8" fmla="*/ 1468034 w 1648847"/>
                  <a:gd name="connsiteY8" fmla="*/ 5740 h 251848"/>
                  <a:gd name="connsiteX9" fmla="*/ 1648847 w 1648847"/>
                  <a:gd name="connsiteY9" fmla="*/ 242519 h 2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8847" h="251848">
                    <a:moveTo>
                      <a:pt x="0" y="5740"/>
                    </a:moveTo>
                    <a:cubicBezTo>
                      <a:pt x="63500" y="128794"/>
                      <a:pt x="127000" y="251848"/>
                      <a:pt x="189424" y="251130"/>
                    </a:cubicBezTo>
                    <a:cubicBezTo>
                      <a:pt x="251848" y="250413"/>
                      <a:pt x="313553" y="2870"/>
                      <a:pt x="374542" y="1435"/>
                    </a:cubicBezTo>
                    <a:cubicBezTo>
                      <a:pt x="435531" y="0"/>
                      <a:pt x="495802" y="241802"/>
                      <a:pt x="555356" y="242519"/>
                    </a:cubicBezTo>
                    <a:cubicBezTo>
                      <a:pt x="614910" y="243237"/>
                      <a:pt x="670875" y="5023"/>
                      <a:pt x="731864" y="5740"/>
                    </a:cubicBezTo>
                    <a:cubicBezTo>
                      <a:pt x="792853" y="6457"/>
                      <a:pt x="860299" y="246107"/>
                      <a:pt x="921288" y="246824"/>
                    </a:cubicBezTo>
                    <a:cubicBezTo>
                      <a:pt x="982277" y="247541"/>
                      <a:pt x="1037525" y="10762"/>
                      <a:pt x="1097796" y="10045"/>
                    </a:cubicBezTo>
                    <a:cubicBezTo>
                      <a:pt x="1158067" y="9328"/>
                      <a:pt x="1221209" y="243236"/>
                      <a:pt x="1282915" y="242519"/>
                    </a:cubicBezTo>
                    <a:cubicBezTo>
                      <a:pt x="1344621" y="241802"/>
                      <a:pt x="1407045" y="5740"/>
                      <a:pt x="1468034" y="5740"/>
                    </a:cubicBezTo>
                    <a:cubicBezTo>
                      <a:pt x="1529023" y="5740"/>
                      <a:pt x="1588935" y="124129"/>
                      <a:pt x="1648847" y="242519"/>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Oval 96"/>
              <p:cNvSpPr/>
              <p:nvPr/>
            </p:nvSpPr>
            <p:spPr>
              <a:xfrm>
                <a:off x="6833801" y="3916398"/>
                <a:ext cx="858761" cy="834100"/>
              </a:xfrm>
              <a:prstGeom prst="ellipse">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8" name="Straight Arrow Connector 97"/>
              <p:cNvCxnSpPr/>
              <p:nvPr/>
            </p:nvCxnSpPr>
            <p:spPr>
              <a:xfrm flipV="1">
                <a:off x="4809925" y="2987247"/>
                <a:ext cx="1270000" cy="1209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rot="20160000" flipV="1">
                <a:off x="6027486" y="2711349"/>
                <a:ext cx="1270000" cy="1209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7733768" y="4050082"/>
                <a:ext cx="926413" cy="14624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7733768" y="4431733"/>
                <a:ext cx="926413" cy="14624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7741028" y="4311891"/>
                <a:ext cx="926413" cy="615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flipV="1">
                <a:off x="5321905" y="4493316"/>
                <a:ext cx="1306285" cy="328654"/>
              </a:xfrm>
              <a:prstGeom prst="straightConnector1">
                <a:avLst/>
              </a:prstGeom>
              <a:ln w="4762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sp>
          <p:nvSpPr>
            <p:cNvPr id="89" name="TextBox 88"/>
            <p:cNvSpPr txBox="1"/>
            <p:nvPr/>
          </p:nvSpPr>
          <p:spPr>
            <a:xfrm>
              <a:off x="4809924" y="2481387"/>
              <a:ext cx="1106383" cy="324863"/>
            </a:xfrm>
            <a:prstGeom prst="rect">
              <a:avLst/>
            </a:prstGeom>
            <a:noFill/>
          </p:spPr>
          <p:txBody>
            <a:bodyPr wrap="square" rtlCol="0">
              <a:spAutoFit/>
            </a:bodyPr>
            <a:lstStyle/>
            <a:p>
              <a:r>
                <a:rPr lang="en-US" b="1" i="1" dirty="0" smtClean="0"/>
                <a:t>p = (</a:t>
              </a:r>
              <a:r>
                <a:rPr lang="en-US" b="1" i="1" dirty="0" err="1" smtClean="0"/>
                <a:t>E,k</a:t>
              </a:r>
              <a:r>
                <a:rPr lang="en-US" b="1" i="1" dirty="0" smtClean="0"/>
                <a:t>)</a:t>
              </a:r>
              <a:endParaRPr lang="en-US" b="1" i="1" dirty="0"/>
            </a:p>
          </p:txBody>
        </p:sp>
        <p:sp>
          <p:nvSpPr>
            <p:cNvPr id="90" name="TextBox 89"/>
            <p:cNvSpPr txBox="1"/>
            <p:nvPr/>
          </p:nvSpPr>
          <p:spPr>
            <a:xfrm>
              <a:off x="7245048" y="1968807"/>
              <a:ext cx="1106383" cy="324863"/>
            </a:xfrm>
            <a:prstGeom prst="rect">
              <a:avLst/>
            </a:prstGeom>
            <a:noFill/>
          </p:spPr>
          <p:txBody>
            <a:bodyPr wrap="square" rtlCol="0">
              <a:spAutoFit/>
            </a:bodyPr>
            <a:lstStyle/>
            <a:p>
              <a:r>
                <a:rPr lang="en-US" b="1" i="1" dirty="0" smtClean="0"/>
                <a:t>p’ = (</a:t>
              </a:r>
              <a:r>
                <a:rPr lang="en-US" b="1" i="1" dirty="0" err="1" smtClean="0"/>
                <a:t>E’,k</a:t>
              </a:r>
              <a:r>
                <a:rPr lang="en-US" b="1" i="1" dirty="0" smtClean="0"/>
                <a:t>’)</a:t>
              </a:r>
              <a:endParaRPr lang="en-US" b="1" i="1" dirty="0"/>
            </a:p>
          </p:txBody>
        </p:sp>
        <p:sp>
          <p:nvSpPr>
            <p:cNvPr id="91" name="TextBox 90"/>
            <p:cNvSpPr txBox="1"/>
            <p:nvPr/>
          </p:nvSpPr>
          <p:spPr>
            <a:xfrm>
              <a:off x="6533100" y="2566158"/>
              <a:ext cx="307408" cy="324863"/>
            </a:xfrm>
            <a:prstGeom prst="rect">
              <a:avLst/>
            </a:prstGeom>
            <a:noFill/>
          </p:spPr>
          <p:txBody>
            <a:bodyPr wrap="square" rtlCol="0">
              <a:spAutoFit/>
            </a:bodyPr>
            <a:lstStyle/>
            <a:p>
              <a:r>
                <a:rPr lang="en-US" dirty="0" smtClean="0"/>
                <a:t>θ</a:t>
              </a:r>
              <a:endParaRPr lang="en-US" dirty="0"/>
            </a:p>
          </p:txBody>
        </p:sp>
        <p:cxnSp>
          <p:nvCxnSpPr>
            <p:cNvPr id="92" name="Straight Arrow Connector 91"/>
            <p:cNvCxnSpPr>
              <a:stCxn id="96" idx="0"/>
            </p:cNvCxnSpPr>
            <p:nvPr/>
          </p:nvCxnSpPr>
          <p:spPr>
            <a:xfrm>
              <a:off x="6029592" y="2868527"/>
              <a:ext cx="1215456" cy="3265"/>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6588309" y="3175075"/>
              <a:ext cx="1106383" cy="324863"/>
            </a:xfrm>
            <a:prstGeom prst="rect">
              <a:avLst/>
            </a:prstGeom>
            <a:noFill/>
          </p:spPr>
          <p:txBody>
            <a:bodyPr wrap="square" rtlCol="0">
              <a:spAutoFit/>
            </a:bodyPr>
            <a:lstStyle/>
            <a:p>
              <a:r>
                <a:rPr lang="en-US" b="1" i="1" dirty="0" smtClean="0"/>
                <a:t>q = (ν,q)</a:t>
              </a:r>
              <a:endParaRPr lang="en-US" b="1" i="1" dirty="0"/>
            </a:p>
          </p:txBody>
        </p:sp>
        <p:sp>
          <p:nvSpPr>
            <p:cNvPr id="94" name="TextBox 93"/>
            <p:cNvSpPr txBox="1"/>
            <p:nvPr/>
          </p:nvSpPr>
          <p:spPr>
            <a:xfrm>
              <a:off x="4973542" y="4706515"/>
              <a:ext cx="1106383" cy="324863"/>
            </a:xfrm>
            <a:prstGeom prst="rect">
              <a:avLst/>
            </a:prstGeom>
            <a:noFill/>
          </p:spPr>
          <p:txBody>
            <a:bodyPr wrap="square" rtlCol="0">
              <a:spAutoFit/>
            </a:bodyPr>
            <a:lstStyle/>
            <a:p>
              <a:r>
                <a:rPr lang="en-US" b="1" i="1" dirty="0" smtClean="0"/>
                <a:t>P = (M,0)</a:t>
              </a:r>
              <a:endParaRPr lang="en-US" b="1" i="1" dirty="0"/>
            </a:p>
          </p:txBody>
        </p:sp>
        <p:sp>
          <p:nvSpPr>
            <p:cNvPr id="95" name="TextBox 94"/>
            <p:cNvSpPr txBox="1"/>
            <p:nvPr/>
          </p:nvSpPr>
          <p:spPr>
            <a:xfrm>
              <a:off x="8667441" y="4019793"/>
              <a:ext cx="1106383" cy="324863"/>
            </a:xfrm>
            <a:prstGeom prst="rect">
              <a:avLst/>
            </a:prstGeom>
            <a:noFill/>
          </p:spPr>
          <p:txBody>
            <a:bodyPr wrap="square" rtlCol="0">
              <a:spAutoFit/>
            </a:bodyPr>
            <a:lstStyle/>
            <a:p>
              <a:r>
                <a:rPr lang="en-US" b="1" i="1" dirty="0" smtClean="0"/>
                <a:t>W</a:t>
              </a:r>
              <a:endParaRPr lang="en-US" b="1" i="1" dirty="0"/>
            </a:p>
          </p:txBody>
        </p:sp>
      </p:grpSp>
      <p:sp>
        <p:nvSpPr>
          <p:cNvPr id="34" name="Rectangle 33"/>
          <p:cNvSpPr/>
          <p:nvPr/>
        </p:nvSpPr>
        <p:spPr>
          <a:xfrm>
            <a:off x="277032" y="973074"/>
            <a:ext cx="2210862" cy="707886"/>
          </a:xfrm>
          <a:prstGeom prst="rect">
            <a:avLst/>
          </a:prstGeom>
        </p:spPr>
        <p:txBody>
          <a:bodyPr wrap="none">
            <a:spAutoFit/>
          </a:bodyPr>
          <a:lstStyle/>
          <a:p>
            <a:r>
              <a:rPr lang="en-US" dirty="0" smtClean="0">
                <a:latin typeface="Rockwell"/>
                <a:cs typeface="Rockwell"/>
              </a:rPr>
              <a:t> </a:t>
            </a:r>
            <a:r>
              <a:rPr lang="en-US" sz="4000" dirty="0" err="1" smtClean="0">
                <a:latin typeface="Rockwell"/>
                <a:cs typeface="Rockwell"/>
              </a:rPr>
              <a:t>N(e,e’)X</a:t>
            </a:r>
            <a:endParaRPr lang="en-US" sz="4000" dirty="0"/>
          </a:p>
        </p:txBody>
      </p:sp>
      <p:sp>
        <p:nvSpPr>
          <p:cNvPr id="37" name="TextBox 36"/>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5</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High Resolution Spectrometers</a:t>
            </a:r>
            <a:endParaRPr lang="en-US" sz="4000" dirty="0">
              <a:latin typeface="Rockwell"/>
              <a:cs typeface="Rockwell"/>
            </a:endParaRPr>
          </a:p>
        </p:txBody>
      </p:sp>
      <p:pic>
        <p:nvPicPr>
          <p:cNvPr id="40" name="Picture 39"/>
          <p:cNvPicPr>
            <a:picLocks noChangeAspect="1"/>
          </p:cNvPicPr>
          <p:nvPr/>
        </p:nvPicPr>
        <p:blipFill>
          <a:blip r:embed="rId4"/>
          <a:stretch>
            <a:fillRect/>
          </a:stretch>
        </p:blipFill>
        <p:spPr>
          <a:xfrm>
            <a:off x="1143255" y="1233213"/>
            <a:ext cx="7054658" cy="4604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50</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 name="Content Placeholder 2"/>
          <p:cNvSpPr>
            <a:spLocks noGrp="1"/>
          </p:cNvSpPr>
          <p:nvPr>
            <p:ph idx="1"/>
          </p:nvPr>
        </p:nvSpPr>
        <p:spPr>
          <a:xfrm>
            <a:off x="457200" y="1214239"/>
            <a:ext cx="5053277" cy="2618248"/>
          </a:xfrm>
        </p:spPr>
        <p:txBody>
          <a:bodyPr>
            <a:normAutofit fontScale="62500" lnSpcReduction="20000"/>
          </a:bodyPr>
          <a:lstStyle/>
          <a:p>
            <a:pPr>
              <a:buNone/>
            </a:pPr>
            <a:r>
              <a:rPr lang="en-US" sz="2857" dirty="0" smtClean="0">
                <a:latin typeface="Cambria"/>
                <a:cs typeface="Cambria"/>
              </a:rPr>
              <a:t>Momentum Range: 0.3 - 4.0 </a:t>
            </a:r>
            <a:r>
              <a:rPr lang="en-US" sz="2857" dirty="0" err="1" smtClean="0">
                <a:latin typeface="Cambria"/>
                <a:cs typeface="Cambria"/>
              </a:rPr>
              <a:t>GeV/c</a:t>
            </a:r>
            <a:endParaRPr lang="en-US" sz="2857" dirty="0" smtClean="0">
              <a:latin typeface="Cambria"/>
              <a:cs typeface="Cambria"/>
            </a:endParaRPr>
          </a:p>
          <a:p>
            <a:pPr>
              <a:buNone/>
            </a:pPr>
            <a:endParaRPr lang="en-US" sz="2857" dirty="0" smtClean="0">
              <a:latin typeface="Cambria"/>
              <a:cs typeface="Cambria"/>
            </a:endParaRPr>
          </a:p>
          <a:p>
            <a:pPr>
              <a:buNone/>
            </a:pPr>
            <a:r>
              <a:rPr lang="en-US" sz="2857" dirty="0" smtClean="0">
                <a:latin typeface="Cambria"/>
                <a:cs typeface="Cambria"/>
              </a:rPr>
              <a:t>Momentum Acceptance: +/- 4.5%</a:t>
            </a:r>
          </a:p>
          <a:p>
            <a:pPr>
              <a:buNone/>
            </a:pPr>
            <a:endParaRPr lang="en-US" sz="2857" dirty="0" smtClean="0">
              <a:latin typeface="Cambria"/>
              <a:cs typeface="Cambria"/>
            </a:endParaRPr>
          </a:p>
          <a:p>
            <a:pPr>
              <a:buNone/>
            </a:pPr>
            <a:r>
              <a:rPr lang="en-US" sz="2857" dirty="0" smtClean="0">
                <a:latin typeface="Cambria"/>
                <a:cs typeface="Cambria"/>
              </a:rPr>
              <a:t>Momentum Resolution (FWHM): 1 </a:t>
            </a:r>
            <a:r>
              <a:rPr lang="en-US" sz="2857" dirty="0" err="1" smtClean="0">
                <a:latin typeface="Cambria"/>
                <a:cs typeface="Cambria"/>
              </a:rPr>
              <a:t>x</a:t>
            </a:r>
            <a:r>
              <a:rPr lang="en-US" sz="2857" dirty="0" smtClean="0">
                <a:latin typeface="Cambria"/>
                <a:cs typeface="Cambria"/>
              </a:rPr>
              <a:t> 10</a:t>
            </a:r>
            <a:r>
              <a:rPr lang="en-US" sz="2857" baseline="30000" dirty="0" smtClean="0">
                <a:latin typeface="Cambria"/>
                <a:cs typeface="Cambria"/>
              </a:rPr>
              <a:t>-4</a:t>
            </a:r>
            <a:r>
              <a:rPr lang="en-US" sz="2857" dirty="0" smtClean="0">
                <a:latin typeface="Cambria"/>
                <a:cs typeface="Cambria"/>
              </a:rPr>
              <a:t>	</a:t>
            </a:r>
          </a:p>
          <a:p>
            <a:pPr>
              <a:buNone/>
            </a:pPr>
            <a:r>
              <a:rPr lang="en-US" sz="2000" dirty="0" smtClean="0">
                <a:latin typeface="Cambria"/>
                <a:cs typeface="Cambria"/>
              </a:rPr>
              <a:t>	</a:t>
            </a:r>
          </a:p>
          <a:p>
            <a:pPr>
              <a:buNone/>
            </a:pPr>
            <a:endParaRPr lang="en-US" sz="2000" dirty="0" smtClean="0">
              <a:latin typeface="Cambria"/>
              <a:cs typeface="Cambria"/>
            </a:endParaRPr>
          </a:p>
          <a:p>
            <a:pPr>
              <a:buNone/>
            </a:pPr>
            <a:endParaRPr lang="en-US" sz="2000" dirty="0" smtClean="0">
              <a:latin typeface="Cambria"/>
              <a:cs typeface="Cambria"/>
            </a:endParaRPr>
          </a:p>
          <a:p>
            <a:pPr>
              <a:buNone/>
            </a:pPr>
            <a:r>
              <a:rPr lang="en-US" sz="2000" dirty="0" smtClean="0">
                <a:latin typeface="Cambria"/>
                <a:cs typeface="Cambria"/>
              </a:rPr>
              <a:t>	</a:t>
            </a:r>
          </a:p>
          <a:p>
            <a:endParaRPr lang="en-US" sz="2000" dirty="0" smtClean="0">
              <a:latin typeface="Cambria"/>
              <a:cs typeface="Cambria"/>
            </a:endParaRPr>
          </a:p>
          <a:p>
            <a:pPr>
              <a:buNone/>
            </a:pPr>
            <a:r>
              <a:rPr lang="en-US" sz="2000" dirty="0" smtClean="0">
                <a:latin typeface="Cambria"/>
                <a:cs typeface="Cambria"/>
              </a:rPr>
              <a:t> </a:t>
            </a:r>
          </a:p>
          <a:p>
            <a:endParaRPr lang="en-US" sz="20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000" dirty="0" smtClean="0">
              <a:latin typeface="Cambria"/>
              <a:cs typeface="Cambria"/>
            </a:endParaRPr>
          </a:p>
          <a:p>
            <a:endParaRPr lang="en-US" sz="2400" dirty="0" smtClean="0">
              <a:latin typeface="Cambria"/>
              <a:cs typeface="Cambria"/>
            </a:endParaRPr>
          </a:p>
          <a:p>
            <a:endParaRPr lang="en-US" sz="2400" dirty="0" smtClean="0">
              <a:latin typeface="Cambria"/>
              <a:cs typeface="Cambria"/>
            </a:endParaRPr>
          </a:p>
          <a:p>
            <a:endParaRPr lang="en-US" sz="2000" dirty="0" smtClean="0">
              <a:latin typeface="Cambria"/>
              <a:cs typeface="Cambria"/>
            </a:endParaRPr>
          </a:p>
          <a:p>
            <a:pPr lvl="1">
              <a:buNone/>
            </a:pPr>
            <a:endParaRPr lang="en-US" sz="1600" dirty="0" smtClean="0">
              <a:latin typeface="Cambria"/>
              <a:cs typeface="Cambria"/>
            </a:endParaRPr>
          </a:p>
          <a:p>
            <a:pPr lvl="1"/>
            <a:endParaRPr lang="en-US" sz="1600" dirty="0" smtClean="0">
              <a:latin typeface="Cambria"/>
              <a:cs typeface="Cambria"/>
            </a:endParaRPr>
          </a:p>
          <a:p>
            <a:pPr lvl="1">
              <a:buNone/>
            </a:pPr>
            <a:endParaRPr lang="en-US" sz="1600" dirty="0">
              <a:latin typeface="Cambria"/>
              <a:cs typeface="Cambria"/>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High Resolution Spectrometers</a:t>
            </a:r>
            <a:endParaRPr lang="en-US" sz="4000" dirty="0">
              <a:latin typeface="Rockwell"/>
              <a:cs typeface="Rockwell"/>
            </a:endParaRPr>
          </a:p>
        </p:txBody>
      </p:sp>
      <p:sp>
        <p:nvSpPr>
          <p:cNvPr id="53" name="Oval 52"/>
          <p:cNvSpPr>
            <a:spLocks noChangeAspect="1"/>
          </p:cNvSpPr>
          <p:nvPr/>
        </p:nvSpPr>
        <p:spPr>
          <a:xfrm>
            <a:off x="287870" y="5228745"/>
            <a:ext cx="558800" cy="556776"/>
          </a:xfrm>
          <a:prstGeom prst="ellipse">
            <a:avLst/>
          </a:prstGeom>
          <a:solidFill>
            <a:schemeClr val="bg1">
              <a:lumMod val="65000"/>
              <a:alpha val="2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1851027" y="5158896"/>
            <a:ext cx="254000" cy="714375"/>
          </a:xfrm>
          <a:prstGeom prst="rect">
            <a:avLst/>
          </a:prstGeom>
          <a:solidFill>
            <a:srgbClr val="FFFFFF"/>
          </a:solidFill>
          <a:ln w="5080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4</a:t>
            </a:r>
            <a:endParaRPr lang="en-US" dirty="0"/>
          </a:p>
        </p:txBody>
      </p:sp>
      <p:sp>
        <p:nvSpPr>
          <p:cNvPr id="57" name="Rectangle 56"/>
          <p:cNvSpPr/>
          <p:nvPr/>
        </p:nvSpPr>
        <p:spPr>
          <a:xfrm flipH="1" flipV="1">
            <a:off x="2482847" y="4873496"/>
            <a:ext cx="450850" cy="1268016"/>
          </a:xfrm>
          <a:prstGeom prst="rect">
            <a:avLst/>
          </a:prstGeom>
          <a:solidFill>
            <a:srgbClr val="FFFFFF"/>
          </a:solidFill>
          <a:ln w="5080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8" name="Group 57"/>
          <p:cNvGrpSpPr/>
          <p:nvPr/>
        </p:nvGrpSpPr>
        <p:grpSpPr>
          <a:xfrm>
            <a:off x="3887851" y="4084673"/>
            <a:ext cx="2961027" cy="1848213"/>
            <a:chOff x="907301" y="1798144"/>
            <a:chExt cx="2961027" cy="1848213"/>
          </a:xfrm>
        </p:grpSpPr>
        <p:sp>
          <p:nvSpPr>
            <p:cNvPr id="59" name="Oval 58"/>
            <p:cNvSpPr/>
            <p:nvPr/>
          </p:nvSpPr>
          <p:spPr>
            <a:xfrm rot="20147128">
              <a:off x="954242" y="2184617"/>
              <a:ext cx="2752415" cy="1349375"/>
            </a:xfrm>
            <a:prstGeom prst="ellipse">
              <a:avLst/>
            </a:prstGeom>
            <a:noFill/>
            <a:ln w="50800" cap="flat" cmpd="sng" algn="ctr">
              <a:solidFill>
                <a:srgbClr val="4F81BD"/>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flipV="1">
              <a:off x="1693105" y="2309079"/>
              <a:ext cx="920750" cy="381000"/>
            </a:xfrm>
            <a:prstGeom prst="line">
              <a:avLst/>
            </a:prstGeom>
            <a:ln w="50800" cap="flat" cmpd="sng" algn="ctr">
              <a:solidFill>
                <a:srgbClr val="4F81B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2601759" y="2309079"/>
              <a:ext cx="968375" cy="285750"/>
            </a:xfrm>
            <a:prstGeom prst="line">
              <a:avLst/>
            </a:prstGeom>
            <a:ln w="50800" cap="flat" cmpd="sng" algn="ctr">
              <a:solidFill>
                <a:srgbClr val="4F81B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16200000">
              <a:off x="1066043" y="3019295"/>
              <a:ext cx="968375" cy="285750"/>
            </a:xfrm>
            <a:prstGeom prst="line">
              <a:avLst/>
            </a:prstGeom>
            <a:ln w="50800" cap="flat" cmpd="sng" algn="ctr">
              <a:solidFill>
                <a:srgbClr val="4F81B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rot="1010819">
              <a:off x="2598328" y="1798144"/>
              <a:ext cx="1270000" cy="6600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rot="17175176">
              <a:off x="602348" y="2673825"/>
              <a:ext cx="1270000" cy="6600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rot="20246411">
              <a:off x="1093700" y="1829874"/>
              <a:ext cx="1611747" cy="6600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6" name="Rectangle 65"/>
          <p:cNvSpPr/>
          <p:nvPr/>
        </p:nvSpPr>
        <p:spPr>
          <a:xfrm rot="18724769">
            <a:off x="6487988" y="3547338"/>
            <a:ext cx="450850" cy="1268016"/>
          </a:xfrm>
          <a:prstGeom prst="rect">
            <a:avLst/>
          </a:prstGeom>
          <a:solidFill>
            <a:srgbClr val="FFFFFF"/>
          </a:solidFill>
          <a:ln w="50800" cap="flat" cmpd="sng" algn="ctr">
            <a:solidFill>
              <a:schemeClr val="accent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rot="16200000" flipH="1" flipV="1">
            <a:off x="7896227" y="1815471"/>
            <a:ext cx="45719" cy="1901170"/>
          </a:xfrm>
          <a:prstGeom prst="rect">
            <a:avLst/>
          </a:prstGeom>
          <a:solidFill>
            <a:srgbClr val="FFFFFF"/>
          </a:solidFill>
          <a:ln w="25400" cap="flat" cmpd="sng" algn="ctr">
            <a:solidFill>
              <a:schemeClr val="accent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rot="16200000" flipH="1" flipV="1">
            <a:off x="8048626" y="1685087"/>
            <a:ext cx="45719" cy="1901170"/>
          </a:xfrm>
          <a:prstGeom prst="rect">
            <a:avLst/>
          </a:prstGeom>
          <a:solidFill>
            <a:srgbClr val="FFFFFF"/>
          </a:solidFill>
          <a:ln w="25400" cap="flat" cmpd="sng" algn="ctr">
            <a:solidFill>
              <a:schemeClr val="accent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9" name="Group 68"/>
          <p:cNvGrpSpPr/>
          <p:nvPr/>
        </p:nvGrpSpPr>
        <p:grpSpPr>
          <a:xfrm>
            <a:off x="569711" y="2157339"/>
            <a:ext cx="8045725" cy="3358166"/>
            <a:chOff x="569711" y="2157339"/>
            <a:chExt cx="8045725" cy="3358166"/>
          </a:xfrm>
        </p:grpSpPr>
        <p:cxnSp>
          <p:nvCxnSpPr>
            <p:cNvPr id="70" name="Straight Connector 69"/>
            <p:cNvCxnSpPr/>
            <p:nvPr/>
          </p:nvCxnSpPr>
          <p:spPr>
            <a:xfrm>
              <a:off x="569711" y="5513917"/>
              <a:ext cx="4319789"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flipH="1" flipV="1">
              <a:off x="5827276" y="2234609"/>
              <a:ext cx="2865429" cy="2710890"/>
            </a:xfrm>
            <a:prstGeom prst="line">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Freeform 71"/>
            <p:cNvSpPr/>
            <p:nvPr/>
          </p:nvSpPr>
          <p:spPr>
            <a:xfrm>
              <a:off x="4880428" y="5011965"/>
              <a:ext cx="1034143" cy="503464"/>
            </a:xfrm>
            <a:custGeom>
              <a:avLst/>
              <a:gdLst>
                <a:gd name="connsiteX0" fmla="*/ 0 w 1034143"/>
                <a:gd name="connsiteY0" fmla="*/ 503464 h 503464"/>
                <a:gd name="connsiteX1" fmla="*/ 553357 w 1034143"/>
                <a:gd name="connsiteY1" fmla="*/ 349250 h 503464"/>
                <a:gd name="connsiteX2" fmla="*/ 1034143 w 1034143"/>
                <a:gd name="connsiteY2" fmla="*/ 0 h 503464"/>
              </a:gdLst>
              <a:ahLst/>
              <a:cxnLst>
                <a:cxn ang="0">
                  <a:pos x="connsiteX0" y="connsiteY0"/>
                </a:cxn>
                <a:cxn ang="0">
                  <a:pos x="connsiteX1" y="connsiteY1"/>
                </a:cxn>
                <a:cxn ang="0">
                  <a:pos x="connsiteX2" y="connsiteY2"/>
                </a:cxn>
              </a:cxnLst>
              <a:rect l="l" t="t" r="r" b="b"/>
              <a:pathLst>
                <a:path w="1034143" h="503464">
                  <a:moveTo>
                    <a:pt x="0" y="503464"/>
                  </a:moveTo>
                  <a:cubicBezTo>
                    <a:pt x="190500" y="468312"/>
                    <a:pt x="381000" y="433161"/>
                    <a:pt x="553357" y="349250"/>
                  </a:cubicBezTo>
                  <a:cubicBezTo>
                    <a:pt x="725714" y="265339"/>
                    <a:pt x="1034143" y="0"/>
                    <a:pt x="1034143" y="0"/>
                  </a:cubicBez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3" name="TextBox 72"/>
          <p:cNvSpPr txBox="1"/>
          <p:nvPr/>
        </p:nvSpPr>
        <p:spPr>
          <a:xfrm>
            <a:off x="1791353" y="5900036"/>
            <a:ext cx="534987" cy="461665"/>
          </a:xfrm>
          <a:prstGeom prst="rect">
            <a:avLst/>
          </a:prstGeom>
          <a:noFill/>
        </p:spPr>
        <p:txBody>
          <a:bodyPr wrap="square" rtlCol="0">
            <a:spAutoFit/>
          </a:bodyPr>
          <a:lstStyle/>
          <a:p>
            <a:r>
              <a:rPr lang="en-US" sz="2400" dirty="0" smtClean="0"/>
              <a:t>Q</a:t>
            </a:r>
            <a:r>
              <a:rPr lang="en-US" sz="2400" baseline="-25000" dirty="0" smtClean="0"/>
              <a:t>1</a:t>
            </a:r>
            <a:endParaRPr lang="en-US" sz="2400" baseline="-25000" dirty="0"/>
          </a:p>
        </p:txBody>
      </p:sp>
      <p:sp>
        <p:nvSpPr>
          <p:cNvPr id="74" name="TextBox 73"/>
          <p:cNvSpPr txBox="1"/>
          <p:nvPr/>
        </p:nvSpPr>
        <p:spPr>
          <a:xfrm>
            <a:off x="2478740" y="6141512"/>
            <a:ext cx="534987" cy="461665"/>
          </a:xfrm>
          <a:prstGeom prst="rect">
            <a:avLst/>
          </a:prstGeom>
          <a:noFill/>
        </p:spPr>
        <p:txBody>
          <a:bodyPr wrap="square" rtlCol="0">
            <a:spAutoFit/>
          </a:bodyPr>
          <a:lstStyle/>
          <a:p>
            <a:r>
              <a:rPr lang="en-US" sz="2400" dirty="0" smtClean="0"/>
              <a:t>Q</a:t>
            </a:r>
            <a:r>
              <a:rPr lang="en-US" sz="2400" baseline="-25000" dirty="0" smtClean="0"/>
              <a:t>2</a:t>
            </a:r>
            <a:endParaRPr lang="en-US" sz="2400" baseline="-25000" dirty="0"/>
          </a:p>
        </p:txBody>
      </p:sp>
      <p:sp>
        <p:nvSpPr>
          <p:cNvPr id="75" name="TextBox 74"/>
          <p:cNvSpPr txBox="1"/>
          <p:nvPr/>
        </p:nvSpPr>
        <p:spPr>
          <a:xfrm>
            <a:off x="7143990" y="4457218"/>
            <a:ext cx="534987" cy="461665"/>
          </a:xfrm>
          <a:prstGeom prst="rect">
            <a:avLst/>
          </a:prstGeom>
          <a:noFill/>
        </p:spPr>
        <p:txBody>
          <a:bodyPr wrap="square" rtlCol="0">
            <a:spAutoFit/>
          </a:bodyPr>
          <a:lstStyle/>
          <a:p>
            <a:r>
              <a:rPr lang="en-US" sz="2400" dirty="0" smtClean="0"/>
              <a:t>Q</a:t>
            </a:r>
            <a:r>
              <a:rPr lang="en-US" sz="2400" baseline="-25000" dirty="0" smtClean="0"/>
              <a:t>3</a:t>
            </a:r>
            <a:endParaRPr lang="en-US" sz="2400" baseline="-25000" dirty="0"/>
          </a:p>
        </p:txBody>
      </p:sp>
      <p:sp>
        <p:nvSpPr>
          <p:cNvPr id="76" name="TextBox 75"/>
          <p:cNvSpPr txBox="1"/>
          <p:nvPr/>
        </p:nvSpPr>
        <p:spPr>
          <a:xfrm>
            <a:off x="5510477" y="5690777"/>
            <a:ext cx="1040207" cy="461665"/>
          </a:xfrm>
          <a:prstGeom prst="rect">
            <a:avLst/>
          </a:prstGeom>
          <a:noFill/>
        </p:spPr>
        <p:txBody>
          <a:bodyPr wrap="square" rtlCol="0">
            <a:spAutoFit/>
          </a:bodyPr>
          <a:lstStyle/>
          <a:p>
            <a:r>
              <a:rPr lang="en-US" sz="2400" dirty="0" smtClean="0"/>
              <a:t>Dipole</a:t>
            </a:r>
            <a:endParaRPr lang="en-US" sz="2400" baseline="-25000" dirty="0"/>
          </a:p>
        </p:txBody>
      </p:sp>
      <p:sp>
        <p:nvSpPr>
          <p:cNvPr id="77" name="TextBox 76"/>
          <p:cNvSpPr txBox="1"/>
          <p:nvPr/>
        </p:nvSpPr>
        <p:spPr>
          <a:xfrm>
            <a:off x="8262077" y="2742736"/>
            <a:ext cx="1101278" cy="461665"/>
          </a:xfrm>
          <a:prstGeom prst="rect">
            <a:avLst/>
          </a:prstGeom>
          <a:noFill/>
        </p:spPr>
        <p:txBody>
          <a:bodyPr wrap="square" rtlCol="0">
            <a:spAutoFit/>
          </a:bodyPr>
          <a:lstStyle/>
          <a:p>
            <a:r>
              <a:rPr lang="en-US" sz="2400" dirty="0" err="1" smtClean="0"/>
              <a:t>VDCs</a:t>
            </a:r>
            <a:endParaRPr lang="en-US" sz="2400" dirty="0"/>
          </a:p>
        </p:txBody>
      </p:sp>
      <p:sp>
        <p:nvSpPr>
          <p:cNvPr id="79" name="TextBox 78"/>
          <p:cNvSpPr txBox="1"/>
          <p:nvPr/>
        </p:nvSpPr>
        <p:spPr>
          <a:xfrm>
            <a:off x="113107" y="4791936"/>
            <a:ext cx="1040207" cy="461665"/>
          </a:xfrm>
          <a:prstGeom prst="rect">
            <a:avLst/>
          </a:prstGeom>
          <a:noFill/>
        </p:spPr>
        <p:txBody>
          <a:bodyPr wrap="square" rtlCol="0">
            <a:spAutoFit/>
          </a:bodyPr>
          <a:lstStyle/>
          <a:p>
            <a:r>
              <a:rPr lang="en-US" sz="2400" dirty="0" smtClean="0"/>
              <a:t>Target</a:t>
            </a:r>
            <a:endParaRPr lang="en-US" sz="2400" baseline="-25000" dirty="0"/>
          </a:p>
        </p:txBody>
      </p:sp>
      <p:sp>
        <p:nvSpPr>
          <p:cNvPr id="33" name="TextBox 32"/>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51</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High Resolution Spectrometers</a:t>
            </a:r>
            <a:endParaRPr lang="en-US" sz="4000" dirty="0">
              <a:latin typeface="Rockwell"/>
              <a:cs typeface="Rockwell"/>
            </a:endParaRPr>
          </a:p>
        </p:txBody>
      </p:sp>
      <p:grpSp>
        <p:nvGrpSpPr>
          <p:cNvPr id="154" name="Group 153"/>
          <p:cNvGrpSpPr/>
          <p:nvPr/>
        </p:nvGrpSpPr>
        <p:grpSpPr>
          <a:xfrm>
            <a:off x="231937" y="1160304"/>
            <a:ext cx="8971432" cy="5442873"/>
            <a:chOff x="231937" y="1160304"/>
            <a:chExt cx="8971432" cy="5442873"/>
          </a:xfrm>
        </p:grpSpPr>
        <p:grpSp>
          <p:nvGrpSpPr>
            <p:cNvPr id="136" name="Group 57"/>
            <p:cNvGrpSpPr/>
            <p:nvPr/>
          </p:nvGrpSpPr>
          <p:grpSpPr>
            <a:xfrm rot="19174677">
              <a:off x="6080594" y="1160304"/>
              <a:ext cx="863727" cy="2958171"/>
              <a:chOff x="7002874" y="1859041"/>
              <a:chExt cx="302975" cy="2958171"/>
            </a:xfrm>
            <a:solidFill>
              <a:schemeClr val="accent4">
                <a:lumMod val="75000"/>
              </a:schemeClr>
            </a:solidFill>
          </p:grpSpPr>
          <p:sp>
            <p:nvSpPr>
              <p:cNvPr id="137" name="Rectangle 136"/>
              <p:cNvSpPr/>
              <p:nvPr/>
            </p:nvSpPr>
            <p:spPr>
              <a:xfrm>
                <a:off x="7002874" y="1859041"/>
                <a:ext cx="302975" cy="2958171"/>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p:cNvSpPr/>
              <p:nvPr/>
            </p:nvSpPr>
            <p:spPr>
              <a:xfrm>
                <a:off x="7002874" y="2029968"/>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p:cNvSpPr/>
              <p:nvPr/>
            </p:nvSpPr>
            <p:spPr>
              <a:xfrm>
                <a:off x="7002874" y="2203704"/>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p:cNvSpPr/>
              <p:nvPr/>
            </p:nvSpPr>
            <p:spPr>
              <a:xfrm>
                <a:off x="7002874" y="2377440"/>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p:cNvSpPr/>
              <p:nvPr/>
            </p:nvSpPr>
            <p:spPr>
              <a:xfrm>
                <a:off x="7002874" y="2551176"/>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p:cNvSpPr/>
              <p:nvPr/>
            </p:nvSpPr>
            <p:spPr>
              <a:xfrm>
                <a:off x="7002874" y="2724912"/>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a:off x="7002874" y="2898648"/>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p:cNvSpPr/>
              <p:nvPr/>
            </p:nvSpPr>
            <p:spPr>
              <a:xfrm>
                <a:off x="7002874" y="3072384"/>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p:cNvSpPr/>
              <p:nvPr/>
            </p:nvSpPr>
            <p:spPr>
              <a:xfrm>
                <a:off x="7002874" y="3246120"/>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p:cNvSpPr/>
              <p:nvPr/>
            </p:nvSpPr>
            <p:spPr>
              <a:xfrm>
                <a:off x="7002874" y="3419856"/>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p:cNvSpPr/>
              <p:nvPr/>
            </p:nvSpPr>
            <p:spPr>
              <a:xfrm>
                <a:off x="7002874" y="3593592"/>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a:off x="7002874" y="3767328"/>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p:cNvSpPr/>
              <p:nvPr/>
            </p:nvSpPr>
            <p:spPr>
              <a:xfrm>
                <a:off x="7002874" y="3941064"/>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p:cNvSpPr/>
              <p:nvPr/>
            </p:nvSpPr>
            <p:spPr>
              <a:xfrm>
                <a:off x="7002874" y="4114800"/>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p:cNvSpPr/>
              <p:nvPr/>
            </p:nvSpPr>
            <p:spPr>
              <a:xfrm>
                <a:off x="7002874" y="4288536"/>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p:cNvSpPr/>
              <p:nvPr/>
            </p:nvSpPr>
            <p:spPr>
              <a:xfrm>
                <a:off x="7002874" y="4462272"/>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152"/>
              <p:cNvSpPr/>
              <p:nvPr/>
            </p:nvSpPr>
            <p:spPr>
              <a:xfrm>
                <a:off x="7002874" y="4636008"/>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4" name="TextBox 73"/>
            <p:cNvSpPr txBox="1"/>
            <p:nvPr/>
          </p:nvSpPr>
          <p:spPr>
            <a:xfrm>
              <a:off x="2478740" y="6141512"/>
              <a:ext cx="534987" cy="461665"/>
            </a:xfrm>
            <a:prstGeom prst="rect">
              <a:avLst/>
            </a:prstGeom>
            <a:noFill/>
          </p:spPr>
          <p:txBody>
            <a:bodyPr wrap="square" rtlCol="0">
              <a:spAutoFit/>
            </a:bodyPr>
            <a:lstStyle/>
            <a:p>
              <a:r>
                <a:rPr lang="en-US" sz="2400" dirty="0" smtClean="0"/>
                <a:t>Q</a:t>
              </a:r>
              <a:r>
                <a:rPr lang="en-US" sz="2400" baseline="-25000" dirty="0" smtClean="0"/>
                <a:t>2</a:t>
              </a:r>
              <a:endParaRPr lang="en-US" sz="2400" baseline="-25000" dirty="0"/>
            </a:p>
          </p:txBody>
        </p:sp>
        <p:sp>
          <p:nvSpPr>
            <p:cNvPr id="34" name="Rectangle 33"/>
            <p:cNvSpPr/>
            <p:nvPr/>
          </p:nvSpPr>
          <p:spPr>
            <a:xfrm>
              <a:off x="1606837" y="5377037"/>
              <a:ext cx="3468085" cy="91439"/>
            </a:xfrm>
            <a:prstGeom prst="rect">
              <a:avLst/>
            </a:prstGeom>
            <a:solidFill>
              <a:schemeClr val="accent2"/>
            </a:solidFill>
            <a:ln w="254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607523" y="5515326"/>
              <a:ext cx="3468085" cy="91439"/>
            </a:xfrm>
            <a:prstGeom prst="rect">
              <a:avLst/>
            </a:prstGeom>
            <a:solidFill>
              <a:schemeClr val="accent2"/>
            </a:solidFill>
            <a:ln w="254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167257" y="5791022"/>
              <a:ext cx="3468085" cy="91439"/>
            </a:xfrm>
            <a:prstGeom prst="rect">
              <a:avLst/>
            </a:prstGeom>
            <a:solidFill>
              <a:schemeClr val="accent2"/>
            </a:solidFill>
            <a:ln w="254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1167943" y="5929311"/>
              <a:ext cx="3468085" cy="91439"/>
            </a:xfrm>
            <a:prstGeom prst="rect">
              <a:avLst/>
            </a:prstGeom>
            <a:solidFill>
              <a:schemeClr val="accent2"/>
            </a:solidFill>
            <a:ln w="254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rot="19183484">
              <a:off x="4617447" y="2355132"/>
              <a:ext cx="1021352" cy="2793579"/>
            </a:xfrm>
            <a:prstGeom prst="rect">
              <a:avLst/>
            </a:prstGeom>
            <a:solidFill>
              <a:srgbClr val="F7964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rot="19183484">
              <a:off x="4495229" y="2958160"/>
              <a:ext cx="77031" cy="2500971"/>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flipH="1">
              <a:off x="3771063" y="3330226"/>
              <a:ext cx="182990" cy="180581"/>
            </a:xfrm>
            <a:prstGeom prst="ellipse">
              <a:avLst/>
            </a:prstGeom>
            <a:solidFill>
              <a:schemeClr val="accent3">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flipH="1">
              <a:off x="5125721" y="4918867"/>
              <a:ext cx="182990" cy="180581"/>
            </a:xfrm>
            <a:prstGeom prst="ellipse">
              <a:avLst/>
            </a:prstGeom>
            <a:solidFill>
              <a:srgbClr val="4F622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flipH="1">
              <a:off x="4031891" y="3612408"/>
              <a:ext cx="182990" cy="180581"/>
            </a:xfrm>
            <a:prstGeom prst="ellipse">
              <a:avLst/>
            </a:prstGeom>
            <a:solidFill>
              <a:srgbClr val="4F622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d</a:t>
              </a:r>
              <a:endParaRPr lang="en-US" dirty="0"/>
            </a:p>
          </p:txBody>
        </p:sp>
        <p:sp>
          <p:nvSpPr>
            <p:cNvPr id="45" name="Oval 44"/>
            <p:cNvSpPr>
              <a:spLocks noChangeAspect="1"/>
            </p:cNvSpPr>
            <p:nvPr/>
          </p:nvSpPr>
          <p:spPr>
            <a:xfrm flipH="1">
              <a:off x="4858066" y="4602822"/>
              <a:ext cx="182990" cy="180581"/>
            </a:xfrm>
            <a:prstGeom prst="ellipse">
              <a:avLst/>
            </a:prstGeom>
            <a:solidFill>
              <a:srgbClr val="4F622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a:spLocks noChangeAspect="1"/>
            </p:cNvSpPr>
            <p:nvPr/>
          </p:nvSpPr>
          <p:spPr>
            <a:xfrm flipH="1">
              <a:off x="4302822" y="3951071"/>
              <a:ext cx="182990" cy="180581"/>
            </a:xfrm>
            <a:prstGeom prst="ellipse">
              <a:avLst/>
            </a:prstGeom>
            <a:solidFill>
              <a:srgbClr val="4F622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d</a:t>
              </a:r>
              <a:endParaRPr lang="en-US" dirty="0"/>
            </a:p>
          </p:txBody>
        </p:sp>
        <p:sp>
          <p:nvSpPr>
            <p:cNvPr id="47" name="Oval 46"/>
            <p:cNvSpPr>
              <a:spLocks noChangeAspect="1"/>
            </p:cNvSpPr>
            <p:nvPr/>
          </p:nvSpPr>
          <p:spPr>
            <a:xfrm flipH="1">
              <a:off x="4573753" y="4272801"/>
              <a:ext cx="182990" cy="180581"/>
            </a:xfrm>
            <a:prstGeom prst="ellipse">
              <a:avLst/>
            </a:prstGeom>
            <a:solidFill>
              <a:srgbClr val="4F622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d</a:t>
              </a:r>
              <a:endParaRPr lang="en-US" dirty="0"/>
            </a:p>
          </p:txBody>
        </p:sp>
        <p:sp>
          <p:nvSpPr>
            <p:cNvPr id="48" name="Rectangle 47"/>
            <p:cNvSpPr/>
            <p:nvPr/>
          </p:nvSpPr>
          <p:spPr>
            <a:xfrm rot="19183484">
              <a:off x="5663014" y="1757864"/>
              <a:ext cx="83321" cy="3177627"/>
            </a:xfrm>
            <a:prstGeom prst="rect">
              <a:avLst/>
            </a:prstGeom>
            <a:solidFill>
              <a:schemeClr val="accent5">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9" name="Group 95"/>
            <p:cNvGrpSpPr/>
            <p:nvPr/>
          </p:nvGrpSpPr>
          <p:grpSpPr>
            <a:xfrm>
              <a:off x="4656411" y="2111464"/>
              <a:ext cx="2107910" cy="2461953"/>
              <a:chOff x="4480119" y="2339844"/>
              <a:chExt cx="2107910" cy="2461953"/>
            </a:xfrm>
          </p:grpSpPr>
          <p:sp>
            <p:nvSpPr>
              <p:cNvPr id="110" name="Oval 23"/>
              <p:cNvSpPr>
                <a:spLocks noChangeAspect="1"/>
              </p:cNvSpPr>
              <p:nvPr/>
            </p:nvSpPr>
            <p:spPr>
              <a:xfrm flipH="1">
                <a:off x="4480119" y="2339844"/>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24"/>
              <p:cNvSpPr>
                <a:spLocks noChangeAspect="1"/>
              </p:cNvSpPr>
              <p:nvPr/>
            </p:nvSpPr>
            <p:spPr>
              <a:xfrm flipH="1">
                <a:off x="4610131" y="2489962"/>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a:spLocks noChangeAspect="1"/>
              </p:cNvSpPr>
              <p:nvPr/>
            </p:nvSpPr>
            <p:spPr>
              <a:xfrm flipH="1">
                <a:off x="4730539" y="2636860"/>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a:spLocks noChangeAspect="1"/>
              </p:cNvSpPr>
              <p:nvPr/>
            </p:nvSpPr>
            <p:spPr>
              <a:xfrm flipH="1">
                <a:off x="4864760" y="2785105"/>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a:spLocks noChangeAspect="1"/>
              </p:cNvSpPr>
              <p:nvPr/>
            </p:nvSpPr>
            <p:spPr>
              <a:xfrm flipH="1">
                <a:off x="4991468" y="2938252"/>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a:spLocks noChangeAspect="1"/>
              </p:cNvSpPr>
              <p:nvPr/>
            </p:nvSpPr>
            <p:spPr>
              <a:xfrm flipH="1">
                <a:off x="5117816" y="3091399"/>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a:spLocks noChangeAspect="1"/>
              </p:cNvSpPr>
              <p:nvPr/>
            </p:nvSpPr>
            <p:spPr>
              <a:xfrm flipH="1">
                <a:off x="5250677" y="3244546"/>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a:spLocks noChangeAspect="1"/>
              </p:cNvSpPr>
              <p:nvPr/>
            </p:nvSpPr>
            <p:spPr>
              <a:xfrm flipH="1">
                <a:off x="5386328" y="3405104"/>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a:spLocks noChangeAspect="1"/>
              </p:cNvSpPr>
              <p:nvPr/>
            </p:nvSpPr>
            <p:spPr>
              <a:xfrm flipH="1">
                <a:off x="5516399" y="3558251"/>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flipH="1">
                <a:off x="5642747" y="3717911"/>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a:spLocks noChangeAspect="1"/>
              </p:cNvSpPr>
              <p:nvPr/>
            </p:nvSpPr>
            <p:spPr>
              <a:xfrm flipH="1">
                <a:off x="5778398" y="3868817"/>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a:spLocks noChangeAspect="1"/>
              </p:cNvSpPr>
              <p:nvPr/>
            </p:nvSpPr>
            <p:spPr>
              <a:xfrm flipH="1">
                <a:off x="5914982" y="4029464"/>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a:spLocks noChangeAspect="1"/>
              </p:cNvSpPr>
              <p:nvPr/>
            </p:nvSpPr>
            <p:spPr>
              <a:xfrm flipH="1">
                <a:off x="6044492" y="4189124"/>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flipH="1">
                <a:off x="6177353" y="4342075"/>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a:spLocks noChangeAspect="1"/>
              </p:cNvSpPr>
              <p:nvPr/>
            </p:nvSpPr>
            <p:spPr>
              <a:xfrm flipH="1">
                <a:off x="6306491" y="4489737"/>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flipH="1">
                <a:off x="6432839" y="4648650"/>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Group 39"/>
            <p:cNvGrpSpPr/>
            <p:nvPr/>
          </p:nvGrpSpPr>
          <p:grpSpPr>
            <a:xfrm rot="19200000">
              <a:off x="5856910" y="1599429"/>
              <a:ext cx="302975" cy="2958171"/>
              <a:chOff x="7002874" y="1859041"/>
              <a:chExt cx="302975" cy="2958171"/>
            </a:xfrm>
            <a:solidFill>
              <a:schemeClr val="accent4">
                <a:lumMod val="60000"/>
                <a:lumOff val="40000"/>
              </a:schemeClr>
            </a:solidFill>
          </p:grpSpPr>
          <p:sp>
            <p:nvSpPr>
              <p:cNvPr id="93" name="Rectangle 92"/>
              <p:cNvSpPr/>
              <p:nvPr/>
            </p:nvSpPr>
            <p:spPr>
              <a:xfrm>
                <a:off x="7002874" y="1859041"/>
                <a:ext cx="302975" cy="2958171"/>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7002874" y="2029968"/>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7002874" y="2203704"/>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7002874" y="2377440"/>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7002874" y="2551176"/>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7002874" y="2724912"/>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7002874" y="2898648"/>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7002874" y="3072384"/>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7002874" y="3246120"/>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7002874" y="3419856"/>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7002874" y="3593592"/>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7002874" y="3767328"/>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7002874" y="3941064"/>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7002874" y="4114800"/>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7002874" y="4288536"/>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7002874" y="4462272"/>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7002874" y="4636008"/>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2" name="Straight Arrow Connector 51"/>
            <p:cNvCxnSpPr/>
            <p:nvPr/>
          </p:nvCxnSpPr>
          <p:spPr>
            <a:xfrm flipV="1">
              <a:off x="1625793" y="1961260"/>
              <a:ext cx="5720038" cy="4600194"/>
            </a:xfrm>
            <a:prstGeom prst="straightConnector1">
              <a:avLst/>
            </a:prstGeom>
            <a:ln w="9525" cap="flat" cmpd="sng" algn="ctr">
              <a:solidFill>
                <a:srgbClr val="000000"/>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6" name="TextBox 125"/>
            <p:cNvSpPr txBox="1"/>
            <p:nvPr/>
          </p:nvSpPr>
          <p:spPr>
            <a:xfrm>
              <a:off x="296983" y="4602822"/>
              <a:ext cx="1071518" cy="461665"/>
            </a:xfrm>
            <a:prstGeom prst="rect">
              <a:avLst/>
            </a:prstGeom>
            <a:noFill/>
          </p:spPr>
          <p:txBody>
            <a:bodyPr wrap="square" rtlCol="0">
              <a:spAutoFit/>
            </a:bodyPr>
            <a:lstStyle/>
            <a:p>
              <a:r>
                <a:rPr lang="en-US" sz="2400" dirty="0" smtClean="0"/>
                <a:t>VDCs</a:t>
              </a:r>
              <a:endParaRPr lang="en-US" sz="2400" dirty="0"/>
            </a:p>
          </p:txBody>
        </p:sp>
        <p:cxnSp>
          <p:nvCxnSpPr>
            <p:cNvPr id="127" name="Straight Arrow Connector 126"/>
            <p:cNvCxnSpPr>
              <a:stCxn id="126" idx="2"/>
            </p:cNvCxnSpPr>
            <p:nvPr/>
          </p:nvCxnSpPr>
          <p:spPr>
            <a:xfrm rot="16200000" flipH="1">
              <a:off x="944346" y="4952882"/>
              <a:ext cx="312550" cy="53575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126" idx="2"/>
            </p:cNvCxnSpPr>
            <p:nvPr/>
          </p:nvCxnSpPr>
          <p:spPr>
            <a:xfrm rot="16200000" flipH="1">
              <a:off x="633493" y="5263735"/>
              <a:ext cx="620139" cy="22164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5395836" y="5565131"/>
              <a:ext cx="1783383" cy="461665"/>
            </a:xfrm>
            <a:prstGeom prst="rect">
              <a:avLst/>
            </a:prstGeom>
            <a:noFill/>
          </p:spPr>
          <p:txBody>
            <a:bodyPr wrap="square" rtlCol="0">
              <a:spAutoFit/>
            </a:bodyPr>
            <a:lstStyle/>
            <a:p>
              <a:r>
                <a:rPr lang="en-US" sz="2400" dirty="0" err="1" smtClean="0"/>
                <a:t>Scintillators</a:t>
              </a:r>
              <a:endParaRPr lang="en-US" sz="2400" dirty="0"/>
            </a:p>
          </p:txBody>
        </p:sp>
        <p:sp>
          <p:nvSpPr>
            <p:cNvPr id="130" name="TextBox 129"/>
            <p:cNvSpPr txBox="1"/>
            <p:nvPr/>
          </p:nvSpPr>
          <p:spPr>
            <a:xfrm>
              <a:off x="982228" y="2654565"/>
              <a:ext cx="2174833" cy="461665"/>
            </a:xfrm>
            <a:prstGeom prst="rect">
              <a:avLst/>
            </a:prstGeom>
            <a:noFill/>
          </p:spPr>
          <p:txBody>
            <a:bodyPr wrap="square" rtlCol="0">
              <a:spAutoFit/>
            </a:bodyPr>
            <a:lstStyle/>
            <a:p>
              <a:r>
                <a:rPr lang="en-US" sz="2400" dirty="0" smtClean="0"/>
                <a:t>Gas Cherenkov</a:t>
              </a:r>
              <a:endParaRPr lang="en-US" sz="2400" dirty="0"/>
            </a:p>
          </p:txBody>
        </p:sp>
        <p:sp>
          <p:nvSpPr>
            <p:cNvPr id="131" name="TextBox 130"/>
            <p:cNvSpPr txBox="1"/>
            <p:nvPr/>
          </p:nvSpPr>
          <p:spPr>
            <a:xfrm>
              <a:off x="7327561" y="4316734"/>
              <a:ext cx="1875808" cy="830997"/>
            </a:xfrm>
            <a:prstGeom prst="rect">
              <a:avLst/>
            </a:prstGeom>
            <a:noFill/>
          </p:spPr>
          <p:txBody>
            <a:bodyPr wrap="square" rtlCol="0">
              <a:spAutoFit/>
            </a:bodyPr>
            <a:lstStyle/>
            <a:p>
              <a:r>
                <a:rPr lang="en-US" sz="2400" dirty="0" smtClean="0"/>
                <a:t>Lead Glass Calorimeters</a:t>
              </a:r>
              <a:endParaRPr lang="en-US" sz="2400" dirty="0"/>
            </a:p>
          </p:txBody>
        </p:sp>
        <p:cxnSp>
          <p:nvCxnSpPr>
            <p:cNvPr id="132" name="Straight Arrow Connector 131"/>
            <p:cNvCxnSpPr/>
            <p:nvPr/>
          </p:nvCxnSpPr>
          <p:spPr>
            <a:xfrm rot="10800000">
              <a:off x="5483573" y="5359051"/>
              <a:ext cx="608168" cy="24771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rot="5400000" flipH="1" flipV="1">
              <a:off x="5845491" y="4829703"/>
              <a:ext cx="1003946" cy="55018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flipV="1">
              <a:off x="3030562" y="2783447"/>
              <a:ext cx="923491" cy="15030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231937" y="1411552"/>
              <a:ext cx="2925124" cy="523220"/>
            </a:xfrm>
            <a:prstGeom prst="rect">
              <a:avLst/>
            </a:prstGeom>
            <a:noFill/>
          </p:spPr>
          <p:txBody>
            <a:bodyPr wrap="square" rtlCol="0">
              <a:spAutoFit/>
            </a:bodyPr>
            <a:lstStyle/>
            <a:p>
              <a:r>
                <a:rPr lang="en-US" sz="2800" i="1" dirty="0" smtClean="0">
                  <a:latin typeface="Cambria"/>
                  <a:cs typeface="Cambria"/>
                </a:rPr>
                <a:t>Detector Stack</a:t>
              </a:r>
              <a:endParaRPr lang="en-US" sz="2800" i="1" dirty="0">
                <a:latin typeface="Cambria"/>
                <a:cs typeface="Cambria"/>
              </a:endParaRPr>
            </a:p>
          </p:txBody>
        </p:sp>
        <p:cxnSp>
          <p:nvCxnSpPr>
            <p:cNvPr id="161" name="Straight Arrow Connector 160"/>
            <p:cNvCxnSpPr/>
            <p:nvPr/>
          </p:nvCxnSpPr>
          <p:spPr>
            <a:xfrm rot="16200000" flipV="1">
              <a:off x="7217519" y="4074217"/>
              <a:ext cx="564760" cy="1126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p:nvPr/>
          </p:nvCxnSpPr>
          <p:spPr>
            <a:xfrm rot="10800000">
              <a:off x="7025246" y="4245753"/>
              <a:ext cx="530978" cy="15897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89" name="TextBox 88"/>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52</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Vertical Drift Chambers</a:t>
            </a:r>
            <a:endParaRPr lang="en-US" sz="4000" dirty="0">
              <a:latin typeface="Rockwell"/>
              <a:cs typeface="Rockwell"/>
            </a:endParaRPr>
          </a:p>
        </p:txBody>
      </p:sp>
      <p:grpSp>
        <p:nvGrpSpPr>
          <p:cNvPr id="137" name="Group 136"/>
          <p:cNvGrpSpPr/>
          <p:nvPr/>
        </p:nvGrpSpPr>
        <p:grpSpPr>
          <a:xfrm>
            <a:off x="4160320" y="1202561"/>
            <a:ext cx="4951838" cy="4873670"/>
            <a:chOff x="4104500" y="1417639"/>
            <a:chExt cx="4951838" cy="4873670"/>
          </a:xfrm>
        </p:grpSpPr>
        <p:grpSp>
          <p:nvGrpSpPr>
            <p:cNvPr id="138" name="Group 104"/>
            <p:cNvGrpSpPr/>
            <p:nvPr/>
          </p:nvGrpSpPr>
          <p:grpSpPr>
            <a:xfrm>
              <a:off x="4104500" y="4197046"/>
              <a:ext cx="4810740" cy="2094263"/>
              <a:chOff x="4104500" y="4197046"/>
              <a:chExt cx="4810740" cy="2094263"/>
            </a:xfrm>
          </p:grpSpPr>
          <p:grpSp>
            <p:nvGrpSpPr>
              <p:cNvPr id="149" name="Group 7"/>
              <p:cNvGrpSpPr/>
              <p:nvPr/>
            </p:nvGrpSpPr>
            <p:grpSpPr>
              <a:xfrm>
                <a:off x="4185577" y="4469520"/>
                <a:ext cx="3820366" cy="1821789"/>
                <a:chOff x="4243409" y="3968558"/>
                <a:chExt cx="3820366" cy="1821789"/>
              </a:xfrm>
            </p:grpSpPr>
            <p:grpSp>
              <p:nvGrpSpPr>
                <p:cNvPr id="198" name="Group 187"/>
                <p:cNvGrpSpPr/>
                <p:nvPr/>
              </p:nvGrpSpPr>
              <p:grpSpPr>
                <a:xfrm>
                  <a:off x="4243409" y="3975262"/>
                  <a:ext cx="3814308" cy="1815085"/>
                  <a:chOff x="3626564" y="3975262"/>
                  <a:chExt cx="3814308" cy="1815085"/>
                </a:xfrm>
              </p:grpSpPr>
              <p:cxnSp>
                <p:nvCxnSpPr>
                  <p:cNvPr id="222" name="Straight Connector 221"/>
                  <p:cNvCxnSpPr/>
                  <p:nvPr/>
                </p:nvCxnSpPr>
                <p:spPr>
                  <a:xfrm>
                    <a:off x="3916570" y="4203548"/>
                    <a:ext cx="3316111" cy="151406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3909514" y="4481739"/>
                    <a:ext cx="2723446" cy="123587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3909514" y="4755754"/>
                    <a:ext cx="2116669" cy="9618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3916570" y="5028099"/>
                    <a:ext cx="1495779" cy="6895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3909514" y="5319384"/>
                    <a:ext cx="899771" cy="39823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3909514" y="5594958"/>
                    <a:ext cx="284824" cy="1226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4549339" y="4203548"/>
                    <a:ext cx="2723446" cy="123587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5146984" y="4203548"/>
                    <a:ext cx="2116669" cy="9618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5763638" y="4203548"/>
                    <a:ext cx="1495779" cy="6895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6373014" y="4203548"/>
                    <a:ext cx="899771" cy="39823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6987961" y="4203548"/>
                    <a:ext cx="284824" cy="1226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a:off x="4264515" y="4203548"/>
                    <a:ext cx="3008270" cy="13914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4868879" y="4203548"/>
                    <a:ext cx="2394774" cy="11158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a:xfrm>
                    <a:off x="5479301" y="4203548"/>
                    <a:ext cx="1780116" cy="82455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6026183" y="4203548"/>
                    <a:ext cx="1233234" cy="55220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6700039" y="4203548"/>
                    <a:ext cx="563614" cy="27819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3909514" y="4326204"/>
                    <a:ext cx="3014488" cy="13914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3916570" y="4623555"/>
                    <a:ext cx="2383015" cy="109405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3916570" y="4893063"/>
                    <a:ext cx="1769182" cy="82455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3909514" y="5180499"/>
                    <a:ext cx="1162405" cy="5371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3909514" y="5471784"/>
                    <a:ext cx="553863" cy="24583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43" name="Frame 242"/>
                  <p:cNvSpPr>
                    <a:spLocks noChangeAspect="1"/>
                  </p:cNvSpPr>
                  <p:nvPr/>
                </p:nvSpPr>
                <p:spPr>
                  <a:xfrm>
                    <a:off x="3626564" y="3975262"/>
                    <a:ext cx="3814308" cy="1815085"/>
                  </a:xfrm>
                  <a:prstGeom prst="frame">
                    <a:avLst>
                      <a:gd name="adj1" fmla="val 16058"/>
                    </a:avLst>
                  </a:prstGeom>
                  <a:solidFill>
                    <a:schemeClr val="accent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99" name="Group 188"/>
                <p:cNvGrpSpPr/>
                <p:nvPr/>
              </p:nvGrpSpPr>
              <p:grpSpPr>
                <a:xfrm flipH="1">
                  <a:off x="4249467" y="3968558"/>
                  <a:ext cx="3814308" cy="1815085"/>
                  <a:chOff x="3626564" y="3975262"/>
                  <a:chExt cx="3814308" cy="1815085"/>
                </a:xfrm>
              </p:grpSpPr>
              <p:cxnSp>
                <p:nvCxnSpPr>
                  <p:cNvPr id="200" name="Straight Connector 199"/>
                  <p:cNvCxnSpPr/>
                  <p:nvPr/>
                </p:nvCxnSpPr>
                <p:spPr>
                  <a:xfrm>
                    <a:off x="3916570" y="4203548"/>
                    <a:ext cx="3316111" cy="151406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13"/>
                  <p:cNvCxnSpPr/>
                  <p:nvPr/>
                </p:nvCxnSpPr>
                <p:spPr>
                  <a:xfrm>
                    <a:off x="3909514" y="4481739"/>
                    <a:ext cx="2723446" cy="123587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14"/>
                  <p:cNvCxnSpPr/>
                  <p:nvPr/>
                </p:nvCxnSpPr>
                <p:spPr>
                  <a:xfrm>
                    <a:off x="3909514" y="4755754"/>
                    <a:ext cx="2116669" cy="9618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3916570" y="5028099"/>
                    <a:ext cx="1495779" cy="6895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16"/>
                  <p:cNvCxnSpPr/>
                  <p:nvPr/>
                </p:nvCxnSpPr>
                <p:spPr>
                  <a:xfrm>
                    <a:off x="3909514" y="5319384"/>
                    <a:ext cx="899771" cy="39823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17"/>
                  <p:cNvCxnSpPr/>
                  <p:nvPr/>
                </p:nvCxnSpPr>
                <p:spPr>
                  <a:xfrm>
                    <a:off x="3909514" y="5594958"/>
                    <a:ext cx="284824" cy="1226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a:off x="4549339" y="4203548"/>
                    <a:ext cx="2723446" cy="123587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5146984" y="4203548"/>
                    <a:ext cx="2116669" cy="9618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a:off x="5763638" y="4203548"/>
                    <a:ext cx="1495779" cy="6895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a:off x="6373014" y="4203548"/>
                    <a:ext cx="899771" cy="39823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a:off x="6987961" y="4203548"/>
                    <a:ext cx="284824" cy="1226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a:off x="4264515" y="4203548"/>
                    <a:ext cx="3008270" cy="13914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a:off x="4868879" y="4203548"/>
                    <a:ext cx="2394774" cy="11158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a:off x="5479301" y="4203548"/>
                    <a:ext cx="1780116" cy="82455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6026183" y="4203548"/>
                    <a:ext cx="1233234" cy="55220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a:off x="6700039" y="4203548"/>
                    <a:ext cx="563614" cy="27819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3909514" y="4326204"/>
                    <a:ext cx="3014488" cy="13914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3916570" y="4623555"/>
                    <a:ext cx="2383015" cy="109405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3916570" y="4893063"/>
                    <a:ext cx="1769182" cy="82455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3909514" y="5180499"/>
                    <a:ext cx="1162405" cy="5371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a:off x="3909514" y="5471784"/>
                    <a:ext cx="553863" cy="24583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1" name="Frame 220"/>
                  <p:cNvSpPr>
                    <a:spLocks noChangeAspect="1"/>
                  </p:cNvSpPr>
                  <p:nvPr/>
                </p:nvSpPr>
                <p:spPr>
                  <a:xfrm>
                    <a:off x="3626564" y="3975262"/>
                    <a:ext cx="3814308" cy="1815085"/>
                  </a:xfrm>
                  <a:prstGeom prst="frame">
                    <a:avLst>
                      <a:gd name="adj1" fmla="val 16058"/>
                    </a:avLst>
                  </a:prstGeom>
                  <a:solidFill>
                    <a:schemeClr val="accent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grpSp>
            <p:nvGrpSpPr>
              <p:cNvPr id="150" name="Group 56"/>
              <p:cNvGrpSpPr/>
              <p:nvPr/>
            </p:nvGrpSpPr>
            <p:grpSpPr>
              <a:xfrm>
                <a:off x="5094874" y="4469520"/>
                <a:ext cx="3820366" cy="1821789"/>
                <a:chOff x="4243409" y="3968558"/>
                <a:chExt cx="3820366" cy="1821789"/>
              </a:xfrm>
            </p:grpSpPr>
            <p:grpSp>
              <p:nvGrpSpPr>
                <p:cNvPr id="152" name="Group 113"/>
                <p:cNvGrpSpPr/>
                <p:nvPr/>
              </p:nvGrpSpPr>
              <p:grpSpPr>
                <a:xfrm>
                  <a:off x="4243409" y="3975262"/>
                  <a:ext cx="3814308" cy="1815085"/>
                  <a:chOff x="3626564" y="3975262"/>
                  <a:chExt cx="3814308" cy="1815085"/>
                </a:xfrm>
              </p:grpSpPr>
              <p:cxnSp>
                <p:nvCxnSpPr>
                  <p:cNvPr id="176" name="Straight Connector 175"/>
                  <p:cNvCxnSpPr/>
                  <p:nvPr/>
                </p:nvCxnSpPr>
                <p:spPr>
                  <a:xfrm>
                    <a:off x="3916570" y="4203548"/>
                    <a:ext cx="3316111" cy="151406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3909514" y="4481739"/>
                    <a:ext cx="2723446" cy="123587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3909514" y="4755754"/>
                    <a:ext cx="2116669" cy="9618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3916570" y="5028099"/>
                    <a:ext cx="1495779" cy="6895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3909514" y="5319384"/>
                    <a:ext cx="899771" cy="39823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3909514" y="5594958"/>
                    <a:ext cx="284824" cy="1226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4549339" y="4203548"/>
                    <a:ext cx="2723446" cy="123587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5146984" y="4203548"/>
                    <a:ext cx="2116669" cy="9618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5763638" y="4203548"/>
                    <a:ext cx="1495779" cy="6895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6373014" y="4203548"/>
                    <a:ext cx="899771" cy="39823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6987961" y="4203548"/>
                    <a:ext cx="284824" cy="1226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4264515" y="4203548"/>
                    <a:ext cx="3008270" cy="13914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4868879" y="4203548"/>
                    <a:ext cx="2394774" cy="11158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5479301" y="4203548"/>
                    <a:ext cx="1780116" cy="82455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a:off x="6026183" y="4203548"/>
                    <a:ext cx="1233234" cy="55220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6700039" y="4203548"/>
                    <a:ext cx="563614" cy="27819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3909514" y="4326204"/>
                    <a:ext cx="3014488" cy="13914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3916570" y="4623555"/>
                    <a:ext cx="2383015" cy="109405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3916570" y="4893063"/>
                    <a:ext cx="1769182" cy="82455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3909514" y="5180499"/>
                    <a:ext cx="1162405" cy="5371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909514" y="5471784"/>
                    <a:ext cx="553863" cy="24583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97" name="Frame 196"/>
                  <p:cNvSpPr>
                    <a:spLocks noChangeAspect="1"/>
                  </p:cNvSpPr>
                  <p:nvPr/>
                </p:nvSpPr>
                <p:spPr>
                  <a:xfrm>
                    <a:off x="3626564" y="3975262"/>
                    <a:ext cx="3814308" cy="1815085"/>
                  </a:xfrm>
                  <a:prstGeom prst="frame">
                    <a:avLst>
                      <a:gd name="adj1" fmla="val 16058"/>
                    </a:avLst>
                  </a:prstGeom>
                  <a:solidFill>
                    <a:schemeClr val="accent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53" name="Group 114"/>
                <p:cNvGrpSpPr/>
                <p:nvPr/>
              </p:nvGrpSpPr>
              <p:grpSpPr>
                <a:xfrm flipH="1">
                  <a:off x="4249467" y="3968558"/>
                  <a:ext cx="3814308" cy="1815085"/>
                  <a:chOff x="3626564" y="3975262"/>
                  <a:chExt cx="3814308" cy="1815085"/>
                </a:xfrm>
              </p:grpSpPr>
              <p:cxnSp>
                <p:nvCxnSpPr>
                  <p:cNvPr id="154" name="Straight Connector 153"/>
                  <p:cNvCxnSpPr/>
                  <p:nvPr/>
                </p:nvCxnSpPr>
                <p:spPr>
                  <a:xfrm>
                    <a:off x="3916570" y="4203548"/>
                    <a:ext cx="3316111" cy="151406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3909514" y="4481739"/>
                    <a:ext cx="2723446" cy="123587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3909514" y="4755754"/>
                    <a:ext cx="2116669" cy="9618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3916570" y="5028099"/>
                    <a:ext cx="1495779" cy="6895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3909514" y="5319384"/>
                    <a:ext cx="899771" cy="39823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3909514" y="5594958"/>
                    <a:ext cx="284824" cy="1226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4549339" y="4203548"/>
                    <a:ext cx="2723446" cy="123587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5146984" y="4203548"/>
                    <a:ext cx="2116669" cy="9618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5763638" y="4203548"/>
                    <a:ext cx="1495779" cy="6895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6373014" y="4203548"/>
                    <a:ext cx="899771" cy="39823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6987961" y="4203548"/>
                    <a:ext cx="284824" cy="1226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4264515" y="4203548"/>
                    <a:ext cx="3008270" cy="13914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4868879" y="4203548"/>
                    <a:ext cx="2394774" cy="11158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5479301" y="4203548"/>
                    <a:ext cx="1780116" cy="82455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6026183" y="4203548"/>
                    <a:ext cx="1233234" cy="55220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6700039" y="4203548"/>
                    <a:ext cx="563614" cy="27819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3909514" y="4326204"/>
                    <a:ext cx="3014488" cy="13914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3916570" y="4623555"/>
                    <a:ext cx="2383015" cy="109405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3916570" y="4893063"/>
                    <a:ext cx="1769182" cy="82455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3909514" y="5180499"/>
                    <a:ext cx="1162405" cy="5371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3909514" y="5471784"/>
                    <a:ext cx="553863" cy="24583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75" name="Frame 174"/>
                  <p:cNvSpPr>
                    <a:spLocks noChangeAspect="1"/>
                  </p:cNvSpPr>
                  <p:nvPr/>
                </p:nvSpPr>
                <p:spPr>
                  <a:xfrm>
                    <a:off x="3626564" y="3975262"/>
                    <a:ext cx="3814308" cy="1815085"/>
                  </a:xfrm>
                  <a:prstGeom prst="frame">
                    <a:avLst>
                      <a:gd name="adj1" fmla="val 16058"/>
                    </a:avLst>
                  </a:prstGeom>
                  <a:solidFill>
                    <a:schemeClr val="accent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sp>
            <p:nvSpPr>
              <p:cNvPr id="151" name="TextBox 150"/>
              <p:cNvSpPr txBox="1"/>
              <p:nvPr/>
            </p:nvSpPr>
            <p:spPr>
              <a:xfrm>
                <a:off x="4104500" y="4197046"/>
                <a:ext cx="895047" cy="307777"/>
              </a:xfrm>
              <a:prstGeom prst="rect">
                <a:avLst/>
              </a:prstGeom>
              <a:noFill/>
            </p:spPr>
            <p:txBody>
              <a:bodyPr wrap="square" rtlCol="0">
                <a:spAutoFit/>
              </a:bodyPr>
              <a:lstStyle/>
              <a:p>
                <a:r>
                  <a:rPr lang="en-US" sz="1400" dirty="0" smtClean="0"/>
                  <a:t>Top View</a:t>
                </a:r>
                <a:endParaRPr lang="en-US" sz="1400" dirty="0"/>
              </a:p>
            </p:txBody>
          </p:sp>
        </p:grpSp>
        <p:sp>
          <p:nvSpPr>
            <p:cNvPr id="139" name="Rectangle 138"/>
            <p:cNvSpPr/>
            <p:nvPr/>
          </p:nvSpPr>
          <p:spPr>
            <a:xfrm>
              <a:off x="5272418" y="1883838"/>
              <a:ext cx="3468085" cy="91439"/>
            </a:xfrm>
            <a:prstGeom prst="rect">
              <a:avLst/>
            </a:prstGeom>
            <a:solidFill>
              <a:schemeClr val="accent2"/>
            </a:solidFill>
            <a:ln w="254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p:cNvSpPr/>
            <p:nvPr/>
          </p:nvSpPr>
          <p:spPr>
            <a:xfrm>
              <a:off x="5273104" y="2022127"/>
              <a:ext cx="3468085" cy="91439"/>
            </a:xfrm>
            <a:prstGeom prst="rect">
              <a:avLst/>
            </a:prstGeom>
            <a:solidFill>
              <a:schemeClr val="accent2"/>
            </a:solidFill>
            <a:ln w="2540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p:cNvSpPr/>
            <p:nvPr/>
          </p:nvSpPr>
          <p:spPr>
            <a:xfrm>
              <a:off x="4888600" y="3080452"/>
              <a:ext cx="3468085" cy="91439"/>
            </a:xfrm>
            <a:prstGeom prst="rect">
              <a:avLst/>
            </a:prstGeom>
            <a:solidFill>
              <a:schemeClr val="accent2"/>
            </a:solidFill>
            <a:ln w="254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p:cNvSpPr/>
            <p:nvPr/>
          </p:nvSpPr>
          <p:spPr>
            <a:xfrm>
              <a:off x="4889286" y="3218741"/>
              <a:ext cx="3468085" cy="91439"/>
            </a:xfrm>
            <a:prstGeom prst="rect">
              <a:avLst/>
            </a:prstGeom>
            <a:solidFill>
              <a:schemeClr val="accent2"/>
            </a:solidFill>
            <a:ln w="254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TextBox 142"/>
            <p:cNvSpPr txBox="1"/>
            <p:nvPr/>
          </p:nvSpPr>
          <p:spPr>
            <a:xfrm>
              <a:off x="8691703" y="1914802"/>
              <a:ext cx="364040" cy="276999"/>
            </a:xfrm>
            <a:prstGeom prst="rect">
              <a:avLst/>
            </a:prstGeom>
            <a:noFill/>
          </p:spPr>
          <p:txBody>
            <a:bodyPr wrap="square" rtlCol="0">
              <a:spAutoFit/>
            </a:bodyPr>
            <a:lstStyle/>
            <a:p>
              <a:r>
                <a:rPr lang="en-US" sz="1200" dirty="0" smtClean="0"/>
                <a:t>u2</a:t>
              </a:r>
              <a:endParaRPr lang="en-US" sz="1200" dirty="0"/>
            </a:p>
          </p:txBody>
        </p:sp>
        <p:sp>
          <p:nvSpPr>
            <p:cNvPr id="144" name="TextBox 143"/>
            <p:cNvSpPr txBox="1"/>
            <p:nvPr/>
          </p:nvSpPr>
          <p:spPr>
            <a:xfrm>
              <a:off x="8692298" y="1771467"/>
              <a:ext cx="364040" cy="276999"/>
            </a:xfrm>
            <a:prstGeom prst="rect">
              <a:avLst/>
            </a:prstGeom>
            <a:noFill/>
          </p:spPr>
          <p:txBody>
            <a:bodyPr wrap="square" rtlCol="0">
              <a:spAutoFit/>
            </a:bodyPr>
            <a:lstStyle/>
            <a:p>
              <a:r>
                <a:rPr lang="en-US" sz="1200" dirty="0" smtClean="0"/>
                <a:t>v2</a:t>
              </a:r>
              <a:endParaRPr lang="en-US" sz="1200" dirty="0"/>
            </a:p>
          </p:txBody>
        </p:sp>
        <p:sp>
          <p:nvSpPr>
            <p:cNvPr id="145" name="TextBox 144"/>
            <p:cNvSpPr txBox="1"/>
            <p:nvPr/>
          </p:nvSpPr>
          <p:spPr>
            <a:xfrm>
              <a:off x="8308515" y="3109267"/>
              <a:ext cx="364040" cy="276999"/>
            </a:xfrm>
            <a:prstGeom prst="rect">
              <a:avLst/>
            </a:prstGeom>
            <a:noFill/>
          </p:spPr>
          <p:txBody>
            <a:bodyPr wrap="square" rtlCol="0">
              <a:spAutoFit/>
            </a:bodyPr>
            <a:lstStyle/>
            <a:p>
              <a:r>
                <a:rPr lang="en-US" sz="1200" dirty="0" smtClean="0"/>
                <a:t>u1</a:t>
              </a:r>
              <a:endParaRPr lang="en-US" sz="1200" dirty="0"/>
            </a:p>
          </p:txBody>
        </p:sp>
        <p:sp>
          <p:nvSpPr>
            <p:cNvPr id="146" name="TextBox 145"/>
            <p:cNvSpPr txBox="1"/>
            <p:nvPr/>
          </p:nvSpPr>
          <p:spPr>
            <a:xfrm>
              <a:off x="8309110" y="2965932"/>
              <a:ext cx="364040" cy="276999"/>
            </a:xfrm>
            <a:prstGeom prst="rect">
              <a:avLst/>
            </a:prstGeom>
            <a:noFill/>
          </p:spPr>
          <p:txBody>
            <a:bodyPr wrap="square" rtlCol="0">
              <a:spAutoFit/>
            </a:bodyPr>
            <a:lstStyle/>
            <a:p>
              <a:r>
                <a:rPr lang="en-US" sz="1200" dirty="0" smtClean="0"/>
                <a:t>v1</a:t>
              </a:r>
              <a:endParaRPr lang="en-US" sz="1200" dirty="0"/>
            </a:p>
          </p:txBody>
        </p:sp>
        <p:cxnSp>
          <p:nvCxnSpPr>
            <p:cNvPr id="147" name="Straight Arrow Connector 146"/>
            <p:cNvCxnSpPr/>
            <p:nvPr/>
          </p:nvCxnSpPr>
          <p:spPr>
            <a:xfrm rot="5400000" flipH="1" flipV="1">
              <a:off x="5255042" y="1438478"/>
              <a:ext cx="2634267" cy="2592589"/>
            </a:xfrm>
            <a:prstGeom prst="straightConnector1">
              <a:avLst/>
            </a:prstGeom>
            <a:ln w="25400" cap="flat" cmpd="sng" algn="ctr">
              <a:solidFill>
                <a:schemeClr val="tx1"/>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8" name="TextBox 147"/>
            <p:cNvSpPr txBox="1"/>
            <p:nvPr/>
          </p:nvSpPr>
          <p:spPr>
            <a:xfrm>
              <a:off x="5181550" y="1603546"/>
              <a:ext cx="895047" cy="307777"/>
            </a:xfrm>
            <a:prstGeom prst="rect">
              <a:avLst/>
            </a:prstGeom>
            <a:noFill/>
          </p:spPr>
          <p:txBody>
            <a:bodyPr wrap="square" rtlCol="0">
              <a:spAutoFit/>
            </a:bodyPr>
            <a:lstStyle/>
            <a:p>
              <a:r>
                <a:rPr lang="en-US" sz="1400" dirty="0" smtClean="0"/>
                <a:t>Side View</a:t>
              </a:r>
              <a:endParaRPr lang="en-US" sz="1400" dirty="0"/>
            </a:p>
          </p:txBody>
        </p:sp>
      </p:grpSp>
      <p:sp>
        <p:nvSpPr>
          <p:cNvPr id="245" name="Content Placeholder 2"/>
          <p:cNvSpPr txBox="1">
            <a:spLocks/>
          </p:cNvSpPr>
          <p:nvPr/>
        </p:nvSpPr>
        <p:spPr>
          <a:xfrm>
            <a:off x="457201" y="1214238"/>
            <a:ext cx="3713430" cy="5335985"/>
          </a:xfrm>
          <a:prstGeom prst="rect">
            <a:avLst/>
          </a:prstGeom>
        </p:spPr>
        <p:txBody>
          <a:bodyPr vert="horz" lIns="91440" tIns="45720" rIns="91440" bIns="45720" rtlCol="0">
            <a:normAutofit fontScale="55000" lnSpcReduction="20000"/>
          </a:bodyPr>
          <a:lstStyle/>
          <a:p>
            <a:pPr marL="342900" lvl="0" indent="-342900">
              <a:spcBef>
                <a:spcPct val="20000"/>
              </a:spcBef>
              <a:buFont typeface="Arial"/>
              <a:buChar char="•"/>
            </a:pPr>
            <a:r>
              <a:rPr lang="en-US" sz="3636" dirty="0" smtClean="0">
                <a:latin typeface="Cambria"/>
                <a:cs typeface="Cambria"/>
              </a:rPr>
              <a:t>4 total planes of wire chambers</a:t>
            </a:r>
          </a:p>
          <a:p>
            <a:pPr marL="800100" lvl="1" indent="-342900">
              <a:spcBef>
                <a:spcPct val="20000"/>
              </a:spcBef>
              <a:buFont typeface="Arial"/>
              <a:buChar char="•"/>
            </a:pPr>
            <a:r>
              <a:rPr lang="en-US" sz="3636" dirty="0" smtClean="0">
                <a:latin typeface="Cambria"/>
                <a:cs typeface="Cambria"/>
              </a:rPr>
              <a:t>368 wires in each plane</a:t>
            </a:r>
          </a:p>
          <a:p>
            <a:pPr marL="800100" lvl="1" indent="-342900">
              <a:spcBef>
                <a:spcPct val="20000"/>
              </a:spcBef>
              <a:buFont typeface="Arial"/>
              <a:buChar char="•"/>
            </a:pPr>
            <a:r>
              <a:rPr lang="en-US" sz="3636" dirty="0" smtClean="0">
                <a:latin typeface="Cambria"/>
                <a:cs typeface="Cambria"/>
              </a:rPr>
              <a:t>Planes are rotated 90 deg</a:t>
            </a:r>
          </a:p>
          <a:p>
            <a:pPr marL="800100" lvl="1" indent="-342900">
              <a:spcBef>
                <a:spcPct val="20000"/>
              </a:spcBef>
              <a:buFont typeface="Arial"/>
              <a:buChar char="•"/>
            </a:pPr>
            <a:endParaRPr lang="en-US" sz="3636" dirty="0" smtClean="0">
              <a:latin typeface="Cambria"/>
              <a:cs typeface="Cambria"/>
            </a:endParaRPr>
          </a:p>
          <a:p>
            <a:pPr marL="342900" lvl="0" indent="-342900">
              <a:spcBef>
                <a:spcPct val="20000"/>
              </a:spcBef>
              <a:buFont typeface="Arial"/>
              <a:buChar char="•"/>
            </a:pPr>
            <a:r>
              <a:rPr lang="en-US" sz="3636" dirty="0" smtClean="0">
                <a:latin typeface="Cambria"/>
                <a:cs typeface="Cambria"/>
              </a:rPr>
              <a:t>Negative voltage is applied to the chamber</a:t>
            </a:r>
          </a:p>
          <a:p>
            <a:pPr marL="800100" lvl="1" indent="-342900">
              <a:spcBef>
                <a:spcPct val="20000"/>
              </a:spcBef>
              <a:buFont typeface="Arial"/>
              <a:buChar char="•"/>
            </a:pPr>
            <a:r>
              <a:rPr lang="en-US" sz="3636" dirty="0" smtClean="0">
                <a:latin typeface="Cambria"/>
                <a:cs typeface="Cambria"/>
              </a:rPr>
              <a:t>Positive ions drift towards cathode planes</a:t>
            </a:r>
          </a:p>
          <a:p>
            <a:pPr marL="800100" lvl="1" indent="-342900">
              <a:spcBef>
                <a:spcPct val="20000"/>
              </a:spcBef>
              <a:buFont typeface="Arial"/>
              <a:buChar char="•"/>
            </a:pPr>
            <a:r>
              <a:rPr lang="en-US" sz="3636" dirty="0" smtClean="0">
                <a:latin typeface="Cambria"/>
                <a:cs typeface="Cambria"/>
              </a:rPr>
              <a:t>Negatively charged ions drift towards ground wires</a:t>
            </a:r>
          </a:p>
          <a:p>
            <a:pPr marL="342900" lvl="0" indent="-342900">
              <a:spcBef>
                <a:spcPct val="20000"/>
              </a:spcBef>
              <a:buFont typeface="Arial"/>
              <a:buChar char="•"/>
            </a:pPr>
            <a:endParaRPr lang="en-US" sz="3636" dirty="0" smtClean="0">
              <a:latin typeface="Cambria"/>
              <a:cs typeface="Cambria"/>
            </a:endParaRPr>
          </a:p>
          <a:p>
            <a:pPr marL="342900" lvl="0" indent="-342900">
              <a:spcBef>
                <a:spcPct val="20000"/>
              </a:spcBef>
              <a:buFont typeface="Arial"/>
              <a:buChar char="•"/>
            </a:pPr>
            <a:r>
              <a:rPr lang="en-US" sz="3636" dirty="0" smtClean="0">
                <a:latin typeface="Cambria"/>
                <a:cs typeface="Cambria"/>
              </a:rPr>
              <a:t>Used for tracking information</a:t>
            </a:r>
          </a:p>
          <a:p>
            <a:pPr marL="342900" lvl="0" indent="-342900">
              <a:spcBef>
                <a:spcPct val="20000"/>
              </a:spcBef>
              <a:buFont typeface="Arial"/>
              <a:buChar char="•"/>
            </a:pPr>
            <a:endParaRPr lang="en-US" sz="3200" dirty="0" smtClean="0">
              <a:latin typeface="Cambria"/>
              <a:cs typeface="Cambria"/>
            </a:endParaRPr>
          </a:p>
          <a:p>
            <a:pPr marL="800100" lvl="1" indent="-342900">
              <a:spcBef>
                <a:spcPct val="20000"/>
              </a:spcBef>
              <a:buFont typeface="Arial"/>
              <a:buChar char="•"/>
            </a:pPr>
            <a:endParaRPr lang="en-US" sz="2000" dirty="0" smtClean="0">
              <a:latin typeface="Cambri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chemeClr val="tx1"/>
                </a:solidFill>
                <a:effectLst/>
                <a:uLnTx/>
                <a:uFillTx/>
                <a:latin typeface="Cambria"/>
                <a:ea typeface="+mn-ea"/>
                <a:cs typeface="Cambria"/>
              </a:rPr>
              <a:t>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Cambria"/>
              <a:ea typeface="+mn-ea"/>
              <a:cs typeface="Cambria"/>
            </a:endParaRPr>
          </a:p>
        </p:txBody>
      </p:sp>
      <p:sp>
        <p:nvSpPr>
          <p:cNvPr id="116" name="TextBox 115"/>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53</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err="1" smtClean="0">
                <a:solidFill>
                  <a:srgbClr val="000000"/>
                </a:solidFill>
                <a:latin typeface="Rockwell"/>
                <a:cs typeface="Rockwell"/>
              </a:rPr>
              <a:t>Scintillators</a:t>
            </a:r>
            <a:r>
              <a:rPr lang="en-US" sz="4000" dirty="0" smtClean="0">
                <a:solidFill>
                  <a:srgbClr val="000000"/>
                </a:solidFill>
                <a:latin typeface="Rockwell"/>
                <a:cs typeface="Rockwell"/>
              </a:rPr>
              <a:t> (s1 and s2m)</a:t>
            </a:r>
            <a:endParaRPr lang="en-US" sz="4000" dirty="0">
              <a:solidFill>
                <a:srgbClr val="000000"/>
              </a:solidFill>
              <a:latin typeface="Rockwell"/>
              <a:cs typeface="Rockwell"/>
            </a:endParaRPr>
          </a:p>
        </p:txBody>
      </p:sp>
      <p:sp>
        <p:nvSpPr>
          <p:cNvPr id="245" name="Content Placeholder 2"/>
          <p:cNvSpPr txBox="1">
            <a:spLocks/>
          </p:cNvSpPr>
          <p:nvPr/>
        </p:nvSpPr>
        <p:spPr>
          <a:xfrm>
            <a:off x="457200" y="1214238"/>
            <a:ext cx="4464049" cy="5335985"/>
          </a:xfrm>
          <a:prstGeom prst="rect">
            <a:avLst/>
          </a:prstGeom>
        </p:spPr>
        <p:txBody>
          <a:bodyPr vert="horz" lIns="91440" tIns="45720" rIns="91440" bIns="45720" rtlCol="0">
            <a:normAutofit fontScale="85000" lnSpcReduction="20000"/>
          </a:bodyPr>
          <a:lstStyle/>
          <a:p>
            <a:pPr marL="342900" lvl="0" indent="-342900">
              <a:spcBef>
                <a:spcPct val="20000"/>
              </a:spcBef>
              <a:buFont typeface="Arial"/>
              <a:buChar char="•"/>
            </a:pPr>
            <a:r>
              <a:rPr lang="en-US" sz="2353" dirty="0" smtClean="0">
                <a:latin typeface="Cambria"/>
                <a:cs typeface="Cambria"/>
              </a:rPr>
              <a:t>Scintillate: “to sparkle”</a:t>
            </a:r>
          </a:p>
          <a:p>
            <a:pPr marL="342900" lvl="0" indent="-342900">
              <a:spcBef>
                <a:spcPct val="20000"/>
              </a:spcBef>
              <a:buFont typeface="Arial"/>
              <a:buChar char="•"/>
            </a:pPr>
            <a:endParaRPr lang="en-US" sz="2353" dirty="0" smtClean="0">
              <a:latin typeface="Cambria"/>
              <a:cs typeface="Cambria"/>
            </a:endParaRPr>
          </a:p>
          <a:p>
            <a:pPr marL="342900" lvl="0" indent="-342900">
              <a:spcBef>
                <a:spcPct val="20000"/>
              </a:spcBef>
              <a:buFont typeface="Arial"/>
              <a:buChar char="•"/>
            </a:pPr>
            <a:r>
              <a:rPr lang="en-US" sz="2353" dirty="0" smtClean="0">
                <a:latin typeface="Cambria"/>
                <a:cs typeface="Cambria"/>
              </a:rPr>
              <a:t>2 planes, located ~2m apart made of thin </a:t>
            </a:r>
            <a:r>
              <a:rPr lang="en-US" sz="2353" dirty="0" err="1" smtClean="0">
                <a:latin typeface="Cambria"/>
                <a:cs typeface="Cambria"/>
              </a:rPr>
              <a:t>scintillator</a:t>
            </a:r>
            <a:r>
              <a:rPr lang="en-US" sz="2353" dirty="0" smtClean="0">
                <a:latin typeface="Cambria"/>
                <a:cs typeface="Cambria"/>
              </a:rPr>
              <a:t> plastic</a:t>
            </a:r>
          </a:p>
          <a:p>
            <a:pPr marL="800100" lvl="1" indent="-342900">
              <a:spcBef>
                <a:spcPct val="20000"/>
              </a:spcBef>
              <a:buFont typeface="Arial"/>
              <a:buChar char="•"/>
            </a:pPr>
            <a:r>
              <a:rPr lang="en-US" sz="2353" dirty="0" smtClean="0">
                <a:latin typeface="Cambria"/>
                <a:cs typeface="Cambria"/>
              </a:rPr>
              <a:t>s1: 5mm</a:t>
            </a:r>
          </a:p>
          <a:p>
            <a:pPr marL="800100" lvl="1" indent="-342900">
              <a:spcBef>
                <a:spcPct val="20000"/>
              </a:spcBef>
              <a:buFont typeface="Arial"/>
              <a:buChar char="•"/>
            </a:pPr>
            <a:r>
              <a:rPr lang="en-US" sz="2353" dirty="0" smtClean="0">
                <a:latin typeface="Cambria"/>
                <a:cs typeface="Cambria"/>
              </a:rPr>
              <a:t>s2m: 50mm</a:t>
            </a:r>
          </a:p>
          <a:p>
            <a:pPr marL="342900" lvl="0" indent="-342900">
              <a:spcBef>
                <a:spcPct val="20000"/>
              </a:spcBef>
              <a:buFont typeface="Arial"/>
              <a:buChar char="•"/>
            </a:pPr>
            <a:endParaRPr lang="en-US" sz="2353" dirty="0" smtClean="0">
              <a:latin typeface="Cambria"/>
              <a:cs typeface="Cambria"/>
            </a:endParaRPr>
          </a:p>
          <a:p>
            <a:pPr marL="342900" lvl="0" indent="-342900">
              <a:spcBef>
                <a:spcPct val="20000"/>
              </a:spcBef>
              <a:buFont typeface="Arial"/>
              <a:buChar char="•"/>
            </a:pPr>
            <a:r>
              <a:rPr lang="en-US" sz="2353" dirty="0" smtClean="0">
                <a:latin typeface="Cambria"/>
                <a:cs typeface="Cambria"/>
              </a:rPr>
              <a:t>2 photomultiplier tubes (</a:t>
            </a:r>
            <a:r>
              <a:rPr lang="en-US" sz="2353" dirty="0" err="1" smtClean="0">
                <a:latin typeface="Cambria"/>
                <a:cs typeface="Cambria"/>
              </a:rPr>
              <a:t>PMTs</a:t>
            </a:r>
            <a:r>
              <a:rPr lang="en-US" sz="2353" dirty="0" smtClean="0">
                <a:latin typeface="Cambria"/>
                <a:cs typeface="Cambria"/>
              </a:rPr>
              <a:t>) on either side of paddle</a:t>
            </a:r>
          </a:p>
          <a:p>
            <a:pPr marL="800100" lvl="1" indent="-342900">
              <a:spcBef>
                <a:spcPct val="20000"/>
              </a:spcBef>
              <a:buFont typeface="Arial"/>
              <a:buChar char="•"/>
            </a:pPr>
            <a:r>
              <a:rPr lang="en-US" sz="2353" dirty="0" smtClean="0">
                <a:latin typeface="Cambria"/>
                <a:cs typeface="Cambria"/>
              </a:rPr>
              <a:t>Each set of </a:t>
            </a:r>
            <a:r>
              <a:rPr lang="en-US" sz="2353" dirty="0" err="1" smtClean="0">
                <a:latin typeface="Cambria"/>
                <a:cs typeface="Cambria"/>
              </a:rPr>
              <a:t>PMTs</a:t>
            </a:r>
            <a:r>
              <a:rPr lang="en-US" sz="2353" dirty="0" smtClean="0">
                <a:latin typeface="Cambria"/>
                <a:cs typeface="Cambria"/>
              </a:rPr>
              <a:t> forms an “AND”</a:t>
            </a:r>
          </a:p>
          <a:p>
            <a:pPr marL="800100" lvl="1" indent="-342900">
              <a:spcBef>
                <a:spcPct val="20000"/>
              </a:spcBef>
              <a:buFont typeface="Arial"/>
              <a:buChar char="•"/>
            </a:pPr>
            <a:r>
              <a:rPr lang="en-US" sz="2353" dirty="0" smtClean="0">
                <a:latin typeface="Cambria"/>
                <a:cs typeface="Cambria"/>
              </a:rPr>
              <a:t>The set of paddles in each plane form an “OR”</a:t>
            </a:r>
          </a:p>
          <a:p>
            <a:pPr marL="342900" lvl="0" indent="-342900">
              <a:spcBef>
                <a:spcPct val="20000"/>
              </a:spcBef>
              <a:buFont typeface="Arial"/>
              <a:buChar char="•"/>
            </a:pPr>
            <a:endParaRPr lang="en-US" sz="2400" dirty="0" smtClean="0">
              <a:latin typeface="Cambria"/>
              <a:cs typeface="Cambria"/>
            </a:endParaRPr>
          </a:p>
          <a:p>
            <a:pPr marL="342900" lvl="0" indent="-342900">
              <a:spcBef>
                <a:spcPct val="20000"/>
              </a:spcBef>
              <a:buFont typeface="Arial"/>
              <a:buChar char="•"/>
            </a:pPr>
            <a:endParaRPr lang="en-US" sz="3200" dirty="0" smtClean="0">
              <a:latin typeface="Cambria"/>
              <a:cs typeface="Cambria"/>
            </a:endParaRPr>
          </a:p>
          <a:p>
            <a:pPr marL="800100" lvl="1" indent="-342900">
              <a:spcBef>
                <a:spcPct val="20000"/>
              </a:spcBef>
              <a:buFont typeface="Arial"/>
              <a:buChar char="•"/>
            </a:pPr>
            <a:endParaRPr lang="en-US" sz="2000" dirty="0" smtClean="0">
              <a:latin typeface="Cambri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chemeClr val="tx1"/>
                </a:solidFill>
                <a:effectLst/>
                <a:uLnTx/>
                <a:uFillTx/>
                <a:latin typeface="Cambria"/>
                <a:ea typeface="+mn-ea"/>
                <a:cs typeface="Cambria"/>
              </a:rPr>
              <a:t>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Cambria"/>
              <a:ea typeface="+mn-ea"/>
              <a:cs typeface="Cambria"/>
            </a:endParaRPr>
          </a:p>
        </p:txBody>
      </p:sp>
      <p:grpSp>
        <p:nvGrpSpPr>
          <p:cNvPr id="92" name="Group 91"/>
          <p:cNvGrpSpPr/>
          <p:nvPr/>
        </p:nvGrpSpPr>
        <p:grpSpPr>
          <a:xfrm>
            <a:off x="5533244" y="1284751"/>
            <a:ext cx="3254374" cy="4240288"/>
            <a:chOff x="5533236" y="1731121"/>
            <a:chExt cx="3254374" cy="4240288"/>
          </a:xfrm>
        </p:grpSpPr>
        <p:cxnSp>
          <p:nvCxnSpPr>
            <p:cNvPr id="88" name="Straight Arrow Connector 87"/>
            <p:cNvCxnSpPr/>
            <p:nvPr/>
          </p:nvCxnSpPr>
          <p:spPr>
            <a:xfrm rot="5400000" flipH="1" flipV="1">
              <a:off x="5705025" y="2435089"/>
              <a:ext cx="3215393" cy="1807458"/>
            </a:xfrm>
            <a:prstGeom prst="straightConnector1">
              <a:avLst/>
            </a:prstGeom>
            <a:ln w="25400" cap="flat" cmpd="sng" algn="ctr">
              <a:solidFill>
                <a:schemeClr val="tx1"/>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117" name="Group 295"/>
            <p:cNvGrpSpPr/>
            <p:nvPr/>
          </p:nvGrpSpPr>
          <p:grpSpPr>
            <a:xfrm>
              <a:off x="6876618" y="2342531"/>
              <a:ext cx="1616300" cy="1912085"/>
              <a:chOff x="4233333" y="1535338"/>
              <a:chExt cx="2912533" cy="3445531"/>
            </a:xfrm>
            <a:solidFill>
              <a:schemeClr val="accent5"/>
            </a:solidFill>
          </p:grpSpPr>
          <p:sp>
            <p:nvSpPr>
              <p:cNvPr id="268" name="Cube 267"/>
              <p:cNvSpPr/>
              <p:nvPr/>
            </p:nvSpPr>
            <p:spPr>
              <a:xfrm>
                <a:off x="4233333" y="1535338"/>
                <a:ext cx="2912533" cy="318518"/>
              </a:xfrm>
              <a:prstGeom prst="cube">
                <a:avLst>
                  <a:gd name="adj" fmla="val 13688"/>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Cube 268"/>
              <p:cNvSpPr/>
              <p:nvPr/>
            </p:nvSpPr>
            <p:spPr>
              <a:xfrm>
                <a:off x="4233333" y="1805202"/>
                <a:ext cx="2912533" cy="318518"/>
              </a:xfrm>
              <a:prstGeom prst="cube">
                <a:avLst>
                  <a:gd name="adj" fmla="val 13688"/>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Cube 269"/>
              <p:cNvSpPr/>
              <p:nvPr/>
            </p:nvSpPr>
            <p:spPr>
              <a:xfrm>
                <a:off x="4233333" y="2109651"/>
                <a:ext cx="2912533" cy="318518"/>
              </a:xfrm>
              <a:prstGeom prst="cube">
                <a:avLst>
                  <a:gd name="adj" fmla="val 13688"/>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Cube 270"/>
              <p:cNvSpPr/>
              <p:nvPr/>
            </p:nvSpPr>
            <p:spPr>
              <a:xfrm>
                <a:off x="4233333" y="2379515"/>
                <a:ext cx="2912533" cy="318518"/>
              </a:xfrm>
              <a:prstGeom prst="cube">
                <a:avLst>
                  <a:gd name="adj" fmla="val 13688"/>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Cube 271"/>
              <p:cNvSpPr/>
              <p:nvPr/>
            </p:nvSpPr>
            <p:spPr>
              <a:xfrm>
                <a:off x="4233333" y="2693900"/>
                <a:ext cx="2912533" cy="318518"/>
              </a:xfrm>
              <a:prstGeom prst="cube">
                <a:avLst>
                  <a:gd name="adj" fmla="val 13688"/>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Cube 272"/>
              <p:cNvSpPr/>
              <p:nvPr/>
            </p:nvSpPr>
            <p:spPr>
              <a:xfrm>
                <a:off x="4233333" y="2963764"/>
                <a:ext cx="2912533" cy="318518"/>
              </a:xfrm>
              <a:prstGeom prst="cube">
                <a:avLst>
                  <a:gd name="adj" fmla="val 13688"/>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Cube 273"/>
              <p:cNvSpPr/>
              <p:nvPr/>
            </p:nvSpPr>
            <p:spPr>
              <a:xfrm>
                <a:off x="4233333" y="3268213"/>
                <a:ext cx="2912533" cy="318518"/>
              </a:xfrm>
              <a:prstGeom prst="cube">
                <a:avLst>
                  <a:gd name="adj" fmla="val 13688"/>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Cube 274"/>
              <p:cNvSpPr/>
              <p:nvPr/>
            </p:nvSpPr>
            <p:spPr>
              <a:xfrm>
                <a:off x="4233333" y="3538077"/>
                <a:ext cx="2912533" cy="318518"/>
              </a:xfrm>
              <a:prstGeom prst="cube">
                <a:avLst>
                  <a:gd name="adj" fmla="val 13688"/>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Cube 275"/>
              <p:cNvSpPr/>
              <p:nvPr/>
            </p:nvSpPr>
            <p:spPr>
              <a:xfrm>
                <a:off x="4233333" y="3818174"/>
                <a:ext cx="2912533" cy="318518"/>
              </a:xfrm>
              <a:prstGeom prst="cube">
                <a:avLst>
                  <a:gd name="adj" fmla="val 13688"/>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Cube 276"/>
              <p:cNvSpPr/>
              <p:nvPr/>
            </p:nvSpPr>
            <p:spPr>
              <a:xfrm>
                <a:off x="4233333" y="4088038"/>
                <a:ext cx="2912533" cy="318518"/>
              </a:xfrm>
              <a:prstGeom prst="cube">
                <a:avLst>
                  <a:gd name="adj" fmla="val 13688"/>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Cube 277"/>
              <p:cNvSpPr/>
              <p:nvPr/>
            </p:nvSpPr>
            <p:spPr>
              <a:xfrm>
                <a:off x="4233333" y="4392487"/>
                <a:ext cx="2912533" cy="318518"/>
              </a:xfrm>
              <a:prstGeom prst="cube">
                <a:avLst>
                  <a:gd name="adj" fmla="val 13688"/>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Cube 278"/>
              <p:cNvSpPr/>
              <p:nvPr/>
            </p:nvSpPr>
            <p:spPr>
              <a:xfrm>
                <a:off x="4233333" y="4662351"/>
                <a:ext cx="2912533" cy="318518"/>
              </a:xfrm>
              <a:prstGeom prst="cube">
                <a:avLst>
                  <a:gd name="adj" fmla="val 13688"/>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5" name="Straight Arrow Connector 74"/>
            <p:cNvCxnSpPr>
              <a:endCxn id="270" idx="0"/>
            </p:cNvCxnSpPr>
            <p:nvPr/>
          </p:nvCxnSpPr>
          <p:spPr>
            <a:xfrm rot="5400000" flipH="1" flipV="1">
              <a:off x="5645905" y="3238342"/>
              <a:ext cx="2628058" cy="1473862"/>
            </a:xfrm>
            <a:prstGeom prst="straightConnector1">
              <a:avLst/>
            </a:prstGeom>
            <a:ln w="254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18" name="Group 62"/>
            <p:cNvGrpSpPr/>
            <p:nvPr/>
          </p:nvGrpSpPr>
          <p:grpSpPr>
            <a:xfrm>
              <a:off x="8488437" y="2369376"/>
              <a:ext cx="246494" cy="1850210"/>
              <a:chOff x="8468801" y="1811009"/>
              <a:chExt cx="444171" cy="3334039"/>
            </a:xfrm>
          </p:grpSpPr>
          <p:sp>
            <p:nvSpPr>
              <p:cNvPr id="256" name="Can 255"/>
              <p:cNvSpPr/>
              <p:nvPr/>
            </p:nvSpPr>
            <p:spPr>
              <a:xfrm rot="5400000">
                <a:off x="8595519" y="1684293"/>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Can 256"/>
              <p:cNvSpPr/>
              <p:nvPr/>
            </p:nvSpPr>
            <p:spPr>
              <a:xfrm rot="5400000">
                <a:off x="8603695" y="1964260"/>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Can 257"/>
              <p:cNvSpPr/>
              <p:nvPr/>
            </p:nvSpPr>
            <p:spPr>
              <a:xfrm rot="5400000">
                <a:off x="8595518" y="2272675"/>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Can 258"/>
              <p:cNvSpPr/>
              <p:nvPr/>
            </p:nvSpPr>
            <p:spPr>
              <a:xfrm rot="5400000">
                <a:off x="8603694" y="2550780"/>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Can 259"/>
              <p:cNvSpPr/>
              <p:nvPr/>
            </p:nvSpPr>
            <p:spPr>
              <a:xfrm rot="5400000">
                <a:off x="8603695" y="2846988"/>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Can 260"/>
              <p:cNvSpPr/>
              <p:nvPr/>
            </p:nvSpPr>
            <p:spPr>
              <a:xfrm rot="5400000">
                <a:off x="8603695" y="3131392"/>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Can 261"/>
              <p:cNvSpPr/>
              <p:nvPr/>
            </p:nvSpPr>
            <p:spPr>
              <a:xfrm rot="5400000">
                <a:off x="8603695" y="3431900"/>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Can 262"/>
              <p:cNvSpPr/>
              <p:nvPr/>
            </p:nvSpPr>
            <p:spPr>
              <a:xfrm rot="5400000">
                <a:off x="8603695" y="3711997"/>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Can 263"/>
              <p:cNvSpPr/>
              <p:nvPr/>
            </p:nvSpPr>
            <p:spPr>
              <a:xfrm rot="5400000">
                <a:off x="8595517" y="3979869"/>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Can 264"/>
              <p:cNvSpPr/>
              <p:nvPr/>
            </p:nvSpPr>
            <p:spPr>
              <a:xfrm rot="5400000">
                <a:off x="8603695" y="4261457"/>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Can 265"/>
              <p:cNvSpPr/>
              <p:nvPr/>
            </p:nvSpPr>
            <p:spPr>
              <a:xfrm rot="5400000">
                <a:off x="8595519" y="4545239"/>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Can 266"/>
              <p:cNvSpPr/>
              <p:nvPr/>
            </p:nvSpPr>
            <p:spPr>
              <a:xfrm rot="5400000">
                <a:off x="8603695" y="4835770"/>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 name="Group 61"/>
            <p:cNvGrpSpPr/>
            <p:nvPr/>
          </p:nvGrpSpPr>
          <p:grpSpPr>
            <a:xfrm rot="10800000" flipH="1">
              <a:off x="6630161" y="2376097"/>
              <a:ext cx="246494" cy="1850210"/>
              <a:chOff x="5120276" y="1823104"/>
              <a:chExt cx="444171" cy="3334039"/>
            </a:xfrm>
          </p:grpSpPr>
          <p:sp>
            <p:nvSpPr>
              <p:cNvPr id="199" name="Can 198"/>
              <p:cNvSpPr/>
              <p:nvPr/>
            </p:nvSpPr>
            <p:spPr>
              <a:xfrm rot="16200000" flipH="1">
                <a:off x="5246994" y="1696388"/>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Can 243"/>
              <p:cNvSpPr/>
              <p:nvPr/>
            </p:nvSpPr>
            <p:spPr>
              <a:xfrm rot="16200000" flipH="1">
                <a:off x="5255170" y="1976355"/>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Can 245"/>
              <p:cNvSpPr/>
              <p:nvPr/>
            </p:nvSpPr>
            <p:spPr>
              <a:xfrm rot="16200000" flipH="1">
                <a:off x="5246993" y="2284770"/>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Can 246"/>
              <p:cNvSpPr/>
              <p:nvPr/>
            </p:nvSpPr>
            <p:spPr>
              <a:xfrm rot="16200000" flipH="1">
                <a:off x="5255169" y="2562875"/>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Can 247"/>
              <p:cNvSpPr/>
              <p:nvPr/>
            </p:nvSpPr>
            <p:spPr>
              <a:xfrm rot="16200000" flipH="1">
                <a:off x="5255170" y="2859083"/>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Can 248"/>
              <p:cNvSpPr/>
              <p:nvPr/>
            </p:nvSpPr>
            <p:spPr>
              <a:xfrm rot="16200000" flipH="1">
                <a:off x="5255170" y="3143487"/>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Can 249"/>
              <p:cNvSpPr/>
              <p:nvPr/>
            </p:nvSpPr>
            <p:spPr>
              <a:xfrm rot="16200000" flipH="1">
                <a:off x="5255170" y="3443995"/>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Can 250"/>
              <p:cNvSpPr/>
              <p:nvPr/>
            </p:nvSpPr>
            <p:spPr>
              <a:xfrm rot="16200000" flipH="1">
                <a:off x="5255170" y="3724092"/>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Can 251"/>
              <p:cNvSpPr/>
              <p:nvPr/>
            </p:nvSpPr>
            <p:spPr>
              <a:xfrm rot="16200000" flipH="1">
                <a:off x="5246992" y="3991964"/>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Can 252"/>
              <p:cNvSpPr/>
              <p:nvPr/>
            </p:nvSpPr>
            <p:spPr>
              <a:xfrm rot="16200000" flipH="1">
                <a:off x="5255170" y="4273552"/>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Can 253"/>
              <p:cNvSpPr/>
              <p:nvPr/>
            </p:nvSpPr>
            <p:spPr>
              <a:xfrm rot="16200000" flipH="1">
                <a:off x="5246994" y="4557334"/>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Can 254"/>
              <p:cNvSpPr/>
              <p:nvPr/>
            </p:nvSpPr>
            <p:spPr>
              <a:xfrm rot="16200000" flipH="1">
                <a:off x="5255170" y="4847865"/>
                <a:ext cx="182562" cy="435993"/>
              </a:xfrm>
              <a:prstGeom prst="can">
                <a:avLst/>
              </a:prstGeom>
              <a:solidFill>
                <a:schemeClr val="bg1">
                  <a:lumMod val="5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0" name="Group 71"/>
            <p:cNvGrpSpPr/>
            <p:nvPr/>
          </p:nvGrpSpPr>
          <p:grpSpPr>
            <a:xfrm>
              <a:off x="5533236" y="3404895"/>
              <a:ext cx="2312980" cy="2059968"/>
              <a:chOff x="4418796" y="3613916"/>
              <a:chExt cx="3221739" cy="2869321"/>
            </a:xfrm>
          </p:grpSpPr>
          <p:grpSp>
            <p:nvGrpSpPr>
              <p:cNvPr id="123" name="Group 70"/>
              <p:cNvGrpSpPr/>
              <p:nvPr/>
            </p:nvGrpSpPr>
            <p:grpSpPr>
              <a:xfrm>
                <a:off x="4914901" y="3613916"/>
                <a:ext cx="2261289" cy="2869321"/>
                <a:chOff x="4241719" y="2721902"/>
                <a:chExt cx="2912533" cy="3695678"/>
              </a:xfrm>
            </p:grpSpPr>
            <p:sp>
              <p:nvSpPr>
                <p:cNvPr id="138" name="Cube 137"/>
                <p:cNvSpPr/>
                <p:nvPr/>
              </p:nvSpPr>
              <p:spPr>
                <a:xfrm>
                  <a:off x="4241719" y="2721902"/>
                  <a:ext cx="2912533" cy="647703"/>
                </a:xfrm>
                <a:prstGeom prst="cube">
                  <a:avLst>
                    <a:gd name="adj" fmla="val 13688"/>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Cube 148"/>
                <p:cNvSpPr/>
                <p:nvPr/>
              </p:nvSpPr>
              <p:spPr>
                <a:xfrm>
                  <a:off x="4241719" y="3331497"/>
                  <a:ext cx="2912533" cy="647703"/>
                </a:xfrm>
                <a:prstGeom prst="cube">
                  <a:avLst>
                    <a:gd name="adj" fmla="val 13688"/>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Cube 149"/>
                <p:cNvSpPr/>
                <p:nvPr/>
              </p:nvSpPr>
              <p:spPr>
                <a:xfrm>
                  <a:off x="4241719" y="3941092"/>
                  <a:ext cx="2912533" cy="647703"/>
                </a:xfrm>
                <a:prstGeom prst="cube">
                  <a:avLst>
                    <a:gd name="adj" fmla="val 13688"/>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Cube 151"/>
                <p:cNvSpPr/>
                <p:nvPr/>
              </p:nvSpPr>
              <p:spPr>
                <a:xfrm>
                  <a:off x="4241719" y="4550687"/>
                  <a:ext cx="2912533" cy="647703"/>
                </a:xfrm>
                <a:prstGeom prst="cube">
                  <a:avLst>
                    <a:gd name="adj" fmla="val 13688"/>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Cube 152"/>
                <p:cNvSpPr/>
                <p:nvPr/>
              </p:nvSpPr>
              <p:spPr>
                <a:xfrm>
                  <a:off x="4241719" y="5160282"/>
                  <a:ext cx="2912533" cy="647703"/>
                </a:xfrm>
                <a:prstGeom prst="cube">
                  <a:avLst>
                    <a:gd name="adj" fmla="val 13688"/>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Cube 197"/>
                <p:cNvSpPr/>
                <p:nvPr/>
              </p:nvSpPr>
              <p:spPr>
                <a:xfrm>
                  <a:off x="4241719" y="5769877"/>
                  <a:ext cx="2912533" cy="647703"/>
                </a:xfrm>
                <a:prstGeom prst="cube">
                  <a:avLst>
                    <a:gd name="adj" fmla="val 13688"/>
                  </a:avLst>
                </a:prstGeom>
                <a:solidFill>
                  <a:schemeClr val="accent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4" name="Group 72"/>
              <p:cNvGrpSpPr/>
              <p:nvPr/>
            </p:nvGrpSpPr>
            <p:grpSpPr>
              <a:xfrm>
                <a:off x="7119847" y="3686726"/>
                <a:ext cx="520688" cy="2694125"/>
                <a:chOff x="8218716" y="2181645"/>
                <a:chExt cx="670645" cy="3470025"/>
              </a:xfrm>
            </p:grpSpPr>
            <p:sp>
              <p:nvSpPr>
                <p:cNvPr id="132" name="Can 131"/>
                <p:cNvSpPr/>
                <p:nvPr/>
              </p:nvSpPr>
              <p:spPr>
                <a:xfrm rot="5400000">
                  <a:off x="8345233" y="2055128"/>
                  <a:ext cx="417611" cy="670645"/>
                </a:xfrm>
                <a:prstGeom prst="can">
                  <a:avLst>
                    <a:gd name="adj" fmla="val 25000"/>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Can 132"/>
                <p:cNvSpPr/>
                <p:nvPr/>
              </p:nvSpPr>
              <p:spPr>
                <a:xfrm rot="5400000">
                  <a:off x="8345233" y="2653743"/>
                  <a:ext cx="417611" cy="670645"/>
                </a:xfrm>
                <a:prstGeom prst="can">
                  <a:avLst>
                    <a:gd name="adj" fmla="val 25000"/>
                  </a:avLst>
                </a:prstGeom>
                <a:solidFill>
                  <a:srgbClr val="BFBFB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Can 133"/>
                <p:cNvSpPr/>
                <p:nvPr/>
              </p:nvSpPr>
              <p:spPr>
                <a:xfrm rot="5400000">
                  <a:off x="8345233" y="3282830"/>
                  <a:ext cx="417611" cy="670645"/>
                </a:xfrm>
                <a:prstGeom prst="can">
                  <a:avLst>
                    <a:gd name="adj" fmla="val 25000"/>
                  </a:avLst>
                </a:prstGeom>
                <a:solidFill>
                  <a:srgbClr val="BFBFB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Can 134"/>
                <p:cNvSpPr/>
                <p:nvPr/>
              </p:nvSpPr>
              <p:spPr>
                <a:xfrm rot="5400000">
                  <a:off x="8345233" y="3883004"/>
                  <a:ext cx="417611" cy="670645"/>
                </a:xfrm>
                <a:prstGeom prst="can">
                  <a:avLst>
                    <a:gd name="adj" fmla="val 25000"/>
                  </a:avLst>
                </a:prstGeom>
                <a:solidFill>
                  <a:srgbClr val="BFBFB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Can 135"/>
                <p:cNvSpPr/>
                <p:nvPr/>
              </p:nvSpPr>
              <p:spPr>
                <a:xfrm rot="5400000">
                  <a:off x="8345233" y="4495273"/>
                  <a:ext cx="417611" cy="670645"/>
                </a:xfrm>
                <a:prstGeom prst="can">
                  <a:avLst>
                    <a:gd name="adj" fmla="val 25000"/>
                  </a:avLst>
                </a:prstGeom>
                <a:solidFill>
                  <a:srgbClr val="BFBFB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Can 136"/>
                <p:cNvSpPr/>
                <p:nvPr/>
              </p:nvSpPr>
              <p:spPr>
                <a:xfrm rot="5400000">
                  <a:off x="8345233" y="5107542"/>
                  <a:ext cx="417611" cy="670645"/>
                </a:xfrm>
                <a:prstGeom prst="can">
                  <a:avLst>
                    <a:gd name="adj" fmla="val 25000"/>
                  </a:avLst>
                </a:prstGeom>
                <a:solidFill>
                  <a:srgbClr val="BFBFB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5" name="Group 93"/>
              <p:cNvGrpSpPr/>
              <p:nvPr/>
            </p:nvGrpSpPr>
            <p:grpSpPr>
              <a:xfrm flipH="1">
                <a:off x="4418796" y="3716309"/>
                <a:ext cx="520699" cy="2694124"/>
                <a:chOff x="8259601" y="2181645"/>
                <a:chExt cx="670659" cy="3470025"/>
              </a:xfrm>
            </p:grpSpPr>
            <p:sp>
              <p:nvSpPr>
                <p:cNvPr id="126" name="Can 125"/>
                <p:cNvSpPr/>
                <p:nvPr/>
              </p:nvSpPr>
              <p:spPr>
                <a:xfrm rot="5400000">
                  <a:off x="8386130" y="2055128"/>
                  <a:ext cx="417611" cy="670645"/>
                </a:xfrm>
                <a:prstGeom prst="can">
                  <a:avLst>
                    <a:gd name="adj" fmla="val 25000"/>
                  </a:avLst>
                </a:prstGeom>
                <a:solidFill>
                  <a:srgbClr val="BFBFB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Can 126"/>
                <p:cNvSpPr/>
                <p:nvPr/>
              </p:nvSpPr>
              <p:spPr>
                <a:xfrm rot="5400000">
                  <a:off x="8386132" y="2653743"/>
                  <a:ext cx="417611" cy="670645"/>
                </a:xfrm>
                <a:prstGeom prst="can">
                  <a:avLst>
                    <a:gd name="adj" fmla="val 25000"/>
                  </a:avLst>
                </a:prstGeom>
                <a:solidFill>
                  <a:srgbClr val="BFBFB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Can 127"/>
                <p:cNvSpPr/>
                <p:nvPr/>
              </p:nvSpPr>
              <p:spPr>
                <a:xfrm rot="5400000">
                  <a:off x="8386125" y="3282829"/>
                  <a:ext cx="417611" cy="670645"/>
                </a:xfrm>
                <a:prstGeom prst="can">
                  <a:avLst>
                    <a:gd name="adj" fmla="val 25000"/>
                  </a:avLst>
                </a:prstGeom>
                <a:solidFill>
                  <a:srgbClr val="BFBFB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Can 128"/>
                <p:cNvSpPr/>
                <p:nvPr/>
              </p:nvSpPr>
              <p:spPr>
                <a:xfrm rot="5400000">
                  <a:off x="8386125" y="3883004"/>
                  <a:ext cx="417611" cy="670645"/>
                </a:xfrm>
                <a:prstGeom prst="can">
                  <a:avLst>
                    <a:gd name="adj" fmla="val 25000"/>
                  </a:avLst>
                </a:prstGeom>
                <a:solidFill>
                  <a:srgbClr val="BFBFB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Can 129"/>
                <p:cNvSpPr/>
                <p:nvPr/>
              </p:nvSpPr>
              <p:spPr>
                <a:xfrm rot="5400000">
                  <a:off x="8386125" y="4495273"/>
                  <a:ext cx="417611" cy="670645"/>
                </a:xfrm>
                <a:prstGeom prst="can">
                  <a:avLst>
                    <a:gd name="adj" fmla="val 25000"/>
                  </a:avLst>
                </a:prstGeom>
                <a:solidFill>
                  <a:srgbClr val="BFBFB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Can 130"/>
                <p:cNvSpPr/>
                <p:nvPr/>
              </p:nvSpPr>
              <p:spPr>
                <a:xfrm rot="5400000">
                  <a:off x="8386117" y="5107543"/>
                  <a:ext cx="417611" cy="670644"/>
                </a:xfrm>
                <a:prstGeom prst="can">
                  <a:avLst>
                    <a:gd name="adj" fmla="val 25000"/>
                  </a:avLst>
                </a:prstGeom>
                <a:solidFill>
                  <a:srgbClr val="BFBFB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21" name="Straight Connector 120"/>
            <p:cNvCxnSpPr/>
            <p:nvPr/>
          </p:nvCxnSpPr>
          <p:spPr>
            <a:xfrm rot="5400000">
              <a:off x="7706089" y="4383346"/>
              <a:ext cx="1210252" cy="952790"/>
            </a:xfrm>
            <a:prstGeom prst="line">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rot="18399689">
              <a:off x="8087120" y="4648825"/>
              <a:ext cx="861528" cy="369332"/>
            </a:xfrm>
            <a:prstGeom prst="rect">
              <a:avLst/>
            </a:prstGeom>
            <a:noFill/>
          </p:spPr>
          <p:txBody>
            <a:bodyPr wrap="square" rtlCol="0">
              <a:spAutoFit/>
            </a:bodyPr>
            <a:lstStyle/>
            <a:p>
              <a:r>
                <a:rPr lang="en-US" dirty="0" smtClean="0"/>
                <a:t>~ 2m</a:t>
              </a:r>
              <a:endParaRPr lang="en-US" dirty="0"/>
            </a:p>
          </p:txBody>
        </p:sp>
        <p:cxnSp>
          <p:nvCxnSpPr>
            <p:cNvPr id="84" name="Straight Arrow Connector 83"/>
            <p:cNvCxnSpPr/>
            <p:nvPr/>
          </p:nvCxnSpPr>
          <p:spPr>
            <a:xfrm rot="5400000" flipH="1" flipV="1">
              <a:off x="5456732" y="4621306"/>
              <a:ext cx="1735150" cy="965056"/>
            </a:xfrm>
            <a:prstGeom prst="straightConnector1">
              <a:avLst/>
            </a:prstGeom>
            <a:ln w="254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76" name="TextBox 75"/>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54</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Gas Cherenkov</a:t>
            </a:r>
            <a:endParaRPr lang="en-US" sz="4000" dirty="0">
              <a:latin typeface="Rockwell"/>
              <a:cs typeface="Rockwell"/>
            </a:endParaRPr>
          </a:p>
        </p:txBody>
      </p:sp>
      <p:sp>
        <p:nvSpPr>
          <p:cNvPr id="245" name="Content Placeholder 2"/>
          <p:cNvSpPr txBox="1">
            <a:spLocks/>
          </p:cNvSpPr>
          <p:nvPr/>
        </p:nvSpPr>
        <p:spPr>
          <a:xfrm>
            <a:off x="457201" y="1214238"/>
            <a:ext cx="4066828" cy="5335985"/>
          </a:xfrm>
          <a:prstGeom prst="rect">
            <a:avLst/>
          </a:prstGeom>
        </p:spPr>
        <p:txBody>
          <a:bodyPr vert="horz" lIns="91440" tIns="45720" rIns="91440" bIns="45720" rtlCol="0">
            <a:normAutofit fontScale="25000" lnSpcReduction="20000"/>
          </a:bodyPr>
          <a:lstStyle/>
          <a:p>
            <a:pPr marL="342900" lvl="0" indent="-342900">
              <a:spcBef>
                <a:spcPct val="20000"/>
              </a:spcBef>
              <a:buFont typeface="Arial"/>
              <a:buChar char="•"/>
            </a:pPr>
            <a:r>
              <a:rPr lang="en-US" sz="8000" dirty="0" smtClean="0">
                <a:latin typeface="Cambria"/>
                <a:cs typeface="Cambria"/>
              </a:rPr>
              <a:t>Based on the principle of Cherenkov radiation:</a:t>
            </a:r>
          </a:p>
          <a:p>
            <a:pPr marL="800100" lvl="1" indent="-342900">
              <a:spcBef>
                <a:spcPct val="20000"/>
              </a:spcBef>
              <a:buFont typeface="Arial"/>
              <a:buChar char="•"/>
            </a:pPr>
            <a:r>
              <a:rPr lang="en-US" sz="8000" dirty="0" smtClean="0">
                <a:latin typeface="Cambria"/>
                <a:cs typeface="Cambria"/>
              </a:rPr>
              <a:t>Occurs when a particle passes through a medium with a speed greater than the speed of light in that medium</a:t>
            </a:r>
          </a:p>
          <a:p>
            <a:pPr marL="800100" lvl="1" indent="-342900">
              <a:spcBef>
                <a:spcPct val="20000"/>
              </a:spcBef>
              <a:buFont typeface="Arial"/>
              <a:buChar char="•"/>
            </a:pPr>
            <a:endParaRPr lang="en-US" sz="8000" dirty="0" smtClean="0">
              <a:latin typeface="Cambria"/>
              <a:cs typeface="Cambria"/>
            </a:endParaRPr>
          </a:p>
          <a:p>
            <a:pPr marL="342900" lvl="0" indent="-342900">
              <a:spcBef>
                <a:spcPct val="20000"/>
              </a:spcBef>
              <a:buFont typeface="Arial"/>
              <a:buChar char="•"/>
            </a:pPr>
            <a:r>
              <a:rPr lang="en-US" sz="8000" dirty="0" smtClean="0">
                <a:latin typeface="Cambria"/>
                <a:cs typeface="Cambria"/>
              </a:rPr>
              <a:t>Choice of gas sets the threshold: C0</a:t>
            </a:r>
            <a:r>
              <a:rPr lang="en-US" sz="8000" baseline="-25000" dirty="0" smtClean="0">
                <a:latin typeface="Cambria"/>
                <a:cs typeface="Cambria"/>
              </a:rPr>
              <a:t>2</a:t>
            </a:r>
            <a:r>
              <a:rPr lang="en-US" sz="8000" dirty="0" smtClean="0">
                <a:latin typeface="Cambria"/>
                <a:cs typeface="Cambria"/>
              </a:rPr>
              <a:t> has </a:t>
            </a:r>
            <a:r>
              <a:rPr lang="en-US" sz="8000" dirty="0" err="1" smtClean="0">
                <a:latin typeface="Cambria"/>
                <a:cs typeface="Cambria"/>
              </a:rPr>
              <a:t>n</a:t>
            </a:r>
            <a:r>
              <a:rPr lang="en-US" sz="8000" dirty="0" smtClean="0">
                <a:latin typeface="Cambria"/>
                <a:cs typeface="Cambria"/>
              </a:rPr>
              <a:t>=1.00041</a:t>
            </a:r>
          </a:p>
          <a:p>
            <a:pPr marL="800100" lvl="1" indent="-342900">
              <a:spcBef>
                <a:spcPct val="20000"/>
              </a:spcBef>
              <a:buFont typeface="Arial"/>
              <a:buChar char="•"/>
            </a:pPr>
            <a:r>
              <a:rPr lang="en-US" sz="8000" dirty="0" smtClean="0">
                <a:latin typeface="Cambria"/>
                <a:cs typeface="Cambria"/>
              </a:rPr>
              <a:t>Electron: P</a:t>
            </a:r>
            <a:r>
              <a:rPr lang="en-US" sz="8000" baseline="-25000" dirty="0" smtClean="0">
                <a:latin typeface="Cambria"/>
                <a:cs typeface="Cambria"/>
              </a:rPr>
              <a:t>thres</a:t>
            </a:r>
            <a:r>
              <a:rPr lang="en-US" sz="8000" dirty="0" smtClean="0">
                <a:latin typeface="Cambria"/>
                <a:cs typeface="Cambria"/>
              </a:rPr>
              <a:t>~0.017 </a:t>
            </a:r>
            <a:r>
              <a:rPr lang="en-US" sz="8000" dirty="0" err="1" smtClean="0">
                <a:latin typeface="Cambria"/>
                <a:cs typeface="Cambria"/>
              </a:rPr>
              <a:t>GeV/c</a:t>
            </a:r>
            <a:endParaRPr lang="en-US" sz="8000" dirty="0" smtClean="0">
              <a:latin typeface="Cambria"/>
              <a:cs typeface="Cambria"/>
            </a:endParaRPr>
          </a:p>
          <a:p>
            <a:pPr marL="800100" lvl="1" indent="-342900">
              <a:spcBef>
                <a:spcPct val="20000"/>
              </a:spcBef>
              <a:buFont typeface="Arial"/>
              <a:buChar char="•"/>
            </a:pPr>
            <a:r>
              <a:rPr lang="en-US" sz="8000" dirty="0" err="1" smtClean="0">
                <a:latin typeface="Cambria"/>
                <a:cs typeface="Cambria"/>
              </a:rPr>
              <a:t>Pion</a:t>
            </a:r>
            <a:r>
              <a:rPr lang="en-US" sz="8000" dirty="0" smtClean="0">
                <a:latin typeface="Cambria"/>
                <a:cs typeface="Cambria"/>
              </a:rPr>
              <a:t>: P</a:t>
            </a:r>
            <a:r>
              <a:rPr lang="en-US" sz="8000" baseline="-25000" dirty="0" smtClean="0">
                <a:latin typeface="Cambria"/>
                <a:cs typeface="Cambria"/>
              </a:rPr>
              <a:t>thres</a:t>
            </a:r>
            <a:r>
              <a:rPr lang="en-US" sz="8000" dirty="0" smtClean="0">
                <a:latin typeface="Cambria"/>
                <a:cs typeface="Cambria"/>
              </a:rPr>
              <a:t>~4.8 </a:t>
            </a:r>
            <a:r>
              <a:rPr lang="en-US" sz="8000" dirty="0" err="1" smtClean="0">
                <a:latin typeface="Cambria"/>
                <a:cs typeface="Cambria"/>
              </a:rPr>
              <a:t>GeV/c</a:t>
            </a:r>
            <a:endParaRPr lang="en-US" sz="8000" dirty="0" smtClean="0">
              <a:latin typeface="Cambria"/>
              <a:cs typeface="Cambria"/>
            </a:endParaRPr>
          </a:p>
          <a:p>
            <a:pPr marL="800100" lvl="1" indent="-342900">
              <a:spcBef>
                <a:spcPct val="20000"/>
              </a:spcBef>
              <a:buFont typeface="Arial"/>
              <a:buChar char="•"/>
            </a:pPr>
            <a:endParaRPr lang="en-US" sz="8000" dirty="0" smtClean="0">
              <a:latin typeface="Cambria"/>
              <a:cs typeface="Cambria"/>
            </a:endParaRPr>
          </a:p>
          <a:p>
            <a:pPr marL="800100" lvl="1" indent="-342900">
              <a:spcBef>
                <a:spcPct val="20000"/>
              </a:spcBef>
            </a:pPr>
            <a:r>
              <a:rPr lang="en-US" sz="8000" dirty="0" smtClean="0">
                <a:latin typeface="Cambria"/>
                <a:cs typeface="Cambria"/>
              </a:rPr>
              <a:t> </a:t>
            </a:r>
          </a:p>
          <a:p>
            <a:pPr marL="342900" lvl="0" indent="-342900">
              <a:spcBef>
                <a:spcPct val="20000"/>
              </a:spcBef>
              <a:buFont typeface="Arial"/>
              <a:buChar char="•"/>
            </a:pPr>
            <a:r>
              <a:rPr lang="en-US" sz="8000" dirty="0" smtClean="0">
                <a:latin typeface="Cambria"/>
                <a:cs typeface="Cambria"/>
              </a:rPr>
              <a:t>Made up of 10 mirrors, which reflect the light onto 10 </a:t>
            </a:r>
            <a:r>
              <a:rPr lang="en-US" sz="8000" dirty="0" err="1" smtClean="0">
                <a:latin typeface="Cambria"/>
                <a:cs typeface="Cambria"/>
              </a:rPr>
              <a:t>PMTs</a:t>
            </a:r>
            <a:endParaRPr lang="en-US" sz="8000" dirty="0" smtClean="0">
              <a:latin typeface="Cambria"/>
              <a:cs typeface="Cambria"/>
            </a:endParaRPr>
          </a:p>
          <a:p>
            <a:pPr marL="800100" lvl="1" indent="-342900">
              <a:spcBef>
                <a:spcPct val="20000"/>
              </a:spcBef>
              <a:buFont typeface="Arial"/>
              <a:buChar char="•"/>
            </a:pPr>
            <a:endParaRPr lang="en-US" sz="2000" dirty="0" smtClean="0">
              <a:latin typeface="Cambria"/>
              <a:cs typeface="Cambria"/>
            </a:endParaRPr>
          </a:p>
          <a:p>
            <a:pPr marL="342900" lvl="0" indent="-342900">
              <a:spcBef>
                <a:spcPct val="20000"/>
              </a:spcBef>
              <a:buFont typeface="Arial"/>
              <a:buChar char="•"/>
            </a:pPr>
            <a:endParaRPr lang="en-US" sz="3200" dirty="0" smtClean="0">
              <a:latin typeface="Cambria"/>
              <a:cs typeface="Cambria"/>
            </a:endParaRPr>
          </a:p>
          <a:p>
            <a:pPr marL="800100" lvl="1" indent="-342900">
              <a:spcBef>
                <a:spcPct val="20000"/>
              </a:spcBef>
              <a:buFont typeface="Arial"/>
              <a:buChar char="•"/>
            </a:pPr>
            <a:endParaRPr lang="en-US" sz="2000" dirty="0" smtClean="0">
              <a:latin typeface="Cambri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chemeClr val="tx1"/>
                </a:solidFill>
                <a:effectLst/>
                <a:uLnTx/>
                <a:uFillTx/>
                <a:latin typeface="Cambria"/>
                <a:ea typeface="+mn-ea"/>
                <a:cs typeface="Cambria"/>
              </a:rPr>
              <a:t>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Cambria"/>
              <a:ea typeface="+mn-ea"/>
              <a:cs typeface="Cambria"/>
            </a:endParaRPr>
          </a:p>
        </p:txBody>
      </p:sp>
      <p:pic>
        <p:nvPicPr>
          <p:cNvPr id="9" name="Picture 8"/>
          <p:cNvPicPr>
            <a:picLocks noChangeAspect="1"/>
          </p:cNvPicPr>
          <p:nvPr/>
        </p:nvPicPr>
        <p:blipFill>
          <a:blip r:embed="rId4"/>
          <a:stretch>
            <a:fillRect/>
          </a:stretch>
        </p:blipFill>
        <p:spPr>
          <a:xfrm>
            <a:off x="4524029" y="1026412"/>
            <a:ext cx="1510381" cy="1984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5" name="Group 74"/>
          <p:cNvGrpSpPr/>
          <p:nvPr/>
        </p:nvGrpSpPr>
        <p:grpSpPr>
          <a:xfrm>
            <a:off x="6377960" y="1302093"/>
            <a:ext cx="2601047" cy="2381448"/>
            <a:chOff x="4815417" y="3944310"/>
            <a:chExt cx="3477490" cy="3183895"/>
          </a:xfrm>
        </p:grpSpPr>
        <p:sp>
          <p:nvSpPr>
            <p:cNvPr id="17" name="Oval 16"/>
            <p:cNvSpPr/>
            <p:nvPr/>
          </p:nvSpPr>
          <p:spPr>
            <a:xfrm>
              <a:off x="5824344" y="4202112"/>
              <a:ext cx="206375" cy="2200275"/>
            </a:xfrm>
            <a:prstGeom prst="ellipse">
              <a:avLst/>
            </a:prstGeom>
            <a:noFill/>
            <a:ln w="1905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cxnSpLocks noChangeAspect="1"/>
            </p:cNvCxnSpPr>
            <p:nvPr/>
          </p:nvCxnSpPr>
          <p:spPr>
            <a:xfrm flipV="1">
              <a:off x="5137343" y="5302250"/>
              <a:ext cx="3155564" cy="31750"/>
            </a:xfrm>
            <a:prstGeom prst="straightConnector1">
              <a:avLst/>
            </a:prstGeom>
            <a:ln w="254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5927532" y="5302250"/>
              <a:ext cx="2238375" cy="1079500"/>
            </a:xfrm>
            <a:prstGeom prst="straightConnector1">
              <a:avLst/>
            </a:prstGeom>
            <a:ln>
              <a:solidFill>
                <a:srgbClr val="00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927532" y="4222750"/>
              <a:ext cx="2238375" cy="1079500"/>
            </a:xfrm>
            <a:prstGeom prst="straightConnector1">
              <a:avLst/>
            </a:prstGeom>
            <a:ln>
              <a:solidFill>
                <a:srgbClr val="000000"/>
              </a:solidFill>
              <a:tailEnd type="none"/>
            </a:ln>
            <a:effectLst/>
          </p:spPr>
          <p:style>
            <a:lnRef idx="2">
              <a:schemeClr val="accent1"/>
            </a:lnRef>
            <a:fillRef idx="0">
              <a:schemeClr val="accent1"/>
            </a:fillRef>
            <a:effectRef idx="1">
              <a:schemeClr val="accent1"/>
            </a:effectRef>
            <a:fontRef idx="minor">
              <a:schemeClr val="tx1"/>
            </a:fontRef>
          </p:style>
        </p:cxnSp>
        <p:grpSp>
          <p:nvGrpSpPr>
            <p:cNvPr id="6" name="Group 40"/>
            <p:cNvGrpSpPr/>
            <p:nvPr/>
          </p:nvGrpSpPr>
          <p:grpSpPr>
            <a:xfrm>
              <a:off x="5948127" y="3944310"/>
              <a:ext cx="2193821" cy="1261361"/>
              <a:chOff x="5948127" y="3944310"/>
              <a:chExt cx="2193821" cy="1261361"/>
            </a:xfrm>
          </p:grpSpPr>
          <p:cxnSp>
            <p:nvCxnSpPr>
              <p:cNvPr id="46" name="Straight Arrow Connector 45"/>
              <p:cNvCxnSpPr/>
              <p:nvPr/>
            </p:nvCxnSpPr>
            <p:spPr>
              <a:xfrm rot="5400000">
                <a:off x="5882311" y="4010126"/>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rot="5400000">
                <a:off x="6014116" y="4078487"/>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rot="5400000">
                <a:off x="6143283" y="4138734"/>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rot="5400000">
                <a:off x="6290137" y="4207944"/>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rot="5400000">
                <a:off x="6436991" y="4282700"/>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rot="5400000">
                <a:off x="6578299" y="4346364"/>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5400000">
                <a:off x="6719607" y="4415574"/>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rot="5400000">
                <a:off x="6866461" y="4490330"/>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5400000">
                <a:off x="7018861" y="4565086"/>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rot="5400000">
                <a:off x="7171261" y="4634296"/>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rot="5400000">
                <a:off x="7323661" y="4709052"/>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rot="5400000">
                <a:off x="7481607" y="4783808"/>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rot="5400000">
                <a:off x="7634007" y="4858564"/>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rot="5400000">
                <a:off x="7786407" y="4933320"/>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5400000">
                <a:off x="7938807" y="5002530"/>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grpSp>
        <p:grpSp>
          <p:nvGrpSpPr>
            <p:cNvPr id="8" name="Group 41"/>
            <p:cNvGrpSpPr/>
            <p:nvPr/>
          </p:nvGrpSpPr>
          <p:grpSpPr>
            <a:xfrm rot="18508409" flipH="1" flipV="1">
              <a:off x="5952325" y="5400614"/>
              <a:ext cx="2193821" cy="1261361"/>
              <a:chOff x="5948127" y="3944310"/>
              <a:chExt cx="2193821" cy="1261361"/>
            </a:xfrm>
          </p:grpSpPr>
          <p:cxnSp>
            <p:nvCxnSpPr>
              <p:cNvPr id="29" name="Straight Arrow Connector 28"/>
              <p:cNvCxnSpPr/>
              <p:nvPr/>
            </p:nvCxnSpPr>
            <p:spPr>
              <a:xfrm rot="5400000">
                <a:off x="5882311" y="4010126"/>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a:off x="6014116" y="4078487"/>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5400000">
                <a:off x="6143283" y="4138734"/>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rot="5400000">
                <a:off x="6290137" y="4207944"/>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a:off x="6436991" y="4282700"/>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6578299" y="4346364"/>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a:off x="6719607" y="4415574"/>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rot="5400000">
                <a:off x="6866461" y="4490330"/>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5400000">
                <a:off x="7018861" y="4565086"/>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5400000">
                <a:off x="7171261" y="4634296"/>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rot="5400000">
                <a:off x="7323661" y="4709052"/>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rot="5400000">
                <a:off x="7481607" y="4783808"/>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5400000">
                <a:off x="7634007" y="4858564"/>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rot="5400000">
                <a:off x="7786407" y="4933320"/>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5400000">
                <a:off x="7938807" y="5002530"/>
                <a:ext cx="268957" cy="137325"/>
              </a:xfrm>
              <a:prstGeom prst="straightConnector1">
                <a:avLst/>
              </a:prstGeom>
              <a:ln>
                <a:solidFill>
                  <a:srgbClr val="FFFF00"/>
                </a:solidFill>
                <a:headEnd type="arrow" w="med" len="sm"/>
                <a:tailEnd type="none"/>
              </a:ln>
              <a:effectLst/>
            </p:spPr>
            <p:style>
              <a:lnRef idx="2">
                <a:schemeClr val="accent1"/>
              </a:lnRef>
              <a:fillRef idx="0">
                <a:schemeClr val="accent1"/>
              </a:fillRef>
              <a:effectRef idx="1">
                <a:schemeClr val="accent1"/>
              </a:effectRef>
              <a:fontRef idx="minor">
                <a:schemeClr val="tx1"/>
              </a:fontRef>
            </p:style>
          </p:cxnSp>
        </p:grpSp>
        <p:cxnSp>
          <p:nvCxnSpPr>
            <p:cNvPr id="23" name="Straight Connector 22"/>
            <p:cNvCxnSpPr/>
            <p:nvPr/>
          </p:nvCxnSpPr>
          <p:spPr>
            <a:xfrm rot="5400000">
              <a:off x="5478626" y="4603527"/>
              <a:ext cx="977433" cy="4835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a:off x="5491887" y="5557623"/>
              <a:ext cx="925341" cy="44163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Arc 24"/>
            <p:cNvSpPr/>
            <p:nvPr/>
          </p:nvSpPr>
          <p:spPr>
            <a:xfrm>
              <a:off x="5644899" y="5128017"/>
              <a:ext cx="356143" cy="322472"/>
            </a:xfrm>
            <a:prstGeom prst="arc">
              <a:avLst>
                <a:gd name="adj1" fmla="val 16200000"/>
                <a:gd name="adj2" fmla="val 435487"/>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5852874" y="4838112"/>
              <a:ext cx="296334" cy="864117"/>
            </a:xfrm>
            <a:prstGeom prst="rect">
              <a:avLst/>
            </a:prstGeom>
            <a:noFill/>
          </p:spPr>
          <p:txBody>
            <a:bodyPr wrap="square" rtlCol="0">
              <a:spAutoFit/>
            </a:bodyPr>
            <a:lstStyle/>
            <a:p>
              <a:r>
                <a:rPr lang="en-US" dirty="0" err="1" smtClean="0"/>
                <a:t>θ</a:t>
              </a:r>
              <a:endParaRPr lang="en-US" dirty="0"/>
            </a:p>
          </p:txBody>
        </p:sp>
        <p:sp>
          <p:nvSpPr>
            <p:cNvPr id="27" name="TextBox 26"/>
            <p:cNvSpPr txBox="1"/>
            <p:nvPr/>
          </p:nvSpPr>
          <p:spPr>
            <a:xfrm>
              <a:off x="6355955" y="4915118"/>
              <a:ext cx="866050" cy="493781"/>
            </a:xfrm>
            <a:prstGeom prst="rect">
              <a:avLst/>
            </a:prstGeom>
            <a:noFill/>
          </p:spPr>
          <p:txBody>
            <a:bodyPr wrap="square" rtlCol="0">
              <a:spAutoFit/>
            </a:bodyPr>
            <a:lstStyle/>
            <a:p>
              <a:r>
                <a:rPr lang="en-US" dirty="0" err="1" smtClean="0"/>
                <a:t>β</a:t>
              </a:r>
              <a:r>
                <a:rPr lang="en-US" i="1" dirty="0" err="1" smtClean="0"/>
                <a:t>ct</a:t>
              </a:r>
              <a:endParaRPr lang="en-US" i="1" dirty="0"/>
            </a:p>
          </p:txBody>
        </p:sp>
        <p:cxnSp>
          <p:nvCxnSpPr>
            <p:cNvPr id="28" name="Straight Arrow Connector 27"/>
            <p:cNvCxnSpPr/>
            <p:nvPr/>
          </p:nvCxnSpPr>
          <p:spPr>
            <a:xfrm flipV="1">
              <a:off x="4815417" y="5334002"/>
              <a:ext cx="459312" cy="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0" name="Group 64"/>
          <p:cNvGrpSpPr/>
          <p:nvPr/>
        </p:nvGrpSpPr>
        <p:grpSpPr>
          <a:xfrm>
            <a:off x="4697789" y="3074130"/>
            <a:ext cx="3480216" cy="3633683"/>
            <a:chOff x="4513653" y="1214238"/>
            <a:chExt cx="2683280" cy="2801604"/>
          </a:xfrm>
        </p:grpSpPr>
        <p:pic>
          <p:nvPicPr>
            <p:cNvPr id="62" name="Picture 61" descr="patricia.pdf"/>
            <p:cNvPicPr>
              <a:picLocks noChangeAspect="1"/>
            </p:cNvPicPr>
            <p:nvPr/>
          </p:nvPicPr>
          <mc:AlternateContent>
            <mc:Choice xmlns:ma="http://schemas.microsoft.com/office/mac/drawingml/2008/main" Requires="ma">
              <p:blipFill>
                <a:blip r:embed="rId5"/>
                <a:srcRect l="23839" t="17289" r="34498" b="46173"/>
                <a:stretch>
                  <a:fillRect/>
                </a:stretch>
              </p:blipFill>
            </mc:Choice>
            <mc:Fallback>
              <p:blipFill>
                <a:blip r:embed="rId6"/>
                <a:srcRect l="23839" t="17289" r="34498" b="46173"/>
                <a:stretch>
                  <a:fillRect/>
                </a:stretch>
              </p:blipFill>
            </mc:Fallback>
          </mc:AlternateContent>
          <p:spPr>
            <a:xfrm>
              <a:off x="4513653" y="1214238"/>
              <a:ext cx="2468563" cy="2801604"/>
            </a:xfrm>
            <a:prstGeom prst="rect">
              <a:avLst/>
            </a:prstGeom>
          </p:spPr>
        </p:pic>
        <p:sp>
          <p:nvSpPr>
            <p:cNvPr id="63" name="Rectangle 62"/>
            <p:cNvSpPr/>
            <p:nvPr/>
          </p:nvSpPr>
          <p:spPr>
            <a:xfrm>
              <a:off x="6362163" y="1277679"/>
              <a:ext cx="834770" cy="3504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4534956" y="1635760"/>
              <a:ext cx="834770" cy="3504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6" name="TextBox 65"/>
          <p:cNvSpPr txBox="1"/>
          <p:nvPr/>
        </p:nvSpPr>
        <p:spPr>
          <a:xfrm>
            <a:off x="5018914" y="3906039"/>
            <a:ext cx="1015496" cy="338554"/>
          </a:xfrm>
          <a:prstGeom prst="rect">
            <a:avLst/>
          </a:prstGeom>
          <a:noFill/>
        </p:spPr>
        <p:txBody>
          <a:bodyPr wrap="square" rtlCol="0">
            <a:spAutoFit/>
          </a:bodyPr>
          <a:lstStyle/>
          <a:p>
            <a:r>
              <a:rPr lang="en-US" sz="1600" dirty="0" err="1" smtClean="0">
                <a:latin typeface="Cambria"/>
                <a:cs typeface="Cambria"/>
              </a:rPr>
              <a:t>PMTs</a:t>
            </a:r>
            <a:endParaRPr lang="en-US" sz="1600" dirty="0">
              <a:latin typeface="Cambria"/>
              <a:cs typeface="Cambria"/>
            </a:endParaRPr>
          </a:p>
        </p:txBody>
      </p:sp>
      <p:sp>
        <p:nvSpPr>
          <p:cNvPr id="67" name="TextBox 66"/>
          <p:cNvSpPr txBox="1"/>
          <p:nvPr/>
        </p:nvSpPr>
        <p:spPr>
          <a:xfrm>
            <a:off x="7671447" y="4075316"/>
            <a:ext cx="1263648" cy="584776"/>
          </a:xfrm>
          <a:prstGeom prst="rect">
            <a:avLst/>
          </a:prstGeom>
          <a:noFill/>
        </p:spPr>
        <p:txBody>
          <a:bodyPr wrap="square" rtlCol="0">
            <a:spAutoFit/>
          </a:bodyPr>
          <a:lstStyle/>
          <a:p>
            <a:r>
              <a:rPr lang="en-US" sz="1600" dirty="0" smtClean="0">
                <a:latin typeface="Cambria"/>
                <a:cs typeface="Cambria"/>
              </a:rPr>
              <a:t>Spherical Mirrors</a:t>
            </a:r>
            <a:endParaRPr lang="en-US" sz="1600" dirty="0">
              <a:latin typeface="Cambria"/>
              <a:cs typeface="Cambria"/>
            </a:endParaRPr>
          </a:p>
        </p:txBody>
      </p:sp>
      <p:sp>
        <p:nvSpPr>
          <p:cNvPr id="61" name="TextBox 60"/>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55</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9" name="Group 18"/>
          <p:cNvGrpSpPr/>
          <p:nvPr/>
        </p:nvGrpSpPr>
        <p:grpSpPr>
          <a:xfrm>
            <a:off x="4411255" y="853302"/>
            <a:ext cx="4665579" cy="2947210"/>
            <a:chOff x="4170631" y="1214238"/>
            <a:chExt cx="4665579" cy="2947210"/>
          </a:xfrm>
        </p:grpSpPr>
        <p:grpSp>
          <p:nvGrpSpPr>
            <p:cNvPr id="12" name="Group 11"/>
            <p:cNvGrpSpPr/>
            <p:nvPr/>
          </p:nvGrpSpPr>
          <p:grpSpPr>
            <a:xfrm>
              <a:off x="4170631" y="1214238"/>
              <a:ext cx="4665579" cy="2947210"/>
              <a:chOff x="4170631" y="1378310"/>
              <a:chExt cx="4665579" cy="2947210"/>
            </a:xfrm>
          </p:grpSpPr>
          <p:pic>
            <p:nvPicPr>
              <p:cNvPr id="10" name="Picture 9" descr="patricia.pdf"/>
              <p:cNvPicPr>
                <a:picLocks noChangeAspect="1"/>
              </p:cNvPicPr>
              <p:nvPr/>
            </p:nvPicPr>
            <mc:AlternateContent>
              <mc:Choice xmlns:ma="http://schemas.microsoft.com/office/mac/drawingml/2008/main" Requires="ma">
                <p:blipFill>
                  <a:blip r:embed="rId3"/>
                  <a:srcRect l="6232" t="19298" r="5727" b="37727"/>
                  <a:stretch>
                    <a:fillRect/>
                  </a:stretch>
                </p:blipFill>
              </mc:Choice>
              <mc:Fallback>
                <p:blipFill>
                  <a:blip r:embed="rId4"/>
                  <a:srcRect l="6232" t="19298" r="5727" b="37727"/>
                  <a:stretch>
                    <a:fillRect/>
                  </a:stretch>
                </p:blipFill>
              </mc:Fallback>
            </mc:AlternateContent>
            <p:spPr>
              <a:xfrm>
                <a:off x="4170631" y="1378310"/>
                <a:ext cx="4665579" cy="2947210"/>
              </a:xfrm>
              <a:prstGeom prst="rect">
                <a:avLst/>
              </a:prstGeom>
            </p:spPr>
          </p:pic>
          <p:sp>
            <p:nvSpPr>
              <p:cNvPr id="11" name="Rectangle 10"/>
              <p:cNvSpPr/>
              <p:nvPr/>
            </p:nvSpPr>
            <p:spPr>
              <a:xfrm>
                <a:off x="4705683" y="1378310"/>
                <a:ext cx="1978527" cy="69379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852744" y="3885047"/>
                <a:ext cx="1216528" cy="34689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684210" y="3885047"/>
                <a:ext cx="1216528" cy="34689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5160217" y="3631700"/>
              <a:ext cx="708527" cy="369332"/>
            </a:xfrm>
            <a:prstGeom prst="rect">
              <a:avLst/>
            </a:prstGeom>
            <a:noFill/>
          </p:spPr>
          <p:txBody>
            <a:bodyPr wrap="square" rtlCol="0">
              <a:spAutoFit/>
            </a:bodyPr>
            <a:lstStyle/>
            <a:p>
              <a:r>
                <a:rPr lang="en-US" dirty="0" smtClean="0">
                  <a:latin typeface="Cambria"/>
                  <a:cs typeface="Cambria"/>
                </a:rPr>
                <a:t>LHRS</a:t>
              </a:r>
              <a:endParaRPr lang="en-US" dirty="0">
                <a:latin typeface="Cambria"/>
                <a:cs typeface="Cambria"/>
              </a:endParaRPr>
            </a:p>
          </p:txBody>
        </p:sp>
        <p:sp>
          <p:nvSpPr>
            <p:cNvPr id="15" name="TextBox 14"/>
            <p:cNvSpPr txBox="1"/>
            <p:nvPr/>
          </p:nvSpPr>
          <p:spPr>
            <a:xfrm>
              <a:off x="6938211" y="3631700"/>
              <a:ext cx="941136" cy="369332"/>
            </a:xfrm>
            <a:prstGeom prst="rect">
              <a:avLst/>
            </a:prstGeom>
            <a:noFill/>
          </p:spPr>
          <p:txBody>
            <a:bodyPr wrap="square" rtlCol="0">
              <a:spAutoFit/>
            </a:bodyPr>
            <a:lstStyle/>
            <a:p>
              <a:r>
                <a:rPr lang="en-US" dirty="0" smtClean="0">
                  <a:latin typeface="Cambria"/>
                  <a:cs typeface="Cambria"/>
                </a:rPr>
                <a:t>RHRS</a:t>
              </a:r>
              <a:endParaRPr lang="en-US" dirty="0">
                <a:latin typeface="Cambria"/>
                <a:cs typeface="Cambria"/>
              </a:endParaRPr>
            </a:p>
          </p:txBody>
        </p:sp>
      </p:gr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5">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solidFill>
                  <a:srgbClr val="000000"/>
                </a:solidFill>
                <a:latin typeface="Rockwell"/>
                <a:cs typeface="Rockwell"/>
              </a:rPr>
              <a:t>Lead Glass Calorimeters</a:t>
            </a:r>
            <a:endParaRPr lang="en-US" sz="4000" dirty="0">
              <a:solidFill>
                <a:srgbClr val="000000"/>
              </a:solidFill>
              <a:latin typeface="Rockwell"/>
              <a:cs typeface="Rockwell"/>
            </a:endParaRPr>
          </a:p>
        </p:txBody>
      </p:sp>
      <p:sp>
        <p:nvSpPr>
          <p:cNvPr id="245" name="Content Placeholder 2"/>
          <p:cNvSpPr txBox="1">
            <a:spLocks/>
          </p:cNvSpPr>
          <p:nvPr/>
        </p:nvSpPr>
        <p:spPr>
          <a:xfrm>
            <a:off x="457201" y="1214238"/>
            <a:ext cx="3954054" cy="5335985"/>
          </a:xfrm>
          <a:prstGeom prst="rect">
            <a:avLst/>
          </a:prstGeom>
        </p:spPr>
        <p:txBody>
          <a:bodyPr vert="horz" lIns="91440" tIns="45720" rIns="91440" bIns="45720" rtlCol="0">
            <a:normAutofit fontScale="77500" lnSpcReduction="20000"/>
          </a:bodyPr>
          <a:lstStyle/>
          <a:p>
            <a:pPr marL="342900" lvl="0" indent="-342900">
              <a:spcBef>
                <a:spcPct val="20000"/>
              </a:spcBef>
              <a:buFont typeface="Arial"/>
              <a:buChar char="•"/>
            </a:pPr>
            <a:r>
              <a:rPr lang="en-US" sz="2581" dirty="0" smtClean="0">
                <a:latin typeface="Cambria"/>
                <a:cs typeface="Cambria"/>
              </a:rPr>
              <a:t>2 planes of lead glass blocks with </a:t>
            </a:r>
            <a:r>
              <a:rPr lang="en-US" sz="2581" dirty="0" err="1" smtClean="0">
                <a:latin typeface="Cambria"/>
                <a:cs typeface="Cambria"/>
              </a:rPr>
              <a:t>PMTs</a:t>
            </a:r>
            <a:endParaRPr lang="en-US" sz="2581" dirty="0" smtClean="0">
              <a:latin typeface="Cambria"/>
              <a:cs typeface="Cambria"/>
            </a:endParaRPr>
          </a:p>
          <a:p>
            <a:pPr marL="342900" lvl="0" indent="-342900">
              <a:spcBef>
                <a:spcPct val="20000"/>
              </a:spcBef>
              <a:buFont typeface="Arial"/>
              <a:buChar char="•"/>
            </a:pPr>
            <a:endParaRPr lang="en-US" sz="2581" dirty="0" smtClean="0">
              <a:latin typeface="Cambria"/>
              <a:cs typeface="Cambria"/>
            </a:endParaRPr>
          </a:p>
          <a:p>
            <a:pPr marL="342900" lvl="0" indent="-342900">
              <a:spcBef>
                <a:spcPct val="20000"/>
              </a:spcBef>
              <a:buFont typeface="Arial"/>
              <a:buChar char="•"/>
            </a:pPr>
            <a:r>
              <a:rPr lang="en-US" sz="2581" dirty="0" smtClean="0">
                <a:latin typeface="Cambria"/>
                <a:cs typeface="Cambria"/>
              </a:rPr>
              <a:t>Charged particles will create a shower of electrons</a:t>
            </a:r>
          </a:p>
          <a:p>
            <a:pPr marL="342900" lvl="0" indent="-342900">
              <a:spcBef>
                <a:spcPct val="20000"/>
              </a:spcBef>
              <a:buFont typeface="Arial"/>
              <a:buChar char="•"/>
            </a:pPr>
            <a:endParaRPr lang="en-US" sz="2581" dirty="0" smtClean="0">
              <a:latin typeface="Cambria"/>
              <a:cs typeface="Cambria"/>
            </a:endParaRPr>
          </a:p>
          <a:p>
            <a:pPr marL="342900" lvl="0" indent="-342900">
              <a:spcBef>
                <a:spcPct val="20000"/>
              </a:spcBef>
              <a:buFont typeface="Arial"/>
              <a:buChar char="•"/>
            </a:pPr>
            <a:r>
              <a:rPr lang="en-US" sz="2581" dirty="0" smtClean="0">
                <a:latin typeface="Cambria"/>
                <a:cs typeface="Cambria"/>
              </a:rPr>
              <a:t>Detected light is linearly proportional to the energy lost by the incident particle</a:t>
            </a:r>
          </a:p>
          <a:p>
            <a:pPr marL="342900" lvl="0" indent="-342900">
              <a:spcBef>
                <a:spcPct val="20000"/>
              </a:spcBef>
              <a:buFont typeface="Arial"/>
              <a:buChar char="•"/>
            </a:pPr>
            <a:endParaRPr lang="en-US" sz="2581" dirty="0" smtClean="0">
              <a:latin typeface="Cambria"/>
              <a:cs typeface="Cambria"/>
            </a:endParaRPr>
          </a:p>
          <a:p>
            <a:pPr marL="342900" lvl="0" indent="-342900">
              <a:spcBef>
                <a:spcPct val="20000"/>
              </a:spcBef>
              <a:buFont typeface="Arial"/>
              <a:buChar char="•"/>
            </a:pPr>
            <a:r>
              <a:rPr lang="en-US" sz="2581" dirty="0" smtClean="0">
                <a:latin typeface="Cambria"/>
                <a:cs typeface="Cambria"/>
              </a:rPr>
              <a:t>Electromagnetic showers are completely absorbed in the calorimeter</a:t>
            </a:r>
          </a:p>
          <a:p>
            <a:pPr marL="800100" lvl="1" indent="-342900">
              <a:spcBef>
                <a:spcPct val="20000"/>
              </a:spcBef>
              <a:buFont typeface="Arial"/>
              <a:buChar char="•"/>
            </a:pPr>
            <a:r>
              <a:rPr lang="en-US" sz="2581" dirty="0" err="1" smtClean="0">
                <a:latin typeface="Cambria"/>
                <a:cs typeface="Cambria"/>
              </a:rPr>
              <a:t>hadronic</a:t>
            </a:r>
            <a:r>
              <a:rPr lang="en-US" sz="2581" dirty="0" smtClean="0">
                <a:latin typeface="Cambria"/>
                <a:cs typeface="Cambria"/>
              </a:rPr>
              <a:t> showers are not </a:t>
            </a:r>
          </a:p>
          <a:p>
            <a:pPr marL="342900" lvl="0" indent="-342900">
              <a:spcBef>
                <a:spcPct val="20000"/>
              </a:spcBef>
              <a:buFont typeface="Arial"/>
              <a:buChar char="•"/>
            </a:pPr>
            <a:endParaRPr lang="en-US" sz="3200" dirty="0" smtClean="0">
              <a:latin typeface="Cambria"/>
              <a:cs typeface="Cambria"/>
            </a:endParaRPr>
          </a:p>
          <a:p>
            <a:pPr marL="800100" lvl="1" indent="-342900">
              <a:spcBef>
                <a:spcPct val="20000"/>
              </a:spcBef>
              <a:buFont typeface="Arial"/>
              <a:buChar char="•"/>
            </a:pPr>
            <a:endParaRPr lang="en-US" sz="2000" dirty="0" smtClean="0">
              <a:latin typeface="Cambri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chemeClr val="tx1"/>
                </a:solidFill>
                <a:effectLst/>
                <a:uLnTx/>
                <a:uFillTx/>
                <a:latin typeface="Cambria"/>
                <a:ea typeface="+mn-ea"/>
                <a:cs typeface="Cambria"/>
              </a:rPr>
              <a:t>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Cambria"/>
              <a:ea typeface="+mn-ea"/>
              <a:cs typeface="Cambria"/>
            </a:endParaRPr>
          </a:p>
        </p:txBody>
      </p:sp>
      <p:grpSp>
        <p:nvGrpSpPr>
          <p:cNvPr id="26" name="Group 25"/>
          <p:cNvGrpSpPr/>
          <p:nvPr/>
        </p:nvGrpSpPr>
        <p:grpSpPr>
          <a:xfrm>
            <a:off x="5106723" y="3780438"/>
            <a:ext cx="3529260" cy="2713827"/>
            <a:chOff x="4866099" y="3780438"/>
            <a:chExt cx="3529260" cy="2713827"/>
          </a:xfrm>
        </p:grpSpPr>
        <p:grpSp>
          <p:nvGrpSpPr>
            <p:cNvPr id="25" name="Group 24"/>
            <p:cNvGrpSpPr/>
            <p:nvPr/>
          </p:nvGrpSpPr>
          <p:grpSpPr>
            <a:xfrm>
              <a:off x="4866099" y="3948211"/>
              <a:ext cx="3422317" cy="2546054"/>
              <a:chOff x="4892835" y="3948211"/>
              <a:chExt cx="3422317" cy="2546054"/>
            </a:xfrm>
          </p:grpSpPr>
          <p:grpSp>
            <p:nvGrpSpPr>
              <p:cNvPr id="22" name="Group 21"/>
              <p:cNvGrpSpPr/>
              <p:nvPr/>
            </p:nvGrpSpPr>
            <p:grpSpPr>
              <a:xfrm>
                <a:off x="4892835" y="3948211"/>
                <a:ext cx="3422317" cy="2334652"/>
                <a:chOff x="4705683" y="4215571"/>
                <a:chExt cx="3422317" cy="2334652"/>
              </a:xfrm>
            </p:grpSpPr>
            <p:pic>
              <p:nvPicPr>
                <p:cNvPr id="20" name="Picture 19" descr="e_p.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705683" y="4232464"/>
                  <a:ext cx="3422317" cy="2317759"/>
                </a:xfrm>
                <a:prstGeom prst="rect">
                  <a:avLst/>
                </a:prstGeom>
              </p:spPr>
            </p:pic>
            <p:sp>
              <p:nvSpPr>
                <p:cNvPr id="21" name="Rectangle 20"/>
                <p:cNvSpPr/>
                <p:nvPr/>
              </p:nvSpPr>
              <p:spPr>
                <a:xfrm>
                  <a:off x="5013169" y="4215571"/>
                  <a:ext cx="2938642" cy="1674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TextBox 23"/>
              <p:cNvSpPr txBox="1"/>
              <p:nvPr/>
            </p:nvSpPr>
            <p:spPr>
              <a:xfrm>
                <a:off x="6898107" y="6124933"/>
                <a:ext cx="1291386" cy="369332"/>
              </a:xfrm>
              <a:prstGeom prst="rect">
                <a:avLst/>
              </a:prstGeom>
              <a:noFill/>
            </p:spPr>
            <p:txBody>
              <a:bodyPr wrap="square" rtlCol="0">
                <a:spAutoFit/>
              </a:bodyPr>
              <a:lstStyle/>
              <a:p>
                <a:r>
                  <a:rPr lang="en-US" dirty="0" smtClean="0"/>
                  <a:t>(E1+E2)/p0</a:t>
                </a:r>
                <a:endParaRPr lang="en-US" dirty="0"/>
              </a:p>
            </p:txBody>
          </p:sp>
        </p:grpSp>
        <p:sp>
          <p:nvSpPr>
            <p:cNvPr id="23" name="TextBox 22"/>
            <p:cNvSpPr txBox="1"/>
            <p:nvPr/>
          </p:nvSpPr>
          <p:spPr>
            <a:xfrm>
              <a:off x="5427576" y="3780438"/>
              <a:ext cx="2967783" cy="369332"/>
            </a:xfrm>
            <a:prstGeom prst="rect">
              <a:avLst/>
            </a:prstGeom>
            <a:noFill/>
          </p:spPr>
          <p:txBody>
            <a:bodyPr wrap="square" rtlCol="0">
              <a:spAutoFit/>
            </a:bodyPr>
            <a:lstStyle/>
            <a:p>
              <a:r>
                <a:rPr lang="en-US" dirty="0" smtClean="0"/>
                <a:t>Total Deposited Energy</a:t>
              </a:r>
              <a:endParaRPr lang="en-US" dirty="0"/>
            </a:p>
          </p:txBody>
        </p:sp>
      </p:grpSp>
      <p:sp>
        <p:nvSpPr>
          <p:cNvPr id="27" name="TextBox 26"/>
          <p:cNvSpPr txBox="1"/>
          <p:nvPr/>
        </p:nvSpPr>
        <p:spPr>
          <a:xfrm>
            <a:off x="6857994" y="4465630"/>
            <a:ext cx="456938" cy="369332"/>
          </a:xfrm>
          <a:prstGeom prst="rect">
            <a:avLst/>
          </a:prstGeom>
          <a:noFill/>
        </p:spPr>
        <p:txBody>
          <a:bodyPr wrap="square" rtlCol="0">
            <a:spAutoFit/>
          </a:bodyPr>
          <a:lstStyle/>
          <a:p>
            <a:r>
              <a:rPr lang="en-US" dirty="0" err="1" smtClean="0"/>
              <a:t>e</a:t>
            </a:r>
            <a:r>
              <a:rPr lang="en-US" dirty="0" smtClean="0"/>
              <a:t>-</a:t>
            </a:r>
            <a:endParaRPr lang="en-US" dirty="0"/>
          </a:p>
        </p:txBody>
      </p:sp>
      <p:sp>
        <p:nvSpPr>
          <p:cNvPr id="28" name="TextBox 27"/>
          <p:cNvSpPr txBox="1"/>
          <p:nvPr/>
        </p:nvSpPr>
        <p:spPr>
          <a:xfrm>
            <a:off x="6055896" y="5347372"/>
            <a:ext cx="456938" cy="369332"/>
          </a:xfrm>
          <a:prstGeom prst="rect">
            <a:avLst/>
          </a:prstGeom>
          <a:noFill/>
        </p:spPr>
        <p:txBody>
          <a:bodyPr wrap="square" rtlCol="0">
            <a:spAutoFit/>
          </a:bodyPr>
          <a:lstStyle/>
          <a:p>
            <a:r>
              <a:rPr lang="en-US" dirty="0" err="1" smtClean="0"/>
              <a:t>π</a:t>
            </a:r>
            <a:endParaRPr lang="en-US" dirty="0"/>
          </a:p>
        </p:txBody>
      </p:sp>
      <p:sp>
        <p:nvSpPr>
          <p:cNvPr id="29" name="TextBox 28"/>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56</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Triggers</a:t>
            </a:r>
            <a:endParaRPr lang="en-US" sz="4000" dirty="0">
              <a:latin typeface="Rockwell"/>
              <a:cs typeface="Rockwell"/>
            </a:endParaRPr>
          </a:p>
        </p:txBody>
      </p:sp>
      <p:grpSp>
        <p:nvGrpSpPr>
          <p:cNvPr id="116" name="Group 115"/>
          <p:cNvGrpSpPr/>
          <p:nvPr/>
        </p:nvGrpSpPr>
        <p:grpSpPr>
          <a:xfrm>
            <a:off x="4993099" y="1412814"/>
            <a:ext cx="4168619" cy="4674267"/>
            <a:chOff x="4993099" y="1412814"/>
            <a:chExt cx="4168619" cy="4674267"/>
          </a:xfrm>
        </p:grpSpPr>
        <p:sp>
          <p:nvSpPr>
            <p:cNvPr id="117" name="Rectangle 116"/>
            <p:cNvSpPr/>
            <p:nvPr/>
          </p:nvSpPr>
          <p:spPr>
            <a:xfrm rot="21583804">
              <a:off x="6398874" y="1598279"/>
              <a:ext cx="1021352" cy="2793579"/>
            </a:xfrm>
            <a:prstGeom prst="rect">
              <a:avLst/>
            </a:prstGeom>
            <a:solidFill>
              <a:srgbClr val="F7964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8" name="Group 96"/>
            <p:cNvGrpSpPr/>
            <p:nvPr/>
          </p:nvGrpSpPr>
          <p:grpSpPr>
            <a:xfrm>
              <a:off x="5882165" y="1727154"/>
              <a:ext cx="199365" cy="2500971"/>
              <a:chOff x="4220731" y="2345891"/>
              <a:chExt cx="199365" cy="2500971"/>
            </a:xfrm>
          </p:grpSpPr>
          <p:sp>
            <p:nvSpPr>
              <p:cNvPr id="199" name="Rectangle 198"/>
              <p:cNvSpPr/>
              <p:nvPr/>
            </p:nvSpPr>
            <p:spPr>
              <a:xfrm rot="21583804">
                <a:off x="4281174" y="2345891"/>
                <a:ext cx="77031" cy="2500971"/>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p:cNvSpPr>
                <a:spLocks noChangeAspect="1"/>
              </p:cNvSpPr>
              <p:nvPr/>
            </p:nvSpPr>
            <p:spPr>
              <a:xfrm rot="2400320" flipH="1">
                <a:off x="4220731" y="2470914"/>
                <a:ext cx="182990" cy="180581"/>
              </a:xfrm>
              <a:prstGeom prst="ellipse">
                <a:avLst/>
              </a:prstGeom>
              <a:solidFill>
                <a:schemeClr val="accent3">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Oval 245"/>
              <p:cNvSpPr>
                <a:spLocks noChangeAspect="1"/>
              </p:cNvSpPr>
              <p:nvPr/>
            </p:nvSpPr>
            <p:spPr>
              <a:xfrm rot="2400320" flipH="1">
                <a:off x="4237106" y="4558642"/>
                <a:ext cx="182990" cy="180581"/>
              </a:xfrm>
              <a:prstGeom prst="ellipse">
                <a:avLst/>
              </a:prstGeom>
              <a:solidFill>
                <a:srgbClr val="4F622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Oval 246"/>
              <p:cNvSpPr>
                <a:spLocks noChangeAspect="1"/>
              </p:cNvSpPr>
              <p:nvPr/>
            </p:nvSpPr>
            <p:spPr>
              <a:xfrm rot="2400320" flipH="1">
                <a:off x="4223243" y="2854736"/>
                <a:ext cx="182990" cy="180581"/>
              </a:xfrm>
              <a:prstGeom prst="ellipse">
                <a:avLst/>
              </a:prstGeom>
              <a:solidFill>
                <a:srgbClr val="4F622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d</a:t>
                </a:r>
                <a:endParaRPr lang="en-US" dirty="0"/>
              </a:p>
            </p:txBody>
          </p:sp>
          <p:sp>
            <p:nvSpPr>
              <p:cNvPr id="248" name="Oval 247"/>
              <p:cNvSpPr>
                <a:spLocks noChangeAspect="1"/>
              </p:cNvSpPr>
              <p:nvPr/>
            </p:nvSpPr>
            <p:spPr>
              <a:xfrm rot="2400320" flipH="1">
                <a:off x="4235259" y="4144492"/>
                <a:ext cx="182990" cy="180581"/>
              </a:xfrm>
              <a:prstGeom prst="ellipse">
                <a:avLst/>
              </a:prstGeom>
              <a:solidFill>
                <a:srgbClr val="4F622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p:cNvSpPr>
                <a:spLocks noChangeAspect="1"/>
              </p:cNvSpPr>
              <p:nvPr/>
            </p:nvSpPr>
            <p:spPr>
              <a:xfrm rot="2400320" flipH="1">
                <a:off x="4228935" y="3288317"/>
                <a:ext cx="182990" cy="180581"/>
              </a:xfrm>
              <a:prstGeom prst="ellipse">
                <a:avLst/>
              </a:prstGeom>
              <a:solidFill>
                <a:srgbClr val="4F622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d</a:t>
                </a:r>
                <a:endParaRPr lang="en-US" dirty="0"/>
              </a:p>
            </p:txBody>
          </p:sp>
          <p:sp>
            <p:nvSpPr>
              <p:cNvPr id="250" name="Oval 249"/>
              <p:cNvSpPr>
                <a:spLocks noChangeAspect="1"/>
              </p:cNvSpPr>
              <p:nvPr/>
            </p:nvSpPr>
            <p:spPr>
              <a:xfrm rot="2400320" flipH="1">
                <a:off x="4229637" y="3708928"/>
                <a:ext cx="182990" cy="180581"/>
              </a:xfrm>
              <a:prstGeom prst="ellipse">
                <a:avLst/>
              </a:prstGeom>
              <a:solidFill>
                <a:srgbClr val="4F6228"/>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d</a:t>
                </a:r>
                <a:endParaRPr lang="en-US" dirty="0"/>
              </a:p>
            </p:txBody>
          </p:sp>
        </p:grpSp>
        <p:grpSp>
          <p:nvGrpSpPr>
            <p:cNvPr id="119" name="Group 153"/>
            <p:cNvGrpSpPr/>
            <p:nvPr/>
          </p:nvGrpSpPr>
          <p:grpSpPr>
            <a:xfrm>
              <a:off x="6707698" y="1412814"/>
              <a:ext cx="2107910" cy="3177627"/>
              <a:chOff x="4723856" y="2095348"/>
              <a:chExt cx="2107910" cy="3177627"/>
            </a:xfrm>
          </p:grpSpPr>
          <p:sp>
            <p:nvSpPr>
              <p:cNvPr id="126" name="Rectangle 125"/>
              <p:cNvSpPr/>
              <p:nvPr/>
            </p:nvSpPr>
            <p:spPr>
              <a:xfrm rot="21583804">
                <a:off x="5742285" y="2095348"/>
                <a:ext cx="83321" cy="3177627"/>
              </a:xfrm>
              <a:prstGeom prst="rect">
                <a:avLst/>
              </a:prstGeom>
              <a:solidFill>
                <a:schemeClr val="accent5">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7" name="Group 95"/>
              <p:cNvGrpSpPr/>
              <p:nvPr/>
            </p:nvGrpSpPr>
            <p:grpSpPr>
              <a:xfrm rot="2400320">
                <a:off x="4723856" y="2458302"/>
                <a:ext cx="2107910" cy="2461953"/>
                <a:chOff x="4480119" y="2339844"/>
                <a:chExt cx="2107910" cy="2461953"/>
              </a:xfrm>
            </p:grpSpPr>
            <p:sp>
              <p:nvSpPr>
                <p:cNvPr id="128" name="Oval 23"/>
                <p:cNvSpPr>
                  <a:spLocks noChangeAspect="1"/>
                </p:cNvSpPr>
                <p:nvPr/>
              </p:nvSpPr>
              <p:spPr>
                <a:xfrm flipH="1">
                  <a:off x="4480119" y="2339844"/>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24"/>
                <p:cNvSpPr>
                  <a:spLocks noChangeAspect="1"/>
                </p:cNvSpPr>
                <p:nvPr/>
              </p:nvSpPr>
              <p:spPr>
                <a:xfrm flipH="1">
                  <a:off x="4610131" y="2489962"/>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a:spLocks noChangeAspect="1"/>
                </p:cNvSpPr>
                <p:nvPr/>
              </p:nvSpPr>
              <p:spPr>
                <a:xfrm flipH="1">
                  <a:off x="4730539" y="2636860"/>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a:spLocks noChangeAspect="1"/>
                </p:cNvSpPr>
                <p:nvPr/>
              </p:nvSpPr>
              <p:spPr>
                <a:xfrm flipH="1">
                  <a:off x="4864760" y="2785105"/>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a:spLocks noChangeAspect="1"/>
                </p:cNvSpPr>
                <p:nvPr/>
              </p:nvSpPr>
              <p:spPr>
                <a:xfrm flipH="1">
                  <a:off x="4991468" y="2938252"/>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a:spLocks noChangeAspect="1"/>
                </p:cNvSpPr>
                <p:nvPr/>
              </p:nvSpPr>
              <p:spPr>
                <a:xfrm flipH="1">
                  <a:off x="5117816" y="3091399"/>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a:spLocks noChangeAspect="1"/>
                </p:cNvSpPr>
                <p:nvPr/>
              </p:nvSpPr>
              <p:spPr>
                <a:xfrm flipH="1">
                  <a:off x="5250677" y="3244546"/>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a:spLocks noChangeAspect="1"/>
                </p:cNvSpPr>
                <p:nvPr/>
              </p:nvSpPr>
              <p:spPr>
                <a:xfrm flipH="1">
                  <a:off x="5386328" y="3405104"/>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a:spLocks noChangeAspect="1"/>
                </p:cNvSpPr>
                <p:nvPr/>
              </p:nvSpPr>
              <p:spPr>
                <a:xfrm flipH="1">
                  <a:off x="5516399" y="3558251"/>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a:spLocks noChangeAspect="1"/>
                </p:cNvSpPr>
                <p:nvPr/>
              </p:nvSpPr>
              <p:spPr>
                <a:xfrm flipH="1">
                  <a:off x="5642747" y="3717911"/>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a:spLocks noChangeAspect="1"/>
                </p:cNvSpPr>
                <p:nvPr/>
              </p:nvSpPr>
              <p:spPr>
                <a:xfrm flipH="1">
                  <a:off x="5778398" y="3868817"/>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a:spLocks noChangeAspect="1"/>
                </p:cNvSpPr>
                <p:nvPr/>
              </p:nvSpPr>
              <p:spPr>
                <a:xfrm flipH="1">
                  <a:off x="5914982" y="4029464"/>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a:spLocks noChangeAspect="1"/>
                </p:cNvSpPr>
                <p:nvPr/>
              </p:nvSpPr>
              <p:spPr>
                <a:xfrm flipH="1">
                  <a:off x="6044492" y="4189124"/>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p:cNvSpPr>
                  <a:spLocks noChangeAspect="1"/>
                </p:cNvSpPr>
                <p:nvPr/>
              </p:nvSpPr>
              <p:spPr>
                <a:xfrm flipH="1">
                  <a:off x="6177353" y="4342075"/>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a:spLocks noChangeAspect="1"/>
                </p:cNvSpPr>
                <p:nvPr/>
              </p:nvSpPr>
              <p:spPr>
                <a:xfrm flipH="1">
                  <a:off x="6306491" y="4489737"/>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a:spLocks noChangeAspect="1"/>
                </p:cNvSpPr>
                <p:nvPr/>
              </p:nvSpPr>
              <p:spPr>
                <a:xfrm flipH="1">
                  <a:off x="6432839" y="4648650"/>
                  <a:ext cx="155190" cy="153147"/>
                </a:xfrm>
                <a:prstGeom prst="ellipse">
                  <a:avLst/>
                </a:prstGeom>
                <a:solidFill>
                  <a:schemeClr val="accent5">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20" name="Straight Arrow Connector 119"/>
            <p:cNvCxnSpPr/>
            <p:nvPr/>
          </p:nvCxnSpPr>
          <p:spPr>
            <a:xfrm rot="5400000" flipH="1" flipV="1">
              <a:off x="5368770" y="4328270"/>
              <a:ext cx="535358" cy="52469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4993099" y="4747174"/>
              <a:ext cx="539750" cy="523220"/>
            </a:xfrm>
            <a:prstGeom prst="rect">
              <a:avLst/>
            </a:prstGeom>
            <a:noFill/>
          </p:spPr>
          <p:txBody>
            <a:bodyPr wrap="square" rtlCol="0">
              <a:spAutoFit/>
            </a:bodyPr>
            <a:lstStyle/>
            <a:p>
              <a:r>
                <a:rPr lang="en-US" sz="2800" dirty="0" smtClean="0"/>
                <a:t>s1</a:t>
              </a:r>
              <a:endParaRPr lang="en-US" sz="2800" dirty="0"/>
            </a:p>
          </p:txBody>
        </p:sp>
        <p:sp>
          <p:nvSpPr>
            <p:cNvPr id="122" name="TextBox 121"/>
            <p:cNvSpPr txBox="1"/>
            <p:nvPr/>
          </p:nvSpPr>
          <p:spPr>
            <a:xfrm>
              <a:off x="8263276" y="5120017"/>
              <a:ext cx="898442" cy="523220"/>
            </a:xfrm>
            <a:prstGeom prst="rect">
              <a:avLst/>
            </a:prstGeom>
            <a:noFill/>
          </p:spPr>
          <p:txBody>
            <a:bodyPr wrap="square" rtlCol="0">
              <a:spAutoFit/>
            </a:bodyPr>
            <a:lstStyle/>
            <a:p>
              <a:r>
                <a:rPr lang="en-US" sz="2800" dirty="0" smtClean="0"/>
                <a:t>s2m</a:t>
              </a:r>
              <a:endParaRPr lang="en-US" sz="2800" dirty="0"/>
            </a:p>
          </p:txBody>
        </p:sp>
        <p:sp>
          <p:nvSpPr>
            <p:cNvPr id="123" name="TextBox 122"/>
            <p:cNvSpPr txBox="1"/>
            <p:nvPr/>
          </p:nvSpPr>
          <p:spPr>
            <a:xfrm>
              <a:off x="5707384" y="5563861"/>
              <a:ext cx="2403196" cy="523220"/>
            </a:xfrm>
            <a:prstGeom prst="rect">
              <a:avLst/>
            </a:prstGeom>
            <a:noFill/>
          </p:spPr>
          <p:txBody>
            <a:bodyPr wrap="square" rtlCol="0">
              <a:spAutoFit/>
            </a:bodyPr>
            <a:lstStyle/>
            <a:p>
              <a:r>
                <a:rPr lang="en-US" sz="2800" dirty="0" smtClean="0"/>
                <a:t>gas Cherenkov</a:t>
              </a:r>
              <a:endParaRPr lang="en-US" sz="2800" dirty="0"/>
            </a:p>
          </p:txBody>
        </p:sp>
        <p:cxnSp>
          <p:nvCxnSpPr>
            <p:cNvPr id="124" name="Straight Arrow Connector 123"/>
            <p:cNvCxnSpPr/>
            <p:nvPr/>
          </p:nvCxnSpPr>
          <p:spPr>
            <a:xfrm rot="5400000" flipH="1" flipV="1">
              <a:off x="6422361" y="5077241"/>
              <a:ext cx="973241" cy="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rot="16200000" flipV="1">
              <a:off x="7876122" y="4740365"/>
              <a:ext cx="535358" cy="52469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374099" y="2631890"/>
              <a:ext cx="3318235" cy="2"/>
            </a:xfrm>
            <a:prstGeom prst="straightConnector1">
              <a:avLst/>
            </a:prstGeom>
            <a:ln w="25400" cap="flat" cmpd="sng" algn="ctr">
              <a:solidFill>
                <a:srgbClr val="000000"/>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sp>
        <p:nvSpPr>
          <p:cNvPr id="251" name="TextBox 250"/>
          <p:cNvSpPr txBox="1"/>
          <p:nvPr/>
        </p:nvSpPr>
        <p:spPr>
          <a:xfrm>
            <a:off x="349249" y="1439946"/>
            <a:ext cx="2524125" cy="461665"/>
          </a:xfrm>
          <a:prstGeom prst="rect">
            <a:avLst/>
          </a:prstGeom>
          <a:noFill/>
        </p:spPr>
        <p:txBody>
          <a:bodyPr wrap="square" rtlCol="0">
            <a:spAutoFit/>
          </a:bodyPr>
          <a:lstStyle/>
          <a:p>
            <a:r>
              <a:rPr lang="en-US" sz="2400" dirty="0" smtClean="0"/>
              <a:t>Singles Trigger:</a:t>
            </a:r>
            <a:endParaRPr lang="en-US" sz="2400" dirty="0"/>
          </a:p>
        </p:txBody>
      </p:sp>
      <p:sp>
        <p:nvSpPr>
          <p:cNvPr id="252" name="TextBox 251"/>
          <p:cNvSpPr txBox="1"/>
          <p:nvPr/>
        </p:nvSpPr>
        <p:spPr>
          <a:xfrm>
            <a:off x="349249" y="2831643"/>
            <a:ext cx="2524125" cy="461665"/>
          </a:xfrm>
          <a:prstGeom prst="rect">
            <a:avLst/>
          </a:prstGeom>
          <a:noFill/>
        </p:spPr>
        <p:txBody>
          <a:bodyPr wrap="square" rtlCol="0">
            <a:spAutoFit/>
          </a:bodyPr>
          <a:lstStyle/>
          <a:p>
            <a:r>
              <a:rPr lang="en-US" sz="2400" dirty="0" smtClean="0"/>
              <a:t>Efficiency Trigger:</a:t>
            </a:r>
            <a:endParaRPr lang="en-US" sz="2400" dirty="0"/>
          </a:p>
        </p:txBody>
      </p:sp>
      <p:sp>
        <p:nvSpPr>
          <p:cNvPr id="253" name="TextBox 252"/>
          <p:cNvSpPr txBox="1"/>
          <p:nvPr/>
        </p:nvSpPr>
        <p:spPr>
          <a:xfrm>
            <a:off x="444499" y="1947445"/>
            <a:ext cx="2143125" cy="461665"/>
          </a:xfrm>
          <a:prstGeom prst="rect">
            <a:avLst/>
          </a:prstGeom>
          <a:noFill/>
        </p:spPr>
        <p:txBody>
          <a:bodyPr wrap="square" rtlCol="0">
            <a:spAutoFit/>
          </a:bodyPr>
          <a:lstStyle/>
          <a:p>
            <a:r>
              <a:rPr lang="en-US" sz="2400" dirty="0" smtClean="0">
                <a:solidFill>
                  <a:schemeClr val="accent3"/>
                </a:solidFill>
              </a:rPr>
              <a:t>S1</a:t>
            </a:r>
            <a:r>
              <a:rPr lang="en-US" sz="2400" dirty="0" smtClean="0"/>
              <a:t> &amp;&amp; </a:t>
            </a:r>
            <a:r>
              <a:rPr lang="en-US" sz="2400" dirty="0" smtClean="0">
                <a:solidFill>
                  <a:schemeClr val="accent5"/>
                </a:solidFill>
              </a:rPr>
              <a:t>S2m</a:t>
            </a:r>
            <a:endParaRPr lang="en-US" sz="2400" dirty="0">
              <a:solidFill>
                <a:schemeClr val="accent5"/>
              </a:solidFill>
            </a:endParaRPr>
          </a:p>
        </p:txBody>
      </p:sp>
      <p:sp>
        <p:nvSpPr>
          <p:cNvPr id="254" name="TextBox 253"/>
          <p:cNvSpPr txBox="1"/>
          <p:nvPr/>
        </p:nvSpPr>
        <p:spPr>
          <a:xfrm>
            <a:off x="349249" y="3378566"/>
            <a:ext cx="4031073" cy="461665"/>
          </a:xfrm>
          <a:prstGeom prst="rect">
            <a:avLst/>
          </a:prstGeom>
          <a:noFill/>
        </p:spPr>
        <p:txBody>
          <a:bodyPr wrap="square" rtlCol="0">
            <a:spAutoFit/>
          </a:bodyPr>
          <a:lstStyle/>
          <a:p>
            <a:r>
              <a:rPr lang="en-US" sz="2400" dirty="0" smtClean="0">
                <a:solidFill>
                  <a:srgbClr val="000000"/>
                </a:solidFill>
              </a:rPr>
              <a:t>(</a:t>
            </a:r>
            <a:r>
              <a:rPr lang="en-US" sz="2400" dirty="0" smtClean="0">
                <a:solidFill>
                  <a:schemeClr val="accent3"/>
                </a:solidFill>
              </a:rPr>
              <a:t>S1</a:t>
            </a:r>
            <a:r>
              <a:rPr lang="en-US" sz="2400" dirty="0" smtClean="0"/>
              <a:t> &amp;&amp; </a:t>
            </a:r>
            <a:r>
              <a:rPr lang="en-US" sz="2400" dirty="0" smtClean="0">
                <a:solidFill>
                  <a:schemeClr val="accent6"/>
                </a:solidFill>
              </a:rPr>
              <a:t>GC</a:t>
            </a:r>
            <a:r>
              <a:rPr lang="en-US" sz="2400" dirty="0" smtClean="0">
                <a:solidFill>
                  <a:srgbClr val="000000"/>
                </a:solidFill>
              </a:rPr>
              <a:t>)</a:t>
            </a:r>
            <a:r>
              <a:rPr lang="en-US" sz="2400" dirty="0" smtClean="0">
                <a:solidFill>
                  <a:schemeClr val="accent5"/>
                </a:solidFill>
              </a:rPr>
              <a:t> </a:t>
            </a:r>
            <a:r>
              <a:rPr lang="en-US" sz="2400" dirty="0" smtClean="0"/>
              <a:t>||</a:t>
            </a:r>
            <a:r>
              <a:rPr lang="en-US" sz="2400" dirty="0" smtClean="0">
                <a:solidFill>
                  <a:schemeClr val="accent5"/>
                </a:solidFill>
              </a:rPr>
              <a:t> </a:t>
            </a:r>
            <a:r>
              <a:rPr lang="en-US" sz="2400" dirty="0" smtClean="0">
                <a:solidFill>
                  <a:srgbClr val="000000"/>
                </a:solidFill>
              </a:rPr>
              <a:t>(</a:t>
            </a:r>
            <a:r>
              <a:rPr lang="en-US" sz="2400" dirty="0" smtClean="0">
                <a:solidFill>
                  <a:schemeClr val="accent5"/>
                </a:solidFill>
              </a:rPr>
              <a:t>S2m </a:t>
            </a:r>
            <a:r>
              <a:rPr lang="en-US" sz="2400" dirty="0" smtClean="0"/>
              <a:t>&amp;&amp;</a:t>
            </a:r>
            <a:r>
              <a:rPr lang="en-US" sz="2400" dirty="0" smtClean="0">
                <a:solidFill>
                  <a:schemeClr val="accent5"/>
                </a:solidFill>
              </a:rPr>
              <a:t> </a:t>
            </a:r>
            <a:r>
              <a:rPr lang="en-US" sz="2400" dirty="0" smtClean="0">
                <a:solidFill>
                  <a:srgbClr val="F79646"/>
                </a:solidFill>
              </a:rPr>
              <a:t>GC</a:t>
            </a:r>
            <a:r>
              <a:rPr lang="en-US" sz="2400" dirty="0" smtClean="0">
                <a:solidFill>
                  <a:srgbClr val="000000"/>
                </a:solidFill>
              </a:rPr>
              <a:t>)</a:t>
            </a:r>
            <a:endParaRPr lang="en-US" sz="2400" dirty="0">
              <a:solidFill>
                <a:srgbClr val="000000"/>
              </a:solidFill>
            </a:endParaRPr>
          </a:p>
        </p:txBody>
      </p:sp>
      <p:sp>
        <p:nvSpPr>
          <p:cNvPr id="49" name="TextBox 48"/>
          <p:cNvSpPr txBox="1"/>
          <p:nvPr/>
        </p:nvSpPr>
        <p:spPr>
          <a:xfrm>
            <a:off x="8291287" y="2254215"/>
            <a:ext cx="401053" cy="400110"/>
          </a:xfrm>
          <a:prstGeom prst="rect">
            <a:avLst/>
          </a:prstGeom>
          <a:noFill/>
        </p:spPr>
        <p:txBody>
          <a:bodyPr wrap="square" rtlCol="0">
            <a:spAutoFit/>
          </a:bodyPr>
          <a:lstStyle/>
          <a:p>
            <a:r>
              <a:rPr lang="en-US" sz="2000" dirty="0" err="1" smtClean="0"/>
              <a:t>e</a:t>
            </a:r>
            <a:r>
              <a:rPr lang="en-US" sz="2000" dirty="0" smtClean="0"/>
              <a:t>-</a:t>
            </a:r>
            <a:endParaRPr lang="en-US" sz="2000" dirty="0"/>
          </a:p>
        </p:txBody>
      </p:sp>
      <p:sp>
        <p:nvSpPr>
          <p:cNvPr id="50" name="TextBox 49"/>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57</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Triggers</a:t>
            </a:r>
            <a:endParaRPr lang="en-US" sz="4000" dirty="0">
              <a:latin typeface="Rockwell"/>
              <a:cs typeface="Rockwell"/>
            </a:endParaRPr>
          </a:p>
        </p:txBody>
      </p:sp>
      <p:pic>
        <p:nvPicPr>
          <p:cNvPr id="48" name="Picture 47" descr="equations.pdf"/>
          <p:cNvPicPr>
            <a:picLocks noChangeAspect="1"/>
          </p:cNvPicPr>
          <p:nvPr/>
        </p:nvPicPr>
        <mc:AlternateContent>
          <mc:Choice xmlns:ma="http://schemas.microsoft.com/office/mac/drawingml/2008/main" Requires="ma">
            <p:blipFill>
              <a:blip r:embed="rId4"/>
              <a:srcRect l="23810" t="11084" r="25170" b="74830"/>
              <a:stretch>
                <a:fillRect/>
              </a:stretch>
            </p:blipFill>
          </mc:Choice>
          <mc:Fallback>
            <p:blipFill>
              <a:blip r:embed="rId5"/>
              <a:srcRect l="23810" t="11084" r="25170" b="74830"/>
              <a:stretch>
                <a:fillRect/>
              </a:stretch>
            </p:blipFill>
          </mc:Fallback>
        </mc:AlternateContent>
        <p:spPr>
          <a:xfrm>
            <a:off x="76678" y="2965464"/>
            <a:ext cx="4369022" cy="932058"/>
          </a:xfrm>
          <a:prstGeom prst="rect">
            <a:avLst/>
          </a:prstGeom>
        </p:spPr>
      </p:pic>
      <p:grpSp>
        <p:nvGrpSpPr>
          <p:cNvPr id="49" name="Group 48"/>
          <p:cNvGrpSpPr/>
          <p:nvPr/>
        </p:nvGrpSpPr>
        <p:grpSpPr>
          <a:xfrm>
            <a:off x="4740408" y="1652452"/>
            <a:ext cx="4652046" cy="3272135"/>
            <a:chOff x="11150798" y="21183600"/>
            <a:chExt cx="5308402" cy="3733800"/>
          </a:xfrm>
        </p:grpSpPr>
        <p:pic>
          <p:nvPicPr>
            <p:cNvPr id="50" name="Picture 49" descr="lhrs_trig_eff_new.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1150798" y="21322292"/>
              <a:ext cx="5308402" cy="3595108"/>
            </a:xfrm>
            <a:prstGeom prst="rect">
              <a:avLst/>
            </a:prstGeom>
          </p:spPr>
        </p:pic>
        <p:sp>
          <p:nvSpPr>
            <p:cNvPr id="51" name="Rectangle 50"/>
            <p:cNvSpPr/>
            <p:nvPr/>
          </p:nvSpPr>
          <p:spPr>
            <a:xfrm>
              <a:off x="13563600" y="21259800"/>
              <a:ext cx="609600" cy="3048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11810999" y="21183600"/>
              <a:ext cx="4191000" cy="456561"/>
            </a:xfrm>
            <a:prstGeom prst="rect">
              <a:avLst/>
            </a:prstGeom>
            <a:noFill/>
          </p:spPr>
          <p:txBody>
            <a:bodyPr wrap="square" rtlCol="0">
              <a:spAutoFit/>
            </a:bodyPr>
            <a:lstStyle/>
            <a:p>
              <a:r>
                <a:rPr lang="en-US" sz="2000" dirty="0" smtClean="0"/>
                <a:t>Trigger </a:t>
              </a:r>
              <a:r>
                <a:rPr lang="en-US" sz="2000" dirty="0" err="1" smtClean="0"/>
                <a:t>Efficiences</a:t>
              </a:r>
              <a:r>
                <a:rPr lang="en-US" sz="2000" dirty="0" smtClean="0"/>
                <a:t> for Left HRS</a:t>
              </a:r>
              <a:endParaRPr lang="en-US" sz="2000" dirty="0"/>
            </a:p>
          </p:txBody>
        </p:sp>
      </p:grpSp>
      <p:pic>
        <p:nvPicPr>
          <p:cNvPr id="47" name="Picture 46" descr="equations.pdf"/>
          <p:cNvPicPr>
            <a:picLocks noChangeAspect="1"/>
          </p:cNvPicPr>
          <p:nvPr/>
        </p:nvPicPr>
        <mc:AlternateContent>
          <mc:Choice xmlns:ma="http://schemas.microsoft.com/office/mac/drawingml/2008/main" Requires="ma">
            <p:blipFill>
              <a:blip r:embed="rId8"/>
              <a:srcRect l="15172" t="26775" r="24138" b="54483"/>
              <a:stretch>
                <a:fillRect/>
              </a:stretch>
            </p:blipFill>
          </mc:Choice>
          <mc:Fallback>
            <p:blipFill>
              <a:blip r:embed="rId9"/>
              <a:srcRect l="15172" t="26775" r="24138" b="54483"/>
              <a:stretch>
                <a:fillRect/>
              </a:stretch>
            </p:blipFill>
          </mc:Fallback>
        </mc:AlternateContent>
        <p:spPr>
          <a:xfrm>
            <a:off x="-633299" y="1447998"/>
            <a:ext cx="5269120" cy="1257403"/>
          </a:xfrm>
          <a:prstGeom prst="rect">
            <a:avLst/>
          </a:prstGeom>
        </p:spPr>
      </p:pic>
      <p:sp>
        <p:nvSpPr>
          <p:cNvPr id="14" name="TextBox 13"/>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58</a:t>
            </a:r>
            <a:endParaRPr lang="en-US" sz="1600" dirty="0">
              <a:solidFill>
                <a:schemeClr val="bg1">
                  <a:lumMod val="65000"/>
                </a:schemeClr>
              </a:solidFill>
            </a:endParaRPr>
          </a:p>
        </p:txBody>
      </p:sp>
      <p:sp>
        <p:nvSpPr>
          <p:cNvPr id="16" name="TextBox 15"/>
          <p:cNvSpPr txBox="1"/>
          <p:nvPr/>
        </p:nvSpPr>
        <p:spPr>
          <a:xfrm>
            <a:off x="7024686" y="6027638"/>
            <a:ext cx="2397125" cy="307777"/>
          </a:xfrm>
          <a:prstGeom prst="rect">
            <a:avLst/>
          </a:prstGeom>
          <a:noFill/>
        </p:spPr>
        <p:txBody>
          <a:bodyPr wrap="square" rtlCol="0">
            <a:spAutoFit/>
          </a:bodyPr>
          <a:lstStyle/>
          <a:p>
            <a:r>
              <a:rPr lang="en-US" sz="1400" dirty="0" smtClean="0">
                <a:latin typeface="Cambria"/>
                <a:cs typeface="Cambria"/>
              </a:rPr>
              <a:t>Courtesy of R. Zielinski</a:t>
            </a:r>
            <a:endParaRPr lang="en-US" sz="1400" dirty="0">
              <a:latin typeface="Cambria"/>
              <a:cs typeface="Cambria"/>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solidFill>
                  <a:srgbClr val="000000"/>
                </a:solidFill>
                <a:latin typeface="Rockwell"/>
                <a:cs typeface="Rockwell"/>
              </a:rPr>
              <a:t>Particle Identification</a:t>
            </a:r>
            <a:endParaRPr lang="en-US" sz="4000" dirty="0">
              <a:solidFill>
                <a:srgbClr val="000000"/>
              </a:solidFill>
              <a:latin typeface="Rockwell"/>
              <a:cs typeface="Rockwell"/>
            </a:endParaRPr>
          </a:p>
        </p:txBody>
      </p:sp>
      <p:sp>
        <p:nvSpPr>
          <p:cNvPr id="14" name="Rectangle 13"/>
          <p:cNvSpPr/>
          <p:nvPr/>
        </p:nvSpPr>
        <p:spPr>
          <a:xfrm>
            <a:off x="5791629" y="1843242"/>
            <a:ext cx="1021352" cy="2793579"/>
          </a:xfrm>
          <a:prstGeom prst="rect">
            <a:avLst/>
          </a:prstGeom>
          <a:solidFill>
            <a:srgbClr val="F7964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39"/>
          <p:cNvGrpSpPr/>
          <p:nvPr/>
        </p:nvGrpSpPr>
        <p:grpSpPr>
          <a:xfrm rot="16516">
            <a:off x="7031092" y="1758830"/>
            <a:ext cx="302975" cy="2958171"/>
            <a:chOff x="7002874" y="1859041"/>
            <a:chExt cx="302975" cy="2958171"/>
          </a:xfrm>
          <a:solidFill>
            <a:schemeClr val="accent4">
              <a:lumMod val="60000"/>
              <a:lumOff val="40000"/>
            </a:schemeClr>
          </a:solidFill>
        </p:grpSpPr>
        <p:sp>
          <p:nvSpPr>
            <p:cNvPr id="16" name="Rectangle 15"/>
            <p:cNvSpPr/>
            <p:nvPr/>
          </p:nvSpPr>
          <p:spPr>
            <a:xfrm>
              <a:off x="7002874" y="1859041"/>
              <a:ext cx="302975" cy="2958171"/>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002874" y="2029968"/>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002874" y="2203704"/>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002874" y="2377440"/>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002874" y="2551176"/>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002874" y="2724912"/>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002874" y="2898648"/>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002874" y="3072384"/>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002874" y="3246120"/>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002874" y="3419856"/>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002874" y="3593592"/>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002874" y="3767328"/>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002874" y="3941064"/>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7002874" y="4114800"/>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7002874" y="4288536"/>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7002874" y="4462272"/>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7002874" y="4636008"/>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7"/>
          <p:cNvGrpSpPr/>
          <p:nvPr/>
        </p:nvGrpSpPr>
        <p:grpSpPr>
          <a:xfrm rot="16516">
            <a:off x="7419213" y="1756860"/>
            <a:ext cx="863727" cy="2958171"/>
            <a:chOff x="7002874" y="1859041"/>
            <a:chExt cx="302975" cy="2958171"/>
          </a:xfrm>
          <a:solidFill>
            <a:schemeClr val="accent4">
              <a:lumMod val="75000"/>
            </a:schemeClr>
          </a:solidFill>
        </p:grpSpPr>
        <p:sp>
          <p:nvSpPr>
            <p:cNvPr id="34" name="Rectangle 33"/>
            <p:cNvSpPr/>
            <p:nvPr/>
          </p:nvSpPr>
          <p:spPr>
            <a:xfrm>
              <a:off x="7002874" y="1859041"/>
              <a:ext cx="302975" cy="2958171"/>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7002874" y="2029968"/>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7002874" y="2203704"/>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7002874" y="2377440"/>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7002874" y="2551176"/>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7002874" y="2724912"/>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7002874" y="2898648"/>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7002874" y="3072384"/>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7002874" y="3246120"/>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7002874" y="3419856"/>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7002874" y="3593592"/>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7002874" y="3767328"/>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002874" y="3941064"/>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7002874" y="4114800"/>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7002874" y="4288536"/>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7002874" y="4462272"/>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002874" y="4636008"/>
              <a:ext cx="293831" cy="9144"/>
            </a:xfrm>
            <a:prstGeom prst="rect">
              <a:avLst/>
            </a:pr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8" name="Straight Arrow Connector 57"/>
          <p:cNvCxnSpPr/>
          <p:nvPr/>
        </p:nvCxnSpPr>
        <p:spPr>
          <a:xfrm rot="5400000" flipH="1" flipV="1">
            <a:off x="5720772" y="4831684"/>
            <a:ext cx="359192" cy="21747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6513180" y="5679495"/>
            <a:ext cx="1320711" cy="400110"/>
          </a:xfrm>
          <a:prstGeom prst="rect">
            <a:avLst/>
          </a:prstGeom>
          <a:noFill/>
        </p:spPr>
        <p:txBody>
          <a:bodyPr wrap="square" rtlCol="0">
            <a:spAutoFit/>
          </a:bodyPr>
          <a:lstStyle/>
          <a:p>
            <a:r>
              <a:rPr lang="en-US" sz="2000" dirty="0" err="1" smtClean="0"/>
              <a:t>Preshower</a:t>
            </a:r>
            <a:endParaRPr lang="en-US" sz="2000" dirty="0"/>
          </a:p>
        </p:txBody>
      </p:sp>
      <p:sp>
        <p:nvSpPr>
          <p:cNvPr id="60" name="TextBox 59"/>
          <p:cNvSpPr txBox="1"/>
          <p:nvPr/>
        </p:nvSpPr>
        <p:spPr>
          <a:xfrm>
            <a:off x="7893289" y="5260695"/>
            <a:ext cx="1564519" cy="400110"/>
          </a:xfrm>
          <a:prstGeom prst="rect">
            <a:avLst/>
          </a:prstGeom>
          <a:noFill/>
        </p:spPr>
        <p:txBody>
          <a:bodyPr wrap="square" rtlCol="0">
            <a:spAutoFit/>
          </a:bodyPr>
          <a:lstStyle/>
          <a:p>
            <a:r>
              <a:rPr lang="en-US" sz="2000" dirty="0" smtClean="0"/>
              <a:t>Shower</a:t>
            </a:r>
            <a:endParaRPr lang="en-US" sz="2000" dirty="0"/>
          </a:p>
        </p:txBody>
      </p:sp>
      <p:sp>
        <p:nvSpPr>
          <p:cNvPr id="61" name="TextBox 60"/>
          <p:cNvSpPr txBox="1"/>
          <p:nvPr/>
        </p:nvSpPr>
        <p:spPr>
          <a:xfrm>
            <a:off x="4874762" y="5008784"/>
            <a:ext cx="1879042" cy="707886"/>
          </a:xfrm>
          <a:prstGeom prst="rect">
            <a:avLst/>
          </a:prstGeom>
          <a:noFill/>
        </p:spPr>
        <p:txBody>
          <a:bodyPr wrap="square" rtlCol="0">
            <a:spAutoFit/>
          </a:bodyPr>
          <a:lstStyle/>
          <a:p>
            <a:pPr algn="ctr"/>
            <a:r>
              <a:rPr lang="en-US" sz="2000" dirty="0" smtClean="0"/>
              <a:t>gas </a:t>
            </a:r>
          </a:p>
          <a:p>
            <a:pPr algn="ctr"/>
            <a:r>
              <a:rPr lang="en-US" sz="2000" dirty="0" smtClean="0"/>
              <a:t>Cherenkov</a:t>
            </a:r>
            <a:endParaRPr lang="en-US" sz="2000" dirty="0"/>
          </a:p>
        </p:txBody>
      </p:sp>
      <p:cxnSp>
        <p:nvCxnSpPr>
          <p:cNvPr id="62" name="Straight Arrow Connector 61"/>
          <p:cNvCxnSpPr/>
          <p:nvPr/>
        </p:nvCxnSpPr>
        <p:spPr>
          <a:xfrm rot="5400000" flipH="1" flipV="1">
            <a:off x="6659572" y="5288536"/>
            <a:ext cx="973241" cy="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rot="16200000" flipV="1">
            <a:off x="7804283" y="4941345"/>
            <a:ext cx="535358" cy="35734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5374099" y="2620662"/>
            <a:ext cx="3582743" cy="11228"/>
          </a:xfrm>
          <a:prstGeom prst="straightConnector1">
            <a:avLst/>
          </a:prstGeom>
          <a:ln w="25400" cap="flat" cmpd="sng" algn="ctr">
            <a:solidFill>
              <a:srgbClr val="000000"/>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8505175" y="2254215"/>
            <a:ext cx="401053" cy="400110"/>
          </a:xfrm>
          <a:prstGeom prst="rect">
            <a:avLst/>
          </a:prstGeom>
          <a:noFill/>
        </p:spPr>
        <p:txBody>
          <a:bodyPr wrap="square" rtlCol="0">
            <a:spAutoFit/>
          </a:bodyPr>
          <a:lstStyle/>
          <a:p>
            <a:r>
              <a:rPr lang="en-US" sz="2000" dirty="0" err="1" smtClean="0"/>
              <a:t>e</a:t>
            </a:r>
            <a:r>
              <a:rPr lang="en-US" sz="2000" dirty="0" smtClean="0"/>
              <a:t>-</a:t>
            </a:r>
            <a:endParaRPr lang="en-US" sz="2000" dirty="0"/>
          </a:p>
        </p:txBody>
      </p:sp>
      <p:sp>
        <p:nvSpPr>
          <p:cNvPr id="73" name="TextBox 72"/>
          <p:cNvSpPr txBox="1"/>
          <p:nvPr/>
        </p:nvSpPr>
        <p:spPr>
          <a:xfrm>
            <a:off x="1537368" y="1754802"/>
            <a:ext cx="1550737" cy="646331"/>
          </a:xfrm>
          <a:prstGeom prst="rect">
            <a:avLst/>
          </a:prstGeom>
          <a:noFill/>
        </p:spPr>
        <p:txBody>
          <a:bodyPr wrap="square" rtlCol="0">
            <a:spAutoFit/>
          </a:bodyPr>
          <a:lstStyle/>
          <a:p>
            <a:r>
              <a:rPr lang="en-US" dirty="0" err="1" smtClean="0"/>
              <a:t>cherenkov</a:t>
            </a:r>
            <a:r>
              <a:rPr lang="en-US" dirty="0" smtClean="0"/>
              <a:t> spectrum here</a:t>
            </a:r>
            <a:endParaRPr lang="en-US" dirty="0"/>
          </a:p>
        </p:txBody>
      </p:sp>
      <p:grpSp>
        <p:nvGrpSpPr>
          <p:cNvPr id="76" name="Group 75"/>
          <p:cNvGrpSpPr/>
          <p:nvPr/>
        </p:nvGrpSpPr>
        <p:grpSpPr>
          <a:xfrm>
            <a:off x="455868" y="1028371"/>
            <a:ext cx="3357539" cy="2473944"/>
            <a:chOff x="455868" y="1218871"/>
            <a:chExt cx="3357539" cy="2473944"/>
          </a:xfrm>
        </p:grpSpPr>
        <p:grpSp>
          <p:nvGrpSpPr>
            <p:cNvPr id="74" name="Group 73"/>
            <p:cNvGrpSpPr/>
            <p:nvPr/>
          </p:nvGrpSpPr>
          <p:grpSpPr>
            <a:xfrm>
              <a:off x="455868" y="1218871"/>
              <a:ext cx="3357539" cy="2473944"/>
              <a:chOff x="455868" y="1202996"/>
              <a:chExt cx="3357539" cy="2473944"/>
            </a:xfrm>
          </p:grpSpPr>
          <p:grpSp>
            <p:nvGrpSpPr>
              <p:cNvPr id="80" name="Group 79"/>
              <p:cNvGrpSpPr/>
              <p:nvPr/>
            </p:nvGrpSpPr>
            <p:grpSpPr>
              <a:xfrm>
                <a:off x="455868" y="1347488"/>
                <a:ext cx="3357539" cy="2329452"/>
                <a:chOff x="455868" y="1347488"/>
                <a:chExt cx="3357539" cy="2329452"/>
              </a:xfrm>
            </p:grpSpPr>
            <p:pic>
              <p:nvPicPr>
                <p:cNvPr id="75" name="Picture 74" descr="cherenkov.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55868" y="1403051"/>
                  <a:ext cx="3357539" cy="2273889"/>
                </a:xfrm>
                <a:prstGeom prst="rect">
                  <a:avLst/>
                </a:prstGeom>
              </p:spPr>
            </p:pic>
            <p:sp>
              <p:nvSpPr>
                <p:cNvPr id="79" name="Rectangle 78"/>
                <p:cNvSpPr/>
                <p:nvPr/>
              </p:nvSpPr>
              <p:spPr>
                <a:xfrm>
                  <a:off x="549444" y="1347488"/>
                  <a:ext cx="3004451" cy="18715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1" name="TextBox 80"/>
              <p:cNvSpPr txBox="1"/>
              <p:nvPr/>
            </p:nvSpPr>
            <p:spPr>
              <a:xfrm>
                <a:off x="819342" y="1202996"/>
                <a:ext cx="2931953" cy="400110"/>
              </a:xfrm>
              <a:prstGeom prst="rect">
                <a:avLst/>
              </a:prstGeom>
              <a:noFill/>
            </p:spPr>
            <p:txBody>
              <a:bodyPr wrap="square" rtlCol="0">
                <a:spAutoFit/>
              </a:bodyPr>
              <a:lstStyle/>
              <a:p>
                <a:r>
                  <a:rPr lang="en-US" sz="2000" dirty="0" smtClean="0"/>
                  <a:t>Gas Cherenkov Spectrum</a:t>
                </a:r>
                <a:endParaRPr lang="en-US" sz="2000" dirty="0"/>
              </a:p>
            </p:txBody>
          </p:sp>
        </p:grpSp>
        <p:cxnSp>
          <p:nvCxnSpPr>
            <p:cNvPr id="83" name="Straight Connector 82"/>
            <p:cNvCxnSpPr/>
            <p:nvPr/>
          </p:nvCxnSpPr>
          <p:spPr>
            <a:xfrm rot="5400000">
              <a:off x="404201" y="2823656"/>
              <a:ext cx="1273626" cy="1588"/>
            </a:xfrm>
            <a:prstGeom prst="line">
              <a:avLst/>
            </a:prstGeom>
            <a:ln w="25400"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117314" y="3557005"/>
            <a:ext cx="4038601" cy="2984821"/>
            <a:chOff x="117314" y="3620505"/>
            <a:chExt cx="4038601" cy="2984821"/>
          </a:xfrm>
        </p:grpSpPr>
        <p:grpSp>
          <p:nvGrpSpPr>
            <p:cNvPr id="78" name="Group 77"/>
            <p:cNvGrpSpPr/>
            <p:nvPr/>
          </p:nvGrpSpPr>
          <p:grpSpPr>
            <a:xfrm>
              <a:off x="117314" y="3620505"/>
              <a:ext cx="4038601" cy="2984821"/>
              <a:chOff x="116684" y="3309306"/>
              <a:chExt cx="4536960" cy="3342932"/>
            </a:xfrm>
          </p:grpSpPr>
          <p:pic>
            <p:nvPicPr>
              <p:cNvPr id="66" name="Picture 65" descr="ps_sh.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37884" y="3503206"/>
                <a:ext cx="4415760" cy="2990568"/>
              </a:xfrm>
              <a:prstGeom prst="rect">
                <a:avLst/>
              </a:prstGeom>
            </p:spPr>
          </p:pic>
          <p:sp>
            <p:nvSpPr>
              <p:cNvPr id="67" name="Rectangle 66"/>
              <p:cNvSpPr/>
              <p:nvPr/>
            </p:nvSpPr>
            <p:spPr>
              <a:xfrm>
                <a:off x="3689561" y="6332294"/>
                <a:ext cx="716643" cy="11792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rot="16200000">
                <a:off x="45471" y="4003806"/>
                <a:ext cx="716643" cy="11792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3452198" y="6273065"/>
                <a:ext cx="1060949" cy="379173"/>
              </a:xfrm>
              <a:prstGeom prst="rect">
                <a:avLst/>
              </a:prstGeom>
              <a:noFill/>
            </p:spPr>
            <p:txBody>
              <a:bodyPr wrap="square" rtlCol="0">
                <a:spAutoFit/>
              </a:bodyPr>
              <a:lstStyle/>
              <a:p>
                <a:r>
                  <a:rPr lang="en-US" sz="1600" dirty="0" smtClean="0"/>
                  <a:t>Shower</a:t>
                </a:r>
                <a:endParaRPr lang="en-US" sz="1600" dirty="0"/>
              </a:p>
            </p:txBody>
          </p:sp>
          <p:sp>
            <p:nvSpPr>
              <p:cNvPr id="70" name="TextBox 69"/>
              <p:cNvSpPr txBox="1"/>
              <p:nvPr/>
            </p:nvSpPr>
            <p:spPr>
              <a:xfrm rot="16200000">
                <a:off x="-301605" y="4007272"/>
                <a:ext cx="1216909" cy="380331"/>
              </a:xfrm>
              <a:prstGeom prst="rect">
                <a:avLst/>
              </a:prstGeom>
              <a:noFill/>
            </p:spPr>
            <p:txBody>
              <a:bodyPr wrap="square" rtlCol="0">
                <a:spAutoFit/>
              </a:bodyPr>
              <a:lstStyle/>
              <a:p>
                <a:r>
                  <a:rPr lang="en-US" sz="1600" dirty="0" err="1" smtClean="0"/>
                  <a:t>Preshower</a:t>
                </a:r>
                <a:endParaRPr lang="en-US" sz="1600" dirty="0"/>
              </a:p>
            </p:txBody>
          </p:sp>
          <p:sp>
            <p:nvSpPr>
              <p:cNvPr id="71" name="Rectangle 70"/>
              <p:cNvSpPr/>
              <p:nvPr/>
            </p:nvSpPr>
            <p:spPr>
              <a:xfrm>
                <a:off x="700501" y="3309306"/>
                <a:ext cx="3255406" cy="365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753974" y="3309306"/>
                <a:ext cx="3830557" cy="448114"/>
              </a:xfrm>
              <a:prstGeom prst="rect">
                <a:avLst/>
              </a:prstGeom>
              <a:noFill/>
            </p:spPr>
            <p:txBody>
              <a:bodyPr wrap="square" rtlCol="0">
                <a:spAutoFit/>
              </a:bodyPr>
              <a:lstStyle/>
              <a:p>
                <a:r>
                  <a:rPr lang="en-US" sz="2000" dirty="0" err="1" smtClean="0"/>
                  <a:t>Leadglass</a:t>
                </a:r>
                <a:r>
                  <a:rPr lang="en-US" sz="2000" dirty="0" smtClean="0"/>
                  <a:t> Energy Spectrum</a:t>
                </a:r>
                <a:endParaRPr lang="en-US" sz="2000" dirty="0"/>
              </a:p>
            </p:txBody>
          </p:sp>
        </p:grpSp>
        <p:cxnSp>
          <p:nvCxnSpPr>
            <p:cNvPr id="84" name="Straight Connector 83"/>
            <p:cNvCxnSpPr/>
            <p:nvPr/>
          </p:nvCxnSpPr>
          <p:spPr>
            <a:xfrm>
              <a:off x="684601" y="5978970"/>
              <a:ext cx="2743200" cy="1588"/>
            </a:xfrm>
            <a:prstGeom prst="line">
              <a:avLst/>
            </a:prstGeom>
            <a:ln w="25400"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656388" y="5091726"/>
              <a:ext cx="1613296" cy="1054719"/>
            </a:xfrm>
            <a:prstGeom prst="line">
              <a:avLst/>
            </a:prstGeom>
            <a:ln w="25400"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82" name="TextBox 81"/>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59</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2" y="-21225"/>
            <a:ext cx="8324657" cy="807627"/>
          </a:xfrm>
        </p:spPr>
        <p:txBody>
          <a:bodyPr>
            <a:normAutofit/>
          </a:bodyPr>
          <a:lstStyle/>
          <a:p>
            <a:pPr algn="l"/>
            <a:r>
              <a:rPr lang="en-US" sz="4000" dirty="0" smtClean="0">
                <a:solidFill>
                  <a:srgbClr val="000000"/>
                </a:solidFill>
                <a:latin typeface="Rockwell"/>
                <a:cs typeface="Rockwell"/>
              </a:rPr>
              <a:t>Inclusive Electron Scattering</a:t>
            </a:r>
            <a:endParaRPr lang="en-US" sz="4000" dirty="0">
              <a:solidFill>
                <a:srgbClr val="000000"/>
              </a:solidFill>
              <a:latin typeface="Rockwell"/>
              <a:cs typeface="Rockwell"/>
            </a:endParaRPr>
          </a:p>
        </p:txBody>
      </p:sp>
      <p:grpSp>
        <p:nvGrpSpPr>
          <p:cNvPr id="6"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36"/>
          <p:cNvGrpSpPr/>
          <p:nvPr/>
        </p:nvGrpSpPr>
        <p:grpSpPr>
          <a:xfrm>
            <a:off x="277032" y="1680959"/>
            <a:ext cx="5643393" cy="3481796"/>
            <a:chOff x="4809924" y="1968807"/>
            <a:chExt cx="4963900" cy="3062571"/>
          </a:xfrm>
        </p:grpSpPr>
        <p:grpSp>
          <p:nvGrpSpPr>
            <p:cNvPr id="9" name="Group 35"/>
            <p:cNvGrpSpPr/>
            <p:nvPr/>
          </p:nvGrpSpPr>
          <p:grpSpPr>
            <a:xfrm>
              <a:off x="4809925" y="2595894"/>
              <a:ext cx="3857516" cy="2110621"/>
              <a:chOff x="4809925" y="2711349"/>
              <a:chExt cx="3857516" cy="2110621"/>
            </a:xfrm>
          </p:grpSpPr>
          <p:sp>
            <p:nvSpPr>
              <p:cNvPr id="96" name="Freeform 95"/>
              <p:cNvSpPr/>
              <p:nvPr/>
            </p:nvSpPr>
            <p:spPr>
              <a:xfrm rot="2609704">
                <a:off x="5768460" y="3474010"/>
                <a:ext cx="1499174" cy="168425"/>
              </a:xfrm>
              <a:custGeom>
                <a:avLst/>
                <a:gdLst>
                  <a:gd name="connsiteX0" fmla="*/ 0 w 1648847"/>
                  <a:gd name="connsiteY0" fmla="*/ 5740 h 251848"/>
                  <a:gd name="connsiteX1" fmla="*/ 189424 w 1648847"/>
                  <a:gd name="connsiteY1" fmla="*/ 251130 h 251848"/>
                  <a:gd name="connsiteX2" fmla="*/ 374542 w 1648847"/>
                  <a:gd name="connsiteY2" fmla="*/ 1435 h 251848"/>
                  <a:gd name="connsiteX3" fmla="*/ 555356 w 1648847"/>
                  <a:gd name="connsiteY3" fmla="*/ 242519 h 251848"/>
                  <a:gd name="connsiteX4" fmla="*/ 731864 w 1648847"/>
                  <a:gd name="connsiteY4" fmla="*/ 5740 h 251848"/>
                  <a:gd name="connsiteX5" fmla="*/ 921288 w 1648847"/>
                  <a:gd name="connsiteY5" fmla="*/ 246824 h 251848"/>
                  <a:gd name="connsiteX6" fmla="*/ 1097796 w 1648847"/>
                  <a:gd name="connsiteY6" fmla="*/ 10045 h 251848"/>
                  <a:gd name="connsiteX7" fmla="*/ 1282915 w 1648847"/>
                  <a:gd name="connsiteY7" fmla="*/ 242519 h 251848"/>
                  <a:gd name="connsiteX8" fmla="*/ 1468034 w 1648847"/>
                  <a:gd name="connsiteY8" fmla="*/ 5740 h 251848"/>
                  <a:gd name="connsiteX9" fmla="*/ 1648847 w 1648847"/>
                  <a:gd name="connsiteY9" fmla="*/ 242519 h 2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8847" h="251848">
                    <a:moveTo>
                      <a:pt x="0" y="5740"/>
                    </a:moveTo>
                    <a:cubicBezTo>
                      <a:pt x="63500" y="128794"/>
                      <a:pt x="127000" y="251848"/>
                      <a:pt x="189424" y="251130"/>
                    </a:cubicBezTo>
                    <a:cubicBezTo>
                      <a:pt x="251848" y="250413"/>
                      <a:pt x="313553" y="2870"/>
                      <a:pt x="374542" y="1435"/>
                    </a:cubicBezTo>
                    <a:cubicBezTo>
                      <a:pt x="435531" y="0"/>
                      <a:pt x="495802" y="241802"/>
                      <a:pt x="555356" y="242519"/>
                    </a:cubicBezTo>
                    <a:cubicBezTo>
                      <a:pt x="614910" y="243237"/>
                      <a:pt x="670875" y="5023"/>
                      <a:pt x="731864" y="5740"/>
                    </a:cubicBezTo>
                    <a:cubicBezTo>
                      <a:pt x="792853" y="6457"/>
                      <a:pt x="860299" y="246107"/>
                      <a:pt x="921288" y="246824"/>
                    </a:cubicBezTo>
                    <a:cubicBezTo>
                      <a:pt x="982277" y="247541"/>
                      <a:pt x="1037525" y="10762"/>
                      <a:pt x="1097796" y="10045"/>
                    </a:cubicBezTo>
                    <a:cubicBezTo>
                      <a:pt x="1158067" y="9328"/>
                      <a:pt x="1221209" y="243236"/>
                      <a:pt x="1282915" y="242519"/>
                    </a:cubicBezTo>
                    <a:cubicBezTo>
                      <a:pt x="1344621" y="241802"/>
                      <a:pt x="1407045" y="5740"/>
                      <a:pt x="1468034" y="5740"/>
                    </a:cubicBezTo>
                    <a:cubicBezTo>
                      <a:pt x="1529023" y="5740"/>
                      <a:pt x="1588935" y="124129"/>
                      <a:pt x="1648847" y="242519"/>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Oval 96"/>
              <p:cNvSpPr/>
              <p:nvPr/>
            </p:nvSpPr>
            <p:spPr>
              <a:xfrm>
                <a:off x="6833801" y="3916398"/>
                <a:ext cx="858761" cy="834100"/>
              </a:xfrm>
              <a:prstGeom prst="ellipse">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8" name="Straight Arrow Connector 97"/>
              <p:cNvCxnSpPr/>
              <p:nvPr/>
            </p:nvCxnSpPr>
            <p:spPr>
              <a:xfrm flipV="1">
                <a:off x="4809925" y="2987247"/>
                <a:ext cx="1270000" cy="1209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rot="20160000" flipV="1">
                <a:off x="6027486" y="2711349"/>
                <a:ext cx="1270000" cy="1209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7733768" y="4050082"/>
                <a:ext cx="926413" cy="14624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7733768" y="4431733"/>
                <a:ext cx="926413" cy="14624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7741028" y="4311891"/>
                <a:ext cx="926413" cy="615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flipV="1">
                <a:off x="5321905" y="4493316"/>
                <a:ext cx="1306285" cy="328654"/>
              </a:xfrm>
              <a:prstGeom prst="straightConnector1">
                <a:avLst/>
              </a:prstGeom>
              <a:ln w="4762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sp>
          <p:nvSpPr>
            <p:cNvPr id="89" name="TextBox 88"/>
            <p:cNvSpPr txBox="1"/>
            <p:nvPr/>
          </p:nvSpPr>
          <p:spPr>
            <a:xfrm>
              <a:off x="4809924" y="2481387"/>
              <a:ext cx="1106383" cy="324863"/>
            </a:xfrm>
            <a:prstGeom prst="rect">
              <a:avLst/>
            </a:prstGeom>
            <a:noFill/>
          </p:spPr>
          <p:txBody>
            <a:bodyPr wrap="square" rtlCol="0">
              <a:spAutoFit/>
            </a:bodyPr>
            <a:lstStyle/>
            <a:p>
              <a:r>
                <a:rPr lang="en-US" b="1" i="1" dirty="0" smtClean="0"/>
                <a:t>p = (</a:t>
              </a:r>
              <a:r>
                <a:rPr lang="en-US" b="1" i="1" dirty="0" err="1" smtClean="0"/>
                <a:t>E,k</a:t>
              </a:r>
              <a:r>
                <a:rPr lang="en-US" b="1" i="1" dirty="0" smtClean="0"/>
                <a:t>)</a:t>
              </a:r>
              <a:endParaRPr lang="en-US" b="1" i="1" dirty="0"/>
            </a:p>
          </p:txBody>
        </p:sp>
        <p:sp>
          <p:nvSpPr>
            <p:cNvPr id="90" name="TextBox 89"/>
            <p:cNvSpPr txBox="1"/>
            <p:nvPr/>
          </p:nvSpPr>
          <p:spPr>
            <a:xfrm>
              <a:off x="7245048" y="1968807"/>
              <a:ext cx="1106383" cy="324863"/>
            </a:xfrm>
            <a:prstGeom prst="rect">
              <a:avLst/>
            </a:prstGeom>
            <a:noFill/>
          </p:spPr>
          <p:txBody>
            <a:bodyPr wrap="square" rtlCol="0">
              <a:spAutoFit/>
            </a:bodyPr>
            <a:lstStyle/>
            <a:p>
              <a:r>
                <a:rPr lang="en-US" b="1" i="1" dirty="0" smtClean="0"/>
                <a:t>p’ = (</a:t>
              </a:r>
              <a:r>
                <a:rPr lang="en-US" b="1" i="1" dirty="0" err="1" smtClean="0"/>
                <a:t>E’,k</a:t>
              </a:r>
              <a:r>
                <a:rPr lang="en-US" b="1" i="1" dirty="0" smtClean="0"/>
                <a:t>’)</a:t>
              </a:r>
              <a:endParaRPr lang="en-US" b="1" i="1" dirty="0"/>
            </a:p>
          </p:txBody>
        </p:sp>
        <p:sp>
          <p:nvSpPr>
            <p:cNvPr id="91" name="TextBox 90"/>
            <p:cNvSpPr txBox="1"/>
            <p:nvPr/>
          </p:nvSpPr>
          <p:spPr>
            <a:xfrm>
              <a:off x="6533100" y="2566158"/>
              <a:ext cx="307408" cy="324863"/>
            </a:xfrm>
            <a:prstGeom prst="rect">
              <a:avLst/>
            </a:prstGeom>
            <a:noFill/>
          </p:spPr>
          <p:txBody>
            <a:bodyPr wrap="square" rtlCol="0">
              <a:spAutoFit/>
            </a:bodyPr>
            <a:lstStyle/>
            <a:p>
              <a:r>
                <a:rPr lang="en-US" dirty="0" smtClean="0"/>
                <a:t>θ</a:t>
              </a:r>
              <a:endParaRPr lang="en-US" dirty="0"/>
            </a:p>
          </p:txBody>
        </p:sp>
        <p:cxnSp>
          <p:nvCxnSpPr>
            <p:cNvPr id="92" name="Straight Arrow Connector 91"/>
            <p:cNvCxnSpPr>
              <a:stCxn id="96" idx="0"/>
            </p:cNvCxnSpPr>
            <p:nvPr/>
          </p:nvCxnSpPr>
          <p:spPr>
            <a:xfrm>
              <a:off x="6029592" y="2868527"/>
              <a:ext cx="1215456" cy="3265"/>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6588309" y="3175075"/>
              <a:ext cx="1106383" cy="324863"/>
            </a:xfrm>
            <a:prstGeom prst="rect">
              <a:avLst/>
            </a:prstGeom>
            <a:noFill/>
          </p:spPr>
          <p:txBody>
            <a:bodyPr wrap="square" rtlCol="0">
              <a:spAutoFit/>
            </a:bodyPr>
            <a:lstStyle/>
            <a:p>
              <a:r>
                <a:rPr lang="en-US" b="1" i="1" dirty="0" smtClean="0"/>
                <a:t>q = (ν,q)</a:t>
              </a:r>
              <a:endParaRPr lang="en-US" b="1" i="1" dirty="0"/>
            </a:p>
          </p:txBody>
        </p:sp>
        <p:sp>
          <p:nvSpPr>
            <p:cNvPr id="94" name="TextBox 93"/>
            <p:cNvSpPr txBox="1"/>
            <p:nvPr/>
          </p:nvSpPr>
          <p:spPr>
            <a:xfrm>
              <a:off x="4973542" y="4706515"/>
              <a:ext cx="1106383" cy="324863"/>
            </a:xfrm>
            <a:prstGeom prst="rect">
              <a:avLst/>
            </a:prstGeom>
            <a:noFill/>
          </p:spPr>
          <p:txBody>
            <a:bodyPr wrap="square" rtlCol="0">
              <a:spAutoFit/>
            </a:bodyPr>
            <a:lstStyle/>
            <a:p>
              <a:r>
                <a:rPr lang="en-US" b="1" i="1" dirty="0" smtClean="0"/>
                <a:t>P = (M,0)</a:t>
              </a:r>
              <a:endParaRPr lang="en-US" b="1" i="1" dirty="0"/>
            </a:p>
          </p:txBody>
        </p:sp>
        <p:sp>
          <p:nvSpPr>
            <p:cNvPr id="95" name="TextBox 94"/>
            <p:cNvSpPr txBox="1"/>
            <p:nvPr/>
          </p:nvSpPr>
          <p:spPr>
            <a:xfrm>
              <a:off x="8667441" y="4019793"/>
              <a:ext cx="1106383" cy="324863"/>
            </a:xfrm>
            <a:prstGeom prst="rect">
              <a:avLst/>
            </a:prstGeom>
            <a:noFill/>
          </p:spPr>
          <p:txBody>
            <a:bodyPr wrap="square" rtlCol="0">
              <a:spAutoFit/>
            </a:bodyPr>
            <a:lstStyle/>
            <a:p>
              <a:r>
                <a:rPr lang="en-US" b="1" i="1" dirty="0" smtClean="0"/>
                <a:t>W</a:t>
              </a:r>
              <a:endParaRPr lang="en-US" b="1" i="1" dirty="0"/>
            </a:p>
          </p:txBody>
        </p:sp>
      </p:grpSp>
      <p:sp>
        <p:nvSpPr>
          <p:cNvPr id="34" name="Right Arrow 33"/>
          <p:cNvSpPr/>
          <p:nvPr/>
        </p:nvSpPr>
        <p:spPr>
          <a:xfrm>
            <a:off x="2851100" y="4349768"/>
            <a:ext cx="510451" cy="252419"/>
          </a:xfrm>
          <a:prstGeom prst="rightArrow">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rot="16200000">
            <a:off x="2847232" y="3948301"/>
            <a:ext cx="446442" cy="252419"/>
          </a:xfrm>
          <a:prstGeom prst="rightArrow">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a:off x="568852" y="2830752"/>
            <a:ext cx="642742" cy="1588"/>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567747" y="2969195"/>
            <a:ext cx="642742" cy="1588"/>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5826644" y="1357793"/>
            <a:ext cx="2588990" cy="646331"/>
          </a:xfrm>
          <a:prstGeom prst="rect">
            <a:avLst/>
          </a:prstGeom>
          <a:noFill/>
        </p:spPr>
        <p:txBody>
          <a:bodyPr wrap="square" rtlCol="0">
            <a:spAutoFit/>
          </a:bodyPr>
          <a:lstStyle/>
          <a:p>
            <a:pPr algn="ctr"/>
            <a:r>
              <a:rPr lang="en-US" i="1" dirty="0" smtClean="0">
                <a:latin typeface="Cambria"/>
                <a:cs typeface="Cambria"/>
              </a:rPr>
              <a:t>Inclusive</a:t>
            </a:r>
            <a:r>
              <a:rPr lang="en-US" i="1" dirty="0" smtClean="0">
                <a:solidFill>
                  <a:schemeClr val="accent5"/>
                </a:solidFill>
                <a:latin typeface="Cambria"/>
                <a:cs typeface="Cambria"/>
              </a:rPr>
              <a:t> </a:t>
            </a:r>
            <a:r>
              <a:rPr lang="en-US" b="1" i="1" dirty="0" smtClean="0">
                <a:solidFill>
                  <a:schemeClr val="accent3"/>
                </a:solidFill>
                <a:latin typeface="Cambria"/>
                <a:cs typeface="Cambria"/>
              </a:rPr>
              <a:t>polarized</a:t>
            </a:r>
            <a:r>
              <a:rPr lang="en-US" i="1" dirty="0" smtClean="0">
                <a:solidFill>
                  <a:schemeClr val="accent5"/>
                </a:solidFill>
                <a:latin typeface="Cambria"/>
                <a:cs typeface="Cambria"/>
              </a:rPr>
              <a:t> </a:t>
            </a:r>
          </a:p>
          <a:p>
            <a:pPr algn="ctr"/>
            <a:r>
              <a:rPr lang="en-US" i="1" dirty="0" smtClean="0">
                <a:solidFill>
                  <a:srgbClr val="000000"/>
                </a:solidFill>
                <a:latin typeface="Cambria"/>
                <a:cs typeface="Cambria"/>
              </a:rPr>
              <a:t>cross sections</a:t>
            </a:r>
            <a:endParaRPr lang="en-US" i="1" dirty="0">
              <a:solidFill>
                <a:srgbClr val="000000"/>
              </a:solidFill>
              <a:latin typeface="Cambria"/>
              <a:cs typeface="Cambria"/>
            </a:endParaRPr>
          </a:p>
        </p:txBody>
      </p:sp>
      <p:sp>
        <p:nvSpPr>
          <p:cNvPr id="48" name="TextBox 47"/>
          <p:cNvSpPr txBox="1"/>
          <p:nvPr/>
        </p:nvSpPr>
        <p:spPr>
          <a:xfrm>
            <a:off x="5825287" y="3974566"/>
            <a:ext cx="2763916" cy="646331"/>
          </a:xfrm>
          <a:prstGeom prst="rect">
            <a:avLst/>
          </a:prstGeom>
          <a:noFill/>
        </p:spPr>
        <p:txBody>
          <a:bodyPr wrap="square" rtlCol="0">
            <a:spAutoFit/>
          </a:bodyPr>
          <a:lstStyle/>
          <a:p>
            <a:pPr algn="ctr"/>
            <a:r>
              <a:rPr lang="en-US" dirty="0" smtClean="0">
                <a:solidFill>
                  <a:schemeClr val="accent3"/>
                </a:solidFill>
                <a:latin typeface="Cambria"/>
                <a:cs typeface="Cambria"/>
              </a:rPr>
              <a:t>g</a:t>
            </a:r>
            <a:r>
              <a:rPr lang="en-US" baseline="-25000" dirty="0" smtClean="0">
                <a:solidFill>
                  <a:schemeClr val="accent3"/>
                </a:solidFill>
                <a:latin typeface="Cambria"/>
                <a:cs typeface="Cambria"/>
              </a:rPr>
              <a:t>1</a:t>
            </a:r>
            <a:r>
              <a:rPr lang="en-US" dirty="0" smtClean="0">
                <a:solidFill>
                  <a:schemeClr val="accent3"/>
                </a:solidFill>
                <a:latin typeface="Cambria"/>
                <a:cs typeface="Cambria"/>
              </a:rPr>
              <a:t>,g</a:t>
            </a:r>
            <a:r>
              <a:rPr lang="en-US" baseline="-25000" dirty="0" smtClean="0">
                <a:solidFill>
                  <a:schemeClr val="accent3"/>
                </a:solidFill>
                <a:latin typeface="Cambria"/>
                <a:cs typeface="Cambria"/>
              </a:rPr>
              <a:t>2</a:t>
            </a:r>
            <a:r>
              <a:rPr lang="en-US" dirty="0" smtClean="0">
                <a:solidFill>
                  <a:schemeClr val="accent3"/>
                </a:solidFill>
                <a:latin typeface="Cambria"/>
                <a:cs typeface="Cambria"/>
              </a:rPr>
              <a:t> are related to the spin distribution</a:t>
            </a:r>
            <a:endParaRPr lang="en-US" dirty="0">
              <a:solidFill>
                <a:schemeClr val="accent3"/>
              </a:solidFill>
              <a:latin typeface="Cambria"/>
              <a:cs typeface="Cambria"/>
            </a:endParaRPr>
          </a:p>
        </p:txBody>
      </p:sp>
      <p:sp>
        <p:nvSpPr>
          <p:cNvPr id="46" name="Rectangle 45"/>
          <p:cNvSpPr/>
          <p:nvPr/>
        </p:nvSpPr>
        <p:spPr>
          <a:xfrm>
            <a:off x="277032" y="973074"/>
            <a:ext cx="2210862" cy="707886"/>
          </a:xfrm>
          <a:prstGeom prst="rect">
            <a:avLst/>
          </a:prstGeom>
        </p:spPr>
        <p:txBody>
          <a:bodyPr wrap="none">
            <a:spAutoFit/>
          </a:bodyPr>
          <a:lstStyle/>
          <a:p>
            <a:r>
              <a:rPr lang="en-US" dirty="0" smtClean="0">
                <a:latin typeface="Rockwell"/>
                <a:cs typeface="Rockwell"/>
              </a:rPr>
              <a:t> </a:t>
            </a:r>
            <a:r>
              <a:rPr lang="en-US" sz="4000" dirty="0" err="1" smtClean="0">
                <a:latin typeface="Rockwell"/>
                <a:cs typeface="Rockwell"/>
              </a:rPr>
              <a:t>N(e,e’)X</a:t>
            </a:r>
            <a:endParaRPr lang="en-US" sz="4000" dirty="0"/>
          </a:p>
        </p:txBody>
      </p:sp>
      <p:sp>
        <p:nvSpPr>
          <p:cNvPr id="52" name="Rounded Rectangle 51"/>
          <p:cNvSpPr/>
          <p:nvPr/>
        </p:nvSpPr>
        <p:spPr>
          <a:xfrm>
            <a:off x="7207245" y="2448773"/>
            <a:ext cx="697770" cy="306414"/>
          </a:xfrm>
          <a:prstGeom prst="roundRect">
            <a:avLst/>
          </a:prstGeom>
          <a:solidFill>
            <a:schemeClr val="accent3">
              <a:alpha val="3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ounded Rectangle 52"/>
          <p:cNvSpPr/>
          <p:nvPr/>
        </p:nvSpPr>
        <p:spPr>
          <a:xfrm>
            <a:off x="8321276" y="2448773"/>
            <a:ext cx="688626" cy="306414"/>
          </a:xfrm>
          <a:prstGeom prst="roundRect">
            <a:avLst/>
          </a:prstGeom>
          <a:solidFill>
            <a:schemeClr val="accent3">
              <a:alpha val="3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p:cNvSpPr/>
          <p:nvPr/>
        </p:nvSpPr>
        <p:spPr>
          <a:xfrm>
            <a:off x="8321276" y="3268474"/>
            <a:ext cx="688626" cy="306414"/>
          </a:xfrm>
          <a:prstGeom prst="roundRect">
            <a:avLst/>
          </a:prstGeom>
          <a:solidFill>
            <a:schemeClr val="accent3">
              <a:alpha val="3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ounded Rectangle 54"/>
          <p:cNvSpPr/>
          <p:nvPr/>
        </p:nvSpPr>
        <p:spPr>
          <a:xfrm>
            <a:off x="7216389" y="3268474"/>
            <a:ext cx="688626" cy="306414"/>
          </a:xfrm>
          <a:prstGeom prst="roundRect">
            <a:avLst/>
          </a:prstGeom>
          <a:solidFill>
            <a:schemeClr val="accent3">
              <a:alpha val="3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descr="equations.pdf"/>
          <p:cNvPicPr>
            <a:picLocks noChangeAspect="1"/>
          </p:cNvPicPr>
          <p:nvPr/>
        </p:nvPicPr>
        <mc:AlternateContent>
          <mc:Choice xmlns:ma="http://schemas.microsoft.com/office/mac/drawingml/2008/main" Requires="ma">
            <p:blipFill>
              <a:blip r:embed="rId4"/>
              <a:srcRect l="10873" t="24397" r="9626" b="60968"/>
              <a:stretch>
                <a:fillRect/>
              </a:stretch>
            </p:blipFill>
          </mc:Choice>
          <mc:Fallback>
            <p:blipFill>
              <a:blip r:embed="rId5"/>
              <a:srcRect l="10873" t="24397" r="9626" b="60968"/>
              <a:stretch>
                <a:fillRect/>
              </a:stretch>
            </p:blipFill>
          </mc:Fallback>
        </mc:AlternateContent>
        <p:spPr>
          <a:xfrm>
            <a:off x="3609365" y="2283786"/>
            <a:ext cx="5544033" cy="788645"/>
          </a:xfrm>
          <a:prstGeom prst="rect">
            <a:avLst/>
          </a:prstGeom>
        </p:spPr>
      </p:pic>
      <p:pic>
        <p:nvPicPr>
          <p:cNvPr id="50" name="Picture 49" descr="equations.pdf"/>
          <p:cNvPicPr>
            <a:picLocks noChangeAspect="1"/>
          </p:cNvPicPr>
          <p:nvPr/>
        </p:nvPicPr>
        <mc:AlternateContent>
          <mc:Choice xmlns:ma="http://schemas.microsoft.com/office/mac/drawingml/2008/main" Requires="ma">
            <p:blipFill>
              <a:blip r:embed="rId4"/>
              <a:srcRect l="10873" t="40626" r="9626" b="43146"/>
              <a:stretch>
                <a:fillRect/>
              </a:stretch>
            </p:blipFill>
          </mc:Choice>
          <mc:Fallback>
            <p:blipFill>
              <a:blip r:embed="rId5"/>
              <a:srcRect l="10873" t="40626" r="9626" b="43146"/>
              <a:stretch>
                <a:fillRect/>
              </a:stretch>
            </p:blipFill>
          </mc:Fallback>
        </mc:AlternateContent>
        <p:spPr>
          <a:xfrm>
            <a:off x="4006020" y="2920932"/>
            <a:ext cx="5544033" cy="874497"/>
          </a:xfrm>
          <a:prstGeom prst="rect">
            <a:avLst/>
          </a:prstGeom>
        </p:spPr>
      </p:pic>
      <p:sp>
        <p:nvSpPr>
          <p:cNvPr id="40" name="TextBox 39"/>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6</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Septum Magnet</a:t>
            </a:r>
            <a:endParaRPr lang="en-US" sz="4000" dirty="0">
              <a:latin typeface="Rockwell"/>
              <a:cs typeface="Rockwell"/>
            </a:endParaRPr>
          </a:p>
        </p:txBody>
      </p:sp>
      <p:sp>
        <p:nvSpPr>
          <p:cNvPr id="17" name="Rounded Rectangle 16"/>
          <p:cNvSpPr/>
          <p:nvPr/>
        </p:nvSpPr>
        <p:spPr>
          <a:xfrm>
            <a:off x="6329875" y="3054311"/>
            <a:ext cx="402133" cy="1514205"/>
          </a:xfrm>
          <a:prstGeom prst="roundRect">
            <a:avLst/>
          </a:prstGeom>
          <a:solidFill>
            <a:schemeClr val="accent6">
              <a:alpha val="7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p:cNvSpPr/>
          <p:nvPr/>
        </p:nvSpPr>
        <p:spPr>
          <a:xfrm>
            <a:off x="744691" y="3550772"/>
            <a:ext cx="278018" cy="496461"/>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ed Rectangle 18"/>
          <p:cNvSpPr/>
          <p:nvPr/>
        </p:nvSpPr>
        <p:spPr>
          <a:xfrm>
            <a:off x="1500966" y="3674887"/>
            <a:ext cx="278018" cy="317735"/>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ounded Rectangle 19"/>
          <p:cNvSpPr/>
          <p:nvPr/>
        </p:nvSpPr>
        <p:spPr>
          <a:xfrm>
            <a:off x="1158408" y="3674887"/>
            <a:ext cx="278018" cy="317735"/>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ounded Rectangle 20"/>
          <p:cNvSpPr/>
          <p:nvPr/>
        </p:nvSpPr>
        <p:spPr>
          <a:xfrm>
            <a:off x="4095802" y="3633515"/>
            <a:ext cx="218443" cy="372346"/>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le 21"/>
          <p:cNvSpPr/>
          <p:nvPr/>
        </p:nvSpPr>
        <p:spPr>
          <a:xfrm>
            <a:off x="4385404" y="3633515"/>
            <a:ext cx="218443" cy="372346"/>
          </a:xfrm>
          <a:prstGeom prst="roundRect">
            <a:avLst/>
          </a:prstGeom>
          <a:solidFill>
            <a:schemeClr val="accent1">
              <a:alpha val="2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a:spLocks noChangeAspect="1"/>
          </p:cNvSpPr>
          <p:nvPr/>
        </p:nvSpPr>
        <p:spPr>
          <a:xfrm>
            <a:off x="4812864" y="3397707"/>
            <a:ext cx="849867" cy="846788"/>
          </a:xfrm>
          <a:prstGeom prst="ellipse">
            <a:avLst/>
          </a:prstGeom>
          <a:solidFill>
            <a:schemeClr val="accent4">
              <a:alpha val="25000"/>
            </a:schemeClr>
          </a:solidFill>
          <a:ln>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945822" y="3615698"/>
            <a:ext cx="957355" cy="431537"/>
          </a:xfrm>
          <a:prstGeom prst="rect">
            <a:avLst/>
          </a:prstGeom>
          <a:solidFill>
            <a:srgbClr val="F0EE2B">
              <a:alpha val="25000"/>
            </a:srgbClr>
          </a:solidFill>
          <a:ln>
            <a:solidFill>
              <a:srgbClr val="D8D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rot="1957585" flipV="1">
            <a:off x="6841212" y="4448974"/>
            <a:ext cx="1609458" cy="964141"/>
          </a:xfrm>
          <a:prstGeom prst="rect">
            <a:avLst/>
          </a:prstGeom>
          <a:solidFill>
            <a:schemeClr val="accent3">
              <a:alpha val="25000"/>
            </a:schemeClr>
          </a:solidFill>
          <a:ln>
            <a:solidFill>
              <a:srgbClr val="4F62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808048" y="3685074"/>
            <a:ext cx="366498" cy="254663"/>
          </a:xfrm>
          <a:prstGeom prst="rect">
            <a:avLst/>
          </a:prstGeom>
          <a:solidFill>
            <a:schemeClr val="accent2">
              <a:lumMod val="75000"/>
              <a:alpha val="25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015944" y="3615698"/>
            <a:ext cx="957355" cy="431537"/>
          </a:xfrm>
          <a:prstGeom prst="rect">
            <a:avLst/>
          </a:prstGeom>
          <a:solidFill>
            <a:srgbClr val="F0EE2B">
              <a:alpha val="25000"/>
            </a:srgbClr>
          </a:solidFill>
          <a:ln>
            <a:solidFill>
              <a:srgbClr val="D8D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rot="19642415" flipH="1" flipV="1">
            <a:off x="6862931" y="2270196"/>
            <a:ext cx="1609458" cy="964141"/>
          </a:xfrm>
          <a:prstGeom prst="rect">
            <a:avLst/>
          </a:prstGeom>
          <a:solidFill>
            <a:schemeClr val="accent3">
              <a:alpha val="25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124115" y="3816157"/>
            <a:ext cx="5228314" cy="2194"/>
          </a:xfrm>
          <a:prstGeom prst="straightConnector1">
            <a:avLst/>
          </a:prstGeom>
          <a:ln w="25400" cap="flat" cmpd="sng" algn="ctr">
            <a:solidFill>
              <a:srgbClr val="000000"/>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58"/>
          <p:cNvCxnSpPr/>
          <p:nvPr/>
        </p:nvCxnSpPr>
        <p:spPr>
          <a:xfrm flipV="1">
            <a:off x="5301314" y="3409866"/>
            <a:ext cx="1274583" cy="413581"/>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59"/>
          <p:cNvCxnSpPr/>
          <p:nvPr/>
        </p:nvCxnSpPr>
        <p:spPr>
          <a:xfrm flipV="1">
            <a:off x="6575897" y="2061390"/>
            <a:ext cx="2321062" cy="1348476"/>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301314" y="3835439"/>
            <a:ext cx="1274583" cy="413581"/>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575897" y="4256959"/>
            <a:ext cx="2321062" cy="1348476"/>
          </a:xfrm>
          <a:prstGeom prst="straightConnector1">
            <a:avLst/>
          </a:prstGeom>
          <a:ln w="25400" cap="flat" cmpd="sng" algn="ctr">
            <a:solidFill>
              <a:schemeClr val="tx1"/>
            </a:solidFill>
            <a:prstDash val="sysDash"/>
            <a:round/>
            <a:headEnd type="none" w="med" len="med"/>
            <a:tailEnd type="arrow" w="med" len="sm"/>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5335467" y="3820871"/>
            <a:ext cx="3371469" cy="2194"/>
          </a:xfrm>
          <a:prstGeom prst="straightConnector1">
            <a:avLst/>
          </a:prstGeom>
          <a:ln w="25400" cap="flat" cmpd="sng" algn="ctr">
            <a:solidFill>
              <a:schemeClr val="bg1">
                <a:lumMod val="75000"/>
              </a:schemeClr>
            </a:solidFill>
            <a:prstDash val="sysDash"/>
            <a:round/>
            <a:headEnd type="none" w="med" len="med"/>
            <a:tailEnd type="none" w="med" len="sm"/>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rot="19634174">
            <a:off x="6664335" y="2215127"/>
            <a:ext cx="1629824" cy="461665"/>
          </a:xfrm>
          <a:prstGeom prst="rect">
            <a:avLst/>
          </a:prstGeom>
          <a:noFill/>
        </p:spPr>
        <p:txBody>
          <a:bodyPr wrap="square" rtlCol="0">
            <a:spAutoFit/>
          </a:bodyPr>
          <a:lstStyle/>
          <a:p>
            <a:r>
              <a:rPr lang="en-US" sz="2400" dirty="0" smtClean="0">
                <a:solidFill>
                  <a:schemeClr val="bg1">
                    <a:lumMod val="85000"/>
                  </a:schemeClr>
                </a:solidFill>
              </a:rPr>
              <a:t>Left - HRS</a:t>
            </a:r>
            <a:endParaRPr lang="en-US" sz="2400" dirty="0">
              <a:solidFill>
                <a:schemeClr val="bg1">
                  <a:lumMod val="85000"/>
                </a:schemeClr>
              </a:solidFill>
            </a:endParaRPr>
          </a:p>
        </p:txBody>
      </p:sp>
      <p:sp>
        <p:nvSpPr>
          <p:cNvPr id="38" name="TextBox 37"/>
          <p:cNvSpPr txBox="1"/>
          <p:nvPr/>
        </p:nvSpPr>
        <p:spPr>
          <a:xfrm rot="1965826" flipH="1">
            <a:off x="6669707" y="4974869"/>
            <a:ext cx="1721972" cy="461665"/>
          </a:xfrm>
          <a:prstGeom prst="rect">
            <a:avLst/>
          </a:prstGeom>
          <a:noFill/>
        </p:spPr>
        <p:txBody>
          <a:bodyPr wrap="square" rtlCol="0">
            <a:spAutoFit/>
          </a:bodyPr>
          <a:lstStyle/>
          <a:p>
            <a:r>
              <a:rPr lang="en-US" sz="2400" dirty="0" smtClean="0">
                <a:solidFill>
                  <a:schemeClr val="bg1">
                    <a:lumMod val="85000"/>
                  </a:schemeClr>
                </a:solidFill>
              </a:rPr>
              <a:t>Right - HRS</a:t>
            </a:r>
            <a:endParaRPr lang="en-US" sz="2400" dirty="0">
              <a:solidFill>
                <a:schemeClr val="bg1">
                  <a:lumMod val="85000"/>
                </a:schemeClr>
              </a:solidFill>
            </a:endParaRPr>
          </a:p>
        </p:txBody>
      </p:sp>
      <p:sp>
        <p:nvSpPr>
          <p:cNvPr id="39" name="TextBox 38"/>
          <p:cNvSpPr txBox="1"/>
          <p:nvPr/>
        </p:nvSpPr>
        <p:spPr>
          <a:xfrm>
            <a:off x="4771867" y="4683050"/>
            <a:ext cx="1366381" cy="461665"/>
          </a:xfrm>
          <a:prstGeom prst="rect">
            <a:avLst/>
          </a:prstGeom>
          <a:noFill/>
        </p:spPr>
        <p:txBody>
          <a:bodyPr wrap="square" rtlCol="0">
            <a:spAutoFit/>
          </a:bodyPr>
          <a:lstStyle/>
          <a:p>
            <a:r>
              <a:rPr lang="en-US" sz="2400" dirty="0" smtClean="0">
                <a:solidFill>
                  <a:schemeClr val="bg1">
                    <a:lumMod val="85000"/>
                  </a:schemeClr>
                </a:solidFill>
              </a:rPr>
              <a:t>Target</a:t>
            </a:r>
            <a:endParaRPr lang="en-US" sz="2400" dirty="0">
              <a:solidFill>
                <a:schemeClr val="bg1">
                  <a:lumMod val="85000"/>
                </a:schemeClr>
              </a:solidFill>
            </a:endParaRPr>
          </a:p>
        </p:txBody>
      </p:sp>
      <p:sp>
        <p:nvSpPr>
          <p:cNvPr id="40" name="TextBox 39"/>
          <p:cNvSpPr txBox="1"/>
          <p:nvPr/>
        </p:nvSpPr>
        <p:spPr>
          <a:xfrm>
            <a:off x="2314302" y="4803439"/>
            <a:ext cx="1327084" cy="830997"/>
          </a:xfrm>
          <a:prstGeom prst="rect">
            <a:avLst/>
          </a:prstGeom>
          <a:noFill/>
        </p:spPr>
        <p:txBody>
          <a:bodyPr wrap="square" rtlCol="0">
            <a:spAutoFit/>
          </a:bodyPr>
          <a:lstStyle/>
          <a:p>
            <a:pPr algn="ctr"/>
            <a:r>
              <a:rPr lang="en-US" sz="2400" dirty="0" smtClean="0">
                <a:solidFill>
                  <a:schemeClr val="bg1">
                    <a:lumMod val="85000"/>
                  </a:schemeClr>
                </a:solidFill>
              </a:rPr>
              <a:t>Chicane Magnets</a:t>
            </a:r>
            <a:endParaRPr lang="en-US" sz="2400" dirty="0">
              <a:solidFill>
                <a:schemeClr val="bg1">
                  <a:lumMod val="85000"/>
                </a:schemeClr>
              </a:solidFill>
            </a:endParaRPr>
          </a:p>
        </p:txBody>
      </p:sp>
      <p:sp>
        <p:nvSpPr>
          <p:cNvPr id="41" name="TextBox 40"/>
          <p:cNvSpPr txBox="1"/>
          <p:nvPr/>
        </p:nvSpPr>
        <p:spPr>
          <a:xfrm>
            <a:off x="5354803" y="1543515"/>
            <a:ext cx="1950143" cy="830997"/>
          </a:xfrm>
          <a:prstGeom prst="rect">
            <a:avLst/>
          </a:prstGeom>
          <a:noFill/>
        </p:spPr>
        <p:txBody>
          <a:bodyPr wrap="square" rtlCol="0">
            <a:spAutoFit/>
          </a:bodyPr>
          <a:lstStyle/>
          <a:p>
            <a:r>
              <a:rPr lang="en-US" sz="2400" dirty="0" smtClean="0">
                <a:solidFill>
                  <a:srgbClr val="000000"/>
                </a:solidFill>
              </a:rPr>
              <a:t>Septum Magnet</a:t>
            </a:r>
            <a:endParaRPr lang="en-US" sz="2400" dirty="0">
              <a:solidFill>
                <a:srgbClr val="000000"/>
              </a:solidFill>
            </a:endParaRPr>
          </a:p>
        </p:txBody>
      </p:sp>
      <p:cxnSp>
        <p:nvCxnSpPr>
          <p:cNvPr id="42" name="Straight Arrow Connector 41"/>
          <p:cNvCxnSpPr/>
          <p:nvPr/>
        </p:nvCxnSpPr>
        <p:spPr>
          <a:xfrm rot="5400000" flipH="1" flipV="1">
            <a:off x="5026161" y="4561095"/>
            <a:ext cx="447844" cy="862"/>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3" name="Left Bracket 42"/>
          <p:cNvSpPr/>
          <p:nvPr/>
        </p:nvSpPr>
        <p:spPr>
          <a:xfrm rot="5400000" flipV="1">
            <a:off x="4252340" y="3222667"/>
            <a:ext cx="186173" cy="599890"/>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4" name="Straight Arrow Connector 43"/>
          <p:cNvCxnSpPr/>
          <p:nvPr/>
        </p:nvCxnSpPr>
        <p:spPr>
          <a:xfrm rot="16200000" flipH="1">
            <a:off x="3900528" y="2956965"/>
            <a:ext cx="579204" cy="248230"/>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16200000" flipV="1">
            <a:off x="516086" y="4472172"/>
            <a:ext cx="902056" cy="210475"/>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006909" y="1996083"/>
            <a:ext cx="1950143" cy="830997"/>
          </a:xfrm>
          <a:prstGeom prst="rect">
            <a:avLst/>
          </a:prstGeom>
          <a:noFill/>
        </p:spPr>
        <p:txBody>
          <a:bodyPr wrap="square" rtlCol="0">
            <a:spAutoFit/>
          </a:bodyPr>
          <a:lstStyle/>
          <a:p>
            <a:pPr algn="ctr"/>
            <a:r>
              <a:rPr lang="en-US" sz="2400" dirty="0" smtClean="0">
                <a:solidFill>
                  <a:schemeClr val="bg1">
                    <a:lumMod val="85000"/>
                  </a:schemeClr>
                </a:solidFill>
              </a:rPr>
              <a:t>Beam Current Monitors</a:t>
            </a:r>
            <a:endParaRPr lang="en-US" sz="2400" dirty="0">
              <a:solidFill>
                <a:schemeClr val="bg1">
                  <a:lumMod val="85000"/>
                </a:schemeClr>
              </a:solidFill>
            </a:endParaRPr>
          </a:p>
        </p:txBody>
      </p:sp>
      <p:sp>
        <p:nvSpPr>
          <p:cNvPr id="47" name="TextBox 46"/>
          <p:cNvSpPr txBox="1"/>
          <p:nvPr/>
        </p:nvSpPr>
        <p:spPr>
          <a:xfrm>
            <a:off x="97279" y="4977638"/>
            <a:ext cx="1950143" cy="830997"/>
          </a:xfrm>
          <a:prstGeom prst="rect">
            <a:avLst/>
          </a:prstGeom>
          <a:noFill/>
        </p:spPr>
        <p:txBody>
          <a:bodyPr wrap="square" rtlCol="0">
            <a:spAutoFit/>
          </a:bodyPr>
          <a:lstStyle/>
          <a:p>
            <a:pPr algn="ctr"/>
            <a:r>
              <a:rPr lang="en-US" sz="2400" dirty="0" smtClean="0">
                <a:solidFill>
                  <a:schemeClr val="bg1">
                    <a:lumMod val="85000"/>
                  </a:schemeClr>
                </a:solidFill>
              </a:rPr>
              <a:t>Beam Profile Monitors</a:t>
            </a:r>
            <a:endParaRPr lang="en-US" sz="2400" dirty="0">
              <a:solidFill>
                <a:schemeClr val="bg1">
                  <a:lumMod val="85000"/>
                </a:schemeClr>
              </a:solidFill>
            </a:endParaRPr>
          </a:p>
        </p:txBody>
      </p:sp>
      <p:sp>
        <p:nvSpPr>
          <p:cNvPr id="48" name="TextBox 47"/>
          <p:cNvSpPr txBox="1"/>
          <p:nvPr/>
        </p:nvSpPr>
        <p:spPr>
          <a:xfrm>
            <a:off x="525894" y="1996083"/>
            <a:ext cx="1950143" cy="830997"/>
          </a:xfrm>
          <a:prstGeom prst="rect">
            <a:avLst/>
          </a:prstGeom>
          <a:noFill/>
        </p:spPr>
        <p:txBody>
          <a:bodyPr wrap="square" rtlCol="0">
            <a:spAutoFit/>
          </a:bodyPr>
          <a:lstStyle/>
          <a:p>
            <a:pPr algn="ctr"/>
            <a:r>
              <a:rPr lang="en-US" sz="2400" dirty="0" smtClean="0">
                <a:solidFill>
                  <a:schemeClr val="bg1">
                    <a:lumMod val="85000"/>
                  </a:schemeClr>
                </a:solidFill>
              </a:rPr>
              <a:t>Slow/Fast Raster</a:t>
            </a:r>
            <a:endParaRPr lang="en-US" sz="2400" dirty="0">
              <a:solidFill>
                <a:schemeClr val="bg1">
                  <a:lumMod val="85000"/>
                </a:schemeClr>
              </a:solidFill>
            </a:endParaRPr>
          </a:p>
        </p:txBody>
      </p:sp>
      <p:sp>
        <p:nvSpPr>
          <p:cNvPr id="49" name="TextBox 48"/>
          <p:cNvSpPr txBox="1"/>
          <p:nvPr/>
        </p:nvSpPr>
        <p:spPr>
          <a:xfrm>
            <a:off x="5688056" y="5450258"/>
            <a:ext cx="1366381" cy="830997"/>
          </a:xfrm>
          <a:prstGeom prst="rect">
            <a:avLst/>
          </a:prstGeom>
          <a:noFill/>
        </p:spPr>
        <p:txBody>
          <a:bodyPr wrap="square" rtlCol="0">
            <a:spAutoFit/>
          </a:bodyPr>
          <a:lstStyle/>
          <a:p>
            <a:r>
              <a:rPr lang="en-US" sz="2400" dirty="0" smtClean="0">
                <a:solidFill>
                  <a:schemeClr val="bg1">
                    <a:lumMod val="85000"/>
                  </a:schemeClr>
                </a:solidFill>
              </a:rPr>
              <a:t>Local Dump</a:t>
            </a:r>
            <a:endParaRPr lang="en-US" sz="2400" dirty="0">
              <a:solidFill>
                <a:schemeClr val="bg1">
                  <a:lumMod val="85000"/>
                </a:schemeClr>
              </a:solidFill>
            </a:endParaRPr>
          </a:p>
        </p:txBody>
      </p:sp>
      <p:sp>
        <p:nvSpPr>
          <p:cNvPr id="50" name="Left Bracket 49"/>
          <p:cNvSpPr/>
          <p:nvPr/>
        </p:nvSpPr>
        <p:spPr>
          <a:xfrm rot="5400000" flipV="1">
            <a:off x="1379940" y="3205107"/>
            <a:ext cx="186173" cy="691328"/>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1" name="Straight Arrow Connector 50"/>
          <p:cNvCxnSpPr/>
          <p:nvPr/>
        </p:nvCxnSpPr>
        <p:spPr>
          <a:xfrm rot="16200000" flipH="1">
            <a:off x="5730234" y="2535168"/>
            <a:ext cx="649126" cy="366498"/>
          </a:xfrm>
          <a:prstGeom prst="straightConnector1">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16200000" flipV="1">
            <a:off x="5447057" y="4627936"/>
            <a:ext cx="1241743" cy="213236"/>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3" name="Left Bracket 52"/>
          <p:cNvSpPr/>
          <p:nvPr/>
        </p:nvSpPr>
        <p:spPr>
          <a:xfrm rot="16200000">
            <a:off x="2850222" y="3916882"/>
            <a:ext cx="186173" cy="654753"/>
          </a:xfrm>
          <a:prstGeom prst="leftBracket">
            <a:avLst/>
          </a:prstGeom>
          <a:ln w="38100"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4" name="Straight Arrow Connector 53"/>
          <p:cNvCxnSpPr/>
          <p:nvPr/>
        </p:nvCxnSpPr>
        <p:spPr>
          <a:xfrm rot="5400000" flipH="1" flipV="1">
            <a:off x="2741653" y="4669919"/>
            <a:ext cx="447844" cy="862"/>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rot="5400000">
            <a:off x="1192290" y="3073685"/>
            <a:ext cx="530254" cy="1588"/>
          </a:xfrm>
          <a:prstGeom prst="straightConnector1">
            <a:avLst/>
          </a:prstGeom>
          <a:ln w="38100" cap="flat" cmpd="sng" algn="ctr">
            <a:solidFill>
              <a:schemeClr val="bg1">
                <a:lumMod val="8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6" name="Freeform 55"/>
          <p:cNvSpPr/>
          <p:nvPr/>
        </p:nvSpPr>
        <p:spPr>
          <a:xfrm>
            <a:off x="6212703" y="3528541"/>
            <a:ext cx="137767" cy="281459"/>
          </a:xfrm>
          <a:custGeom>
            <a:avLst/>
            <a:gdLst>
              <a:gd name="connsiteX0" fmla="*/ 0 w 70937"/>
              <a:gd name="connsiteY0" fmla="*/ 0 h 281459"/>
              <a:gd name="connsiteX1" fmla="*/ 61784 w 70937"/>
              <a:gd name="connsiteY1" fmla="*/ 123567 h 281459"/>
              <a:gd name="connsiteX2" fmla="*/ 54919 w 70937"/>
              <a:gd name="connsiteY2" fmla="*/ 281459 h 281459"/>
            </a:gdLst>
            <a:ahLst/>
            <a:cxnLst>
              <a:cxn ang="0">
                <a:pos x="connsiteX0" y="connsiteY0"/>
              </a:cxn>
              <a:cxn ang="0">
                <a:pos x="connsiteX1" y="connsiteY1"/>
              </a:cxn>
              <a:cxn ang="0">
                <a:pos x="connsiteX2" y="connsiteY2"/>
              </a:cxn>
            </a:cxnLst>
            <a:rect l="l" t="t" r="r" b="b"/>
            <a:pathLst>
              <a:path w="70937" h="281459">
                <a:moveTo>
                  <a:pt x="0" y="0"/>
                </a:moveTo>
                <a:cubicBezTo>
                  <a:pt x="26315" y="38328"/>
                  <a:pt x="52631" y="76657"/>
                  <a:pt x="61784" y="123567"/>
                </a:cubicBezTo>
                <a:cubicBezTo>
                  <a:pt x="70937" y="170477"/>
                  <a:pt x="54919" y="281459"/>
                  <a:pt x="54919" y="281459"/>
                </a:cubicBez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TextBox 56"/>
          <p:cNvSpPr txBox="1"/>
          <p:nvPr/>
        </p:nvSpPr>
        <p:spPr>
          <a:xfrm>
            <a:off x="6284532" y="3449031"/>
            <a:ext cx="610190" cy="338554"/>
          </a:xfrm>
          <a:prstGeom prst="rect">
            <a:avLst/>
          </a:prstGeom>
          <a:noFill/>
        </p:spPr>
        <p:txBody>
          <a:bodyPr wrap="square" rtlCol="0">
            <a:spAutoFit/>
          </a:bodyPr>
          <a:lstStyle/>
          <a:p>
            <a:r>
              <a:rPr lang="en-US" sz="1600" dirty="0" smtClean="0">
                <a:solidFill>
                  <a:srgbClr val="000000"/>
                </a:solidFill>
              </a:rPr>
              <a:t>6°</a:t>
            </a:r>
            <a:endParaRPr lang="en-US" sz="1600" dirty="0">
              <a:solidFill>
                <a:srgbClr val="000000"/>
              </a:solidFill>
            </a:endParaRPr>
          </a:p>
        </p:txBody>
      </p:sp>
      <p:sp>
        <p:nvSpPr>
          <p:cNvPr id="58" name="Freeform 57"/>
          <p:cNvSpPr/>
          <p:nvPr/>
        </p:nvSpPr>
        <p:spPr>
          <a:xfrm>
            <a:off x="6761892" y="3823730"/>
            <a:ext cx="147594" cy="521729"/>
          </a:xfrm>
          <a:custGeom>
            <a:avLst/>
            <a:gdLst>
              <a:gd name="connsiteX0" fmla="*/ 61784 w 147594"/>
              <a:gd name="connsiteY0" fmla="*/ 0 h 521729"/>
              <a:gd name="connsiteX1" fmla="*/ 137297 w 147594"/>
              <a:gd name="connsiteY1" fmla="*/ 274594 h 521729"/>
              <a:gd name="connsiteX2" fmla="*/ 0 w 147594"/>
              <a:gd name="connsiteY2" fmla="*/ 521729 h 521729"/>
              <a:gd name="connsiteX3" fmla="*/ 0 w 147594"/>
              <a:gd name="connsiteY3" fmla="*/ 521729 h 521729"/>
            </a:gdLst>
            <a:ahLst/>
            <a:cxnLst>
              <a:cxn ang="0">
                <a:pos x="connsiteX0" y="connsiteY0"/>
              </a:cxn>
              <a:cxn ang="0">
                <a:pos x="connsiteX1" y="connsiteY1"/>
              </a:cxn>
              <a:cxn ang="0">
                <a:pos x="connsiteX2" y="connsiteY2"/>
              </a:cxn>
              <a:cxn ang="0">
                <a:pos x="connsiteX3" y="connsiteY3"/>
              </a:cxn>
            </a:cxnLst>
            <a:rect l="l" t="t" r="r" b="b"/>
            <a:pathLst>
              <a:path w="147594" h="521729">
                <a:moveTo>
                  <a:pt x="61784" y="0"/>
                </a:moveTo>
                <a:cubicBezTo>
                  <a:pt x="104689" y="93819"/>
                  <a:pt x="147594" y="187639"/>
                  <a:pt x="137297" y="274594"/>
                </a:cubicBezTo>
                <a:cubicBezTo>
                  <a:pt x="127000" y="361549"/>
                  <a:pt x="0" y="521729"/>
                  <a:pt x="0" y="521729"/>
                </a:cubicBezTo>
                <a:lnTo>
                  <a:pt x="0" y="521729"/>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TextBox 58"/>
          <p:cNvSpPr txBox="1"/>
          <p:nvPr/>
        </p:nvSpPr>
        <p:spPr>
          <a:xfrm>
            <a:off x="6854566" y="3812618"/>
            <a:ext cx="610190" cy="338554"/>
          </a:xfrm>
          <a:prstGeom prst="rect">
            <a:avLst/>
          </a:prstGeom>
          <a:noFill/>
        </p:spPr>
        <p:txBody>
          <a:bodyPr wrap="square" rtlCol="0">
            <a:spAutoFit/>
          </a:bodyPr>
          <a:lstStyle/>
          <a:p>
            <a:r>
              <a:rPr lang="en-US" sz="1600" dirty="0" smtClean="0">
                <a:solidFill>
                  <a:srgbClr val="000000"/>
                </a:solidFill>
              </a:rPr>
              <a:t>12.5°</a:t>
            </a:r>
            <a:endParaRPr lang="en-US" sz="1600" dirty="0">
              <a:solidFill>
                <a:srgbClr val="000000"/>
              </a:solidFill>
            </a:endParaRPr>
          </a:p>
        </p:txBody>
      </p:sp>
      <p:sp>
        <p:nvSpPr>
          <p:cNvPr id="60" name="TextBox 59"/>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60</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Septum Magnet</a:t>
            </a:r>
            <a:endParaRPr lang="en-US" sz="4000" dirty="0">
              <a:latin typeface="Rockwell"/>
              <a:cs typeface="Rockwell"/>
            </a:endParaRPr>
          </a:p>
        </p:txBody>
      </p:sp>
      <p:pic>
        <p:nvPicPr>
          <p:cNvPr id="60" name="Picture 129" descr="IMAG0297.jpg"/>
          <p:cNvPicPr>
            <a:picLocks noChangeAspect="1"/>
          </p:cNvPicPr>
          <p:nvPr/>
        </p:nvPicPr>
        <p:blipFill>
          <a:blip r:embed="rId4" cstate="print"/>
          <a:srcRect l="4846" r="8211"/>
          <a:stretch>
            <a:fillRect/>
          </a:stretch>
        </p:blipFill>
        <p:spPr>
          <a:xfrm>
            <a:off x="5195127" y="1701800"/>
            <a:ext cx="3410989" cy="2623666"/>
          </a:xfrm>
          <a:prstGeom prst="rect">
            <a:avLst/>
          </a:prstGeom>
          <a:ln>
            <a:solidFill>
              <a:srgbClr val="000000"/>
            </a:solidFill>
          </a:ln>
          <a:effectLst>
            <a:outerShdw blurRad="292100" dist="139700" dir="2700000" algn="tl" rotWithShape="0">
              <a:srgbClr val="333333">
                <a:alpha val="65000"/>
              </a:srgbClr>
            </a:outerShdw>
          </a:effectLst>
        </p:spPr>
      </p:pic>
      <p:sp>
        <p:nvSpPr>
          <p:cNvPr id="63" name="Content Placeholder 2"/>
          <p:cNvSpPr txBox="1">
            <a:spLocks/>
          </p:cNvSpPr>
          <p:nvPr/>
        </p:nvSpPr>
        <p:spPr>
          <a:xfrm>
            <a:off x="457200" y="1214238"/>
            <a:ext cx="3920565" cy="5335985"/>
          </a:xfrm>
          <a:prstGeom prst="rect">
            <a:avLst/>
          </a:prstGeom>
        </p:spPr>
        <p:txBody>
          <a:bodyPr vert="horz" lIns="91440" tIns="45720" rIns="91440" bIns="45720" rtlCol="0">
            <a:normAutofit fontScale="92500" lnSpcReduction="20000"/>
          </a:bodyPr>
          <a:lstStyle/>
          <a:p>
            <a:pPr marL="342900" lvl="0" indent="-342900">
              <a:spcBef>
                <a:spcPct val="20000"/>
              </a:spcBef>
              <a:buFont typeface="Arial"/>
              <a:buChar char="•"/>
            </a:pPr>
            <a:r>
              <a:rPr lang="en-US" sz="2000" dirty="0" smtClean="0">
                <a:latin typeface="Cambria"/>
                <a:cs typeface="Cambria"/>
              </a:rPr>
              <a:t>Needed to bend scattered electrons horizontally from 6° to 12.5° into the HRS</a:t>
            </a:r>
          </a:p>
          <a:p>
            <a:pPr marL="342900" lvl="0" indent="-342900">
              <a:spcBef>
                <a:spcPct val="20000"/>
              </a:spcBef>
              <a:buFont typeface="Arial"/>
              <a:buChar char="•"/>
            </a:pPr>
            <a:endParaRPr lang="en-US" sz="2000" dirty="0" smtClean="0">
              <a:latin typeface="Cambria"/>
              <a:cs typeface="Cambria"/>
            </a:endParaRPr>
          </a:p>
          <a:p>
            <a:pPr marL="342900" lvl="0" indent="-342900">
              <a:spcBef>
                <a:spcPct val="20000"/>
              </a:spcBef>
              <a:buFont typeface="Arial"/>
              <a:buChar char="•"/>
            </a:pPr>
            <a:r>
              <a:rPr lang="en-US" sz="2000" dirty="0" smtClean="0">
                <a:latin typeface="Cambria"/>
                <a:cs typeface="Cambria"/>
              </a:rPr>
              <a:t>Endless source of headaches</a:t>
            </a:r>
          </a:p>
          <a:p>
            <a:pPr marL="342900" lvl="0" indent="-342900">
              <a:spcBef>
                <a:spcPct val="20000"/>
              </a:spcBef>
              <a:buFont typeface="Arial"/>
              <a:buChar char="•"/>
            </a:pPr>
            <a:endParaRPr lang="en-US" sz="2000" dirty="0" smtClean="0">
              <a:latin typeface="Cambria"/>
              <a:cs typeface="Cambria"/>
            </a:endParaRPr>
          </a:p>
          <a:p>
            <a:pPr marL="342900" lvl="0" indent="-342900">
              <a:spcBef>
                <a:spcPct val="20000"/>
              </a:spcBef>
            </a:pPr>
            <a:endParaRPr lang="en-US" sz="2000" dirty="0" smtClean="0">
              <a:latin typeface="Cambria"/>
              <a:cs typeface="Cambria"/>
            </a:endParaRPr>
          </a:p>
          <a:p>
            <a:pPr marL="342900" lvl="0" indent="-342900">
              <a:spcBef>
                <a:spcPct val="20000"/>
              </a:spcBef>
            </a:pPr>
            <a:endParaRPr lang="en-US" sz="2000" dirty="0" smtClean="0">
              <a:latin typeface="Cambria"/>
              <a:cs typeface="Cambria"/>
            </a:endParaRPr>
          </a:p>
          <a:p>
            <a:pPr marL="800100" lvl="1" indent="-342900">
              <a:spcBef>
                <a:spcPct val="20000"/>
              </a:spcBef>
              <a:buFont typeface="Arial"/>
              <a:buChar char="•"/>
            </a:pPr>
            <a:endParaRPr lang="en-US" sz="3636" dirty="0" smtClean="0">
              <a:latin typeface="Cambria"/>
              <a:cs typeface="Cambria"/>
            </a:endParaRPr>
          </a:p>
          <a:p>
            <a:pPr marL="342900" lvl="0" indent="-342900">
              <a:spcBef>
                <a:spcPct val="20000"/>
              </a:spcBef>
            </a:pPr>
            <a:r>
              <a:rPr lang="en-US" sz="3636" dirty="0" smtClean="0">
                <a:latin typeface="Cambria"/>
                <a:cs typeface="Cambria"/>
              </a:rPr>
              <a:t>  </a:t>
            </a:r>
          </a:p>
          <a:p>
            <a:pPr marL="342900" lvl="0" indent="-342900">
              <a:spcBef>
                <a:spcPct val="20000"/>
              </a:spcBef>
              <a:buFont typeface="Arial"/>
              <a:buChar char="•"/>
            </a:pPr>
            <a:endParaRPr lang="en-US" sz="3636" dirty="0" smtClean="0">
              <a:latin typeface="Cambria"/>
              <a:cs typeface="Cambria"/>
            </a:endParaRPr>
          </a:p>
          <a:p>
            <a:pPr marL="342900" lvl="0" indent="-342900">
              <a:spcBef>
                <a:spcPct val="20000"/>
              </a:spcBef>
              <a:buFont typeface="Arial"/>
              <a:buChar char="•"/>
            </a:pPr>
            <a:endParaRPr lang="en-US" sz="3200" dirty="0" smtClean="0">
              <a:latin typeface="Cambria"/>
              <a:cs typeface="Cambria"/>
            </a:endParaRPr>
          </a:p>
          <a:p>
            <a:pPr marL="800100" lvl="1" indent="-342900">
              <a:spcBef>
                <a:spcPct val="20000"/>
              </a:spcBef>
              <a:buFont typeface="Arial"/>
              <a:buChar char="•"/>
            </a:pPr>
            <a:endParaRPr lang="en-US" sz="2000" dirty="0" smtClean="0">
              <a:latin typeface="Cambri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chemeClr val="tx1"/>
                </a:solidFill>
                <a:effectLst/>
                <a:uLnTx/>
                <a:uFillTx/>
                <a:latin typeface="Cambria"/>
                <a:ea typeface="+mn-ea"/>
                <a:cs typeface="Cambria"/>
              </a:rPr>
              <a:t>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Cambria"/>
              <a:ea typeface="+mn-ea"/>
              <a:cs typeface="Cambria"/>
            </a:endParaRPr>
          </a:p>
        </p:txBody>
      </p:sp>
      <p:graphicFrame>
        <p:nvGraphicFramePr>
          <p:cNvPr id="10" name="Table 9"/>
          <p:cNvGraphicFramePr>
            <a:graphicFrameLocks noGrp="1"/>
          </p:cNvGraphicFramePr>
          <p:nvPr/>
        </p:nvGraphicFramePr>
        <p:xfrm>
          <a:off x="819342" y="3383781"/>
          <a:ext cx="3451785" cy="1066800"/>
        </p:xfrm>
        <a:graphic>
          <a:graphicData uri="http://schemas.openxmlformats.org/drawingml/2006/table">
            <a:tbl>
              <a:tblPr firstRow="1" bandRow="1">
                <a:tableStyleId>{5C22544A-7EE6-4342-B048-85BDC9FD1C3A}</a:tableStyleId>
              </a:tblPr>
              <a:tblGrid>
                <a:gridCol w="1150595"/>
                <a:gridCol w="1150595"/>
                <a:gridCol w="1150595"/>
              </a:tblGrid>
              <a:tr h="533400">
                <a:tc>
                  <a:txBody>
                    <a:bodyPr/>
                    <a:lstStyle/>
                    <a:p>
                      <a:pPr marL="342900" indent="-342900" algn="ctr">
                        <a:buNone/>
                      </a:pPr>
                      <a:r>
                        <a:rPr lang="en-US" sz="2000" baseline="0" dirty="0" smtClean="0">
                          <a:solidFill>
                            <a:schemeClr val="tx1"/>
                          </a:solidFill>
                        </a:rPr>
                        <a:t>1 (ideal)</a:t>
                      </a:r>
                      <a:endParaRPr lang="en-US" sz="2000"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000" dirty="0" smtClean="0">
                          <a:solidFill>
                            <a:schemeClr val="tx1"/>
                          </a:solidFill>
                        </a:rPr>
                        <a:t>2</a:t>
                      </a:r>
                      <a:endParaRPr lang="en-US" sz="2000"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000" dirty="0" smtClean="0">
                          <a:solidFill>
                            <a:schemeClr val="tx1"/>
                          </a:solidFill>
                        </a:rPr>
                        <a:t>3</a:t>
                      </a:r>
                      <a:endParaRPr lang="en-US" sz="2000"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33400">
                <a:tc>
                  <a:txBody>
                    <a:bodyPr/>
                    <a:lstStyle/>
                    <a:p>
                      <a:pPr algn="ctr"/>
                      <a:r>
                        <a:rPr lang="en-US" sz="2000" dirty="0" smtClean="0"/>
                        <a:t>48-48-16</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000" dirty="0" smtClean="0"/>
                        <a:t>40-32-16</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000" dirty="0" smtClean="0"/>
                        <a:t>40-0-16</a:t>
                      </a:r>
                      <a:endParaRPr lang="en-US" sz="20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11" name="TextBox 10"/>
          <p:cNvSpPr txBox="1"/>
          <p:nvPr/>
        </p:nvSpPr>
        <p:spPr>
          <a:xfrm>
            <a:off x="1155891" y="2922116"/>
            <a:ext cx="2988236" cy="400110"/>
          </a:xfrm>
          <a:prstGeom prst="rect">
            <a:avLst/>
          </a:prstGeom>
          <a:noFill/>
        </p:spPr>
        <p:txBody>
          <a:bodyPr wrap="square" rtlCol="0">
            <a:spAutoFit/>
          </a:bodyPr>
          <a:lstStyle/>
          <a:p>
            <a:r>
              <a:rPr lang="en-US" sz="2000" i="1" dirty="0" smtClean="0"/>
              <a:t>Septum Coil Configuration</a:t>
            </a:r>
            <a:endParaRPr lang="en-US" sz="2000" i="1" dirty="0"/>
          </a:p>
        </p:txBody>
      </p:sp>
      <p:sp>
        <p:nvSpPr>
          <p:cNvPr id="12" name="TextBox 11"/>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61</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solidFill>
                  <a:srgbClr val="000000"/>
                </a:solidFill>
                <a:latin typeface="Rockwell"/>
                <a:cs typeface="Rockwell"/>
              </a:rPr>
              <a:t>Optics</a:t>
            </a:r>
            <a:endParaRPr lang="en-US" sz="4000" dirty="0">
              <a:solidFill>
                <a:srgbClr val="000000"/>
              </a:solidFill>
              <a:latin typeface="Rockwell"/>
              <a:cs typeface="Rockwell"/>
            </a:endParaRPr>
          </a:p>
        </p:txBody>
      </p:sp>
      <p:sp>
        <p:nvSpPr>
          <p:cNvPr id="63" name="Content Placeholder 2"/>
          <p:cNvSpPr txBox="1">
            <a:spLocks/>
          </p:cNvSpPr>
          <p:nvPr/>
        </p:nvSpPr>
        <p:spPr>
          <a:xfrm>
            <a:off x="457201" y="1214238"/>
            <a:ext cx="8005010" cy="1312393"/>
          </a:xfrm>
          <a:prstGeom prst="rect">
            <a:avLst/>
          </a:prstGeom>
        </p:spPr>
        <p:txBody>
          <a:bodyPr vert="horz" lIns="91440" tIns="45720" rIns="91440" bIns="45720" rtlCol="0">
            <a:normAutofit fontScale="25000" lnSpcReduction="20000"/>
          </a:bodyPr>
          <a:lstStyle/>
          <a:p>
            <a:pPr marL="342900" lvl="0" indent="-342900">
              <a:spcBef>
                <a:spcPct val="20000"/>
              </a:spcBef>
              <a:buFont typeface="Arial"/>
              <a:buChar char="•"/>
            </a:pPr>
            <a:r>
              <a:rPr lang="en-US" sz="8000" dirty="0" smtClean="0">
                <a:latin typeface="Cambria"/>
                <a:cs typeface="Cambria"/>
              </a:rPr>
              <a:t>Use tracking information from </a:t>
            </a:r>
            <a:r>
              <a:rPr lang="en-US" sz="8000" dirty="0" err="1" smtClean="0">
                <a:latin typeface="Cambria"/>
                <a:cs typeface="Cambria"/>
              </a:rPr>
              <a:t>VDCs</a:t>
            </a:r>
            <a:r>
              <a:rPr lang="en-US" sz="8000" dirty="0" smtClean="0">
                <a:latin typeface="Cambria"/>
                <a:cs typeface="Cambria"/>
              </a:rPr>
              <a:t> to reconstruct kinematic variables of scattered electrons</a:t>
            </a:r>
          </a:p>
          <a:p>
            <a:pPr marL="342900" lvl="0" indent="-342900">
              <a:spcBef>
                <a:spcPct val="20000"/>
              </a:spcBef>
              <a:buFont typeface="Arial"/>
              <a:buChar char="•"/>
            </a:pPr>
            <a:endParaRPr lang="en-US" sz="8000" dirty="0" smtClean="0">
              <a:latin typeface="Cambria"/>
              <a:cs typeface="Cambria"/>
            </a:endParaRPr>
          </a:p>
          <a:p>
            <a:pPr marL="342900" lvl="0" indent="-342900">
              <a:spcBef>
                <a:spcPct val="20000"/>
              </a:spcBef>
              <a:buFont typeface="Arial"/>
              <a:buChar char="•"/>
            </a:pPr>
            <a:r>
              <a:rPr lang="en-US" sz="8000" dirty="0" smtClean="0">
                <a:latin typeface="Cambria"/>
                <a:cs typeface="Cambria"/>
              </a:rPr>
              <a:t>Goal is to determine the scattering angle with 0.5% systematic uncertainty (2% contribution to the cross section)</a:t>
            </a:r>
          </a:p>
          <a:p>
            <a:pPr marL="342900" lvl="0" indent="-342900">
              <a:spcBef>
                <a:spcPct val="20000"/>
              </a:spcBef>
            </a:pPr>
            <a:endParaRPr lang="en-US" sz="2000" dirty="0" smtClean="0">
              <a:latin typeface="Cambria"/>
              <a:cs typeface="Cambria"/>
            </a:endParaRPr>
          </a:p>
          <a:p>
            <a:pPr marL="800100" lvl="1" indent="-342900">
              <a:spcBef>
                <a:spcPct val="20000"/>
              </a:spcBef>
              <a:buFont typeface="Arial"/>
              <a:buChar char="•"/>
            </a:pPr>
            <a:endParaRPr lang="en-US" sz="3636" dirty="0" smtClean="0">
              <a:latin typeface="Cambria"/>
              <a:cs typeface="Cambria"/>
            </a:endParaRPr>
          </a:p>
          <a:p>
            <a:pPr marL="342900" lvl="0" indent="-342900">
              <a:spcBef>
                <a:spcPct val="20000"/>
              </a:spcBef>
            </a:pPr>
            <a:r>
              <a:rPr lang="en-US" sz="3636" dirty="0" smtClean="0">
                <a:latin typeface="Cambria"/>
                <a:cs typeface="Cambria"/>
              </a:rPr>
              <a:t>  </a:t>
            </a:r>
          </a:p>
          <a:p>
            <a:pPr marL="342900" lvl="0" indent="-342900">
              <a:spcBef>
                <a:spcPct val="20000"/>
              </a:spcBef>
              <a:buFont typeface="Arial"/>
              <a:buChar char="•"/>
            </a:pPr>
            <a:endParaRPr lang="en-US" sz="3636" dirty="0" smtClean="0">
              <a:latin typeface="Cambria"/>
              <a:cs typeface="Cambria"/>
            </a:endParaRPr>
          </a:p>
          <a:p>
            <a:pPr marL="342900" lvl="0" indent="-342900">
              <a:spcBef>
                <a:spcPct val="20000"/>
              </a:spcBef>
              <a:buFont typeface="Arial"/>
              <a:buChar char="•"/>
            </a:pPr>
            <a:endParaRPr lang="en-US" sz="3200" dirty="0" smtClean="0">
              <a:latin typeface="Cambria"/>
              <a:cs typeface="Cambria"/>
            </a:endParaRPr>
          </a:p>
          <a:p>
            <a:pPr marL="800100" lvl="1" indent="-342900">
              <a:spcBef>
                <a:spcPct val="20000"/>
              </a:spcBef>
              <a:buFont typeface="Arial"/>
              <a:buChar char="•"/>
            </a:pPr>
            <a:endParaRPr lang="en-US" sz="2000" dirty="0" smtClean="0">
              <a:latin typeface="Cambri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chemeClr val="tx1"/>
                </a:solidFill>
                <a:effectLst/>
                <a:uLnTx/>
                <a:uFillTx/>
                <a:latin typeface="Cambria"/>
                <a:ea typeface="+mn-ea"/>
                <a:cs typeface="Cambria"/>
              </a:rPr>
              <a:t>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Cambria"/>
              <a:ea typeface="+mn-ea"/>
              <a:cs typeface="Cambria"/>
            </a:endParaRPr>
          </a:p>
        </p:txBody>
      </p:sp>
      <p:grpSp>
        <p:nvGrpSpPr>
          <p:cNvPr id="52" name="Group 51"/>
          <p:cNvGrpSpPr/>
          <p:nvPr/>
        </p:nvGrpSpPr>
        <p:grpSpPr>
          <a:xfrm>
            <a:off x="2948875" y="2867822"/>
            <a:ext cx="2866627" cy="3541644"/>
            <a:chOff x="3044125" y="2867822"/>
            <a:chExt cx="2866627" cy="3541644"/>
          </a:xfrm>
        </p:grpSpPr>
        <p:grpSp>
          <p:nvGrpSpPr>
            <p:cNvPr id="47" name="Group 46"/>
            <p:cNvGrpSpPr/>
            <p:nvPr/>
          </p:nvGrpSpPr>
          <p:grpSpPr>
            <a:xfrm>
              <a:off x="3044125" y="3052489"/>
              <a:ext cx="2866627" cy="3356977"/>
              <a:chOff x="2250375" y="2749419"/>
              <a:chExt cx="2866627" cy="3356977"/>
            </a:xfrm>
          </p:grpSpPr>
          <p:grpSp>
            <p:nvGrpSpPr>
              <p:cNvPr id="42" name="Group 41"/>
              <p:cNvGrpSpPr/>
              <p:nvPr/>
            </p:nvGrpSpPr>
            <p:grpSpPr>
              <a:xfrm>
                <a:off x="2250375" y="2749419"/>
                <a:ext cx="2738594" cy="3324165"/>
                <a:chOff x="1895946" y="3279497"/>
                <a:chExt cx="2738594" cy="3324165"/>
              </a:xfrm>
            </p:grpSpPr>
            <p:pic>
              <p:nvPicPr>
                <p:cNvPr id="40" name="Picture 39" descr="Screen shot 2013-06-10 at 12.24.56 PM.png"/>
                <p:cNvPicPr>
                  <a:picLocks noChangeAspect="1"/>
                </p:cNvPicPr>
                <p:nvPr/>
              </p:nvPicPr>
              <p:blipFill>
                <a:blip r:embed="rId4"/>
                <a:srcRect r="50000"/>
                <a:stretch>
                  <a:fillRect/>
                </a:stretch>
              </p:blipFill>
              <p:spPr>
                <a:xfrm>
                  <a:off x="1934119" y="3405436"/>
                  <a:ext cx="2700421" cy="3198226"/>
                </a:xfrm>
                <a:prstGeom prst="rect">
                  <a:avLst/>
                </a:prstGeom>
              </p:spPr>
            </p:pic>
            <p:sp>
              <p:nvSpPr>
                <p:cNvPr id="26" name="Rectangle 25"/>
                <p:cNvSpPr/>
                <p:nvPr/>
              </p:nvSpPr>
              <p:spPr>
                <a:xfrm>
                  <a:off x="3683820" y="6384099"/>
                  <a:ext cx="882488" cy="20619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2065223" y="3397242"/>
                  <a:ext cx="252717" cy="52130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rot="16200000">
                  <a:off x="1430717" y="3744726"/>
                  <a:ext cx="1269012" cy="338554"/>
                </a:xfrm>
                <a:prstGeom prst="rect">
                  <a:avLst/>
                </a:prstGeom>
                <a:noFill/>
              </p:spPr>
              <p:txBody>
                <a:bodyPr wrap="square" rtlCol="0">
                  <a:spAutoFit/>
                </a:bodyPr>
                <a:lstStyle/>
                <a:p>
                  <a:r>
                    <a:rPr lang="en-US" sz="1600" dirty="0" smtClean="0"/>
                    <a:t>sieve V [</a:t>
                  </a:r>
                  <a:r>
                    <a:rPr lang="en-US" sz="1600" dirty="0" err="1" smtClean="0"/>
                    <a:t>m</a:t>
                  </a:r>
                  <a:r>
                    <a:rPr lang="en-US" sz="1600" dirty="0" smtClean="0"/>
                    <a:t>]</a:t>
                  </a:r>
                  <a:endParaRPr lang="en-US" sz="1600" dirty="0"/>
                </a:p>
              </p:txBody>
            </p:sp>
          </p:grpSp>
          <p:sp>
            <p:nvSpPr>
              <p:cNvPr id="30" name="TextBox 29"/>
              <p:cNvSpPr txBox="1"/>
              <p:nvPr/>
            </p:nvSpPr>
            <p:spPr>
              <a:xfrm>
                <a:off x="3847990" y="5767842"/>
                <a:ext cx="1269012" cy="338554"/>
              </a:xfrm>
              <a:prstGeom prst="rect">
                <a:avLst/>
              </a:prstGeom>
              <a:noFill/>
            </p:spPr>
            <p:txBody>
              <a:bodyPr wrap="square" rtlCol="0">
                <a:spAutoFit/>
              </a:bodyPr>
              <a:lstStyle/>
              <a:p>
                <a:r>
                  <a:rPr lang="en-US" sz="1600" dirty="0" smtClean="0"/>
                  <a:t>sieve H [</a:t>
                </a:r>
                <a:r>
                  <a:rPr lang="en-US" sz="1600" dirty="0" err="1" smtClean="0"/>
                  <a:t>m</a:t>
                </a:r>
                <a:r>
                  <a:rPr lang="en-US" sz="1600" dirty="0" smtClean="0"/>
                  <a:t>]</a:t>
                </a:r>
                <a:endParaRPr lang="en-US" sz="1600" dirty="0"/>
              </a:p>
            </p:txBody>
          </p:sp>
        </p:grpSp>
        <p:sp>
          <p:nvSpPr>
            <p:cNvPr id="48" name="TextBox 47"/>
            <p:cNvSpPr txBox="1"/>
            <p:nvPr/>
          </p:nvSpPr>
          <p:spPr>
            <a:xfrm>
              <a:off x="3522310" y="2867822"/>
              <a:ext cx="2228659" cy="369332"/>
            </a:xfrm>
            <a:prstGeom prst="rect">
              <a:avLst/>
            </a:prstGeom>
            <a:noFill/>
          </p:spPr>
          <p:txBody>
            <a:bodyPr wrap="square" rtlCol="0">
              <a:spAutoFit/>
            </a:bodyPr>
            <a:lstStyle/>
            <a:p>
              <a:r>
                <a:rPr lang="en-US" dirty="0" smtClean="0">
                  <a:latin typeface="Cambria"/>
                  <a:cs typeface="Cambria"/>
                </a:rPr>
                <a:t>Before Optimization</a:t>
              </a:r>
              <a:endParaRPr lang="en-US" dirty="0">
                <a:latin typeface="Cambria"/>
                <a:cs typeface="Cambria"/>
              </a:endParaRPr>
            </a:p>
          </p:txBody>
        </p:sp>
      </p:grpSp>
      <p:grpSp>
        <p:nvGrpSpPr>
          <p:cNvPr id="53" name="Group 52"/>
          <p:cNvGrpSpPr/>
          <p:nvPr/>
        </p:nvGrpSpPr>
        <p:grpSpPr>
          <a:xfrm>
            <a:off x="6214681" y="2867822"/>
            <a:ext cx="2912584" cy="3541644"/>
            <a:chOff x="6024181" y="2867822"/>
            <a:chExt cx="2912584" cy="3541644"/>
          </a:xfrm>
        </p:grpSpPr>
        <p:grpSp>
          <p:nvGrpSpPr>
            <p:cNvPr id="46" name="Group 45"/>
            <p:cNvGrpSpPr/>
            <p:nvPr/>
          </p:nvGrpSpPr>
          <p:grpSpPr>
            <a:xfrm>
              <a:off x="6024181" y="3045194"/>
              <a:ext cx="2912584" cy="3364272"/>
              <a:chOff x="5362468" y="2396753"/>
              <a:chExt cx="2912584" cy="3364272"/>
            </a:xfrm>
          </p:grpSpPr>
          <p:pic>
            <p:nvPicPr>
              <p:cNvPr id="25" name="Picture 24" descr="Screen shot 2013-06-10 at 12.24.56 PM.png"/>
              <p:cNvPicPr>
                <a:picLocks noChangeAspect="1"/>
              </p:cNvPicPr>
              <p:nvPr/>
            </p:nvPicPr>
            <p:blipFill>
              <a:blip r:embed="rId4"/>
              <a:srcRect l="51485"/>
              <a:stretch>
                <a:fillRect/>
              </a:stretch>
            </p:blipFill>
            <p:spPr>
              <a:xfrm>
                <a:off x="5654842" y="2526631"/>
                <a:ext cx="2620210" cy="3198226"/>
              </a:xfrm>
              <a:prstGeom prst="rect">
                <a:avLst/>
              </a:prstGeom>
            </p:spPr>
          </p:pic>
          <p:sp>
            <p:nvSpPr>
              <p:cNvPr id="33" name="Rectangle 32"/>
              <p:cNvSpPr/>
              <p:nvPr/>
            </p:nvSpPr>
            <p:spPr>
              <a:xfrm>
                <a:off x="6499564" y="3215979"/>
                <a:ext cx="192481" cy="4537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7196708" y="5500071"/>
                <a:ext cx="1078344" cy="21867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rot="5400000">
                <a:off x="5483270" y="2703320"/>
                <a:ext cx="475164" cy="19123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7006040" y="5422471"/>
                <a:ext cx="1269012" cy="338554"/>
              </a:xfrm>
              <a:prstGeom prst="rect">
                <a:avLst/>
              </a:prstGeom>
              <a:noFill/>
            </p:spPr>
            <p:txBody>
              <a:bodyPr wrap="square" rtlCol="0">
                <a:spAutoFit/>
              </a:bodyPr>
              <a:lstStyle/>
              <a:p>
                <a:r>
                  <a:rPr lang="en-US" sz="1600" dirty="0" smtClean="0"/>
                  <a:t>sieve H [</a:t>
                </a:r>
                <a:r>
                  <a:rPr lang="en-US" sz="1600" dirty="0" err="1" smtClean="0"/>
                  <a:t>m</a:t>
                </a:r>
                <a:r>
                  <a:rPr lang="en-US" sz="1600" dirty="0" smtClean="0"/>
                  <a:t>]</a:t>
                </a:r>
                <a:endParaRPr lang="en-US" sz="1600" dirty="0"/>
              </a:p>
            </p:txBody>
          </p:sp>
          <p:sp>
            <p:nvSpPr>
              <p:cNvPr id="45" name="TextBox 44"/>
              <p:cNvSpPr txBox="1"/>
              <p:nvPr/>
            </p:nvSpPr>
            <p:spPr>
              <a:xfrm rot="16200000">
                <a:off x="4897239" y="2861982"/>
                <a:ext cx="1269012" cy="338554"/>
              </a:xfrm>
              <a:prstGeom prst="rect">
                <a:avLst/>
              </a:prstGeom>
              <a:noFill/>
            </p:spPr>
            <p:txBody>
              <a:bodyPr wrap="square" rtlCol="0">
                <a:spAutoFit/>
              </a:bodyPr>
              <a:lstStyle/>
              <a:p>
                <a:r>
                  <a:rPr lang="en-US" sz="1600" dirty="0" smtClean="0"/>
                  <a:t>sieve V [</a:t>
                </a:r>
                <a:r>
                  <a:rPr lang="en-US" sz="1600" dirty="0" err="1" smtClean="0"/>
                  <a:t>m</a:t>
                </a:r>
                <a:r>
                  <a:rPr lang="en-US" sz="1600" dirty="0" smtClean="0"/>
                  <a:t>]</a:t>
                </a:r>
                <a:endParaRPr lang="en-US" sz="1600" dirty="0"/>
              </a:p>
            </p:txBody>
          </p:sp>
        </p:grpSp>
        <p:sp>
          <p:nvSpPr>
            <p:cNvPr id="49" name="TextBox 48"/>
            <p:cNvSpPr txBox="1"/>
            <p:nvPr/>
          </p:nvSpPr>
          <p:spPr>
            <a:xfrm>
              <a:off x="6684560" y="2867822"/>
              <a:ext cx="2228659" cy="369332"/>
            </a:xfrm>
            <a:prstGeom prst="rect">
              <a:avLst/>
            </a:prstGeom>
            <a:noFill/>
          </p:spPr>
          <p:txBody>
            <a:bodyPr wrap="square" rtlCol="0">
              <a:spAutoFit/>
            </a:bodyPr>
            <a:lstStyle/>
            <a:p>
              <a:r>
                <a:rPr lang="en-US" dirty="0" smtClean="0">
                  <a:latin typeface="Cambria"/>
                  <a:cs typeface="Cambria"/>
                </a:rPr>
                <a:t>After Calibration</a:t>
              </a:r>
              <a:endParaRPr lang="en-US" dirty="0">
                <a:latin typeface="Cambria"/>
                <a:cs typeface="Cambria"/>
              </a:endParaRPr>
            </a:p>
          </p:txBody>
        </p:sp>
      </p:grpSp>
      <p:pic>
        <p:nvPicPr>
          <p:cNvPr id="50" name="Picture 49" descr="65660-39005-07_sieve6deg.pdf"/>
          <p:cNvPicPr>
            <a:picLocks noChangeAspect="1"/>
          </p:cNvPicPr>
          <p:nvPr/>
        </p:nvPicPr>
        <mc:AlternateContent>
          <mc:Choice xmlns:ma="http://schemas.microsoft.com/office/mac/drawingml/2008/main" Requires="ma">
            <p:blipFill>
              <a:blip r:embed="rId5"/>
              <a:srcRect l="49593" t="80793" r="23323" b="10715"/>
              <a:stretch>
                <a:fillRect/>
              </a:stretch>
            </p:blipFill>
          </mc:Choice>
          <mc:Fallback>
            <p:blipFill>
              <a:blip r:embed="rId6"/>
              <a:srcRect l="49593" t="80793" r="23323" b="10715"/>
              <a:stretch>
                <a:fillRect/>
              </a:stretch>
            </p:blipFill>
          </mc:Fallback>
        </mc:AlternateContent>
        <p:spPr>
          <a:xfrm rot="16200000">
            <a:off x="-36703" y="3933080"/>
            <a:ext cx="3047998" cy="1481665"/>
          </a:xfrm>
          <a:prstGeom prst="rect">
            <a:avLst/>
          </a:prstGeom>
        </p:spPr>
      </p:pic>
      <p:sp>
        <p:nvSpPr>
          <p:cNvPr id="51" name="TextBox 50"/>
          <p:cNvSpPr txBox="1"/>
          <p:nvPr/>
        </p:nvSpPr>
        <p:spPr>
          <a:xfrm>
            <a:off x="787378" y="2867822"/>
            <a:ext cx="1440750" cy="369332"/>
          </a:xfrm>
          <a:prstGeom prst="rect">
            <a:avLst/>
          </a:prstGeom>
          <a:noFill/>
        </p:spPr>
        <p:txBody>
          <a:bodyPr wrap="square" rtlCol="0">
            <a:spAutoFit/>
          </a:bodyPr>
          <a:lstStyle/>
          <a:p>
            <a:pPr algn="ctr"/>
            <a:r>
              <a:rPr lang="en-US" dirty="0" smtClean="0">
                <a:latin typeface="Cambria"/>
                <a:cs typeface="Cambria"/>
              </a:rPr>
              <a:t>Sieve Slit</a:t>
            </a:r>
            <a:endParaRPr lang="en-US" dirty="0">
              <a:latin typeface="Cambria"/>
              <a:cs typeface="Cambria"/>
            </a:endParaRPr>
          </a:p>
        </p:txBody>
      </p:sp>
      <p:cxnSp>
        <p:nvCxnSpPr>
          <p:cNvPr id="55" name="Straight Arrow Connector 54"/>
          <p:cNvCxnSpPr/>
          <p:nvPr/>
        </p:nvCxnSpPr>
        <p:spPr>
          <a:xfrm>
            <a:off x="5849704" y="4554537"/>
            <a:ext cx="633180" cy="15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62</a:t>
            </a:r>
            <a:endParaRPr lang="en-US" sz="1600" dirty="0">
              <a:solidFill>
                <a:schemeClr val="bg1">
                  <a:lumMod val="65000"/>
                </a:schemeClr>
              </a:solidFill>
            </a:endParaRPr>
          </a:p>
        </p:txBody>
      </p:sp>
      <p:sp>
        <p:nvSpPr>
          <p:cNvPr id="34" name="TextBox 33"/>
          <p:cNvSpPr txBox="1"/>
          <p:nvPr/>
        </p:nvSpPr>
        <p:spPr>
          <a:xfrm>
            <a:off x="6850358" y="6363286"/>
            <a:ext cx="2397125" cy="307777"/>
          </a:xfrm>
          <a:prstGeom prst="rect">
            <a:avLst/>
          </a:prstGeom>
          <a:noFill/>
        </p:spPr>
        <p:txBody>
          <a:bodyPr wrap="square" rtlCol="0">
            <a:spAutoFit/>
          </a:bodyPr>
          <a:lstStyle/>
          <a:p>
            <a:r>
              <a:rPr lang="en-US" sz="1400" dirty="0" smtClean="0">
                <a:latin typeface="Cambria"/>
                <a:cs typeface="Cambria"/>
              </a:rPr>
              <a:t>Courtesy of C. </a:t>
            </a:r>
            <a:r>
              <a:rPr lang="en-US" sz="1400" dirty="0" err="1" smtClean="0">
                <a:latin typeface="Cambria"/>
                <a:cs typeface="Cambria"/>
              </a:rPr>
              <a:t>Gu</a:t>
            </a:r>
            <a:endParaRPr lang="en-US" sz="1400" dirty="0">
              <a:latin typeface="Cambria"/>
              <a:cs typeface="Cambria"/>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err="1" smtClean="0">
                <a:latin typeface="Rockwell"/>
                <a:cs typeface="Rockwell"/>
              </a:rPr>
              <a:t>Møller</a:t>
            </a:r>
            <a:r>
              <a:rPr lang="en-US" sz="4000" dirty="0" smtClean="0">
                <a:latin typeface="Rockwell"/>
                <a:cs typeface="Rockwell"/>
              </a:rPr>
              <a:t> </a:t>
            </a:r>
            <a:r>
              <a:rPr lang="en-US" sz="4000" dirty="0" err="1" smtClean="0">
                <a:latin typeface="Rockwell"/>
                <a:cs typeface="Rockwell"/>
              </a:rPr>
              <a:t>Polarimeter</a:t>
            </a:r>
            <a:endParaRPr lang="en-US" sz="4000" dirty="0">
              <a:latin typeface="Rockwell"/>
              <a:cs typeface="Rockwell"/>
            </a:endParaRPr>
          </a:p>
        </p:txBody>
      </p:sp>
      <p:sp>
        <p:nvSpPr>
          <p:cNvPr id="63" name="Content Placeholder 2"/>
          <p:cNvSpPr txBox="1">
            <a:spLocks/>
          </p:cNvSpPr>
          <p:nvPr/>
        </p:nvSpPr>
        <p:spPr>
          <a:xfrm>
            <a:off x="457201" y="1214238"/>
            <a:ext cx="3682440" cy="5335985"/>
          </a:xfrm>
          <a:prstGeom prst="rect">
            <a:avLst/>
          </a:prstGeom>
        </p:spPr>
        <p:txBody>
          <a:bodyPr vert="horz" lIns="91440" tIns="45720" rIns="91440" bIns="45720" rtlCol="0">
            <a:normAutofit fontScale="92500" lnSpcReduction="20000"/>
          </a:bodyPr>
          <a:lstStyle/>
          <a:p>
            <a:pPr marL="342900" lvl="0" indent="-342900">
              <a:spcBef>
                <a:spcPct val="20000"/>
              </a:spcBef>
              <a:buFont typeface="Arial"/>
              <a:buChar char="•"/>
            </a:pPr>
            <a:r>
              <a:rPr lang="en-US" sz="2162" dirty="0" smtClean="0">
                <a:latin typeface="Cambria"/>
                <a:cs typeface="Cambria"/>
              </a:rPr>
              <a:t>Exploits </a:t>
            </a:r>
            <a:r>
              <a:rPr lang="en-US" sz="2162" dirty="0" err="1" smtClean="0">
                <a:latin typeface="Cambria"/>
                <a:cs typeface="Cambria"/>
              </a:rPr>
              <a:t>Møller</a:t>
            </a:r>
            <a:r>
              <a:rPr lang="en-US" sz="2162" dirty="0" smtClean="0">
                <a:latin typeface="Cambria"/>
                <a:cs typeface="Cambria"/>
              </a:rPr>
              <a:t> scattering of polarized electrons off polarized atomic electrons in a magnetic field</a:t>
            </a:r>
          </a:p>
          <a:p>
            <a:pPr marL="342900" lvl="0" indent="-342900">
              <a:spcBef>
                <a:spcPct val="20000"/>
              </a:spcBef>
              <a:buFont typeface="Arial"/>
              <a:buChar char="•"/>
            </a:pPr>
            <a:endParaRPr lang="en-US" sz="2162" dirty="0" smtClean="0">
              <a:latin typeface="Cambria"/>
              <a:cs typeface="Cambria"/>
            </a:endParaRPr>
          </a:p>
          <a:p>
            <a:pPr marL="342900" lvl="0" indent="-342900">
              <a:spcBef>
                <a:spcPct val="20000"/>
              </a:spcBef>
              <a:buFont typeface="Arial"/>
              <a:buChar char="•"/>
            </a:pPr>
            <a:r>
              <a:rPr lang="en-US" sz="2162" dirty="0" smtClean="0">
                <a:latin typeface="Cambria"/>
                <a:cs typeface="Cambria"/>
              </a:rPr>
              <a:t>Achieved beam polarization ~80-90%</a:t>
            </a:r>
          </a:p>
          <a:p>
            <a:pPr marL="342900" lvl="0" indent="-342900">
              <a:spcBef>
                <a:spcPct val="20000"/>
              </a:spcBef>
            </a:pPr>
            <a:endParaRPr lang="en-US" sz="2000" dirty="0" smtClean="0">
              <a:latin typeface="Cambria"/>
              <a:cs typeface="Cambria"/>
            </a:endParaRPr>
          </a:p>
          <a:p>
            <a:pPr marL="800100" lvl="1" indent="-342900">
              <a:spcBef>
                <a:spcPct val="20000"/>
              </a:spcBef>
              <a:buFont typeface="Arial"/>
              <a:buChar char="•"/>
            </a:pPr>
            <a:endParaRPr lang="en-US" sz="3636" dirty="0" smtClean="0">
              <a:latin typeface="Cambria"/>
              <a:cs typeface="Cambria"/>
            </a:endParaRPr>
          </a:p>
          <a:p>
            <a:pPr marL="342900" lvl="0" indent="-342900">
              <a:spcBef>
                <a:spcPct val="20000"/>
              </a:spcBef>
            </a:pPr>
            <a:r>
              <a:rPr lang="en-US" sz="3636" dirty="0" smtClean="0">
                <a:latin typeface="Cambria"/>
                <a:cs typeface="Cambria"/>
              </a:rPr>
              <a:t>  </a:t>
            </a:r>
          </a:p>
          <a:p>
            <a:pPr marL="342900" lvl="0" indent="-342900">
              <a:spcBef>
                <a:spcPct val="20000"/>
              </a:spcBef>
              <a:buFont typeface="Arial"/>
              <a:buChar char="•"/>
            </a:pPr>
            <a:endParaRPr lang="en-US" sz="3636" dirty="0" smtClean="0">
              <a:latin typeface="Cambria"/>
              <a:cs typeface="Cambria"/>
            </a:endParaRPr>
          </a:p>
          <a:p>
            <a:pPr marL="342900" lvl="0" indent="-342900">
              <a:spcBef>
                <a:spcPct val="20000"/>
              </a:spcBef>
              <a:buFont typeface="Arial"/>
              <a:buChar char="•"/>
            </a:pPr>
            <a:endParaRPr lang="en-US" sz="3200" dirty="0" smtClean="0">
              <a:latin typeface="Cambria"/>
              <a:cs typeface="Cambria"/>
            </a:endParaRPr>
          </a:p>
          <a:p>
            <a:pPr marL="800100" lvl="1" indent="-342900">
              <a:spcBef>
                <a:spcPct val="20000"/>
              </a:spcBef>
              <a:buFont typeface="Arial"/>
              <a:buChar char="•"/>
            </a:pPr>
            <a:endParaRPr lang="en-US" sz="2000" dirty="0" smtClean="0">
              <a:latin typeface="Cambri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chemeClr val="tx1"/>
                </a:solidFill>
                <a:effectLst/>
                <a:uLnTx/>
                <a:uFillTx/>
                <a:latin typeface="Cambria"/>
                <a:ea typeface="+mn-ea"/>
                <a:cs typeface="Cambria"/>
              </a:rPr>
              <a:t>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Cambria"/>
              <a:ea typeface="+mn-ea"/>
              <a:cs typeface="Cambria"/>
            </a:endParaRPr>
          </a:p>
        </p:txBody>
      </p:sp>
      <p:pic>
        <p:nvPicPr>
          <p:cNvPr id="10" name="Picture 9"/>
          <p:cNvPicPr>
            <a:picLocks noChangeAspect="1"/>
          </p:cNvPicPr>
          <p:nvPr/>
        </p:nvPicPr>
        <p:blipFill>
          <a:blip r:embed="rId4">
            <a:lum bright="23000" contrast="29000"/>
          </a:blip>
          <a:srcRect b="11189"/>
          <a:stretch>
            <a:fillRect/>
          </a:stretch>
        </p:blipFill>
        <p:spPr>
          <a:xfrm>
            <a:off x="787592" y="3778250"/>
            <a:ext cx="3158506" cy="21038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moller.png"/>
          <p:cNvPicPr>
            <a:picLocks noChangeAspect="1"/>
          </p:cNvPicPr>
          <p:nvPr/>
        </p:nvPicPr>
        <p:blipFill>
          <a:blip r:embed="rId5"/>
          <a:stretch>
            <a:fillRect/>
          </a:stretch>
        </p:blipFill>
        <p:spPr>
          <a:xfrm>
            <a:off x="4139640" y="1722734"/>
            <a:ext cx="5109882" cy="3770016"/>
          </a:xfrm>
          <a:prstGeom prst="rect">
            <a:avLst/>
          </a:prstGeom>
        </p:spPr>
      </p:pic>
      <p:sp>
        <p:nvSpPr>
          <p:cNvPr id="12" name="TextBox 11"/>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63</a:t>
            </a:r>
            <a:endParaRPr lang="en-US" sz="1600" dirty="0">
              <a:solidFill>
                <a:schemeClr val="bg1">
                  <a:lumMod val="65000"/>
                </a:schemeClr>
              </a:solidFill>
            </a:endParaRPr>
          </a:p>
        </p:txBody>
      </p:sp>
      <p:sp>
        <p:nvSpPr>
          <p:cNvPr id="13" name="TextBox 12"/>
          <p:cNvSpPr txBox="1"/>
          <p:nvPr/>
        </p:nvSpPr>
        <p:spPr>
          <a:xfrm>
            <a:off x="4651375" y="1538068"/>
            <a:ext cx="1349375" cy="369332"/>
          </a:xfrm>
          <a:prstGeom prst="rect">
            <a:avLst/>
          </a:prstGeom>
          <a:noFill/>
        </p:spPr>
        <p:txBody>
          <a:bodyPr wrap="square" rtlCol="0">
            <a:spAutoFit/>
          </a:bodyPr>
          <a:lstStyle/>
          <a:p>
            <a:r>
              <a:rPr lang="en-US" dirty="0" smtClean="0">
                <a:latin typeface="Cambria"/>
                <a:cs typeface="Cambria"/>
              </a:rPr>
              <a:t>side view</a:t>
            </a:r>
            <a:endParaRPr lang="en-US" dirty="0">
              <a:latin typeface="Cambria"/>
              <a:cs typeface="Cambria"/>
            </a:endParaRPr>
          </a:p>
        </p:txBody>
      </p:sp>
      <p:sp>
        <p:nvSpPr>
          <p:cNvPr id="14" name="TextBox 13"/>
          <p:cNvSpPr txBox="1"/>
          <p:nvPr/>
        </p:nvSpPr>
        <p:spPr>
          <a:xfrm>
            <a:off x="4651375" y="5157568"/>
            <a:ext cx="1349375" cy="369332"/>
          </a:xfrm>
          <a:prstGeom prst="rect">
            <a:avLst/>
          </a:prstGeom>
          <a:noFill/>
        </p:spPr>
        <p:txBody>
          <a:bodyPr wrap="square" rtlCol="0">
            <a:spAutoFit/>
          </a:bodyPr>
          <a:lstStyle/>
          <a:p>
            <a:r>
              <a:rPr lang="en-US" dirty="0" smtClean="0">
                <a:latin typeface="Cambria"/>
                <a:cs typeface="Cambria"/>
              </a:rPr>
              <a:t>top view</a:t>
            </a:r>
            <a:endParaRPr lang="en-US" dirty="0">
              <a:latin typeface="Cambria"/>
              <a:cs typeface="Cambria"/>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Analysis</a:t>
            </a:r>
            <a:endParaRPr lang="en-US" sz="4000" dirty="0">
              <a:latin typeface="Rockwell"/>
              <a:cs typeface="Rockwell"/>
            </a:endParaRPr>
          </a:p>
        </p:txBody>
      </p:sp>
      <p:sp>
        <p:nvSpPr>
          <p:cNvPr id="12" name="TextBox 11"/>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63</a:t>
            </a:r>
            <a:endParaRPr lang="en-US" sz="1600" dirty="0">
              <a:solidFill>
                <a:schemeClr val="bg1">
                  <a:lumMod val="65000"/>
                </a:schemeClr>
              </a:solidFill>
            </a:endParaRPr>
          </a:p>
        </p:txBody>
      </p:sp>
      <p:grpSp>
        <p:nvGrpSpPr>
          <p:cNvPr id="16" name="Group 15"/>
          <p:cNvGrpSpPr/>
          <p:nvPr/>
        </p:nvGrpSpPr>
        <p:grpSpPr>
          <a:xfrm>
            <a:off x="1100642" y="1113737"/>
            <a:ext cx="7275007" cy="5279681"/>
            <a:chOff x="1100642" y="1113737"/>
            <a:chExt cx="7275007" cy="5279681"/>
          </a:xfrm>
        </p:grpSpPr>
        <p:pic>
          <p:nvPicPr>
            <p:cNvPr id="13" name="Picture 12" descr="g2p_analysis_flow_feb2013.pdf"/>
            <p:cNvPicPr>
              <a:picLocks noChangeAspect="1"/>
            </p:cNvPicPr>
            <p:nvPr/>
          </p:nvPicPr>
          <mc:AlternateContent>
            <mc:Choice xmlns:ma="http://schemas.microsoft.com/office/mac/drawingml/2008/main" Requires="ma">
              <p:blipFill>
                <a:blip r:embed="rId4"/>
                <a:srcRect t="2867"/>
                <a:stretch>
                  <a:fillRect/>
                </a:stretch>
              </p:blipFill>
            </mc:Choice>
            <mc:Fallback>
              <p:blipFill>
                <a:blip r:embed="rId5"/>
                <a:srcRect t="2867"/>
                <a:stretch>
                  <a:fillRect/>
                </a:stretch>
              </p:blipFill>
            </mc:Fallback>
          </mc:AlternateContent>
          <p:spPr>
            <a:xfrm>
              <a:off x="1100642" y="1208987"/>
              <a:ext cx="7122608" cy="5184431"/>
            </a:xfrm>
            <a:prstGeom prst="rect">
              <a:avLst/>
            </a:prstGeom>
          </p:spPr>
        </p:pic>
        <p:sp>
          <p:nvSpPr>
            <p:cNvPr id="14" name="Rectangle 13"/>
            <p:cNvSpPr/>
            <p:nvPr/>
          </p:nvSpPr>
          <p:spPr>
            <a:xfrm>
              <a:off x="5540374" y="1113737"/>
              <a:ext cx="2682875" cy="2540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794500" y="5636141"/>
              <a:ext cx="1581149" cy="557768"/>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p:cNvSpPr txBox="1"/>
          <p:nvPr/>
        </p:nvSpPr>
        <p:spPr>
          <a:xfrm>
            <a:off x="7024686" y="6027638"/>
            <a:ext cx="2397125" cy="307777"/>
          </a:xfrm>
          <a:prstGeom prst="rect">
            <a:avLst/>
          </a:prstGeom>
          <a:noFill/>
        </p:spPr>
        <p:txBody>
          <a:bodyPr wrap="square" rtlCol="0">
            <a:spAutoFit/>
          </a:bodyPr>
          <a:lstStyle/>
          <a:p>
            <a:r>
              <a:rPr lang="en-US" sz="1400" dirty="0" smtClean="0">
                <a:latin typeface="Cambria"/>
                <a:cs typeface="Cambria"/>
              </a:rPr>
              <a:t>Courtesy of K. </a:t>
            </a:r>
            <a:r>
              <a:rPr lang="en-US" sz="1400" dirty="0" err="1" smtClean="0">
                <a:latin typeface="Cambria"/>
                <a:cs typeface="Cambria"/>
              </a:rPr>
              <a:t>Allada</a:t>
            </a:r>
            <a:endParaRPr lang="en-US" sz="1400" dirty="0">
              <a:latin typeface="Cambria"/>
              <a:cs typeface="Cambria"/>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Summary</a:t>
            </a:r>
            <a:endParaRPr lang="en-US" sz="4000" dirty="0">
              <a:latin typeface="Rockwell"/>
              <a:cs typeface="Rockwell"/>
            </a:endParaRPr>
          </a:p>
        </p:txBody>
      </p:sp>
      <p:sp>
        <p:nvSpPr>
          <p:cNvPr id="63" name="Content Placeholder 2"/>
          <p:cNvSpPr txBox="1">
            <a:spLocks/>
          </p:cNvSpPr>
          <p:nvPr/>
        </p:nvSpPr>
        <p:spPr>
          <a:xfrm>
            <a:off x="457200" y="1007863"/>
            <a:ext cx="8686799" cy="5913637"/>
          </a:xfrm>
          <a:prstGeom prst="rect">
            <a:avLst/>
          </a:prstGeom>
        </p:spPr>
        <p:txBody>
          <a:bodyPr vert="horz" lIns="91440" tIns="45720" rIns="91440" bIns="45720" rtlCol="0">
            <a:normAutofit fontScale="25000" lnSpcReduction="20000"/>
          </a:bodyPr>
          <a:lstStyle/>
          <a:p>
            <a:pPr marL="342900" lvl="0" indent="-342900">
              <a:spcBef>
                <a:spcPct val="20000"/>
              </a:spcBef>
              <a:buFont typeface="Arial"/>
              <a:buChar char="•"/>
            </a:pPr>
            <a:r>
              <a:rPr lang="en-US" sz="7200" dirty="0" smtClean="0">
                <a:latin typeface="Cambria"/>
                <a:cs typeface="Cambria"/>
              </a:rPr>
              <a:t>Physics motivation – what do you want to measure?</a:t>
            </a:r>
          </a:p>
          <a:p>
            <a:pPr marL="800100" lvl="1" indent="-342900">
              <a:spcBef>
                <a:spcPct val="20000"/>
              </a:spcBef>
              <a:buFont typeface="Arial"/>
              <a:buChar char="•"/>
            </a:pPr>
            <a:r>
              <a:rPr lang="en-US" sz="7200" dirty="0" smtClean="0">
                <a:solidFill>
                  <a:srgbClr val="C63C1C"/>
                </a:solidFill>
                <a:latin typeface="Cambria"/>
                <a:cs typeface="Cambria"/>
              </a:rPr>
              <a:t>g</a:t>
            </a:r>
            <a:r>
              <a:rPr lang="en-US" sz="7200" baseline="-25000" dirty="0" smtClean="0">
                <a:solidFill>
                  <a:srgbClr val="C63C1C"/>
                </a:solidFill>
                <a:latin typeface="Cambria"/>
                <a:cs typeface="Cambria"/>
              </a:rPr>
              <a:t>2</a:t>
            </a:r>
            <a:r>
              <a:rPr lang="en-US" sz="7200" baseline="30000" dirty="0" smtClean="0">
                <a:solidFill>
                  <a:srgbClr val="C63C1C"/>
                </a:solidFill>
                <a:latin typeface="Cambria"/>
                <a:cs typeface="Cambria"/>
              </a:rPr>
              <a:t>p</a:t>
            </a:r>
            <a:r>
              <a:rPr lang="en-US" sz="7200" dirty="0" smtClean="0">
                <a:solidFill>
                  <a:srgbClr val="C63C1C"/>
                </a:solidFill>
                <a:latin typeface="Cambria"/>
                <a:cs typeface="Cambria"/>
              </a:rPr>
              <a:t> is relatively unknown and is necessary to calculate proton polarizabilities – an effective test of QCD</a:t>
            </a:r>
          </a:p>
          <a:p>
            <a:pPr marL="800100" lvl="1" indent="-342900">
              <a:spcBef>
                <a:spcPct val="20000"/>
              </a:spcBef>
              <a:buFont typeface="Arial"/>
              <a:buChar char="•"/>
            </a:pPr>
            <a:endParaRPr lang="en-US" sz="7200" dirty="0" smtClean="0">
              <a:latin typeface="Cambria"/>
              <a:cs typeface="Cambria"/>
            </a:endParaRPr>
          </a:p>
          <a:p>
            <a:pPr marL="342900" lvl="0" indent="-342900">
              <a:spcBef>
                <a:spcPct val="20000"/>
              </a:spcBef>
              <a:buFont typeface="Arial"/>
              <a:buChar char="•"/>
            </a:pPr>
            <a:r>
              <a:rPr lang="en-US" sz="7200" dirty="0" smtClean="0">
                <a:latin typeface="Cambria"/>
                <a:cs typeface="Cambria"/>
              </a:rPr>
              <a:t>What observables are sensitive to this theory?</a:t>
            </a:r>
          </a:p>
          <a:p>
            <a:pPr marL="800100" lvl="1" indent="-342900">
              <a:spcBef>
                <a:spcPct val="20000"/>
              </a:spcBef>
              <a:buFont typeface="Arial"/>
              <a:buChar char="•"/>
            </a:pPr>
            <a:r>
              <a:rPr lang="en-US" sz="7200" dirty="0" smtClean="0">
                <a:solidFill>
                  <a:srgbClr val="C63C1C"/>
                </a:solidFill>
                <a:latin typeface="Cambria"/>
                <a:cs typeface="Cambria"/>
              </a:rPr>
              <a:t>We extract g</a:t>
            </a:r>
            <a:r>
              <a:rPr lang="en-US" sz="7200" baseline="-25000" dirty="0" smtClean="0">
                <a:solidFill>
                  <a:srgbClr val="C63C1C"/>
                </a:solidFill>
                <a:latin typeface="Cambria"/>
                <a:cs typeface="Cambria"/>
              </a:rPr>
              <a:t>2</a:t>
            </a:r>
            <a:r>
              <a:rPr lang="en-US" sz="7200" baseline="30000" dirty="0" smtClean="0">
                <a:solidFill>
                  <a:srgbClr val="C63C1C"/>
                </a:solidFill>
                <a:latin typeface="Cambria"/>
                <a:cs typeface="Cambria"/>
              </a:rPr>
              <a:t>p</a:t>
            </a:r>
            <a:r>
              <a:rPr lang="en-US" sz="7200" dirty="0" smtClean="0">
                <a:solidFill>
                  <a:srgbClr val="C63C1C"/>
                </a:solidFill>
                <a:latin typeface="Cambria"/>
                <a:cs typeface="Cambria"/>
              </a:rPr>
              <a:t> using cross section differences – we measure the asymmetry and unpolarized cross section</a:t>
            </a:r>
          </a:p>
          <a:p>
            <a:pPr marL="342900" lvl="0" indent="-342900">
              <a:spcBef>
                <a:spcPct val="20000"/>
              </a:spcBef>
              <a:buFont typeface="Arial"/>
              <a:buChar char="•"/>
            </a:pPr>
            <a:endParaRPr lang="en-US" sz="7200" dirty="0" smtClean="0">
              <a:latin typeface="Cambria"/>
              <a:cs typeface="Cambria"/>
            </a:endParaRPr>
          </a:p>
          <a:p>
            <a:pPr marL="342900" lvl="0" indent="-342900">
              <a:spcBef>
                <a:spcPct val="20000"/>
              </a:spcBef>
              <a:buFont typeface="Arial"/>
              <a:buChar char="•"/>
            </a:pPr>
            <a:r>
              <a:rPr lang="en-US" sz="7200" dirty="0" smtClean="0">
                <a:latin typeface="Cambria"/>
                <a:cs typeface="Cambria"/>
              </a:rPr>
              <a:t>What precision can you achieve?  What are the limiting factors?</a:t>
            </a:r>
          </a:p>
          <a:p>
            <a:pPr marL="800100" lvl="1" indent="-342900">
              <a:spcBef>
                <a:spcPct val="20000"/>
              </a:spcBef>
              <a:buFont typeface="Arial"/>
              <a:buChar char="•"/>
            </a:pPr>
            <a:r>
              <a:rPr lang="en-US" sz="7200" dirty="0" smtClean="0">
                <a:solidFill>
                  <a:srgbClr val="C63C1C"/>
                </a:solidFill>
                <a:latin typeface="Cambria"/>
                <a:cs typeface="Cambria"/>
              </a:rPr>
              <a:t>Our goal is a systematic uncertainty of 7-9% </a:t>
            </a:r>
          </a:p>
          <a:p>
            <a:pPr marL="342900" lvl="0" indent="-342900">
              <a:spcBef>
                <a:spcPct val="20000"/>
              </a:spcBef>
              <a:buFont typeface="Arial"/>
              <a:buChar char="•"/>
            </a:pPr>
            <a:endParaRPr lang="en-US" sz="7200" dirty="0" smtClean="0">
              <a:latin typeface="Cambria"/>
              <a:cs typeface="Cambria"/>
            </a:endParaRPr>
          </a:p>
          <a:p>
            <a:pPr marL="342900" lvl="0" indent="-342900">
              <a:spcBef>
                <a:spcPct val="20000"/>
              </a:spcBef>
              <a:buFont typeface="Arial"/>
              <a:buChar char="•"/>
            </a:pPr>
            <a:r>
              <a:rPr lang="en-US" sz="7200" dirty="0" smtClean="0">
                <a:latin typeface="Cambria"/>
                <a:cs typeface="Cambria"/>
              </a:rPr>
              <a:t>Experimental setup – can you build an apparatus to achieve your precision goals?</a:t>
            </a:r>
            <a:endParaRPr lang="en-US" sz="7200" dirty="0" smtClean="0">
              <a:latin typeface="Cambria"/>
              <a:cs typeface="Cambria"/>
            </a:endParaRPr>
          </a:p>
          <a:p>
            <a:pPr marL="800100" lvl="1" indent="-342900">
              <a:spcBef>
                <a:spcPct val="20000"/>
              </a:spcBef>
              <a:buFont typeface="Arial"/>
              <a:buChar char="•"/>
            </a:pPr>
            <a:r>
              <a:rPr lang="en-US" sz="7200" dirty="0" smtClean="0">
                <a:solidFill>
                  <a:srgbClr val="C63C1C"/>
                </a:solidFill>
                <a:latin typeface="Cambria"/>
                <a:cs typeface="Cambria"/>
              </a:rPr>
              <a:t>Required </a:t>
            </a:r>
            <a:r>
              <a:rPr lang="en-US" sz="7200" dirty="0" smtClean="0">
                <a:solidFill>
                  <a:srgbClr val="C63C1C"/>
                </a:solidFill>
                <a:latin typeface="Cambria"/>
                <a:cs typeface="Cambria"/>
              </a:rPr>
              <a:t>a </a:t>
            </a:r>
            <a:r>
              <a:rPr lang="en-US" sz="7200" b="1" dirty="0" smtClean="0">
                <a:solidFill>
                  <a:srgbClr val="C63C1C"/>
                </a:solidFill>
                <a:latin typeface="Cambria"/>
                <a:cs typeface="Cambria"/>
              </a:rPr>
              <a:t>large</a:t>
            </a:r>
            <a:r>
              <a:rPr lang="en-US" sz="7200" dirty="0" smtClean="0">
                <a:solidFill>
                  <a:srgbClr val="C63C1C"/>
                </a:solidFill>
                <a:latin typeface="Cambria"/>
                <a:cs typeface="Cambria"/>
              </a:rPr>
              <a:t> scale installation</a:t>
            </a:r>
            <a:r>
              <a:rPr lang="en-US" sz="7200" dirty="0" smtClean="0">
                <a:solidFill>
                  <a:srgbClr val="C63C1C"/>
                </a:solidFill>
                <a:latin typeface="Cambria"/>
                <a:cs typeface="Cambria"/>
              </a:rPr>
              <a:t> </a:t>
            </a:r>
            <a:r>
              <a:rPr lang="en-US" sz="7200" dirty="0" smtClean="0">
                <a:solidFill>
                  <a:srgbClr val="C63C1C"/>
                </a:solidFill>
                <a:latin typeface="Cambria"/>
                <a:cs typeface="Cambria"/>
              </a:rPr>
              <a:t>in</a:t>
            </a:r>
            <a:r>
              <a:rPr lang="en-US" sz="7200" dirty="0" smtClean="0">
                <a:solidFill>
                  <a:srgbClr val="C63C1C"/>
                </a:solidFill>
                <a:latin typeface="Cambria"/>
                <a:cs typeface="Cambria"/>
              </a:rPr>
              <a:t> </a:t>
            </a:r>
            <a:r>
              <a:rPr lang="en-US" sz="7200" dirty="0" smtClean="0">
                <a:solidFill>
                  <a:srgbClr val="C63C1C"/>
                </a:solidFill>
                <a:latin typeface="Cambria"/>
                <a:cs typeface="Cambria"/>
              </a:rPr>
              <a:t>Hall A</a:t>
            </a:r>
          </a:p>
          <a:p>
            <a:pPr marL="342900" lvl="0" indent="-342900">
              <a:spcBef>
                <a:spcPct val="20000"/>
              </a:spcBef>
              <a:buFont typeface="Arial"/>
              <a:buChar char="•"/>
            </a:pPr>
            <a:endParaRPr lang="en-US" sz="7200" dirty="0" smtClean="0">
              <a:latin typeface="Cambria"/>
              <a:cs typeface="Cambria"/>
            </a:endParaRPr>
          </a:p>
          <a:p>
            <a:pPr marL="342900" lvl="0" indent="-342900">
              <a:spcBef>
                <a:spcPct val="20000"/>
              </a:spcBef>
              <a:buFont typeface="Arial"/>
              <a:buChar char="•"/>
            </a:pPr>
            <a:r>
              <a:rPr lang="en-US" sz="7200" dirty="0" smtClean="0">
                <a:latin typeface="Cambria"/>
                <a:cs typeface="Cambria"/>
              </a:rPr>
              <a:t>Unexpected problems during the run period</a:t>
            </a:r>
          </a:p>
          <a:p>
            <a:pPr marL="800100" lvl="1" indent="-342900">
              <a:spcBef>
                <a:spcPct val="20000"/>
              </a:spcBef>
              <a:buFont typeface="Arial"/>
              <a:buChar char="•"/>
            </a:pPr>
            <a:r>
              <a:rPr lang="en-US" sz="7200" dirty="0" smtClean="0">
                <a:solidFill>
                  <a:srgbClr val="C63C1C"/>
                </a:solidFill>
                <a:latin typeface="Cambria"/>
                <a:cs typeface="Cambria"/>
              </a:rPr>
              <a:t>So </a:t>
            </a:r>
            <a:r>
              <a:rPr lang="en-US" sz="7200" dirty="0" smtClean="0">
                <a:solidFill>
                  <a:srgbClr val="C63C1C"/>
                </a:solidFill>
                <a:latin typeface="Cambria"/>
                <a:cs typeface="Cambria"/>
              </a:rPr>
              <a:t>many problems…so little time.</a:t>
            </a:r>
          </a:p>
          <a:p>
            <a:pPr marL="342900" lvl="0" indent="-342900">
              <a:spcBef>
                <a:spcPct val="20000"/>
              </a:spcBef>
              <a:buFont typeface="Arial"/>
              <a:buChar char="•"/>
            </a:pPr>
            <a:endParaRPr lang="en-US" sz="7200" dirty="0" smtClean="0">
              <a:latin typeface="Cambria"/>
              <a:cs typeface="Cambria"/>
            </a:endParaRPr>
          </a:p>
          <a:p>
            <a:pPr marL="342900" lvl="0" indent="-342900">
              <a:spcBef>
                <a:spcPct val="20000"/>
              </a:spcBef>
              <a:buFont typeface="Arial"/>
              <a:buChar char="•"/>
            </a:pPr>
            <a:r>
              <a:rPr lang="en-US" sz="7200" dirty="0" smtClean="0">
                <a:latin typeface="Cambria"/>
                <a:cs typeface="Cambria"/>
              </a:rPr>
              <a:t>Analysis </a:t>
            </a:r>
          </a:p>
          <a:p>
            <a:pPr marL="800100" lvl="1" indent="-342900">
              <a:spcBef>
                <a:spcPct val="20000"/>
              </a:spcBef>
              <a:buFont typeface="Arial"/>
              <a:buChar char="•"/>
            </a:pPr>
            <a:r>
              <a:rPr lang="en-US" sz="7200" dirty="0" smtClean="0">
                <a:solidFill>
                  <a:srgbClr val="C63C1C"/>
                </a:solidFill>
                <a:latin typeface="Cambria"/>
                <a:cs typeface="Cambria"/>
              </a:rPr>
              <a:t>Check back soon(ish) for g</a:t>
            </a:r>
            <a:r>
              <a:rPr lang="en-US" sz="7200" baseline="-25000" dirty="0" smtClean="0">
                <a:solidFill>
                  <a:srgbClr val="C63C1C"/>
                </a:solidFill>
                <a:latin typeface="Cambria"/>
                <a:cs typeface="Cambria"/>
              </a:rPr>
              <a:t>2</a:t>
            </a:r>
            <a:r>
              <a:rPr lang="en-US" sz="7200" baseline="30000" dirty="0" smtClean="0">
                <a:solidFill>
                  <a:srgbClr val="C63C1C"/>
                </a:solidFill>
                <a:latin typeface="Cambria"/>
                <a:cs typeface="Cambria"/>
              </a:rPr>
              <a:t>p</a:t>
            </a:r>
            <a:r>
              <a:rPr lang="en-US" sz="7200" dirty="0" smtClean="0">
                <a:solidFill>
                  <a:srgbClr val="C63C1C"/>
                </a:solidFill>
                <a:latin typeface="Cambria"/>
                <a:cs typeface="Cambria"/>
              </a:rPr>
              <a:t> results!</a:t>
            </a:r>
          </a:p>
          <a:p>
            <a:pPr marL="342900" lvl="0" indent="-342900">
              <a:spcBef>
                <a:spcPct val="20000"/>
              </a:spcBef>
              <a:buFont typeface="Arial"/>
              <a:buChar char="•"/>
            </a:pPr>
            <a:endParaRPr lang="en-US" sz="2162" dirty="0" smtClean="0">
              <a:latin typeface="Cambria"/>
              <a:cs typeface="Cambria"/>
            </a:endParaRPr>
          </a:p>
          <a:p>
            <a:pPr marL="342900" lvl="0" indent="-342900">
              <a:spcBef>
                <a:spcPct val="20000"/>
              </a:spcBef>
              <a:buFont typeface="Arial"/>
              <a:buChar char="•"/>
            </a:pPr>
            <a:endParaRPr lang="en-US" sz="2162" dirty="0" smtClean="0">
              <a:latin typeface="Cambria"/>
              <a:cs typeface="Cambria"/>
            </a:endParaRPr>
          </a:p>
          <a:p>
            <a:pPr marL="342900" lvl="0" indent="-342900">
              <a:spcBef>
                <a:spcPct val="20000"/>
              </a:spcBef>
              <a:buFont typeface="Arial"/>
              <a:buChar char="•"/>
            </a:pPr>
            <a:endParaRPr lang="en-US" sz="2162" dirty="0" smtClean="0">
              <a:latin typeface="Cambria"/>
              <a:cs typeface="Cambria"/>
            </a:endParaRPr>
          </a:p>
          <a:p>
            <a:pPr marL="342900" lvl="0" indent="-342900">
              <a:spcBef>
                <a:spcPct val="20000"/>
              </a:spcBef>
            </a:pPr>
            <a:endParaRPr lang="en-US" sz="2000" dirty="0" smtClean="0">
              <a:latin typeface="Cambria"/>
              <a:cs typeface="Cambria"/>
            </a:endParaRPr>
          </a:p>
          <a:p>
            <a:pPr marL="800100" lvl="1" indent="-342900">
              <a:spcBef>
                <a:spcPct val="20000"/>
              </a:spcBef>
              <a:buFont typeface="Arial"/>
              <a:buChar char="•"/>
            </a:pPr>
            <a:endParaRPr lang="en-US" sz="3636" dirty="0" smtClean="0">
              <a:latin typeface="Cambria"/>
              <a:cs typeface="Cambria"/>
            </a:endParaRPr>
          </a:p>
          <a:p>
            <a:pPr marL="342900" lvl="0" indent="-342900">
              <a:spcBef>
                <a:spcPct val="20000"/>
              </a:spcBef>
            </a:pPr>
            <a:r>
              <a:rPr lang="en-US" sz="3636" dirty="0" smtClean="0">
                <a:latin typeface="Cambria"/>
                <a:cs typeface="Cambria"/>
              </a:rPr>
              <a:t>  </a:t>
            </a:r>
          </a:p>
          <a:p>
            <a:pPr marL="342900" lvl="0" indent="-342900">
              <a:spcBef>
                <a:spcPct val="20000"/>
              </a:spcBef>
              <a:buFont typeface="Arial"/>
              <a:buChar char="•"/>
            </a:pPr>
            <a:endParaRPr lang="en-US" sz="3636" dirty="0" smtClean="0">
              <a:latin typeface="Cambria"/>
              <a:cs typeface="Cambria"/>
            </a:endParaRPr>
          </a:p>
          <a:p>
            <a:pPr marL="342900" lvl="0" indent="-342900">
              <a:spcBef>
                <a:spcPct val="20000"/>
              </a:spcBef>
              <a:buFont typeface="Arial"/>
              <a:buChar char="•"/>
            </a:pPr>
            <a:endParaRPr lang="en-US" sz="3200" dirty="0" smtClean="0">
              <a:latin typeface="Cambria"/>
              <a:cs typeface="Cambria"/>
            </a:endParaRPr>
          </a:p>
          <a:p>
            <a:pPr marL="800100" lvl="1" indent="-342900">
              <a:spcBef>
                <a:spcPct val="20000"/>
              </a:spcBef>
              <a:buFont typeface="Arial"/>
              <a:buChar char="•"/>
            </a:pPr>
            <a:endParaRPr lang="en-US" sz="2000" dirty="0" smtClean="0">
              <a:latin typeface="Cambri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chemeClr val="tx1"/>
                </a:solidFill>
                <a:effectLst/>
                <a:uLnTx/>
                <a:uFillTx/>
                <a:latin typeface="Cambria"/>
                <a:ea typeface="+mn-ea"/>
                <a:cs typeface="Cambria"/>
              </a:rPr>
              <a:t>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Cambria"/>
              <a:ea typeface="+mn-ea"/>
              <a:cs typeface="Cambri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smtClean="0">
              <a:ln>
                <a:noFill/>
              </a:ln>
              <a:solidFill>
                <a:schemeClr val="tx1"/>
              </a:solidFill>
              <a:effectLst/>
              <a:uLnTx/>
              <a:uFillTx/>
              <a:latin typeface="Cambria"/>
              <a:ea typeface="+mn-ea"/>
              <a:cs typeface="Cambria"/>
            </a:endParaRP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Cambria"/>
              <a:ea typeface="+mn-ea"/>
              <a:cs typeface="Cambria"/>
            </a:endParaRPr>
          </a:p>
        </p:txBody>
      </p:sp>
      <p:sp>
        <p:nvSpPr>
          <p:cNvPr id="12" name="TextBox 11"/>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64</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The End. (and thanks!)</a:t>
            </a:r>
            <a:endParaRPr lang="en-US" sz="4000" dirty="0">
              <a:latin typeface="Rockwell"/>
              <a:cs typeface="Rockwell"/>
            </a:endParaRPr>
          </a:p>
        </p:txBody>
      </p:sp>
      <p:pic>
        <p:nvPicPr>
          <p:cNvPr id="10" name="Picture 9" descr="IMG_0165.jpg"/>
          <p:cNvPicPr>
            <a:picLocks noChangeAspect="1"/>
          </p:cNvPicPr>
          <p:nvPr/>
        </p:nvPicPr>
        <p:blipFill>
          <a:blip r:embed="rId4"/>
          <a:srcRect l="12140" t="9912" r="4248" b="8260"/>
          <a:stretch>
            <a:fillRect/>
          </a:stretch>
        </p:blipFill>
        <p:spPr>
          <a:xfrm rot="16200000" flipH="1" flipV="1">
            <a:off x="1162541" y="2355087"/>
            <a:ext cx="3640215" cy="4750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5" name="Group 14"/>
          <p:cNvGrpSpPr/>
          <p:nvPr/>
        </p:nvGrpSpPr>
        <p:grpSpPr>
          <a:xfrm>
            <a:off x="607621" y="1164415"/>
            <a:ext cx="8294474" cy="4062651"/>
            <a:chOff x="-3718423" y="1279710"/>
            <a:chExt cx="8294474" cy="4062651"/>
          </a:xfrm>
        </p:grpSpPr>
        <p:sp>
          <p:nvSpPr>
            <p:cNvPr id="11" name="TextBox 10"/>
            <p:cNvSpPr txBox="1"/>
            <p:nvPr/>
          </p:nvSpPr>
          <p:spPr>
            <a:xfrm>
              <a:off x="1769996" y="1279710"/>
              <a:ext cx="2442906" cy="2585323"/>
            </a:xfrm>
            <a:prstGeom prst="rect">
              <a:avLst/>
            </a:prstGeom>
            <a:noFill/>
          </p:spPr>
          <p:txBody>
            <a:bodyPr wrap="square" rtlCol="0">
              <a:spAutoFit/>
            </a:bodyPr>
            <a:lstStyle/>
            <a:p>
              <a:r>
                <a:rPr lang="en-US" b="1" dirty="0" smtClean="0">
                  <a:latin typeface="Cambria"/>
                  <a:cs typeface="Cambria"/>
                </a:rPr>
                <a:t>Graduate Students</a:t>
              </a:r>
            </a:p>
            <a:p>
              <a:r>
                <a:rPr lang="en-US" dirty="0" smtClean="0">
                  <a:latin typeface="Cambria"/>
                  <a:cs typeface="Cambria"/>
                </a:rPr>
                <a:t>Tobias </a:t>
              </a:r>
              <a:r>
                <a:rPr lang="en-US" dirty="0" err="1" smtClean="0">
                  <a:latin typeface="Cambria"/>
                  <a:cs typeface="Cambria"/>
                </a:rPr>
                <a:t>Badman</a:t>
              </a:r>
              <a:endParaRPr lang="en-US" dirty="0" smtClean="0">
                <a:latin typeface="Cambria"/>
                <a:cs typeface="Cambria"/>
              </a:endParaRPr>
            </a:p>
            <a:p>
              <a:r>
                <a:rPr lang="en-US" dirty="0" smtClean="0">
                  <a:latin typeface="Cambria"/>
                  <a:cs typeface="Cambria"/>
                </a:rPr>
                <a:t>Chao </a:t>
              </a:r>
              <a:r>
                <a:rPr lang="en-US" dirty="0" err="1" smtClean="0">
                  <a:latin typeface="Cambria"/>
                  <a:cs typeface="Cambria"/>
                </a:rPr>
                <a:t>Gu</a:t>
              </a:r>
              <a:endParaRPr lang="en-US" dirty="0" smtClean="0">
                <a:latin typeface="Cambria"/>
                <a:cs typeface="Cambria"/>
              </a:endParaRPr>
            </a:p>
            <a:p>
              <a:r>
                <a:rPr lang="en-US" dirty="0" smtClean="0">
                  <a:latin typeface="Cambria"/>
                  <a:cs typeface="Cambria"/>
                </a:rPr>
                <a:t>Min Huang</a:t>
              </a:r>
            </a:p>
            <a:p>
              <a:r>
                <a:rPr lang="en-US" dirty="0" err="1" smtClean="0">
                  <a:latin typeface="Cambria"/>
                  <a:cs typeface="Cambria"/>
                </a:rPr>
                <a:t>Jie</a:t>
              </a:r>
              <a:r>
                <a:rPr lang="en-US" dirty="0" smtClean="0">
                  <a:latin typeface="Cambria"/>
                  <a:cs typeface="Cambria"/>
                </a:rPr>
                <a:t> Liu</a:t>
              </a:r>
            </a:p>
            <a:p>
              <a:r>
                <a:rPr lang="en-US" dirty="0" err="1" smtClean="0">
                  <a:latin typeface="Cambria"/>
                  <a:cs typeface="Cambria"/>
                </a:rPr>
                <a:t>Pengjia</a:t>
              </a:r>
              <a:r>
                <a:rPr lang="en-US" dirty="0" smtClean="0">
                  <a:latin typeface="Cambria"/>
                  <a:cs typeface="Cambria"/>
                </a:rPr>
                <a:t> Zhu</a:t>
              </a:r>
            </a:p>
            <a:p>
              <a:r>
                <a:rPr lang="en-US" dirty="0" smtClean="0">
                  <a:latin typeface="Cambria"/>
                  <a:cs typeface="Cambria"/>
                </a:rPr>
                <a:t>Ryan Zielinski</a:t>
              </a:r>
            </a:p>
            <a:p>
              <a:endParaRPr lang="en-US" dirty="0" smtClean="0"/>
            </a:p>
            <a:p>
              <a:endParaRPr lang="en-US" dirty="0"/>
            </a:p>
          </p:txBody>
        </p:sp>
        <p:sp>
          <p:nvSpPr>
            <p:cNvPr id="12" name="TextBox 11"/>
            <p:cNvSpPr txBox="1"/>
            <p:nvPr/>
          </p:nvSpPr>
          <p:spPr>
            <a:xfrm>
              <a:off x="-912368" y="1279710"/>
              <a:ext cx="2079292" cy="2031325"/>
            </a:xfrm>
            <a:prstGeom prst="rect">
              <a:avLst/>
            </a:prstGeom>
            <a:noFill/>
          </p:spPr>
          <p:txBody>
            <a:bodyPr wrap="square" rtlCol="0">
              <a:spAutoFit/>
            </a:bodyPr>
            <a:lstStyle/>
            <a:p>
              <a:r>
                <a:rPr lang="en-US" b="1" dirty="0" smtClean="0">
                  <a:latin typeface="Cambria"/>
                  <a:cs typeface="Cambria"/>
                </a:rPr>
                <a:t>Post Docs</a:t>
              </a:r>
            </a:p>
            <a:p>
              <a:r>
                <a:rPr lang="en-US" dirty="0" err="1" smtClean="0">
                  <a:latin typeface="Cambria"/>
                  <a:cs typeface="Cambria"/>
                </a:rPr>
                <a:t>Kalyan</a:t>
              </a:r>
              <a:r>
                <a:rPr lang="en-US" dirty="0" smtClean="0">
                  <a:latin typeface="Cambria"/>
                  <a:cs typeface="Cambria"/>
                </a:rPr>
                <a:t> </a:t>
              </a:r>
              <a:r>
                <a:rPr lang="en-US" dirty="0" err="1" smtClean="0">
                  <a:latin typeface="Cambria"/>
                  <a:cs typeface="Cambria"/>
                </a:rPr>
                <a:t>Allada</a:t>
              </a:r>
              <a:endParaRPr lang="en-US" dirty="0" smtClean="0">
                <a:latin typeface="Cambria"/>
                <a:cs typeface="Cambria"/>
              </a:endParaRPr>
            </a:p>
            <a:p>
              <a:r>
                <a:rPr lang="en-US" dirty="0" smtClean="0">
                  <a:latin typeface="Cambria"/>
                  <a:cs typeface="Cambria"/>
                </a:rPr>
                <a:t>James Maxwell</a:t>
              </a:r>
            </a:p>
            <a:p>
              <a:r>
                <a:rPr lang="en-US" dirty="0" smtClean="0">
                  <a:latin typeface="Cambria"/>
                  <a:cs typeface="Cambria"/>
                </a:rPr>
                <a:t>Vince </a:t>
              </a:r>
              <a:r>
                <a:rPr lang="en-US" dirty="0" err="1" smtClean="0">
                  <a:latin typeface="Cambria"/>
                  <a:cs typeface="Cambria"/>
                </a:rPr>
                <a:t>Sulkosky</a:t>
              </a:r>
              <a:endParaRPr lang="en-US" dirty="0" smtClean="0">
                <a:latin typeface="Cambria"/>
                <a:cs typeface="Cambria"/>
              </a:endParaRPr>
            </a:p>
            <a:p>
              <a:r>
                <a:rPr lang="en-US" dirty="0" err="1" smtClean="0">
                  <a:latin typeface="Cambria"/>
                  <a:cs typeface="Cambria"/>
                </a:rPr>
                <a:t>Jixie</a:t>
              </a:r>
              <a:r>
                <a:rPr lang="en-US" dirty="0" smtClean="0">
                  <a:latin typeface="Cambria"/>
                  <a:cs typeface="Cambria"/>
                </a:rPr>
                <a:t> Zhang</a:t>
              </a:r>
            </a:p>
            <a:p>
              <a:endParaRPr lang="en-US" dirty="0" smtClean="0"/>
            </a:p>
            <a:p>
              <a:endParaRPr lang="en-US" dirty="0"/>
            </a:p>
          </p:txBody>
        </p:sp>
        <p:sp>
          <p:nvSpPr>
            <p:cNvPr id="13" name="TextBox 12"/>
            <p:cNvSpPr txBox="1"/>
            <p:nvPr/>
          </p:nvSpPr>
          <p:spPr>
            <a:xfrm>
              <a:off x="-3718423" y="1279710"/>
              <a:ext cx="2806055" cy="2031325"/>
            </a:xfrm>
            <a:prstGeom prst="rect">
              <a:avLst/>
            </a:prstGeom>
            <a:noFill/>
          </p:spPr>
          <p:txBody>
            <a:bodyPr wrap="square" rtlCol="0">
              <a:spAutoFit/>
            </a:bodyPr>
            <a:lstStyle/>
            <a:p>
              <a:r>
                <a:rPr lang="en-US" b="1" dirty="0" smtClean="0">
                  <a:latin typeface="Cambria"/>
                  <a:cs typeface="Cambria"/>
                </a:rPr>
                <a:t>Spokespeople</a:t>
              </a:r>
            </a:p>
            <a:p>
              <a:r>
                <a:rPr lang="en-US" dirty="0" err="1" smtClean="0">
                  <a:latin typeface="Cambria"/>
                  <a:cs typeface="Cambria"/>
                </a:rPr>
                <a:t>Alexandre</a:t>
              </a:r>
              <a:r>
                <a:rPr lang="en-US" dirty="0" smtClean="0">
                  <a:latin typeface="Cambria"/>
                  <a:cs typeface="Cambria"/>
                </a:rPr>
                <a:t> </a:t>
              </a:r>
              <a:r>
                <a:rPr lang="en-US" dirty="0" err="1" smtClean="0">
                  <a:latin typeface="Cambria"/>
                  <a:cs typeface="Cambria"/>
                </a:rPr>
                <a:t>Camsonne</a:t>
              </a:r>
              <a:endParaRPr lang="en-US" dirty="0" smtClean="0">
                <a:latin typeface="Cambria"/>
                <a:cs typeface="Cambria"/>
              </a:endParaRPr>
            </a:p>
            <a:p>
              <a:r>
                <a:rPr lang="en-US" dirty="0" smtClean="0">
                  <a:latin typeface="Cambria"/>
                  <a:cs typeface="Cambria"/>
                </a:rPr>
                <a:t>JP Chen</a:t>
              </a:r>
            </a:p>
            <a:p>
              <a:r>
                <a:rPr lang="en-US" dirty="0" smtClean="0">
                  <a:latin typeface="Cambria"/>
                  <a:cs typeface="Cambria"/>
                </a:rPr>
                <a:t>Don </a:t>
              </a:r>
              <a:r>
                <a:rPr lang="en-US" dirty="0" err="1" smtClean="0">
                  <a:latin typeface="Cambria"/>
                  <a:cs typeface="Cambria"/>
                </a:rPr>
                <a:t>Crabb</a:t>
              </a:r>
              <a:endParaRPr lang="en-US" dirty="0" smtClean="0">
                <a:latin typeface="Cambria"/>
                <a:cs typeface="Cambria"/>
              </a:endParaRPr>
            </a:p>
            <a:p>
              <a:r>
                <a:rPr lang="en-US" dirty="0" smtClean="0">
                  <a:latin typeface="Cambria"/>
                  <a:cs typeface="Cambria"/>
                </a:rPr>
                <a:t>Karl </a:t>
              </a:r>
              <a:r>
                <a:rPr lang="en-US" dirty="0" err="1" smtClean="0">
                  <a:latin typeface="Cambria"/>
                  <a:cs typeface="Cambria"/>
                </a:rPr>
                <a:t>Slifer</a:t>
              </a:r>
              <a:endParaRPr lang="en-US" dirty="0" smtClean="0">
                <a:latin typeface="Cambria"/>
                <a:cs typeface="Cambria"/>
              </a:endParaRPr>
            </a:p>
            <a:p>
              <a:endParaRPr lang="en-US" dirty="0" smtClean="0"/>
            </a:p>
            <a:p>
              <a:endParaRPr lang="en-US" dirty="0"/>
            </a:p>
          </p:txBody>
        </p:sp>
        <p:sp>
          <p:nvSpPr>
            <p:cNvPr id="14" name="TextBox 13"/>
            <p:cNvSpPr txBox="1"/>
            <p:nvPr/>
          </p:nvSpPr>
          <p:spPr>
            <a:xfrm>
              <a:off x="1769996" y="3865033"/>
              <a:ext cx="2806055" cy="1477328"/>
            </a:xfrm>
            <a:prstGeom prst="rect">
              <a:avLst/>
            </a:prstGeom>
            <a:noFill/>
          </p:spPr>
          <p:txBody>
            <a:bodyPr wrap="square" rtlCol="0">
              <a:spAutoFit/>
            </a:bodyPr>
            <a:lstStyle/>
            <a:p>
              <a:r>
                <a:rPr lang="en-US" b="1" dirty="0" err="1" smtClean="0">
                  <a:latin typeface="Cambria"/>
                  <a:cs typeface="Cambria"/>
                </a:rPr>
                <a:t>JLab</a:t>
              </a:r>
              <a:r>
                <a:rPr lang="en-US" b="1" dirty="0" smtClean="0">
                  <a:latin typeface="Cambria"/>
                  <a:cs typeface="Cambria"/>
                </a:rPr>
                <a:t> Target Group</a:t>
              </a:r>
            </a:p>
            <a:p>
              <a:endParaRPr lang="en-US" b="1" dirty="0" smtClean="0">
                <a:latin typeface="Cambria"/>
                <a:cs typeface="Cambria"/>
              </a:endParaRPr>
            </a:p>
            <a:p>
              <a:r>
                <a:rPr lang="en-US" b="1" dirty="0" smtClean="0">
                  <a:latin typeface="Cambria"/>
                  <a:cs typeface="Cambria"/>
                </a:rPr>
                <a:t>Hall A Collaboration</a:t>
              </a:r>
              <a:endParaRPr lang="en-US" dirty="0" smtClean="0">
                <a:latin typeface="Cambria"/>
                <a:cs typeface="Cambria"/>
              </a:endParaRPr>
            </a:p>
            <a:p>
              <a:endParaRPr lang="en-US" dirty="0" smtClean="0"/>
            </a:p>
            <a:p>
              <a:endParaRPr lang="en-US" dirty="0"/>
            </a:p>
          </p:txBody>
        </p:sp>
      </p:grpSp>
      <p:sp>
        <p:nvSpPr>
          <p:cNvPr id="16" name="TextBox 15"/>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65</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Backup</a:t>
            </a:r>
            <a:endParaRPr lang="en-US" sz="4000" dirty="0">
              <a:latin typeface="Rockwell"/>
              <a:cs typeface="Rockwell"/>
            </a:endParaRPr>
          </a:p>
        </p:txBody>
      </p:sp>
      <p:sp>
        <p:nvSpPr>
          <p:cNvPr id="12" name="TextBox 11"/>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64</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Hyperfine Splitting of Hydrogen</a:t>
            </a: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14" name="Picture 13" descr="hyperfine_equations.pdf"/>
          <p:cNvPicPr>
            <a:picLocks noChangeAspect="1"/>
          </p:cNvPicPr>
          <p:nvPr/>
        </p:nvPicPr>
        <mc:AlternateContent>
          <mc:Choice xmlns:ma="http://schemas.microsoft.com/office/mac/drawingml/2008/main" Requires="ma">
            <p:blipFill>
              <a:blip r:embed="rId4"/>
              <a:srcRect l="41795" t="21717" r="42230" b="74973"/>
              <a:stretch>
                <a:fillRect/>
              </a:stretch>
            </p:blipFill>
          </mc:Choice>
          <mc:Fallback>
            <p:blipFill>
              <a:blip r:embed="rId5"/>
              <a:srcRect l="41795" t="21717" r="42230" b="74973"/>
              <a:stretch>
                <a:fillRect/>
              </a:stretch>
            </p:blipFill>
          </mc:Fallback>
        </mc:AlternateContent>
        <p:spPr>
          <a:xfrm>
            <a:off x="1644321" y="1784689"/>
            <a:ext cx="1844842" cy="494632"/>
          </a:xfrm>
          <a:prstGeom prst="rect">
            <a:avLst/>
          </a:prstGeom>
        </p:spPr>
      </p:pic>
      <p:sp>
        <p:nvSpPr>
          <p:cNvPr id="15" name="TextBox 14"/>
          <p:cNvSpPr txBox="1"/>
          <p:nvPr/>
        </p:nvSpPr>
        <p:spPr>
          <a:xfrm>
            <a:off x="444492" y="1363949"/>
            <a:ext cx="4667575" cy="338554"/>
          </a:xfrm>
          <a:prstGeom prst="rect">
            <a:avLst/>
          </a:prstGeom>
          <a:noFill/>
        </p:spPr>
        <p:txBody>
          <a:bodyPr wrap="square" rtlCol="0">
            <a:spAutoFit/>
          </a:bodyPr>
          <a:lstStyle/>
          <a:p>
            <a:r>
              <a:rPr lang="en-US" sz="1600" dirty="0" smtClean="0">
                <a:latin typeface="Cambria"/>
                <a:cs typeface="Cambria"/>
              </a:rPr>
              <a:t>Splitting expressed in terms of Fermi Energy E</a:t>
            </a:r>
            <a:r>
              <a:rPr lang="en-US" sz="1600" baseline="-25000" dirty="0" smtClean="0">
                <a:latin typeface="Cambria"/>
                <a:cs typeface="Cambria"/>
              </a:rPr>
              <a:t>F</a:t>
            </a:r>
            <a:r>
              <a:rPr lang="en-US" sz="1600" dirty="0" smtClean="0">
                <a:latin typeface="Cambria"/>
                <a:cs typeface="Cambria"/>
              </a:rPr>
              <a:t>:</a:t>
            </a:r>
            <a:endParaRPr lang="en-US" sz="1600" dirty="0">
              <a:latin typeface="Cambria"/>
              <a:cs typeface="Cambria"/>
            </a:endParaRPr>
          </a:p>
        </p:txBody>
      </p:sp>
      <p:sp>
        <p:nvSpPr>
          <p:cNvPr id="16" name="TextBox 15"/>
          <p:cNvSpPr txBox="1"/>
          <p:nvPr/>
        </p:nvSpPr>
        <p:spPr>
          <a:xfrm>
            <a:off x="449844" y="2224853"/>
            <a:ext cx="4667575" cy="338554"/>
          </a:xfrm>
          <a:prstGeom prst="rect">
            <a:avLst/>
          </a:prstGeom>
          <a:noFill/>
        </p:spPr>
        <p:txBody>
          <a:bodyPr wrap="square" rtlCol="0">
            <a:spAutoFit/>
          </a:bodyPr>
          <a:lstStyle/>
          <a:p>
            <a:r>
              <a:rPr lang="en-US" sz="1600" dirty="0" smtClean="0">
                <a:latin typeface="Cambria"/>
                <a:cs typeface="Cambria"/>
              </a:rPr>
              <a:t>Where:</a:t>
            </a:r>
            <a:endParaRPr lang="en-US" sz="1600" dirty="0">
              <a:latin typeface="Cambria"/>
              <a:cs typeface="Cambria"/>
            </a:endParaRPr>
          </a:p>
        </p:txBody>
      </p:sp>
      <p:pic>
        <p:nvPicPr>
          <p:cNvPr id="20" name="Picture 19" descr="hyperfine_equations.pdf"/>
          <p:cNvPicPr>
            <a:picLocks noChangeAspect="1"/>
          </p:cNvPicPr>
          <p:nvPr/>
        </p:nvPicPr>
        <mc:AlternateContent>
          <mc:Choice xmlns:ma="http://schemas.microsoft.com/office/mac/drawingml/2008/main" Requires="ma">
            <p:blipFill>
              <a:blip r:embed="rId4"/>
              <a:srcRect l="34430" t="26011" r="34307" b="71037"/>
              <a:stretch>
                <a:fillRect/>
              </a:stretch>
            </p:blipFill>
          </mc:Choice>
          <mc:Fallback>
            <p:blipFill>
              <a:blip r:embed="rId5"/>
              <a:srcRect l="34430" t="26011" r="34307" b="71037"/>
              <a:stretch>
                <a:fillRect/>
              </a:stretch>
            </p:blipFill>
          </mc:Fallback>
        </mc:AlternateContent>
        <p:spPr>
          <a:xfrm>
            <a:off x="833581" y="2613526"/>
            <a:ext cx="3610370" cy="441158"/>
          </a:xfrm>
          <a:prstGeom prst="rect">
            <a:avLst/>
          </a:prstGeom>
        </p:spPr>
      </p:pic>
      <p:sp>
        <p:nvSpPr>
          <p:cNvPr id="21" name="Rectangle 20"/>
          <p:cNvSpPr/>
          <p:nvPr/>
        </p:nvSpPr>
        <p:spPr>
          <a:xfrm>
            <a:off x="1816525" y="2678518"/>
            <a:ext cx="558315" cy="376166"/>
          </a:xfrm>
          <a:prstGeom prst="rect">
            <a:avLst/>
          </a:prstGeom>
          <a:noFill/>
          <a:ln w="2540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521889" y="2678518"/>
            <a:ext cx="366289" cy="376166"/>
          </a:xfrm>
          <a:prstGeom prst="rect">
            <a:avLst/>
          </a:prstGeom>
          <a:noFill/>
          <a:ln w="2540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995116" y="2670502"/>
            <a:ext cx="613168" cy="376166"/>
          </a:xfrm>
          <a:prstGeom prst="rect">
            <a:avLst/>
          </a:prstGeom>
          <a:noFill/>
          <a:ln w="25400" cap="flat" cmpd="sng" algn="ctr">
            <a:solidFill>
              <a:schemeClr val="accent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869389" y="2662486"/>
            <a:ext cx="366279" cy="376166"/>
          </a:xfrm>
          <a:prstGeom prst="rect">
            <a:avLst/>
          </a:prstGeom>
          <a:noFill/>
          <a:ln w="2540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52532" y="3607109"/>
            <a:ext cx="4667575" cy="2308324"/>
          </a:xfrm>
          <a:prstGeom prst="rect">
            <a:avLst/>
          </a:prstGeom>
          <a:noFill/>
        </p:spPr>
        <p:txBody>
          <a:bodyPr wrap="square" rtlCol="0">
            <a:spAutoFit/>
          </a:bodyPr>
          <a:lstStyle/>
          <a:p>
            <a:pPr>
              <a:buFont typeface="Arial"/>
              <a:buChar char="•"/>
            </a:pPr>
            <a:r>
              <a:rPr lang="en-US" sz="1600" dirty="0" smtClean="0">
                <a:solidFill>
                  <a:schemeClr val="accent3"/>
                </a:solidFill>
                <a:latin typeface="Cambria"/>
                <a:cs typeface="Cambria"/>
              </a:rPr>
              <a:t> QED </a:t>
            </a:r>
            <a:r>
              <a:rPr lang="en-US" sz="1600" dirty="0" err="1" smtClean="0">
                <a:solidFill>
                  <a:schemeClr val="accent3"/>
                </a:solidFill>
                <a:latin typeface="Cambria"/>
                <a:cs typeface="Cambria"/>
              </a:rPr>
              <a:t>radiative</a:t>
            </a:r>
            <a:r>
              <a:rPr lang="en-US" sz="1600" dirty="0" smtClean="0">
                <a:solidFill>
                  <a:schemeClr val="accent3"/>
                </a:solidFill>
                <a:latin typeface="Cambria"/>
                <a:cs typeface="Cambria"/>
              </a:rPr>
              <a:t> correction</a:t>
            </a:r>
          </a:p>
          <a:p>
            <a:pPr>
              <a:buFont typeface="Arial"/>
              <a:buChar char="•"/>
            </a:pPr>
            <a:endParaRPr lang="en-US" sz="1600" dirty="0" smtClean="0">
              <a:solidFill>
                <a:schemeClr val="accent3"/>
              </a:solidFill>
              <a:latin typeface="Cambria"/>
              <a:cs typeface="Cambria"/>
            </a:endParaRPr>
          </a:p>
          <a:p>
            <a:pPr>
              <a:buFont typeface="Arial"/>
              <a:buChar char="•"/>
            </a:pPr>
            <a:r>
              <a:rPr lang="en-US" sz="1600" dirty="0" smtClean="0">
                <a:solidFill>
                  <a:schemeClr val="accent5"/>
                </a:solidFill>
                <a:latin typeface="Cambria"/>
                <a:cs typeface="Cambria"/>
              </a:rPr>
              <a:t> Accounts for recoil effects</a:t>
            </a:r>
          </a:p>
          <a:p>
            <a:pPr>
              <a:buFont typeface="Arial"/>
              <a:buChar char="•"/>
            </a:pPr>
            <a:endParaRPr lang="en-US" sz="1600" dirty="0" smtClean="0">
              <a:solidFill>
                <a:schemeClr val="accent5"/>
              </a:solidFill>
              <a:latin typeface="Cambria"/>
              <a:cs typeface="Cambria"/>
            </a:endParaRPr>
          </a:p>
          <a:p>
            <a:pPr>
              <a:buFont typeface="Arial"/>
              <a:buChar char="•"/>
            </a:pPr>
            <a:r>
              <a:rPr lang="en-US" sz="1600" dirty="0" smtClean="0">
                <a:solidFill>
                  <a:schemeClr val="accent4"/>
                </a:solidFill>
                <a:latin typeface="Cambria"/>
                <a:cs typeface="Cambria"/>
              </a:rPr>
              <a:t> </a:t>
            </a:r>
            <a:r>
              <a:rPr lang="en-US" sz="1600" dirty="0" err="1" smtClean="0">
                <a:solidFill>
                  <a:schemeClr val="accent4"/>
                </a:solidFill>
                <a:latin typeface="Cambria"/>
                <a:cs typeface="Cambria"/>
              </a:rPr>
              <a:t>Hadronic</a:t>
            </a:r>
            <a:r>
              <a:rPr lang="en-US" sz="1600" dirty="0" smtClean="0">
                <a:solidFill>
                  <a:schemeClr val="accent4"/>
                </a:solidFill>
                <a:latin typeface="Cambria"/>
                <a:cs typeface="Cambria"/>
              </a:rPr>
              <a:t> and </a:t>
            </a:r>
            <a:r>
              <a:rPr lang="en-US" sz="1600" dirty="0" err="1" smtClean="0">
                <a:solidFill>
                  <a:schemeClr val="accent4"/>
                </a:solidFill>
                <a:latin typeface="Cambria"/>
                <a:cs typeface="Cambria"/>
              </a:rPr>
              <a:t>muonic</a:t>
            </a:r>
            <a:r>
              <a:rPr lang="en-US" sz="1600" dirty="0" smtClean="0">
                <a:solidFill>
                  <a:schemeClr val="accent4"/>
                </a:solidFill>
                <a:latin typeface="Cambria"/>
                <a:cs typeface="Cambria"/>
              </a:rPr>
              <a:t> vacuum polarizations &amp; the weak interaction correction</a:t>
            </a:r>
          </a:p>
          <a:p>
            <a:pPr>
              <a:buFont typeface="Arial"/>
              <a:buChar char="•"/>
            </a:pPr>
            <a:endParaRPr lang="en-US" sz="1600" dirty="0" smtClean="0">
              <a:solidFill>
                <a:schemeClr val="accent4"/>
              </a:solidFill>
              <a:latin typeface="Cambria"/>
              <a:cs typeface="Cambria"/>
            </a:endParaRPr>
          </a:p>
          <a:p>
            <a:pPr>
              <a:buFont typeface="Arial"/>
              <a:buChar char="•"/>
            </a:pPr>
            <a:r>
              <a:rPr lang="en-US" sz="1600" dirty="0" smtClean="0">
                <a:solidFill>
                  <a:schemeClr val="accent6"/>
                </a:solidFill>
                <a:latin typeface="Cambria"/>
                <a:cs typeface="Cambria"/>
              </a:rPr>
              <a:t> Proton structure correction (largest uncertainty)</a:t>
            </a:r>
          </a:p>
          <a:p>
            <a:r>
              <a:rPr lang="en-US" sz="1600" dirty="0" smtClean="0">
                <a:solidFill>
                  <a:schemeClr val="accent3"/>
                </a:solidFill>
                <a:latin typeface="Cambria"/>
                <a:cs typeface="Cambria"/>
              </a:rPr>
              <a:t> </a:t>
            </a:r>
            <a:endParaRPr lang="en-US" sz="1600" dirty="0">
              <a:solidFill>
                <a:schemeClr val="accent3"/>
              </a:solidFill>
              <a:latin typeface="Cambria"/>
              <a:cs typeface="Cambria"/>
            </a:endParaRPr>
          </a:p>
        </p:txBody>
      </p:sp>
      <p:grpSp>
        <p:nvGrpSpPr>
          <p:cNvPr id="5" name="Group 27"/>
          <p:cNvGrpSpPr/>
          <p:nvPr/>
        </p:nvGrpSpPr>
        <p:grpSpPr>
          <a:xfrm>
            <a:off x="5930178" y="1399680"/>
            <a:ext cx="1855615" cy="2152352"/>
            <a:chOff x="5930178" y="1399680"/>
            <a:chExt cx="1855615" cy="2152352"/>
          </a:xfrm>
        </p:grpSpPr>
        <p:grpSp>
          <p:nvGrpSpPr>
            <p:cNvPr id="6" name="Group 28"/>
            <p:cNvGrpSpPr/>
            <p:nvPr/>
          </p:nvGrpSpPr>
          <p:grpSpPr>
            <a:xfrm>
              <a:off x="5930178" y="1399680"/>
              <a:ext cx="1855615" cy="1863573"/>
              <a:chOff x="5825942" y="1840829"/>
              <a:chExt cx="1855615" cy="1863573"/>
            </a:xfrm>
          </p:grpSpPr>
          <p:sp>
            <p:nvSpPr>
              <p:cNvPr id="34" name="Oval 33"/>
              <p:cNvSpPr>
                <a:spLocks noChangeAspect="1"/>
              </p:cNvSpPr>
              <p:nvPr/>
            </p:nvSpPr>
            <p:spPr>
              <a:xfrm>
                <a:off x="5825942" y="1840829"/>
                <a:ext cx="1855615" cy="1863573"/>
              </a:xfrm>
              <a:prstGeom prst="ellipse">
                <a:avLst/>
              </a:prstGeom>
              <a:gradFill flip="none" rotWithShape="1">
                <a:gsLst>
                  <a:gs pos="0">
                    <a:schemeClr val="bg1">
                      <a:lumMod val="50000"/>
                    </a:schemeClr>
                  </a:gs>
                  <a:gs pos="66000">
                    <a:srgbClr val="FFFF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6435540" y="2459790"/>
                <a:ext cx="634964" cy="637687"/>
              </a:xfrm>
              <a:prstGeom prst="ellipse">
                <a:avLst/>
              </a:prstGeom>
              <a:gradFill flip="none" rotWithShape="1">
                <a:gsLst>
                  <a:gs pos="0">
                    <a:schemeClr val="accent6"/>
                  </a:gs>
                  <a:gs pos="100000">
                    <a:schemeClr val="bg1"/>
                  </a:gs>
                </a:gsLst>
                <a:path path="circle">
                  <a:fillToRect l="50000" t="50000" r="50000" b="50000"/>
                </a:path>
                <a:tileRect/>
              </a:gra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0" name="Straight Arrow Connector 29"/>
            <p:cNvCxnSpPr/>
            <p:nvPr/>
          </p:nvCxnSpPr>
          <p:spPr>
            <a:xfrm>
              <a:off x="6128076" y="3261665"/>
              <a:ext cx="1537405" cy="158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501058" y="1950213"/>
              <a:ext cx="660314" cy="158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447586" y="3275033"/>
              <a:ext cx="1025367" cy="276999"/>
            </a:xfrm>
            <a:prstGeom prst="rect">
              <a:avLst/>
            </a:prstGeom>
            <a:noFill/>
          </p:spPr>
          <p:txBody>
            <a:bodyPr wrap="square" rtlCol="0">
              <a:spAutoFit/>
            </a:bodyPr>
            <a:lstStyle/>
            <a:p>
              <a:r>
                <a:rPr lang="en-US" sz="1200" dirty="0" smtClean="0"/>
                <a:t>Atom ~ 10</a:t>
              </a:r>
              <a:r>
                <a:rPr lang="en-US" sz="1200" baseline="30000" dirty="0" smtClean="0"/>
                <a:t>-10</a:t>
              </a:r>
              <a:endParaRPr lang="en-US" sz="1200" baseline="30000" dirty="0"/>
            </a:p>
          </p:txBody>
        </p:sp>
        <p:sp>
          <p:nvSpPr>
            <p:cNvPr id="33" name="TextBox 32"/>
            <p:cNvSpPr txBox="1"/>
            <p:nvPr/>
          </p:nvSpPr>
          <p:spPr>
            <a:xfrm>
              <a:off x="6341964" y="1619742"/>
              <a:ext cx="1417093" cy="276999"/>
            </a:xfrm>
            <a:prstGeom prst="rect">
              <a:avLst/>
            </a:prstGeom>
            <a:noFill/>
          </p:spPr>
          <p:txBody>
            <a:bodyPr wrap="square" rtlCol="0">
              <a:spAutoFit/>
            </a:bodyPr>
            <a:lstStyle/>
            <a:p>
              <a:r>
                <a:rPr lang="en-US" sz="1200" dirty="0" smtClean="0"/>
                <a:t>Nucleus ~ 10</a:t>
              </a:r>
              <a:r>
                <a:rPr lang="en-US" sz="1200" baseline="30000" dirty="0" smtClean="0"/>
                <a:t>-15</a:t>
              </a:r>
              <a:endParaRPr lang="en-US" sz="1200" baseline="30000" dirty="0"/>
            </a:p>
          </p:txBody>
        </p:sp>
      </p:grpSp>
      <p:sp>
        <p:nvSpPr>
          <p:cNvPr id="38" name="TextBox 37"/>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17</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2" y="-21225"/>
            <a:ext cx="8324657" cy="807627"/>
          </a:xfrm>
        </p:spPr>
        <p:txBody>
          <a:bodyPr>
            <a:normAutofit/>
          </a:bodyPr>
          <a:lstStyle/>
          <a:p>
            <a:pPr algn="l"/>
            <a:r>
              <a:rPr lang="en-US" sz="4000" dirty="0" smtClean="0">
                <a:latin typeface="Rockwell"/>
                <a:cs typeface="Rockwell"/>
              </a:rPr>
              <a:t>Proton Charge Radius</a:t>
            </a: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6" name="Content Placeholder 2"/>
          <p:cNvSpPr>
            <a:spLocks noGrp="1"/>
          </p:cNvSpPr>
          <p:nvPr>
            <p:ph idx="1"/>
          </p:nvPr>
        </p:nvSpPr>
        <p:spPr>
          <a:xfrm>
            <a:off x="457200" y="1397017"/>
            <a:ext cx="7559675" cy="4286233"/>
          </a:xfrm>
        </p:spPr>
        <p:txBody>
          <a:bodyPr>
            <a:normAutofit/>
          </a:bodyPr>
          <a:lstStyle/>
          <a:p>
            <a:r>
              <a:rPr lang="en-US" sz="2353" dirty="0" smtClean="0">
                <a:latin typeface="Cambria"/>
                <a:cs typeface="Cambria"/>
              </a:rPr>
              <a:t>Proton charge radius from μP disagrees with </a:t>
            </a:r>
            <a:r>
              <a:rPr lang="en-US" sz="2353" dirty="0" err="1" smtClean="0">
                <a:latin typeface="Cambria"/>
                <a:cs typeface="Cambria"/>
              </a:rPr>
              <a:t>eP</a:t>
            </a:r>
            <a:r>
              <a:rPr lang="en-US" sz="2353" dirty="0" smtClean="0">
                <a:latin typeface="Cambria"/>
                <a:cs typeface="Cambria"/>
              </a:rPr>
              <a:t> scattering result by ~7σ</a:t>
            </a:r>
          </a:p>
          <a:p>
            <a:endParaRPr lang="en-US" sz="2353" dirty="0" smtClean="0">
              <a:latin typeface="Cambria"/>
              <a:cs typeface="Cambria"/>
            </a:endParaRPr>
          </a:p>
          <a:p>
            <a:endParaRPr lang="en-US" sz="2353" dirty="0" smtClean="0">
              <a:latin typeface="Cambria"/>
              <a:cs typeface="Cambria"/>
            </a:endParaRPr>
          </a:p>
          <a:p>
            <a:endParaRPr lang="en-US" sz="2353" dirty="0" smtClean="0">
              <a:latin typeface="Cambria"/>
              <a:cs typeface="Cambria"/>
            </a:endParaRPr>
          </a:p>
          <a:p>
            <a:endParaRPr lang="en-US" sz="2353" dirty="0" smtClean="0">
              <a:latin typeface="Cambria"/>
              <a:cs typeface="Cambria"/>
            </a:endParaRPr>
          </a:p>
          <a:p>
            <a:pPr>
              <a:buNone/>
            </a:pPr>
            <a:endParaRPr lang="en-US" sz="2353" dirty="0" smtClean="0">
              <a:latin typeface="Cambria"/>
              <a:cs typeface="Cambria"/>
            </a:endParaRPr>
          </a:p>
          <a:p>
            <a:endParaRPr lang="en-US" sz="2353" dirty="0" smtClean="0">
              <a:latin typeface="Cambria"/>
              <a:cs typeface="Cambria"/>
            </a:endParaRPr>
          </a:p>
          <a:p>
            <a:r>
              <a:rPr lang="en-US" sz="2353" dirty="0" smtClean="0">
                <a:latin typeface="Cambria"/>
                <a:cs typeface="Cambria"/>
              </a:rPr>
              <a:t>Main uncertainties arise from the proton </a:t>
            </a:r>
            <a:r>
              <a:rPr lang="en-US" sz="2353" dirty="0" err="1" smtClean="0">
                <a:latin typeface="Cambria"/>
                <a:cs typeface="Cambria"/>
              </a:rPr>
              <a:t>polarizability</a:t>
            </a:r>
            <a:r>
              <a:rPr lang="en-US" sz="2353" dirty="0" smtClean="0">
                <a:latin typeface="Cambria"/>
                <a:cs typeface="Cambria"/>
              </a:rPr>
              <a:t> and different value of the </a:t>
            </a:r>
            <a:r>
              <a:rPr lang="en-US" sz="2353" dirty="0" err="1" smtClean="0">
                <a:latin typeface="Cambria"/>
                <a:cs typeface="Cambria"/>
              </a:rPr>
              <a:t>Zemach</a:t>
            </a:r>
            <a:r>
              <a:rPr lang="en-US" sz="2353" dirty="0" smtClean="0">
                <a:latin typeface="Cambria"/>
                <a:cs typeface="Cambria"/>
              </a:rPr>
              <a:t> radius</a:t>
            </a:r>
          </a:p>
          <a:p>
            <a:endParaRPr lang="en-US" sz="2400" dirty="0" smtClean="0">
              <a:latin typeface="Apple Symbols"/>
              <a:cs typeface="Apple Symbols"/>
            </a:endParaRPr>
          </a:p>
          <a:p>
            <a:endParaRPr lang="en-US" sz="2400" dirty="0" smtClean="0">
              <a:latin typeface="Apple Symbols"/>
              <a:cs typeface="Apple Symbols"/>
            </a:endParaRPr>
          </a:p>
          <a:p>
            <a:endParaRPr lang="en-US" sz="2400" dirty="0" smtClean="0">
              <a:latin typeface="Apple Symbols"/>
              <a:cs typeface="Apple Symbols"/>
            </a:endParaRPr>
          </a:p>
          <a:p>
            <a:pPr lvl="1"/>
            <a:endParaRPr lang="en-US" sz="2000" dirty="0" smtClean="0">
              <a:latin typeface="Cambria"/>
              <a:cs typeface="Cambria"/>
            </a:endParaRPr>
          </a:p>
          <a:p>
            <a:pPr>
              <a:buNone/>
            </a:pPr>
            <a:endParaRPr lang="en-US" sz="2000" dirty="0" smtClean="0">
              <a:latin typeface="Cambria"/>
              <a:cs typeface="Cambria"/>
            </a:endParaRPr>
          </a:p>
          <a:p>
            <a:endParaRPr lang="en-US" dirty="0"/>
          </a:p>
        </p:txBody>
      </p:sp>
      <p:grpSp>
        <p:nvGrpSpPr>
          <p:cNvPr id="5" name="Group 22"/>
          <p:cNvGrpSpPr/>
          <p:nvPr/>
        </p:nvGrpSpPr>
        <p:grpSpPr>
          <a:xfrm>
            <a:off x="1333500" y="2659073"/>
            <a:ext cx="7762875" cy="2126575"/>
            <a:chOff x="666750" y="2738448"/>
            <a:chExt cx="7762875" cy="2126575"/>
          </a:xfrm>
        </p:grpSpPr>
        <p:sp>
          <p:nvSpPr>
            <p:cNvPr id="28" name="TextBox 14"/>
            <p:cNvSpPr txBox="1">
              <a:spLocks noChangeArrowheads="1"/>
            </p:cNvSpPr>
            <p:nvPr/>
          </p:nvSpPr>
          <p:spPr bwMode="auto">
            <a:xfrm>
              <a:off x="1015993" y="2833698"/>
              <a:ext cx="7413632" cy="2031325"/>
            </a:xfrm>
            <a:prstGeom prst="rect">
              <a:avLst/>
            </a:prstGeom>
            <a:noFill/>
            <a:ln w="9525">
              <a:noFill/>
              <a:miter lim="800000"/>
              <a:headEnd/>
              <a:tailEnd/>
            </a:ln>
          </p:spPr>
          <p:txBody>
            <a:bodyPr wrap="square">
              <a:prstTxWarp prst="textNoShape">
                <a:avLst/>
              </a:prstTxWarp>
              <a:spAutoFit/>
            </a:bodyPr>
            <a:lstStyle/>
            <a:p>
              <a:r>
                <a:rPr lang="en-US" dirty="0"/>
                <a:t>&lt;</a:t>
              </a:r>
              <a:r>
                <a:rPr lang="en-US" dirty="0" err="1"/>
                <a:t>R</a:t>
              </a:r>
              <a:r>
                <a:rPr lang="en-US" baseline="-25000" dirty="0" err="1"/>
                <a:t>p</a:t>
              </a:r>
              <a:r>
                <a:rPr lang="en-US" dirty="0"/>
                <a:t>&gt; = 0.84184 ± 0.00067 fm   </a:t>
              </a:r>
              <a:r>
                <a:rPr lang="en-US" dirty="0" smtClean="0"/>
                <a:t>  </a:t>
              </a:r>
              <a:r>
                <a:rPr lang="en-US" dirty="0"/>
                <a:t>Lamb shift in </a:t>
              </a:r>
              <a:r>
                <a:rPr lang="en-US" dirty="0" err="1"/>
                <a:t>muonic</a:t>
              </a:r>
              <a:r>
                <a:rPr lang="en-US" dirty="0"/>
                <a:t> hydrogen </a:t>
              </a:r>
            </a:p>
            <a:p>
              <a:endParaRPr lang="en-US" dirty="0"/>
            </a:p>
            <a:p>
              <a:r>
                <a:rPr lang="en-US" dirty="0"/>
                <a:t>&lt;</a:t>
              </a:r>
              <a:r>
                <a:rPr lang="en-US" dirty="0" err="1"/>
                <a:t>R</a:t>
              </a:r>
              <a:r>
                <a:rPr lang="en-US" baseline="-25000" dirty="0" err="1"/>
                <a:t>p</a:t>
              </a:r>
              <a:r>
                <a:rPr lang="en-US" dirty="0"/>
                <a:t>&gt; = 0.897 ± 0.018 fm            </a:t>
              </a:r>
              <a:r>
                <a:rPr lang="en-US" dirty="0" smtClean="0"/>
                <a:t>  World </a:t>
              </a:r>
              <a:r>
                <a:rPr lang="en-US" dirty="0"/>
                <a:t>analysis of </a:t>
              </a:r>
              <a:r>
                <a:rPr lang="en-US" dirty="0" err="1"/>
                <a:t>eP</a:t>
              </a:r>
              <a:r>
                <a:rPr lang="en-US" dirty="0"/>
                <a:t> scattering</a:t>
              </a:r>
            </a:p>
            <a:p>
              <a:endParaRPr lang="en-US" dirty="0"/>
            </a:p>
            <a:p>
              <a:r>
                <a:rPr lang="en-US" dirty="0"/>
                <a:t>&lt;</a:t>
              </a:r>
              <a:r>
                <a:rPr lang="en-US" dirty="0" err="1"/>
                <a:t>R</a:t>
              </a:r>
              <a:r>
                <a:rPr lang="en-US" baseline="-25000" dirty="0" err="1"/>
                <a:t>p</a:t>
              </a:r>
              <a:r>
                <a:rPr lang="en-US" dirty="0"/>
                <a:t>&gt; = 0.8768 ± 0.0069 fm          CODATA world average</a:t>
              </a:r>
            </a:p>
            <a:p>
              <a:endParaRPr lang="en-US" dirty="0"/>
            </a:p>
            <a:p>
              <a:endParaRPr lang="en-US" dirty="0"/>
            </a:p>
          </p:txBody>
        </p:sp>
        <p:sp>
          <p:nvSpPr>
            <p:cNvPr id="29" name="Rounded Rectangle 28"/>
            <p:cNvSpPr/>
            <p:nvPr/>
          </p:nvSpPr>
          <p:spPr>
            <a:xfrm>
              <a:off x="666750" y="2738448"/>
              <a:ext cx="6556375" cy="1664261"/>
            </a:xfrm>
            <a:prstGeom prst="roundRect">
              <a:avLst/>
            </a:prstGeom>
            <a:noFill/>
            <a:ln w="254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TextBox 37"/>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18</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Quark-Parton Model</a:t>
            </a:r>
            <a:endParaRPr lang="en-US" sz="4000" dirty="0">
              <a:latin typeface="Rockwell"/>
              <a:cs typeface="Rockwell"/>
            </a:endParaRPr>
          </a:p>
        </p:txBody>
      </p:sp>
      <p:grpSp>
        <p:nvGrpSpPr>
          <p:cNvPr id="8"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51" name="Picture 50" descr="annual review 2013equations.pdf"/>
          <p:cNvPicPr>
            <a:picLocks noChangeAspect="1"/>
          </p:cNvPicPr>
          <p:nvPr/>
        </p:nvPicPr>
        <mc:AlternateContent>
          <mc:Choice xmlns:ma="http://schemas.microsoft.com/office/mac/drawingml/2008/main" Requires="ma">
            <p:blipFill>
              <a:blip r:embed="rId4"/>
              <a:srcRect l="23457" t="44063" r="23266" b="44463"/>
              <a:stretch>
                <a:fillRect/>
              </a:stretch>
            </p:blipFill>
          </mc:Choice>
          <mc:Fallback>
            <p:blipFill>
              <a:blip r:embed="rId5"/>
              <a:srcRect l="23457" t="44063" r="23266" b="44463"/>
              <a:stretch>
                <a:fillRect/>
              </a:stretch>
            </p:blipFill>
          </mc:Fallback>
        </mc:AlternateContent>
        <p:spPr>
          <a:xfrm>
            <a:off x="207258" y="3852833"/>
            <a:ext cx="4284179" cy="1194078"/>
          </a:xfrm>
          <a:prstGeom prst="rect">
            <a:avLst/>
          </a:prstGeom>
        </p:spPr>
      </p:pic>
      <p:pic>
        <p:nvPicPr>
          <p:cNvPr id="52" name="Picture 51" descr="annual review 2013equations.pdf"/>
          <p:cNvPicPr>
            <a:picLocks noChangeAspect="1"/>
          </p:cNvPicPr>
          <p:nvPr/>
        </p:nvPicPr>
        <mc:AlternateContent>
          <mc:Choice xmlns:ma="http://schemas.microsoft.com/office/mac/drawingml/2008/main" Requires="ma">
            <p:blipFill>
              <a:blip r:embed="rId4"/>
              <a:srcRect l="23457" t="17374" r="23266" b="74713"/>
              <a:stretch>
                <a:fillRect/>
              </a:stretch>
            </p:blipFill>
          </mc:Choice>
          <mc:Fallback>
            <p:blipFill>
              <a:blip r:embed="rId5"/>
              <a:srcRect l="23457" t="17374" r="23266" b="74713"/>
              <a:stretch>
                <a:fillRect/>
              </a:stretch>
            </p:blipFill>
          </mc:Fallback>
        </mc:AlternateContent>
        <p:spPr>
          <a:xfrm>
            <a:off x="207258" y="2638588"/>
            <a:ext cx="4284179" cy="823448"/>
          </a:xfrm>
          <a:prstGeom prst="rect">
            <a:avLst/>
          </a:prstGeom>
        </p:spPr>
      </p:pic>
      <p:pic>
        <p:nvPicPr>
          <p:cNvPr id="53" name="Picture 52" descr="annual review 2013equations.pdf"/>
          <p:cNvPicPr>
            <a:picLocks noChangeAspect="1"/>
          </p:cNvPicPr>
          <p:nvPr/>
        </p:nvPicPr>
        <mc:AlternateContent>
          <mc:Choice xmlns:ma="http://schemas.microsoft.com/office/mac/drawingml/2008/main" Requires="ma">
            <p:blipFill>
              <a:blip r:embed="rId4"/>
              <a:srcRect l="23457" t="30796" r="23266" b="61425"/>
              <a:stretch>
                <a:fillRect/>
              </a:stretch>
            </p:blipFill>
          </mc:Choice>
          <mc:Fallback>
            <p:blipFill>
              <a:blip r:embed="rId5"/>
              <a:srcRect l="23457" t="30796" r="23266" b="61425"/>
              <a:stretch>
                <a:fillRect/>
              </a:stretch>
            </p:blipFill>
          </mc:Fallback>
        </mc:AlternateContent>
        <p:spPr>
          <a:xfrm>
            <a:off x="-494755" y="3280610"/>
            <a:ext cx="4284179" cy="809492"/>
          </a:xfrm>
          <a:prstGeom prst="rect">
            <a:avLst/>
          </a:prstGeom>
        </p:spPr>
      </p:pic>
      <p:sp>
        <p:nvSpPr>
          <p:cNvPr id="54" name="TextBox 53"/>
          <p:cNvSpPr txBox="1"/>
          <p:nvPr/>
        </p:nvSpPr>
        <p:spPr>
          <a:xfrm>
            <a:off x="524526" y="1493373"/>
            <a:ext cx="6313413" cy="1384995"/>
          </a:xfrm>
          <a:prstGeom prst="rect">
            <a:avLst/>
          </a:prstGeom>
          <a:noFill/>
        </p:spPr>
        <p:txBody>
          <a:bodyPr wrap="square" rtlCol="0">
            <a:spAutoFit/>
          </a:bodyPr>
          <a:lstStyle/>
          <a:p>
            <a:r>
              <a:rPr lang="en-US" sz="2400" dirty="0" smtClean="0">
                <a:latin typeface="Cambria"/>
                <a:cs typeface="Cambria"/>
              </a:rPr>
              <a:t>Can write F</a:t>
            </a:r>
            <a:r>
              <a:rPr lang="en-US" sz="2400" baseline="-25000" dirty="0" smtClean="0">
                <a:latin typeface="Cambria"/>
                <a:cs typeface="Cambria"/>
              </a:rPr>
              <a:t>1</a:t>
            </a:r>
            <a:r>
              <a:rPr lang="en-US" sz="2400" dirty="0" smtClean="0">
                <a:latin typeface="Cambria"/>
                <a:cs typeface="Cambria"/>
              </a:rPr>
              <a:t>, F</a:t>
            </a:r>
            <a:r>
              <a:rPr lang="en-US" sz="2400" baseline="-25000" dirty="0" smtClean="0">
                <a:latin typeface="Cambria"/>
                <a:cs typeface="Cambria"/>
              </a:rPr>
              <a:t>2</a:t>
            </a:r>
            <a:r>
              <a:rPr lang="en-US" sz="2400" dirty="0" smtClean="0">
                <a:latin typeface="Cambria"/>
                <a:cs typeface="Cambria"/>
              </a:rPr>
              <a:t>, g</a:t>
            </a:r>
            <a:r>
              <a:rPr lang="en-US" sz="2400" baseline="-25000" dirty="0" smtClean="0">
                <a:latin typeface="Cambria"/>
                <a:cs typeface="Cambria"/>
              </a:rPr>
              <a:t>1</a:t>
            </a:r>
            <a:r>
              <a:rPr lang="en-US" sz="2400" dirty="0" smtClean="0">
                <a:latin typeface="Cambria"/>
                <a:cs typeface="Cambria"/>
              </a:rPr>
              <a:t> in terms of quark distribution functions:</a:t>
            </a:r>
          </a:p>
          <a:p>
            <a:r>
              <a:rPr lang="en-US" dirty="0" smtClean="0">
                <a:latin typeface="Cambria"/>
                <a:cs typeface="Cambria"/>
              </a:rPr>
              <a:t>		</a:t>
            </a:r>
          </a:p>
          <a:p>
            <a:r>
              <a:rPr lang="en-US" dirty="0" smtClean="0">
                <a:latin typeface="Cambria"/>
                <a:cs typeface="Cambria"/>
              </a:rPr>
              <a:t> </a:t>
            </a:r>
            <a:endParaRPr lang="en-US" dirty="0">
              <a:latin typeface="Cambria"/>
              <a:cs typeface="Cambria"/>
            </a:endParaRPr>
          </a:p>
        </p:txBody>
      </p:sp>
      <p:sp>
        <p:nvSpPr>
          <p:cNvPr id="12" name="TextBox 11"/>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7</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Quark-Parton Model</a:t>
            </a:r>
            <a:endParaRPr lang="en-US" sz="4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51" name="Picture 50" descr="annual review 2013equations.pdf"/>
          <p:cNvPicPr>
            <a:picLocks noChangeAspect="1"/>
          </p:cNvPicPr>
          <p:nvPr/>
        </p:nvPicPr>
        <mc:AlternateContent>
          <mc:Choice xmlns:ma="http://schemas.microsoft.com/office/mac/drawingml/2008/main" Requires="ma">
            <p:blipFill>
              <a:blip r:embed="rId4"/>
              <a:srcRect l="23457" t="44063" r="23266" b="44463"/>
              <a:stretch>
                <a:fillRect/>
              </a:stretch>
            </p:blipFill>
          </mc:Choice>
          <mc:Fallback>
            <p:blipFill>
              <a:blip r:embed="rId5"/>
              <a:srcRect l="23457" t="44063" r="23266" b="44463"/>
              <a:stretch>
                <a:fillRect/>
              </a:stretch>
            </p:blipFill>
          </mc:Fallback>
        </mc:AlternateContent>
        <p:spPr>
          <a:xfrm>
            <a:off x="207258" y="3852833"/>
            <a:ext cx="4284179" cy="1194078"/>
          </a:xfrm>
          <a:prstGeom prst="rect">
            <a:avLst/>
          </a:prstGeom>
        </p:spPr>
      </p:pic>
      <p:pic>
        <p:nvPicPr>
          <p:cNvPr id="52" name="Picture 51" descr="annual review 2013equations.pdf"/>
          <p:cNvPicPr>
            <a:picLocks noChangeAspect="1"/>
          </p:cNvPicPr>
          <p:nvPr/>
        </p:nvPicPr>
        <mc:AlternateContent>
          <mc:Choice xmlns:ma="http://schemas.microsoft.com/office/mac/drawingml/2008/main" Requires="ma">
            <p:blipFill>
              <a:blip r:embed="rId4"/>
              <a:srcRect l="23457" t="17374" r="23266" b="74713"/>
              <a:stretch>
                <a:fillRect/>
              </a:stretch>
            </p:blipFill>
          </mc:Choice>
          <mc:Fallback>
            <p:blipFill>
              <a:blip r:embed="rId5"/>
              <a:srcRect l="23457" t="17374" r="23266" b="74713"/>
              <a:stretch>
                <a:fillRect/>
              </a:stretch>
            </p:blipFill>
          </mc:Fallback>
        </mc:AlternateContent>
        <p:spPr>
          <a:xfrm>
            <a:off x="207258" y="2638588"/>
            <a:ext cx="4284179" cy="823448"/>
          </a:xfrm>
          <a:prstGeom prst="rect">
            <a:avLst/>
          </a:prstGeom>
        </p:spPr>
      </p:pic>
      <p:pic>
        <p:nvPicPr>
          <p:cNvPr id="53" name="Picture 52" descr="annual review 2013equations.pdf"/>
          <p:cNvPicPr>
            <a:picLocks noChangeAspect="1"/>
          </p:cNvPicPr>
          <p:nvPr/>
        </p:nvPicPr>
        <mc:AlternateContent>
          <mc:Choice xmlns:ma="http://schemas.microsoft.com/office/mac/drawingml/2008/main" Requires="ma">
            <p:blipFill>
              <a:blip r:embed="rId4"/>
              <a:srcRect l="23457" t="30796" r="23266" b="61425"/>
              <a:stretch>
                <a:fillRect/>
              </a:stretch>
            </p:blipFill>
          </mc:Choice>
          <mc:Fallback>
            <p:blipFill>
              <a:blip r:embed="rId5"/>
              <a:srcRect l="23457" t="30796" r="23266" b="61425"/>
              <a:stretch>
                <a:fillRect/>
              </a:stretch>
            </p:blipFill>
          </mc:Fallback>
        </mc:AlternateContent>
        <p:spPr>
          <a:xfrm>
            <a:off x="-494755" y="3280610"/>
            <a:ext cx="4284179" cy="809492"/>
          </a:xfrm>
          <a:prstGeom prst="rect">
            <a:avLst/>
          </a:prstGeom>
        </p:spPr>
      </p:pic>
      <p:sp>
        <p:nvSpPr>
          <p:cNvPr id="54" name="TextBox 53"/>
          <p:cNvSpPr txBox="1"/>
          <p:nvPr/>
        </p:nvSpPr>
        <p:spPr>
          <a:xfrm>
            <a:off x="524526" y="1493373"/>
            <a:ext cx="6313413" cy="1384995"/>
          </a:xfrm>
          <a:prstGeom prst="rect">
            <a:avLst/>
          </a:prstGeom>
          <a:noFill/>
        </p:spPr>
        <p:txBody>
          <a:bodyPr wrap="square" rtlCol="0">
            <a:spAutoFit/>
          </a:bodyPr>
          <a:lstStyle/>
          <a:p>
            <a:r>
              <a:rPr lang="en-US" sz="2400" dirty="0" smtClean="0">
                <a:latin typeface="Cambria"/>
                <a:cs typeface="Cambria"/>
              </a:rPr>
              <a:t>Can write F</a:t>
            </a:r>
            <a:r>
              <a:rPr lang="en-US" sz="2400" baseline="-25000" dirty="0" smtClean="0">
                <a:latin typeface="Cambria"/>
                <a:cs typeface="Cambria"/>
              </a:rPr>
              <a:t>1</a:t>
            </a:r>
            <a:r>
              <a:rPr lang="en-US" sz="2400" dirty="0" smtClean="0">
                <a:latin typeface="Cambria"/>
                <a:cs typeface="Cambria"/>
              </a:rPr>
              <a:t>, F</a:t>
            </a:r>
            <a:r>
              <a:rPr lang="en-US" sz="2400" baseline="-25000" dirty="0" smtClean="0">
                <a:latin typeface="Cambria"/>
                <a:cs typeface="Cambria"/>
              </a:rPr>
              <a:t>2</a:t>
            </a:r>
            <a:r>
              <a:rPr lang="en-US" sz="2400" dirty="0" smtClean="0">
                <a:latin typeface="Cambria"/>
                <a:cs typeface="Cambria"/>
              </a:rPr>
              <a:t>, g</a:t>
            </a:r>
            <a:r>
              <a:rPr lang="en-US" sz="2400" baseline="-25000" dirty="0" smtClean="0">
                <a:latin typeface="Cambria"/>
                <a:cs typeface="Cambria"/>
              </a:rPr>
              <a:t>1</a:t>
            </a:r>
            <a:r>
              <a:rPr lang="en-US" sz="2400" dirty="0" smtClean="0">
                <a:latin typeface="Cambria"/>
                <a:cs typeface="Cambria"/>
              </a:rPr>
              <a:t> in terms of quark distribution functions:</a:t>
            </a:r>
          </a:p>
          <a:p>
            <a:r>
              <a:rPr lang="en-US" dirty="0" smtClean="0">
                <a:latin typeface="Cambria"/>
                <a:cs typeface="Cambria"/>
              </a:rPr>
              <a:t>		</a:t>
            </a:r>
          </a:p>
          <a:p>
            <a:r>
              <a:rPr lang="en-US" dirty="0" smtClean="0">
                <a:latin typeface="Cambria"/>
                <a:cs typeface="Cambria"/>
              </a:rPr>
              <a:t> </a:t>
            </a:r>
            <a:endParaRPr lang="en-US" dirty="0">
              <a:latin typeface="Cambria"/>
              <a:cs typeface="Cambria"/>
            </a:endParaRPr>
          </a:p>
        </p:txBody>
      </p:sp>
      <p:sp>
        <p:nvSpPr>
          <p:cNvPr id="12" name="Right Brace 11"/>
          <p:cNvSpPr/>
          <p:nvPr/>
        </p:nvSpPr>
        <p:spPr>
          <a:xfrm>
            <a:off x="4121630" y="2609611"/>
            <a:ext cx="369807" cy="2107470"/>
          </a:xfrm>
          <a:prstGeom prst="rightBrace">
            <a:avLst>
              <a:gd name="adj1" fmla="val 47531"/>
              <a:gd name="adj2" fmla="val 50744"/>
            </a:avLst>
          </a:prstGeom>
          <a:ln>
            <a:solidFill>
              <a:srgbClr val="F7964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6" name="Group 15"/>
          <p:cNvGrpSpPr/>
          <p:nvPr/>
        </p:nvGrpSpPr>
        <p:grpSpPr>
          <a:xfrm>
            <a:off x="4785525" y="4589284"/>
            <a:ext cx="4104828" cy="915253"/>
            <a:chOff x="4463529" y="5046911"/>
            <a:chExt cx="4104828" cy="915253"/>
          </a:xfrm>
        </p:grpSpPr>
        <p:sp>
          <p:nvSpPr>
            <p:cNvPr id="13" name="TextBox 12"/>
            <p:cNvSpPr txBox="1"/>
            <p:nvPr/>
          </p:nvSpPr>
          <p:spPr>
            <a:xfrm>
              <a:off x="4491437" y="5046911"/>
              <a:ext cx="4076920" cy="830997"/>
            </a:xfrm>
            <a:prstGeom prst="rect">
              <a:avLst/>
            </a:prstGeom>
            <a:noFill/>
          </p:spPr>
          <p:txBody>
            <a:bodyPr wrap="square" rtlCol="0">
              <a:spAutoFit/>
            </a:bodyPr>
            <a:lstStyle/>
            <a:p>
              <a:pPr algn="ctr"/>
              <a:r>
                <a:rPr lang="en-US" sz="2400" dirty="0" smtClean="0">
                  <a:latin typeface="Cambria"/>
                  <a:cs typeface="Cambria"/>
                </a:rPr>
                <a:t>g</a:t>
              </a:r>
              <a:r>
                <a:rPr lang="en-US" sz="2400" baseline="-25000" dirty="0" smtClean="0">
                  <a:latin typeface="Cambria"/>
                  <a:cs typeface="Cambria"/>
                </a:rPr>
                <a:t>2</a:t>
              </a:r>
              <a:r>
                <a:rPr lang="en-US" sz="2400" dirty="0" smtClean="0">
                  <a:latin typeface="Cambria"/>
                  <a:cs typeface="Cambria"/>
                </a:rPr>
                <a:t> includes contributions from quark gluon interactions</a:t>
              </a:r>
              <a:endParaRPr lang="en-US" sz="2400" dirty="0">
                <a:latin typeface="Cambria"/>
                <a:cs typeface="Cambria"/>
              </a:endParaRPr>
            </a:p>
          </p:txBody>
        </p:sp>
        <p:sp>
          <p:nvSpPr>
            <p:cNvPr id="14" name="Rounded Rectangle 13"/>
            <p:cNvSpPr/>
            <p:nvPr/>
          </p:nvSpPr>
          <p:spPr>
            <a:xfrm>
              <a:off x="4463529" y="5077828"/>
              <a:ext cx="4104348" cy="884336"/>
            </a:xfrm>
            <a:prstGeom prst="roundRect">
              <a:avLst/>
            </a:prstGeom>
            <a:noFill/>
            <a:ln w="3810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4491437" y="3294567"/>
            <a:ext cx="2442121" cy="707886"/>
          </a:xfrm>
          <a:prstGeom prst="rect">
            <a:avLst/>
          </a:prstGeom>
          <a:noFill/>
        </p:spPr>
        <p:txBody>
          <a:bodyPr wrap="square" rtlCol="0">
            <a:spAutoFit/>
          </a:bodyPr>
          <a:lstStyle/>
          <a:p>
            <a:pPr algn="ctr"/>
            <a:r>
              <a:rPr lang="en-US" sz="2000" dirty="0" smtClean="0">
                <a:solidFill>
                  <a:schemeClr val="accent6"/>
                </a:solidFill>
                <a:latin typeface="Cambria"/>
                <a:cs typeface="Cambria"/>
              </a:rPr>
              <a:t>No simple interpretation for g</a:t>
            </a:r>
            <a:r>
              <a:rPr lang="en-US" sz="2000" baseline="-25000" dirty="0" smtClean="0">
                <a:solidFill>
                  <a:schemeClr val="accent6"/>
                </a:solidFill>
                <a:latin typeface="Cambria"/>
                <a:cs typeface="Cambria"/>
              </a:rPr>
              <a:t>2</a:t>
            </a:r>
            <a:r>
              <a:rPr lang="en-US" sz="2000" dirty="0" smtClean="0">
                <a:solidFill>
                  <a:schemeClr val="accent6"/>
                </a:solidFill>
                <a:latin typeface="Cambria"/>
                <a:cs typeface="Cambria"/>
              </a:rPr>
              <a:t>!</a:t>
            </a:r>
            <a:endParaRPr lang="en-US" sz="2000" dirty="0">
              <a:solidFill>
                <a:schemeClr val="accent6"/>
              </a:solidFill>
              <a:latin typeface="Cambria"/>
              <a:cs typeface="Cambria"/>
            </a:endParaRPr>
          </a:p>
        </p:txBody>
      </p:sp>
      <p:sp>
        <p:nvSpPr>
          <p:cNvPr id="17" name="TextBox 16"/>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8</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9343" y="-21225"/>
            <a:ext cx="7165068" cy="807627"/>
          </a:xfrm>
        </p:spPr>
        <p:txBody>
          <a:bodyPr>
            <a:normAutofit/>
          </a:bodyPr>
          <a:lstStyle/>
          <a:p>
            <a:pPr algn="l"/>
            <a:r>
              <a:rPr lang="en-US" sz="4000" dirty="0" smtClean="0">
                <a:latin typeface="Rockwell"/>
                <a:cs typeface="Rockwell"/>
              </a:rPr>
              <a:t>What is g</a:t>
            </a:r>
            <a:r>
              <a:rPr lang="en-US" sz="4000" baseline="-25000" dirty="0" smtClean="0">
                <a:latin typeface="Rockwell"/>
                <a:cs typeface="Rockwell"/>
              </a:rPr>
              <a:t>2</a:t>
            </a:r>
            <a:r>
              <a:rPr lang="en-US" sz="4000" dirty="0" smtClean="0">
                <a:latin typeface="Rockwell"/>
                <a:cs typeface="Rockwell"/>
              </a:rPr>
              <a:t>?</a:t>
            </a:r>
            <a:endParaRPr lang="en-US" sz="4000" baseline="-25000" dirty="0">
              <a:latin typeface="Rockwell"/>
              <a:cs typeface="Rockwell"/>
            </a:endParaRPr>
          </a:p>
        </p:txBody>
      </p:sp>
      <p:grpSp>
        <p:nvGrpSpPr>
          <p:cNvPr id="3" name="Group 61"/>
          <p:cNvGrpSpPr/>
          <p:nvPr/>
        </p:nvGrpSpPr>
        <p:grpSpPr>
          <a:xfrm>
            <a:off x="0" y="8658"/>
            <a:ext cx="9153398" cy="6849342"/>
            <a:chOff x="0" y="8658"/>
            <a:chExt cx="9153398" cy="6849342"/>
          </a:xfrm>
        </p:grpSpPr>
        <p:pic>
          <p:nvPicPr>
            <p:cNvPr id="4" name="Picture 3" descr="logo.png"/>
            <p:cNvPicPr>
              <a:picLocks noChangeAspect="1"/>
            </p:cNvPicPr>
            <p:nvPr/>
          </p:nvPicPr>
          <p:blipFill>
            <a:blip r:embed="rId3">
              <a:clrChange>
                <a:clrFrom>
                  <a:srgbClr val="FFFFFF"/>
                </a:clrFrom>
                <a:clrTo>
                  <a:srgbClr val="FFFFFF">
                    <a:alpha val="0"/>
                  </a:srgbClr>
                </a:clrTo>
              </a:clrChange>
            </a:blip>
            <a:srcRect l="7274" r="61892"/>
            <a:stretch>
              <a:fillRect/>
            </a:stretch>
          </p:blipFill>
          <p:spPr>
            <a:xfrm>
              <a:off x="76678" y="8658"/>
              <a:ext cx="785839" cy="707959"/>
            </a:xfrm>
            <a:prstGeom prst="rect">
              <a:avLst/>
            </a:prstGeom>
          </p:spPr>
        </p:pic>
        <p:sp>
          <p:nvSpPr>
            <p:cNvPr id="7" name="TextBox 6"/>
            <p:cNvSpPr txBox="1"/>
            <p:nvPr/>
          </p:nvSpPr>
          <p:spPr>
            <a:xfrm>
              <a:off x="0" y="6550223"/>
              <a:ext cx="9144000" cy="307777"/>
            </a:xfrm>
            <a:prstGeom prst="rect">
              <a:avLst/>
            </a:prstGeom>
            <a:noFill/>
          </p:spPr>
          <p:txBody>
            <a:bodyPr wrap="square" rtlCol="0">
              <a:spAutoFit/>
            </a:bodyPr>
            <a:lstStyle/>
            <a:p>
              <a:pPr algn="ctr"/>
              <a:r>
                <a:rPr lang="en-US" sz="1400" i="1" dirty="0" smtClean="0">
                  <a:latin typeface="Cambria"/>
                  <a:cs typeface="Cambria"/>
                </a:rPr>
                <a:t>M. Cummings     HUGS 2013     06/12/13</a:t>
              </a:r>
              <a:endParaRPr lang="en-US" sz="1400" i="1" dirty="0">
                <a:latin typeface="Cambria"/>
                <a:cs typeface="Cambria"/>
              </a:endParaRPr>
            </a:p>
          </p:txBody>
        </p:sp>
        <p:cxnSp>
          <p:nvCxnSpPr>
            <p:cNvPr id="35" name="Straight Connector 34"/>
            <p:cNvCxnSpPr/>
            <p:nvPr/>
          </p:nvCxnSpPr>
          <p:spPr>
            <a:xfrm>
              <a:off x="9398" y="800359"/>
              <a:ext cx="9144000" cy="298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597" y="880533"/>
              <a:ext cx="9144000" cy="29882"/>
            </a:xfrm>
            <a:prstGeom prst="line">
              <a:avLst/>
            </a:prstGeom>
            <a:ln w="635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17" name="Picture 16" descr="annual review 2013equations.pdf"/>
          <p:cNvPicPr>
            <a:picLocks noChangeAspect="1"/>
          </p:cNvPicPr>
          <p:nvPr/>
        </p:nvPicPr>
        <mc:AlternateContent>
          <mc:Choice xmlns:ma="http://schemas.microsoft.com/office/mac/drawingml/2008/main" Requires="ma">
            <p:blipFill>
              <a:blip r:embed="rId4"/>
              <a:srcRect l="18802" t="17161" r="18213" b="73543"/>
              <a:stretch>
                <a:fillRect/>
              </a:stretch>
            </p:blipFill>
          </mc:Choice>
          <mc:Fallback>
            <p:blipFill>
              <a:blip r:embed="rId5"/>
              <a:srcRect l="18802" t="17161" r="18213" b="73543"/>
              <a:stretch>
                <a:fillRect/>
              </a:stretch>
            </p:blipFill>
          </mc:Fallback>
        </mc:AlternateContent>
        <p:spPr>
          <a:xfrm>
            <a:off x="2078098" y="1241008"/>
            <a:ext cx="5137525" cy="981260"/>
          </a:xfrm>
          <a:prstGeom prst="rect">
            <a:avLst/>
          </a:prstGeom>
        </p:spPr>
      </p:pic>
      <p:sp>
        <p:nvSpPr>
          <p:cNvPr id="9" name="TextBox 8"/>
          <p:cNvSpPr txBox="1"/>
          <p:nvPr/>
        </p:nvSpPr>
        <p:spPr>
          <a:xfrm>
            <a:off x="8693023" y="6488668"/>
            <a:ext cx="498602" cy="338554"/>
          </a:xfrm>
          <a:prstGeom prst="rect">
            <a:avLst/>
          </a:prstGeom>
          <a:noFill/>
        </p:spPr>
        <p:txBody>
          <a:bodyPr wrap="square" rtlCol="0">
            <a:spAutoFit/>
          </a:bodyPr>
          <a:lstStyle/>
          <a:p>
            <a:r>
              <a:rPr lang="en-US" sz="1600" dirty="0" smtClean="0">
                <a:solidFill>
                  <a:schemeClr val="bg1">
                    <a:lumMod val="65000"/>
                  </a:schemeClr>
                </a:solidFill>
              </a:rPr>
              <a:t>9</a:t>
            </a:r>
            <a:endParaRPr lang="en-US" sz="1600" dirty="0">
              <a:solidFill>
                <a:schemeClr val="bg1">
                  <a:lumMod val="6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3120</TotalTime>
  <Words>5878</Words>
  <Application>Microsoft Macintosh PowerPoint</Application>
  <PresentationFormat>On-screen Show (4:3)</PresentationFormat>
  <Paragraphs>1271</Paragraphs>
  <Slides>69</Slides>
  <Notes>64</Notes>
  <HiddenSlides>0</HiddenSlides>
  <MMClips>0</MMClips>
  <ScaleCrop>false</ScaleCrop>
  <HeadingPairs>
    <vt:vector size="4" baseType="variant">
      <vt:variant>
        <vt:lpstr>Design Template</vt:lpstr>
      </vt:variant>
      <vt:variant>
        <vt:i4>1</vt:i4>
      </vt:variant>
      <vt:variant>
        <vt:lpstr>Slide Titles</vt:lpstr>
      </vt:variant>
      <vt:variant>
        <vt:i4>69</vt:i4>
      </vt:variant>
    </vt:vector>
  </HeadingPairs>
  <TitlesOfParts>
    <vt:vector size="70" baseType="lpstr">
      <vt:lpstr>Office Theme</vt:lpstr>
      <vt:lpstr>put some kind of snappy title here and maybe some pictures of Hall A</vt:lpstr>
      <vt:lpstr>Outline</vt:lpstr>
      <vt:lpstr>Inclusive Electron Scattering</vt:lpstr>
      <vt:lpstr>Inclusive Electron Scattering</vt:lpstr>
      <vt:lpstr>Inclusive Electron Scattering</vt:lpstr>
      <vt:lpstr>Inclusive Electron Scattering</vt:lpstr>
      <vt:lpstr>Quark-Parton Model</vt:lpstr>
      <vt:lpstr>Quark-Parton Model</vt:lpstr>
      <vt:lpstr>What is g2?</vt:lpstr>
      <vt:lpstr>What is g2?</vt:lpstr>
      <vt:lpstr>What is g2?</vt:lpstr>
      <vt:lpstr>Motivation</vt:lpstr>
      <vt:lpstr>Motivation</vt:lpstr>
      <vt:lpstr>Motivation</vt:lpstr>
      <vt:lpstr>Burkhardt-Cottingham Sum Rule</vt:lpstr>
      <vt:lpstr>Spin Polarizability - δLT</vt:lpstr>
      <vt:lpstr>Summary of Run Period</vt:lpstr>
      <vt:lpstr>What is g2?</vt:lpstr>
      <vt:lpstr>Experimental Technique</vt:lpstr>
      <vt:lpstr>Experimental Technique</vt:lpstr>
      <vt:lpstr>Experimental Technique</vt:lpstr>
      <vt:lpstr>Experimental Observables</vt:lpstr>
      <vt:lpstr>Experimental Observables</vt:lpstr>
      <vt:lpstr>Experimental Observables</vt:lpstr>
      <vt:lpstr>Experimental Observables</vt:lpstr>
      <vt:lpstr>Error Budget</vt:lpstr>
      <vt:lpstr>Statistics</vt:lpstr>
      <vt:lpstr>Experimental Setup</vt:lpstr>
      <vt:lpstr>Experimental Setup</vt:lpstr>
      <vt:lpstr>Polarized Ammonia Target</vt:lpstr>
      <vt:lpstr>Thermal Equilibrium Polarization</vt:lpstr>
      <vt:lpstr>Dynamic Nuclear Polarization</vt:lpstr>
      <vt:lpstr>Dynamic Nuclear Polarization</vt:lpstr>
      <vt:lpstr>Target Insert</vt:lpstr>
      <vt:lpstr>Target Insert</vt:lpstr>
      <vt:lpstr>Design Challenges</vt:lpstr>
      <vt:lpstr>Target Polarization</vt:lpstr>
      <vt:lpstr>Target Setup</vt:lpstr>
      <vt:lpstr>Slow/Fast Raster</vt:lpstr>
      <vt:lpstr>Slow/Fast Raster</vt:lpstr>
      <vt:lpstr>Chicane Magnets</vt:lpstr>
      <vt:lpstr>Chicane Magnets</vt:lpstr>
      <vt:lpstr>Chicane Magnets</vt:lpstr>
      <vt:lpstr>Local Dump</vt:lpstr>
      <vt:lpstr>Local Dump</vt:lpstr>
      <vt:lpstr>Beam Position/Current Monitors</vt:lpstr>
      <vt:lpstr>Beam Position Monitors</vt:lpstr>
      <vt:lpstr>Beam Current Monitors</vt:lpstr>
      <vt:lpstr>High Resolution Spectrometers</vt:lpstr>
      <vt:lpstr>High Resolution Spectrometers</vt:lpstr>
      <vt:lpstr>High Resolution Spectrometers</vt:lpstr>
      <vt:lpstr>High Resolution Spectrometers</vt:lpstr>
      <vt:lpstr>Vertical Drift Chambers</vt:lpstr>
      <vt:lpstr>Scintillators (s1 and s2m)</vt:lpstr>
      <vt:lpstr>Gas Cherenkov</vt:lpstr>
      <vt:lpstr>Lead Glass Calorimeters</vt:lpstr>
      <vt:lpstr>Triggers</vt:lpstr>
      <vt:lpstr>Triggers</vt:lpstr>
      <vt:lpstr>Particle Identification</vt:lpstr>
      <vt:lpstr>Septum Magnet</vt:lpstr>
      <vt:lpstr>Septum Magnet</vt:lpstr>
      <vt:lpstr>Optics</vt:lpstr>
      <vt:lpstr>Møller Polarimeter</vt:lpstr>
      <vt:lpstr>Analysis</vt:lpstr>
      <vt:lpstr>Summary</vt:lpstr>
      <vt:lpstr>The End. (and thanks!)</vt:lpstr>
      <vt:lpstr>Backup</vt:lpstr>
      <vt:lpstr>Hyperfine Splitting of Hydrogen</vt:lpstr>
      <vt:lpstr>Proton Charge Radius</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Melissa Cummings</dc:creator>
  <cp:keywords/>
  <dc:description/>
  <cp:lastModifiedBy>Melissa Cummings</cp:lastModifiedBy>
  <cp:revision>86</cp:revision>
  <dcterms:created xsi:type="dcterms:W3CDTF">2013-06-12T13:11:30Z</dcterms:created>
  <dcterms:modified xsi:type="dcterms:W3CDTF">2013-06-12T17:51:00Z</dcterms:modified>
  <cp:category/>
</cp:coreProperties>
</file>