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68" r:id="rId4"/>
    <p:sldId id="266" r:id="rId5"/>
    <p:sldId id="267" r:id="rId6"/>
    <p:sldId id="264" r:id="rId7"/>
    <p:sldId id="265" r:id="rId8"/>
    <p:sldId id="262" r:id="rId9"/>
    <p:sldId id="263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31D37-51B8-457E-92EA-8DD0DC3C1E74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8E740-4EF2-477F-BD5D-54F9A7C482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4603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LHRS Optics </a:t>
            </a:r>
            <a:r>
              <a:rPr lang="en-US" dirty="0" smtClean="0"/>
              <a:t>Calibration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400" dirty="0" smtClean="0"/>
              <a:t>Straight-through, </a:t>
            </a:r>
            <a:r>
              <a:rPr lang="en-US" sz="3400" dirty="0" smtClean="0"/>
              <a:t>good</a:t>
            </a:r>
            <a:r>
              <a:rPr lang="en-US" sz="3400" dirty="0" smtClean="0"/>
              <a:t> </a:t>
            </a:r>
            <a:r>
              <a:rPr lang="en-US" sz="3400" dirty="0" smtClean="0"/>
              <a:t>septum</a:t>
            </a:r>
            <a:endParaRPr lang="en-US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Min Huang</a:t>
            </a:r>
          </a:p>
          <a:p>
            <a:r>
              <a:rPr lang="en-US" dirty="0" smtClean="0"/>
              <a:t>10</a:t>
            </a:r>
            <a:r>
              <a:rPr lang="en-US" dirty="0" smtClean="0"/>
              <a:t>/23/2012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suggestions from this meeting</a:t>
            </a:r>
          </a:p>
          <a:p>
            <a:r>
              <a:rPr lang="en-US" dirty="0" smtClean="0"/>
              <a:t>Looks good enough to me, a good base for more realistic situations later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pic>
        <p:nvPicPr>
          <p:cNvPr id="6146" name="Picture 2" descr="C:\Users\Charlotte\Dropbox\awork\g2p\optics\calibration\1023\3190_rx_r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6629400" cy="4495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" y="10668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Focal plane x vs. y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Straight-thru Optics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Settings</a:t>
            </a:r>
          </a:p>
          <a:p>
            <a:pPr lvl="1"/>
            <a:r>
              <a:rPr lang="en-US" dirty="0" smtClean="0"/>
              <a:t>Beam energy 2.253GeV</a:t>
            </a:r>
          </a:p>
          <a:p>
            <a:pPr lvl="1"/>
            <a:r>
              <a:rPr lang="en-US" dirty="0" smtClean="0"/>
              <a:t>0T target field at 6 deg, </a:t>
            </a:r>
            <a:r>
              <a:rPr lang="en-US" dirty="0" err="1" smtClean="0"/>
              <a:t>Gep</a:t>
            </a:r>
            <a:r>
              <a:rPr lang="en-US" dirty="0" smtClean="0"/>
              <a:t> target magnet </a:t>
            </a:r>
            <a:r>
              <a:rPr lang="en-US" dirty="0" err="1" smtClean="0"/>
              <a:t>config</a:t>
            </a:r>
            <a:endParaRPr lang="en-US" dirty="0" smtClean="0"/>
          </a:p>
          <a:p>
            <a:pPr lvl="1"/>
            <a:r>
              <a:rPr lang="en-US" dirty="0" smtClean="0"/>
              <a:t>Good septum </a:t>
            </a:r>
          </a:p>
          <a:p>
            <a:r>
              <a:rPr lang="en-US" dirty="0" smtClean="0"/>
              <a:t>Optics runs</a:t>
            </a:r>
          </a:p>
          <a:p>
            <a:pPr lvl="1"/>
            <a:r>
              <a:rPr lang="en-US" dirty="0" smtClean="0"/>
              <a:t>Full delta scan on both arms (-3%, -2%, 0, 2%, 3%)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Straight-thru Optics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</a:t>
            </a:r>
            <a:r>
              <a:rPr lang="en-US" dirty="0" err="1" smtClean="0"/>
              <a:t>T</a:t>
            </a:r>
            <a:r>
              <a:rPr lang="en-US" dirty="0" err="1" smtClean="0"/>
              <a:t>g_y</a:t>
            </a:r>
            <a:r>
              <a:rPr lang="en-US" dirty="0" smtClean="0"/>
              <a:t> instead of </a:t>
            </a:r>
            <a:r>
              <a:rPr lang="en-US" dirty="0" err="1" smtClean="0"/>
              <a:t>VertexZ</a:t>
            </a:r>
            <a:endParaRPr lang="en-US" dirty="0" smtClean="0"/>
          </a:p>
          <a:p>
            <a:r>
              <a:rPr lang="en-US" dirty="0" smtClean="0"/>
              <a:t>The previous problem perhaps comes from other material contamination, tried to select only carbon (elastic) events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Steps Tried</a:t>
            </a:r>
            <a:endParaRPr lang="en-US" dirty="0"/>
          </a:p>
        </p:txBody>
      </p:sp>
      <p:pic>
        <p:nvPicPr>
          <p:cNvPr id="4" name="Picture 2" descr="C:\Users\Charlotte\Dropbox\awork\g2p\optics\calibration\1023\g2p_L_3181.root.PlotVertexCu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1" y="838200"/>
            <a:ext cx="2896998" cy="2819400"/>
          </a:xfrm>
          <a:prstGeom prst="rect">
            <a:avLst/>
          </a:prstGeom>
          <a:noFill/>
        </p:spPr>
      </p:pic>
      <p:pic>
        <p:nvPicPr>
          <p:cNvPr id="5122" name="Picture 2" descr="C:\Users\Charlotte\Dropbox\awork\g2p\optics\calibration\10192012\3181_dp_tgy_tgytgphcu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914400"/>
            <a:ext cx="4191000" cy="2842173"/>
          </a:xfrm>
          <a:prstGeom prst="rect">
            <a:avLst/>
          </a:prstGeom>
          <a:noFill/>
        </p:spPr>
      </p:pic>
      <p:sp>
        <p:nvSpPr>
          <p:cNvPr id="6" name="Right Arrow 5"/>
          <p:cNvSpPr/>
          <p:nvPr/>
        </p:nvSpPr>
        <p:spPr>
          <a:xfrm>
            <a:off x="3886200" y="2057400"/>
            <a:ext cx="457200" cy="3048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3" name="Picture 3" descr="C:\Users\Charlotte\Dropbox\awork\g2p\optics\calibration\10192012\3181_dp_tgth_tgytgphcu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3711028"/>
            <a:ext cx="4191000" cy="2842172"/>
          </a:xfrm>
          <a:prstGeom prst="rect">
            <a:avLst/>
          </a:prstGeom>
          <a:noFill/>
        </p:spPr>
      </p:pic>
      <p:pic>
        <p:nvPicPr>
          <p:cNvPr id="5124" name="Picture 4" descr="C:\Users\Charlotte\Dropbox\awork\g2p\optics\calibration\10192012\3181_w2_tgph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3810000"/>
            <a:ext cx="4267200" cy="2893848"/>
          </a:xfrm>
          <a:prstGeom prst="rect">
            <a:avLst/>
          </a:prstGeom>
          <a:noFill/>
        </p:spPr>
      </p:pic>
      <p:sp>
        <p:nvSpPr>
          <p:cNvPr id="9" name="Down Arrow 8"/>
          <p:cNvSpPr/>
          <p:nvPr/>
        </p:nvSpPr>
        <p:spPr>
          <a:xfrm>
            <a:off x="2209800" y="3581400"/>
            <a:ext cx="152400" cy="3048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505200" y="3124200"/>
            <a:ext cx="914400" cy="53340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10200" y="1219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Dp</a:t>
            </a:r>
            <a:r>
              <a:rPr lang="en-US" b="1" dirty="0" smtClean="0">
                <a:solidFill>
                  <a:srgbClr val="FF0000"/>
                </a:solidFill>
              </a:rPr>
              <a:t> vs. </a:t>
            </a:r>
            <a:r>
              <a:rPr lang="en-US" b="1" dirty="0" err="1" smtClean="0">
                <a:solidFill>
                  <a:srgbClr val="FF0000"/>
                </a:solidFill>
              </a:rPr>
              <a:t>tg_y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86400" y="4038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Dp</a:t>
            </a:r>
            <a:r>
              <a:rPr lang="en-US" b="1" dirty="0" smtClean="0">
                <a:solidFill>
                  <a:srgbClr val="FF0000"/>
                </a:solidFill>
              </a:rPr>
              <a:t> vs. </a:t>
            </a:r>
            <a:r>
              <a:rPr lang="en-US" b="1" dirty="0" err="1" smtClean="0">
                <a:solidFill>
                  <a:srgbClr val="FF0000"/>
                </a:solidFill>
              </a:rPr>
              <a:t>tg_th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0" y="6488668"/>
            <a:ext cx="495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</a:rPr>
              <a:t>And a few other focal plane plots…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Jin suggested look at these plots with part of the acceptance, since it’s a multi-dimension problem</a:t>
            </a:r>
          </a:p>
          <a:p>
            <a:r>
              <a:rPr lang="en-US" dirty="0" smtClean="0"/>
              <a:t>Cut each hole, and looked at </a:t>
            </a:r>
            <a:r>
              <a:rPr lang="en-US" dirty="0" err="1" smtClean="0"/>
              <a:t>dp</a:t>
            </a:r>
            <a:r>
              <a:rPr lang="en-US" dirty="0" smtClean="0"/>
              <a:t> vs. target phi/y/theta plots</a:t>
            </a:r>
          </a:p>
          <a:p>
            <a:r>
              <a:rPr lang="en-US" dirty="0" smtClean="0"/>
              <a:t>Then decided to use </a:t>
            </a:r>
            <a:r>
              <a:rPr lang="en-US" dirty="0" err="1" smtClean="0"/>
              <a:t>dp</a:t>
            </a:r>
            <a:r>
              <a:rPr lang="en-US" dirty="0" smtClean="0"/>
              <a:t> vs. target theta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cuts</a:t>
            </a:r>
            <a:endParaRPr lang="en-US" dirty="0"/>
          </a:p>
        </p:txBody>
      </p:sp>
      <p:pic>
        <p:nvPicPr>
          <p:cNvPr id="3074" name="Picture 2" descr="C:\Users\Charlotte\Dropbox\awork\g2p\optics\calibration\1023\g2p_L_3181.root.PlotVertexCu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71700"/>
            <a:ext cx="4267200" cy="4152900"/>
          </a:xfrm>
          <a:prstGeom prst="rect">
            <a:avLst/>
          </a:prstGeom>
          <a:noFill/>
        </p:spPr>
      </p:pic>
      <p:pic>
        <p:nvPicPr>
          <p:cNvPr id="3075" name="Picture 3" descr="C:\Users\Charlotte\Dropbox\awork\g2p\optics\calibration\1023\g2p_L_3181.roothcut_L_0_3.png"/>
          <p:cNvPicPr>
            <a:picLocks noChangeAspect="1" noChangeArrowheads="1"/>
          </p:cNvPicPr>
          <p:nvPr/>
        </p:nvPicPr>
        <p:blipFill>
          <a:blip r:embed="rId3" cstate="print"/>
          <a:srcRect b="20767"/>
          <a:stretch>
            <a:fillRect/>
          </a:stretch>
        </p:blipFill>
        <p:spPr bwMode="auto">
          <a:xfrm>
            <a:off x="4550492" y="2171700"/>
            <a:ext cx="4593508" cy="4114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181600" y="63246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two are from #3181 </a:t>
            </a:r>
            <a:r>
              <a:rPr lang="en-US" dirty="0" err="1" smtClean="0"/>
              <a:t>dp</a:t>
            </a:r>
            <a:r>
              <a:rPr lang="en-US" dirty="0" smtClean="0"/>
              <a:t>=-3%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295400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err="1" smtClean="0"/>
              <a:t>Tg_y</a:t>
            </a:r>
            <a:r>
              <a:rPr lang="en-US" sz="2400" dirty="0" smtClean="0"/>
              <a:t> vs. </a:t>
            </a:r>
            <a:r>
              <a:rPr lang="en-US" sz="2400" dirty="0" err="1" smtClean="0"/>
              <a:t>Tg_ph</a:t>
            </a:r>
            <a:r>
              <a:rPr lang="en-US" sz="2400" dirty="0" smtClean="0"/>
              <a:t> </a:t>
            </a:r>
            <a:r>
              <a:rPr lang="en-US" sz="2400" dirty="0" err="1" smtClean="0"/>
              <a:t>vetex</a:t>
            </a:r>
            <a:r>
              <a:rPr lang="en-US" sz="2400" dirty="0" smtClean="0"/>
              <a:t> cut for the whole run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Cut on each hole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cut</a:t>
            </a:r>
            <a:endParaRPr lang="en-US" dirty="0"/>
          </a:p>
        </p:txBody>
      </p:sp>
      <p:pic>
        <p:nvPicPr>
          <p:cNvPr id="4098" name="Picture 2" descr="C:\Users\Charlotte\Dropbox\awork\g2p\optics\calibration\1023\g2p_L_3181.rootL_dp_0_3_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95500"/>
            <a:ext cx="4267200" cy="4152900"/>
          </a:xfrm>
          <a:prstGeom prst="rect">
            <a:avLst/>
          </a:prstGeom>
          <a:noFill/>
        </p:spPr>
      </p:pic>
      <p:pic>
        <p:nvPicPr>
          <p:cNvPr id="4099" name="Picture 3" descr="C:\Users\Charlotte\Dropbox\awork\g2p\optics\calibration\1023\g2p_L_3181.rootL_dp_0_2_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095500"/>
            <a:ext cx="4267200" cy="41529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181600" y="6488668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two are from #3181 </a:t>
            </a:r>
            <a:r>
              <a:rPr lang="en-US" dirty="0" err="1" smtClean="0"/>
              <a:t>dp</a:t>
            </a:r>
            <a:r>
              <a:rPr lang="en-US" dirty="0" smtClean="0"/>
              <a:t>=-3%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1367135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400" dirty="0" smtClean="0"/>
              <a:t>3. Cut carbon elastic for each hole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Angle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Charlotte\Dropbox\awork\g2p\optics\calibration\1023\db_L.vdc.dat.ph1.Sieve.Opt.png"/>
          <p:cNvPicPr>
            <a:picLocks noChangeAspect="1" noChangeArrowheads="1"/>
          </p:cNvPicPr>
          <p:nvPr/>
        </p:nvPicPr>
        <p:blipFill>
          <a:blip r:embed="rId2" cstate="print"/>
          <a:srcRect b="6716"/>
          <a:stretch>
            <a:fillRect/>
          </a:stretch>
        </p:blipFill>
        <p:spPr bwMode="auto">
          <a:xfrm>
            <a:off x="-1" y="1371600"/>
            <a:ext cx="9169299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</a:t>
            </a:r>
            <a:r>
              <a:rPr lang="en-US" dirty="0" err="1" smtClean="0"/>
              <a:t>Dp</a:t>
            </a:r>
            <a:r>
              <a:rPr lang="en-US" dirty="0" smtClean="0"/>
              <a:t> calibration</a:t>
            </a:r>
            <a:endParaRPr lang="en-US" dirty="0"/>
          </a:p>
        </p:txBody>
      </p:sp>
      <p:pic>
        <p:nvPicPr>
          <p:cNvPr id="2050" name="Picture 2" descr="C:\Users\Charlotte\Dropbox\awork\g2p\optics\calibration\1023\db_L.vdc.dat.dp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9102754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211</Words>
  <Application>Microsoft Office PowerPoint</Application>
  <PresentationFormat>On-screen Show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LHRS Optics Calibration Straight-through, good septum</vt:lpstr>
      <vt:lpstr>Straight-thru Optics</vt:lpstr>
      <vt:lpstr>Straight-thru Optics</vt:lpstr>
      <vt:lpstr>Steps Tried</vt:lpstr>
      <vt:lpstr>Matrix Calibration</vt:lpstr>
      <vt:lpstr>Steps of cuts</vt:lpstr>
      <vt:lpstr>Steps of cut</vt:lpstr>
      <vt:lpstr>Matrix Angle Calibration</vt:lpstr>
      <vt:lpstr>Matrix Dp calibration</vt:lpstr>
      <vt:lpstr>Next</vt:lpstr>
      <vt:lpstr>Backup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LHRS Optics Calibration Straight-through, perfect septum</dc:title>
  <dc:creator>mhuang</dc:creator>
  <cp:lastModifiedBy>Charlotte</cp:lastModifiedBy>
  <cp:revision>58</cp:revision>
  <dcterms:created xsi:type="dcterms:W3CDTF">2006-08-16T00:00:00Z</dcterms:created>
  <dcterms:modified xsi:type="dcterms:W3CDTF">2012-10-23T15:46:32Z</dcterms:modified>
</cp:coreProperties>
</file>