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4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awork\g2p\acceptance\accep.da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>
        <c:manualLayout>
          <c:layoutTarget val="inner"/>
          <c:xMode val="edge"/>
          <c:yMode val="edge"/>
          <c:x val="4.5069505200738803E-2"/>
          <c:y val="0.11807100499937803"/>
          <c:w val="0.79467592592592573"/>
          <c:h val="0.80839679864815528"/>
        </c:manualLayout>
      </c:layout>
      <c:scatterChart>
        <c:scatterStyle val="smoothMarker"/>
        <c:ser>
          <c:idx val="0"/>
          <c:order val="0"/>
          <c:tx>
            <c:v>Angular accep</c:v>
          </c:tx>
          <c:xVal>
            <c:numRef>
              <c:f>Sheet1!$C$2:$C$15</c:f>
              <c:numCache>
                <c:formatCode>General</c:formatCode>
                <c:ptCount val="14"/>
                <c:pt idx="0">
                  <c:v>-4.5000000000000036</c:v>
                </c:pt>
                <c:pt idx="1">
                  <c:v>-4.2499999999999982</c:v>
                </c:pt>
                <c:pt idx="2">
                  <c:v>-4.0000000000000036</c:v>
                </c:pt>
                <c:pt idx="3">
                  <c:v>-3.0000000000000031</c:v>
                </c:pt>
                <c:pt idx="4">
                  <c:v>-2.0000000000000018</c:v>
                </c:pt>
                <c:pt idx="5">
                  <c:v>-1.0000000000000009</c:v>
                </c:pt>
                <c:pt idx="6">
                  <c:v>0</c:v>
                </c:pt>
                <c:pt idx="7">
                  <c:v>1.0000000000000009</c:v>
                </c:pt>
                <c:pt idx="8">
                  <c:v>2.0000000000000018</c:v>
                </c:pt>
                <c:pt idx="9">
                  <c:v>3.0000000000000031</c:v>
                </c:pt>
                <c:pt idx="10">
                  <c:v>4.0000000000000036</c:v>
                </c:pt>
                <c:pt idx="11">
                  <c:v>4.4999999999999929</c:v>
                </c:pt>
                <c:pt idx="12">
                  <c:v>5.0000000000000044</c:v>
                </c:pt>
                <c:pt idx="13">
                  <c:v>6.0000000000000053</c:v>
                </c:pt>
              </c:numCache>
            </c:numRef>
          </c:xVal>
          <c:yVal>
            <c:numRef>
              <c:f>Sheet1!$E$2:$E$15</c:f>
              <c:numCache>
                <c:formatCode>General</c:formatCode>
                <c:ptCount val="14"/>
                <c:pt idx="0">
                  <c:v>0</c:v>
                </c:pt>
                <c:pt idx="1">
                  <c:v>0.17700600000000008</c:v>
                </c:pt>
                <c:pt idx="2">
                  <c:v>3.6704699999999986</c:v>
                </c:pt>
                <c:pt idx="3">
                  <c:v>3.7577199999999999</c:v>
                </c:pt>
                <c:pt idx="4">
                  <c:v>3.8218999999999985</c:v>
                </c:pt>
                <c:pt idx="5">
                  <c:v>3.8881699999999997</c:v>
                </c:pt>
                <c:pt idx="6">
                  <c:v>3.9517699999999989</c:v>
                </c:pt>
                <c:pt idx="7">
                  <c:v>4.0103499999999999</c:v>
                </c:pt>
                <c:pt idx="8">
                  <c:v>4.06806</c:v>
                </c:pt>
                <c:pt idx="9">
                  <c:v>4.1161299999999974</c:v>
                </c:pt>
                <c:pt idx="10">
                  <c:v>2.9604700000000004</c:v>
                </c:pt>
                <c:pt idx="11">
                  <c:v>1.7707400000000006</c:v>
                </c:pt>
                <c:pt idx="12">
                  <c:v>0.64832000000000034</c:v>
                </c:pt>
                <c:pt idx="13">
                  <c:v>0</c:v>
                </c:pt>
              </c:numCache>
            </c:numRef>
          </c:yVal>
          <c:smooth val="1"/>
        </c:ser>
        <c:axId val="43689088"/>
        <c:axId val="43691008"/>
      </c:scatterChart>
      <c:valAx>
        <c:axId val="436890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l-GR"/>
                  <a:t>δ</a:t>
                </a:r>
                <a:r>
                  <a:rPr lang="en-US"/>
                  <a:t> (%)</a:t>
                </a:r>
              </a:p>
            </c:rich>
          </c:tx>
          <c:layout/>
        </c:title>
        <c:numFmt formatCode="General" sourceLinked="1"/>
        <c:tickLblPos val="nextTo"/>
        <c:crossAx val="43691008"/>
        <c:crosses val="autoZero"/>
        <c:crossBetween val="midCat"/>
      </c:valAx>
      <c:valAx>
        <c:axId val="43691008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Acceptance (msr)</a:t>
                </a:r>
              </a:p>
            </c:rich>
          </c:tx>
          <c:layout/>
        </c:title>
        <c:numFmt formatCode="General" sourceLinked="1"/>
        <c:tickLblPos val="nextTo"/>
        <c:crossAx val="43689088"/>
        <c:crosses val="autoZero"/>
        <c:crossBetween val="midCat"/>
      </c:valAx>
    </c:plotArea>
    <c:legend>
      <c:legendPos val="r"/>
      <c:layout/>
    </c:legend>
    <c:plotVisOnly val="1"/>
  </c:chart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0.5463</cdr:x>
      <cdr:y>0.11785</cdr:y>
    </cdr:from>
    <cdr:to>
      <cdr:x>0.55556</cdr:x>
      <cdr:y>0.92599</cdr:y>
    </cdr:to>
    <cdr:sp macro="" textlink="">
      <cdr:nvSpPr>
        <cdr:cNvPr id="3" name="Straight Connector 2"/>
        <cdr:cNvSpPr/>
      </cdr:nvSpPr>
      <cdr:spPr>
        <a:xfrm xmlns:a="http://schemas.openxmlformats.org/drawingml/2006/main" rot="16200000" flipH="1">
          <a:off x="2705099" y="2324101"/>
          <a:ext cx="3657601" cy="76200"/>
        </a:xfrm>
        <a:prstGeom xmlns:a="http://schemas.openxmlformats.org/drawingml/2006/main" prst="line">
          <a:avLst/>
        </a:prstGeom>
        <a:ln xmlns:a="http://schemas.openxmlformats.org/drawingml/2006/main" w="3810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0.14815</cdr:x>
      <cdr:y>0.13469</cdr:y>
    </cdr:from>
    <cdr:to>
      <cdr:x>0.15741</cdr:x>
      <cdr:y>0.94283</cdr:y>
    </cdr:to>
    <cdr:sp macro="" textlink="">
      <cdr:nvSpPr>
        <cdr:cNvPr id="4" name="Straight Connector 3"/>
        <cdr:cNvSpPr/>
      </cdr:nvSpPr>
      <cdr:spPr>
        <a:xfrm xmlns:a="http://schemas.openxmlformats.org/drawingml/2006/main" rot="16200000" flipH="1">
          <a:off x="-571500" y="2400301"/>
          <a:ext cx="3657601" cy="7620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olid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Angular Acceptance</a:t>
            </a:r>
            <a:br>
              <a:rPr lang="en-US" dirty="0" smtClean="0"/>
            </a:br>
            <a:r>
              <a:rPr lang="en-US" dirty="0" smtClean="0"/>
              <a:t>                             ---</a:t>
            </a:r>
            <a:r>
              <a:rPr lang="en-US" sz="3300" dirty="0" smtClean="0"/>
              <a:t>2 </a:t>
            </a:r>
            <a:r>
              <a:rPr lang="en-US" sz="3300" dirty="0" err="1" smtClean="0"/>
              <a:t>GeV</a:t>
            </a:r>
            <a:r>
              <a:rPr lang="en-US" sz="3300" dirty="0" smtClean="0"/>
              <a:t> scattered e- @ 5T</a:t>
            </a:r>
            <a:endParaRPr lang="en-US" sz="33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>
          <a:xfrm rot="5400000">
            <a:off x="3771900" y="4000500"/>
            <a:ext cx="3429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Acceptance Dist. of </a:t>
            </a:r>
            <a:r>
              <a:rPr lang="el-GR" dirty="0" smtClean="0"/>
              <a:t>δ</a:t>
            </a:r>
            <a:r>
              <a:rPr lang="en-US" dirty="0" smtClean="0"/>
              <a:t>=0 (</a:t>
            </a:r>
            <a:r>
              <a:rPr lang="en-US" dirty="0" smtClean="0"/>
              <a:t>2 </a:t>
            </a:r>
            <a:r>
              <a:rPr lang="en-US" dirty="0" err="1" smtClean="0"/>
              <a:t>GeV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Content Placeholder 3" descr="accep_2gev_5T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615281"/>
            <a:ext cx="7730789" cy="5242719"/>
          </a:xfrm>
        </p:spPr>
      </p:pic>
      <p:sp>
        <p:nvSpPr>
          <p:cNvPr id="5" name="TextBox 4"/>
          <p:cNvSpPr txBox="1"/>
          <p:nvPr/>
        </p:nvSpPr>
        <p:spPr>
          <a:xfrm>
            <a:off x="5791200" y="6427113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Theta (</a:t>
            </a:r>
            <a:r>
              <a:rPr lang="en-US" sz="2200" b="1" dirty="0" err="1" smtClean="0">
                <a:solidFill>
                  <a:srgbClr val="FF0000"/>
                </a:solidFill>
              </a:rPr>
              <a:t>rad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0800000">
            <a:off x="167045" y="2438400"/>
            <a:ext cx="523220" cy="1524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Phi (</a:t>
            </a:r>
            <a:r>
              <a:rPr lang="en-US" sz="2200" b="1" dirty="0" err="1" smtClean="0">
                <a:solidFill>
                  <a:srgbClr val="FF0000"/>
                </a:solidFill>
              </a:rPr>
              <a:t>rad</a:t>
            </a:r>
            <a:r>
              <a:rPr lang="en-US" sz="2200" b="1" dirty="0" smtClean="0">
                <a:solidFill>
                  <a:srgbClr val="FF0000"/>
                </a:solidFill>
              </a:rPr>
              <a:t>)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6974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Accep</a:t>
            </a:r>
            <a:r>
              <a:rPr lang="en-US" dirty="0" smtClean="0"/>
              <a:t> = 3.95177</a:t>
            </a:r>
            <a:r>
              <a:rPr lang="en-US" dirty="0" smtClean="0"/>
              <a:t> </a:t>
            </a:r>
            <a:r>
              <a:rPr lang="en-US" dirty="0" err="1" smtClean="0"/>
              <a:t>msr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438"/>
            <a:ext cx="8229600" cy="563562"/>
          </a:xfrm>
        </p:spPr>
        <p:txBody>
          <a:bodyPr>
            <a:noAutofit/>
          </a:bodyPr>
          <a:lstStyle/>
          <a:p>
            <a:r>
              <a:rPr lang="en-US" sz="3000" dirty="0" smtClean="0"/>
              <a:t>Acceptance Dist. of </a:t>
            </a:r>
            <a:r>
              <a:rPr lang="el-GR" sz="3000" dirty="0" smtClean="0"/>
              <a:t>δ</a:t>
            </a:r>
            <a:r>
              <a:rPr lang="en-US" sz="3000" dirty="0" smtClean="0"/>
              <a:t>=0 (</a:t>
            </a:r>
            <a:r>
              <a:rPr lang="en-US" sz="3000" dirty="0" smtClean="0"/>
              <a:t>2 </a:t>
            </a:r>
            <a:r>
              <a:rPr lang="en-US" sz="3000" dirty="0" err="1" smtClean="0"/>
              <a:t>GeV</a:t>
            </a:r>
            <a:r>
              <a:rPr lang="en-US" sz="3000" dirty="0" smtClean="0"/>
              <a:t>)</a:t>
            </a:r>
            <a:br>
              <a:rPr lang="en-US" sz="3000" dirty="0" smtClean="0"/>
            </a:br>
            <a:r>
              <a:rPr lang="en-US" sz="3000" dirty="0" smtClean="0"/>
              <a:t>-- </a:t>
            </a:r>
            <a:r>
              <a:rPr lang="en-US" sz="2000" dirty="0" smtClean="0"/>
              <a:t>Most update target &amp; septa field map</a:t>
            </a:r>
            <a:endParaRPr lang="en-US" sz="2000" dirty="0"/>
          </a:p>
        </p:txBody>
      </p:sp>
      <p:pic>
        <p:nvPicPr>
          <p:cNvPr id="4" name="Content Placeholder 3" descr="accep_2gev_5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73249" y="1600201"/>
            <a:ext cx="7753025" cy="5257799"/>
          </a:xfrm>
        </p:spPr>
      </p:pic>
      <p:sp>
        <p:nvSpPr>
          <p:cNvPr id="7" name="TextBox 6"/>
          <p:cNvSpPr txBox="1"/>
          <p:nvPr/>
        </p:nvSpPr>
        <p:spPr>
          <a:xfrm>
            <a:off x="609600" y="990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Accep</a:t>
            </a:r>
            <a:r>
              <a:rPr lang="en-US" dirty="0" smtClean="0"/>
              <a:t> = </a:t>
            </a:r>
            <a:r>
              <a:rPr lang="en-US" dirty="0" smtClean="0"/>
              <a:t>3.98891 </a:t>
            </a:r>
            <a:r>
              <a:rPr lang="en-US" dirty="0" err="1" smtClean="0"/>
              <a:t>msr</a:t>
            </a:r>
            <a:r>
              <a:rPr lang="en-US" dirty="0" smtClean="0"/>
              <a:t>   Almost stays the same. </a:t>
            </a:r>
          </a:p>
          <a:p>
            <a:r>
              <a:rPr lang="en-US" dirty="0" smtClean="0"/>
              <a:t>But </a:t>
            </a:r>
            <a:r>
              <a:rPr lang="en-US" dirty="0" err="1" smtClean="0"/>
              <a:t>theta_tg</a:t>
            </a:r>
            <a:r>
              <a:rPr lang="en-US" dirty="0" smtClean="0"/>
              <a:t> coverage has slightly shifted to larger value.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2477</TotalTime>
  <Words>61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Angular Acceptance                              ---2 GeV scattered e- @ 5T</vt:lpstr>
      <vt:lpstr>Acceptance Dist. of δ=0 (2 GeV)</vt:lpstr>
      <vt:lpstr>Acceptance Dist. of δ=0 (2 GeV) -- Most update target &amp; septa field map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Charlotte</dc:creator>
  <cp:lastModifiedBy>Min Huang</cp:lastModifiedBy>
  <cp:revision>111</cp:revision>
  <dcterms:created xsi:type="dcterms:W3CDTF">2006-08-16T00:00:00Z</dcterms:created>
  <dcterms:modified xsi:type="dcterms:W3CDTF">2011-10-17T00:41:13Z</dcterms:modified>
</cp:coreProperties>
</file>