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70" r:id="rId2"/>
    <p:sldId id="258" r:id="rId3"/>
    <p:sldId id="271" r:id="rId4"/>
    <p:sldId id="262" r:id="rId5"/>
    <p:sldId id="272" r:id="rId6"/>
    <p:sldId id="261" r:id="rId7"/>
    <p:sldId id="273" r:id="rId8"/>
    <p:sldId id="277" r:id="rId9"/>
    <p:sldId id="27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  <a:srgbClr val="990000"/>
    <a:srgbClr val="0F9172"/>
    <a:srgbClr val="984807"/>
    <a:srgbClr val="C6D9F1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728" autoAdjust="0"/>
  </p:normalViewPr>
  <p:slideViewPr>
    <p:cSldViewPr>
      <p:cViewPr varScale="1">
        <p:scale>
          <a:sx n="76" d="100"/>
          <a:sy n="76" d="100"/>
        </p:scale>
        <p:origin x="-58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55410F-2F51-46EB-8CAE-22FFE19F6CEA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D6E01C-3F61-4273-B2C4-0695B5491C7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66563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2150"/>
            <a:ext cx="4552950" cy="3416300"/>
          </a:xfrm>
          <a:ln cap="flat"/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5A024-274B-4C6B-982F-90F40479DF85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0BC5F-3279-4BC1-AAC9-7136553A10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5A024-274B-4C6B-982F-90F40479DF85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0BC5F-3279-4BC1-AAC9-7136553A10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5A024-274B-4C6B-982F-90F40479DF85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0BC5F-3279-4BC1-AAC9-7136553A10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5A024-274B-4C6B-982F-90F40479DF85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0BC5F-3279-4BC1-AAC9-7136553A10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5A024-274B-4C6B-982F-90F40479DF85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0BC5F-3279-4BC1-AAC9-7136553A10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5A024-274B-4C6B-982F-90F40479DF85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0BC5F-3279-4BC1-AAC9-7136553A10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5A024-274B-4C6B-982F-90F40479DF85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0BC5F-3279-4BC1-AAC9-7136553A10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5A024-274B-4C6B-982F-90F40479DF85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0BC5F-3279-4BC1-AAC9-7136553A10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5A024-274B-4C6B-982F-90F40479DF85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0BC5F-3279-4BC1-AAC9-7136553A10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5A024-274B-4C6B-982F-90F40479DF85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0BC5F-3279-4BC1-AAC9-7136553A10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5A024-274B-4C6B-982F-90F40479DF85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0BC5F-3279-4BC1-AAC9-7136553A10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75A024-274B-4C6B-982F-90F40479DF85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A0BC5F-3279-4BC1-AAC9-7136553A107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9201"/>
            <a:ext cx="7772400" cy="23812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G2p Safety Readiness Review</a:t>
            </a:r>
            <a:br>
              <a:rPr lang="en-US" dirty="0" smtClean="0"/>
            </a:br>
            <a:r>
              <a:rPr lang="en-US" dirty="0" smtClean="0"/>
              <a:t>January 17, 2012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Radiation Damage</a:t>
            </a:r>
            <a:br>
              <a:rPr lang="en-US" b="1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George </a:t>
            </a:r>
            <a:r>
              <a:rPr lang="en-US" dirty="0" err="1" smtClean="0"/>
              <a:t>Kharashvili</a:t>
            </a:r>
            <a:r>
              <a:rPr lang="en-US" dirty="0" smtClean="0"/>
              <a:t>, Radiation Control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639763" y="2751138"/>
            <a:ext cx="1504950" cy="15605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/>
              <a:t>Semiconductors  </a:t>
            </a:r>
          </a:p>
          <a:p>
            <a:pPr>
              <a:lnSpc>
                <a:spcPct val="120000"/>
              </a:lnSpc>
            </a:pPr>
            <a:endParaRPr lang="en-US" sz="1400" b="1"/>
          </a:p>
          <a:p>
            <a:pPr>
              <a:lnSpc>
                <a:spcPct val="90000"/>
              </a:lnSpc>
            </a:pPr>
            <a:r>
              <a:rPr lang="en-US" sz="1400" b="1"/>
              <a:t>Polymers</a:t>
            </a:r>
          </a:p>
          <a:p>
            <a:pPr>
              <a:lnSpc>
                <a:spcPct val="90000"/>
              </a:lnSpc>
            </a:pPr>
            <a:endParaRPr lang="en-US" sz="1400" b="1"/>
          </a:p>
          <a:p>
            <a:pPr>
              <a:lnSpc>
                <a:spcPct val="90000"/>
              </a:lnSpc>
            </a:pPr>
            <a:r>
              <a:rPr lang="en-US" sz="1400" b="1"/>
              <a:t>Ceramics</a:t>
            </a:r>
          </a:p>
          <a:p>
            <a:pPr>
              <a:lnSpc>
                <a:spcPct val="90000"/>
              </a:lnSpc>
            </a:pPr>
            <a:endParaRPr lang="en-US" sz="1400" b="1"/>
          </a:p>
          <a:p>
            <a:pPr>
              <a:lnSpc>
                <a:spcPct val="90000"/>
              </a:lnSpc>
            </a:pPr>
            <a:r>
              <a:rPr lang="en-US" sz="1400" b="1"/>
              <a:t>Metals and alloys</a:t>
            </a:r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1962150" y="4435475"/>
            <a:ext cx="7175500" cy="520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1400"/>
              <a:t>10.0     1E2      1E3      1E4      1E5     1E6      1E7    1E8      1E9     1E10    1E11  Gy</a:t>
            </a:r>
          </a:p>
          <a:p>
            <a:r>
              <a:rPr lang="en-US" sz="1400"/>
              <a:t>1E12  1E13    1E14    1E15    1E16   1E17    1E18   1E19    1E20    1E21     1E22  n/cm</a:t>
            </a:r>
            <a:r>
              <a:rPr lang="en-US" sz="1400" baseline="30000"/>
              <a:t>2</a:t>
            </a:r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1682750" y="5105400"/>
            <a:ext cx="2139950" cy="8223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1600"/>
              <a:t>- no damage</a:t>
            </a:r>
          </a:p>
          <a:p>
            <a:r>
              <a:rPr lang="en-US" sz="1600"/>
              <a:t>- mild to severe damage</a:t>
            </a:r>
          </a:p>
          <a:p>
            <a:r>
              <a:rPr lang="en-US" sz="1600"/>
              <a:t>- destruction</a:t>
            </a: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627063" y="5114925"/>
            <a:ext cx="1008062" cy="803275"/>
            <a:chOff x="338" y="3511"/>
            <a:chExt cx="635" cy="506"/>
          </a:xfrm>
        </p:grpSpPr>
        <p:sp>
          <p:nvSpPr>
            <p:cNvPr id="10272" name="Rectangle 5"/>
            <p:cNvSpPr>
              <a:spLocks noChangeArrowheads="1"/>
            </p:cNvSpPr>
            <p:nvPr/>
          </p:nvSpPr>
          <p:spPr bwMode="auto">
            <a:xfrm>
              <a:off x="342" y="3511"/>
              <a:ext cx="631" cy="14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273" name="Rectangle 6" descr="Light upward diagonal"/>
            <p:cNvSpPr>
              <a:spLocks noChangeArrowheads="1"/>
            </p:cNvSpPr>
            <p:nvPr/>
          </p:nvSpPr>
          <p:spPr bwMode="auto">
            <a:xfrm>
              <a:off x="341" y="3690"/>
              <a:ext cx="631" cy="14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274" name="Rectangle 7"/>
            <p:cNvSpPr>
              <a:spLocks noChangeArrowheads="1"/>
            </p:cNvSpPr>
            <p:nvPr/>
          </p:nvSpPr>
          <p:spPr bwMode="auto">
            <a:xfrm>
              <a:off x="338" y="3876"/>
              <a:ext cx="631" cy="141"/>
            </a:xfrm>
            <a:prstGeom prst="rect">
              <a:avLst/>
            </a:prstGeom>
            <a:solidFill>
              <a:srgbClr val="FF33CC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0246" name="Rectangle 9"/>
          <p:cNvSpPr>
            <a:spLocks noChangeArrowheads="1"/>
          </p:cNvSpPr>
          <p:nvPr/>
        </p:nvSpPr>
        <p:spPr bwMode="auto">
          <a:xfrm>
            <a:off x="1371600" y="1992313"/>
            <a:ext cx="4510088" cy="36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1800"/>
              <a:t>commercial COTS      hardened electronics</a:t>
            </a:r>
          </a:p>
        </p:txBody>
      </p:sp>
      <p:sp>
        <p:nvSpPr>
          <p:cNvPr id="10247" name="Line 10"/>
          <p:cNvSpPr>
            <a:spLocks noChangeShapeType="1"/>
          </p:cNvSpPr>
          <p:nvPr/>
        </p:nvSpPr>
        <p:spPr bwMode="auto">
          <a:xfrm>
            <a:off x="2381250" y="2325688"/>
            <a:ext cx="990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" name="Group 23"/>
          <p:cNvGrpSpPr>
            <a:grpSpLocks/>
          </p:cNvGrpSpPr>
          <p:nvPr/>
        </p:nvGrpSpPr>
        <p:grpSpPr bwMode="auto">
          <a:xfrm>
            <a:off x="2414588" y="2822575"/>
            <a:ext cx="6167437" cy="1477963"/>
            <a:chOff x="1464" y="2111"/>
            <a:chExt cx="3885" cy="931"/>
          </a:xfrm>
        </p:grpSpPr>
        <p:sp>
          <p:nvSpPr>
            <p:cNvPr id="10260" name="Rectangle 11"/>
            <p:cNvSpPr>
              <a:spLocks noChangeArrowheads="1"/>
            </p:cNvSpPr>
            <p:nvPr/>
          </p:nvSpPr>
          <p:spPr bwMode="auto">
            <a:xfrm>
              <a:off x="1484" y="2111"/>
              <a:ext cx="3865" cy="153"/>
            </a:xfrm>
            <a:prstGeom prst="rect">
              <a:avLst/>
            </a:prstGeom>
            <a:solidFill>
              <a:srgbClr val="FF33CC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261" name="Rectangle 12"/>
            <p:cNvSpPr>
              <a:spLocks noChangeArrowheads="1"/>
            </p:cNvSpPr>
            <p:nvPr/>
          </p:nvSpPr>
          <p:spPr bwMode="auto">
            <a:xfrm>
              <a:off x="1504" y="2395"/>
              <a:ext cx="3835" cy="141"/>
            </a:xfrm>
            <a:prstGeom prst="rect">
              <a:avLst/>
            </a:prstGeom>
            <a:solidFill>
              <a:srgbClr val="FF33CC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262" name="Rectangle 13"/>
            <p:cNvSpPr>
              <a:spLocks noChangeArrowheads="1"/>
            </p:cNvSpPr>
            <p:nvPr/>
          </p:nvSpPr>
          <p:spPr bwMode="auto">
            <a:xfrm>
              <a:off x="1501" y="2633"/>
              <a:ext cx="3835" cy="152"/>
            </a:xfrm>
            <a:prstGeom prst="rect">
              <a:avLst/>
            </a:prstGeom>
            <a:solidFill>
              <a:srgbClr val="FF33CC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263" name="Rectangle 14"/>
            <p:cNvSpPr>
              <a:spLocks noChangeArrowheads="1"/>
            </p:cNvSpPr>
            <p:nvPr/>
          </p:nvSpPr>
          <p:spPr bwMode="auto">
            <a:xfrm>
              <a:off x="1474" y="2893"/>
              <a:ext cx="3868" cy="14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264" name="Rectangle 15" descr="Light upward diagonal"/>
            <p:cNvSpPr>
              <a:spLocks noChangeArrowheads="1"/>
            </p:cNvSpPr>
            <p:nvPr/>
          </p:nvSpPr>
          <p:spPr bwMode="auto">
            <a:xfrm>
              <a:off x="1652" y="2111"/>
              <a:ext cx="1257" cy="153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265" name="Rectangle 16" descr="Light upward diagonal"/>
            <p:cNvSpPr>
              <a:spLocks noChangeArrowheads="1"/>
            </p:cNvSpPr>
            <p:nvPr/>
          </p:nvSpPr>
          <p:spPr bwMode="auto">
            <a:xfrm>
              <a:off x="2081" y="2392"/>
              <a:ext cx="1207" cy="14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266" name="Rectangle 17" descr="Light upward diagonal"/>
            <p:cNvSpPr>
              <a:spLocks noChangeArrowheads="1"/>
            </p:cNvSpPr>
            <p:nvPr/>
          </p:nvSpPr>
          <p:spPr bwMode="auto">
            <a:xfrm>
              <a:off x="2648" y="2636"/>
              <a:ext cx="1257" cy="14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267" name="Rectangle 18" descr="Light upward diagonal"/>
            <p:cNvSpPr>
              <a:spLocks noChangeArrowheads="1"/>
            </p:cNvSpPr>
            <p:nvPr/>
          </p:nvSpPr>
          <p:spPr bwMode="auto">
            <a:xfrm>
              <a:off x="4471" y="2893"/>
              <a:ext cx="873" cy="14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268" name="Rectangle 19"/>
            <p:cNvSpPr>
              <a:spLocks noChangeArrowheads="1"/>
            </p:cNvSpPr>
            <p:nvPr/>
          </p:nvSpPr>
          <p:spPr bwMode="auto">
            <a:xfrm>
              <a:off x="1474" y="2111"/>
              <a:ext cx="181" cy="153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269" name="Rectangle 20"/>
            <p:cNvSpPr>
              <a:spLocks noChangeArrowheads="1"/>
            </p:cNvSpPr>
            <p:nvPr/>
          </p:nvSpPr>
          <p:spPr bwMode="auto">
            <a:xfrm>
              <a:off x="1464" y="2392"/>
              <a:ext cx="609" cy="146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270" name="Rectangle 21"/>
            <p:cNvSpPr>
              <a:spLocks noChangeArrowheads="1"/>
            </p:cNvSpPr>
            <p:nvPr/>
          </p:nvSpPr>
          <p:spPr bwMode="auto">
            <a:xfrm>
              <a:off x="1474" y="2636"/>
              <a:ext cx="1166" cy="15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271" name="Line 22"/>
            <p:cNvSpPr>
              <a:spLocks noChangeShapeType="1"/>
            </p:cNvSpPr>
            <p:nvPr/>
          </p:nvSpPr>
          <p:spPr bwMode="auto">
            <a:xfrm>
              <a:off x="1863" y="2657"/>
              <a:ext cx="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249" name="Line 24"/>
          <p:cNvSpPr>
            <a:spLocks noChangeShapeType="1"/>
          </p:cNvSpPr>
          <p:nvPr/>
        </p:nvSpPr>
        <p:spPr bwMode="auto">
          <a:xfrm>
            <a:off x="3436938" y="2328863"/>
            <a:ext cx="12065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50" name="Line 25"/>
          <p:cNvSpPr>
            <a:spLocks noChangeShapeType="1"/>
          </p:cNvSpPr>
          <p:nvPr/>
        </p:nvSpPr>
        <p:spPr bwMode="auto">
          <a:xfrm>
            <a:off x="2381250" y="2667000"/>
            <a:ext cx="27590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51" name="Rectangle 26"/>
          <p:cNvSpPr>
            <a:spLocks noChangeArrowheads="1"/>
          </p:cNvSpPr>
          <p:nvPr/>
        </p:nvSpPr>
        <p:spPr bwMode="auto">
          <a:xfrm>
            <a:off x="3046413" y="2360613"/>
            <a:ext cx="1447800" cy="393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000" i="1"/>
              <a:t>accelerators</a:t>
            </a:r>
          </a:p>
        </p:txBody>
      </p:sp>
      <p:sp>
        <p:nvSpPr>
          <p:cNvPr id="10252" name="Rectangle 27"/>
          <p:cNvSpPr>
            <a:spLocks noChangeArrowheads="1"/>
          </p:cNvSpPr>
          <p:nvPr/>
        </p:nvSpPr>
        <p:spPr bwMode="auto">
          <a:xfrm>
            <a:off x="1905000" y="990600"/>
            <a:ext cx="5445125" cy="454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/>
              <a:t>Radiation Damage to Materials/Electronics</a:t>
            </a:r>
          </a:p>
        </p:txBody>
      </p:sp>
      <p:sp>
        <p:nvSpPr>
          <p:cNvPr id="10253" name="Rectangle 28"/>
          <p:cNvSpPr>
            <a:spLocks noChangeArrowheads="1"/>
          </p:cNvSpPr>
          <p:nvPr/>
        </p:nvSpPr>
        <p:spPr bwMode="auto">
          <a:xfrm>
            <a:off x="5105400" y="5257800"/>
            <a:ext cx="4002088" cy="8286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1600" b="1"/>
              <a:t>!!! Assumption !!!</a:t>
            </a:r>
            <a:br>
              <a:rPr lang="en-US" sz="1600" b="1"/>
            </a:br>
            <a:r>
              <a:rPr lang="en-US" sz="1600" b="1"/>
              <a:t>(depends on particle energy spectra)</a:t>
            </a:r>
            <a:br>
              <a:rPr lang="en-US" sz="1600" b="1"/>
            </a:br>
            <a:r>
              <a:rPr lang="en-US" sz="1600"/>
              <a:t>1 neutron (1MeV) /cm</a:t>
            </a:r>
            <a:r>
              <a:rPr lang="en-US" sz="1600" baseline="30000"/>
              <a:t>2</a:t>
            </a:r>
            <a:r>
              <a:rPr lang="en-US" sz="1600"/>
              <a:t> ~ 3.3E-11 Gy</a:t>
            </a:r>
          </a:p>
        </p:txBody>
      </p:sp>
      <p:sp>
        <p:nvSpPr>
          <p:cNvPr id="55" name="Rectangle 2"/>
          <p:cNvSpPr txBox="1">
            <a:spLocks noChangeArrowheads="1"/>
          </p:cNvSpPr>
          <p:nvPr/>
        </p:nvSpPr>
        <p:spPr>
          <a:xfrm>
            <a:off x="685800" y="304800"/>
            <a:ext cx="7772400" cy="609600"/>
          </a:xfrm>
          <a:prstGeom prst="rect">
            <a:avLst/>
          </a:prstGeom>
        </p:spPr>
        <p:txBody>
          <a:bodyPr/>
          <a:lstStyle/>
          <a:p>
            <a:pPr algn="l">
              <a:defRPr/>
            </a:pPr>
            <a:r>
              <a:rPr lang="en-US" sz="36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Dose &amp; Displacement Damage</a:t>
            </a:r>
          </a:p>
        </p:txBody>
      </p:sp>
      <p:sp>
        <p:nvSpPr>
          <p:cNvPr id="10255" name="TextBox 55"/>
          <p:cNvSpPr txBox="1">
            <a:spLocks noChangeArrowheads="1"/>
          </p:cNvSpPr>
          <p:nvPr/>
        </p:nvSpPr>
        <p:spPr bwMode="auto">
          <a:xfrm>
            <a:off x="0" y="6107113"/>
            <a:ext cx="21463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i="1"/>
              <a:t>© Lockheed Martin</a:t>
            </a:r>
            <a:endParaRPr lang="en-GB" sz="1800" i="1"/>
          </a:p>
        </p:txBody>
      </p:sp>
      <p:sp>
        <p:nvSpPr>
          <p:cNvPr id="10256" name="Date Placeholder 56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July 31st 2008</a:t>
            </a:r>
          </a:p>
        </p:txBody>
      </p:sp>
      <p:sp>
        <p:nvSpPr>
          <p:cNvPr id="10257" name="Slide Number Placeholder 5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15D1BDA-2680-4525-AC9A-ADEAC716F0A2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10258" name="Footer Placeholder 58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/>
              <a:t>CERN FLUKA User Meeting</a:t>
            </a:r>
            <a:endParaRPr lang="en-US"/>
          </a:p>
        </p:txBody>
      </p:sp>
      <p:sp>
        <p:nvSpPr>
          <p:cNvPr id="10259" name="TextBox 59"/>
          <p:cNvSpPr txBox="1">
            <a:spLocks noChangeArrowheads="1"/>
          </p:cNvSpPr>
          <p:nvPr/>
        </p:nvSpPr>
        <p:spPr bwMode="auto">
          <a:xfrm>
            <a:off x="2214563" y="1519238"/>
            <a:ext cx="46434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!!! A Rough Overview Only !!!</a:t>
            </a:r>
            <a:endParaRPr lang="en-GB" b="1" dirty="0">
              <a:solidFill>
                <a:srgbClr val="C00000"/>
              </a:solidFill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 rot="5400000">
            <a:off x="1649766" y="3886200"/>
            <a:ext cx="2133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rot="5400000">
            <a:off x="3639844" y="3886200"/>
            <a:ext cx="2133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rot="5400000">
            <a:off x="2555287" y="4114800"/>
            <a:ext cx="1676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Overview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Radiation damage levels in terms of 1-MeV neutron equivalent </a:t>
            </a:r>
            <a:r>
              <a:rPr lang="en-US" dirty="0" err="1" smtClean="0"/>
              <a:t>fluence</a:t>
            </a:r>
            <a:r>
              <a:rPr lang="en-US" dirty="0" smtClean="0"/>
              <a:t> in Si were calculated assuming following running conditions:</a:t>
            </a:r>
          </a:p>
          <a:p>
            <a:endParaRPr lang="en-US" dirty="0" smtClean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914400" y="3733800"/>
          <a:ext cx="7315200" cy="2286000"/>
        </p:xfrm>
        <a:graphic>
          <a:graphicData uri="http://schemas.openxmlformats.org/drawingml/2006/table">
            <a:tbl>
              <a:tblPr/>
              <a:tblGrid>
                <a:gridCol w="2438400"/>
                <a:gridCol w="2438400"/>
                <a:gridCol w="2438400"/>
              </a:tblGrid>
              <a:tr h="7764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latin typeface="Calibri"/>
                          <a:ea typeface="Calibri"/>
                          <a:cs typeface="Times New Roman"/>
                        </a:rPr>
                        <a:t>Energy</a:t>
                      </a:r>
                    </a:p>
                  </a:txBody>
                  <a:tcPr marL="65962" marR="659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latin typeface="Calibri"/>
                          <a:ea typeface="Calibri"/>
                          <a:cs typeface="Times New Roman"/>
                        </a:rPr>
                        <a:t>Current</a:t>
                      </a:r>
                    </a:p>
                  </a:txBody>
                  <a:tcPr marL="65962" marR="659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latin typeface="Calibri"/>
                          <a:ea typeface="Calibri"/>
                          <a:cs typeface="Times New Roman"/>
                        </a:rPr>
                        <a:t>Duration</a:t>
                      </a:r>
                    </a:p>
                  </a:txBody>
                  <a:tcPr marL="65962" marR="659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30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2.254 </a:t>
                      </a:r>
                      <a:r>
                        <a:rPr lang="en-US" sz="2400" dirty="0" err="1">
                          <a:latin typeface="Calibri"/>
                          <a:ea typeface="Calibri"/>
                          <a:cs typeface="Times New Roman"/>
                        </a:rPr>
                        <a:t>GeV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62" marR="659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100 </a:t>
                      </a:r>
                      <a:r>
                        <a:rPr lang="en-US" sz="2400" dirty="0" err="1">
                          <a:latin typeface="Calibri"/>
                          <a:ea typeface="Calibri"/>
                          <a:cs typeface="Times New Roman"/>
                        </a:rPr>
                        <a:t>nA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62" marR="659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Calibri"/>
                          <a:cs typeface="Times New Roman"/>
                        </a:rPr>
                        <a:t>23.5 days</a:t>
                      </a:r>
                    </a:p>
                  </a:txBody>
                  <a:tcPr marL="65962" marR="659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64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Calibri"/>
                          <a:cs typeface="Times New Roman"/>
                        </a:rPr>
                        <a:t>3.35 GeV</a:t>
                      </a:r>
                    </a:p>
                  </a:txBody>
                  <a:tcPr marL="65962" marR="659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100 </a:t>
                      </a:r>
                      <a:r>
                        <a:rPr lang="en-US" sz="2400" dirty="0" err="1">
                          <a:latin typeface="Calibri"/>
                          <a:ea typeface="Calibri"/>
                          <a:cs typeface="Times New Roman"/>
                        </a:rPr>
                        <a:t>nA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62" marR="659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16 days</a:t>
                      </a:r>
                    </a:p>
                  </a:txBody>
                  <a:tcPr marL="65962" marR="659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52400"/>
            <a:ext cx="8458200" cy="6353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304800" y="2819400"/>
            <a:ext cx="8458200" cy="914400"/>
          </a:xfrm>
          <a:prstGeom prst="rect">
            <a:avLst/>
          </a:prstGeom>
          <a:solidFill>
            <a:srgbClr val="993300">
              <a:alpha val="5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696575" cy="755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52400"/>
            <a:ext cx="8458200" cy="6353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304800" y="1600200"/>
            <a:ext cx="8458200" cy="914400"/>
          </a:xfrm>
          <a:prstGeom prst="rect">
            <a:avLst/>
          </a:prstGeom>
          <a:solidFill>
            <a:srgbClr val="993300">
              <a:alpha val="5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696575" cy="755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52400"/>
            <a:ext cx="8660598" cy="650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 rot="21031775">
            <a:off x="550986" y="4880618"/>
            <a:ext cx="8458200" cy="914400"/>
          </a:xfrm>
          <a:prstGeom prst="rect">
            <a:avLst/>
          </a:prstGeom>
          <a:solidFill>
            <a:srgbClr val="993300">
              <a:alpha val="5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696575" cy="755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249</TotalTime>
  <Words>94</Words>
  <Application>Microsoft Office PowerPoint</Application>
  <PresentationFormat>On-screen Show (4:3)</PresentationFormat>
  <Paragraphs>35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 G2p Safety Readiness Review January 17, 2012  Radiation Damage  </vt:lpstr>
      <vt:lpstr>Slide 2</vt:lpstr>
      <vt:lpstr>Overview</vt:lpstr>
      <vt:lpstr>Slide 4</vt:lpstr>
      <vt:lpstr>Slide 5</vt:lpstr>
      <vt:lpstr>Slide 6</vt:lpstr>
      <vt:lpstr>Slide 7</vt:lpstr>
      <vt:lpstr>Slide 8</vt:lpstr>
      <vt:lpstr>Slide 9</vt:lpstr>
    </vt:vector>
  </TitlesOfParts>
  <Company>Jefferson Science Associates, LLC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George Kharashvili</dc:creator>
  <cp:lastModifiedBy>georgek</cp:lastModifiedBy>
  <cp:revision>27</cp:revision>
  <dcterms:created xsi:type="dcterms:W3CDTF">2011-05-25T15:18:09Z</dcterms:created>
  <dcterms:modified xsi:type="dcterms:W3CDTF">2012-01-10T21:47:52Z</dcterms:modified>
</cp:coreProperties>
</file>