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82" r:id="rId2"/>
    <p:sldMasterId id="2147483696" r:id="rId3"/>
    <p:sldMasterId id="2147483736" r:id="rId4"/>
  </p:sldMasterIdLst>
  <p:notesMasterIdLst>
    <p:notesMasterId r:id="rId22"/>
  </p:notesMasterIdLst>
  <p:handoutMasterIdLst>
    <p:handoutMasterId r:id="rId23"/>
  </p:handoutMasterIdLst>
  <p:sldIdLst>
    <p:sldId id="258" r:id="rId5"/>
    <p:sldId id="268" r:id="rId6"/>
    <p:sldId id="288" r:id="rId7"/>
    <p:sldId id="293" r:id="rId8"/>
    <p:sldId id="289" r:id="rId9"/>
    <p:sldId id="303" r:id="rId10"/>
    <p:sldId id="294" r:id="rId11"/>
    <p:sldId id="296" r:id="rId12"/>
    <p:sldId id="297" r:id="rId13"/>
    <p:sldId id="290" r:id="rId14"/>
    <p:sldId id="291" r:id="rId15"/>
    <p:sldId id="299" r:id="rId16"/>
    <p:sldId id="292" r:id="rId17"/>
    <p:sldId id="301" r:id="rId18"/>
    <p:sldId id="300" r:id="rId19"/>
    <p:sldId id="298" r:id="rId20"/>
    <p:sldId id="262" r:id="rId21"/>
  </p:sldIdLst>
  <p:sldSz cx="9144000" cy="6858000" type="screen4x3"/>
  <p:notesSz cx="7010400" cy="93964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4961"/>
    <a:srgbClr val="009900"/>
    <a:srgbClr val="008000"/>
    <a:srgbClr val="006600"/>
    <a:srgbClr val="EAB200"/>
    <a:srgbClr val="FFFF66"/>
    <a:srgbClr val="DA4026"/>
    <a:srgbClr val="E25326"/>
    <a:srgbClr val="D15137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73" autoAdjust="0"/>
    <p:restoredTop sz="89690" autoAdjust="0"/>
  </p:normalViewPr>
  <p:slideViewPr>
    <p:cSldViewPr>
      <p:cViewPr varScale="1">
        <p:scale>
          <a:sx n="116" d="100"/>
          <a:sy n="116" d="100"/>
        </p:scale>
        <p:origin x="-14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2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400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7" tIns="46428" rIns="92857" bIns="46428" numCol="1" anchor="t" anchorCtr="0" compatLnSpc="1">
            <a:prstTxWarp prst="textNoShape">
              <a:avLst/>
            </a:prstTxWarp>
          </a:bodyPr>
          <a:lstStyle>
            <a:lvl1pPr defTabSz="930166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1" y="1"/>
            <a:ext cx="30400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7" tIns="46428" rIns="92857" bIns="46428" numCol="1" anchor="t" anchorCtr="0" compatLnSpc="1">
            <a:prstTxWarp prst="textNoShape">
              <a:avLst/>
            </a:prstTxWarp>
          </a:bodyPr>
          <a:lstStyle>
            <a:lvl1pPr algn="r" defTabSz="930166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97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928100"/>
            <a:ext cx="30400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7" tIns="46428" rIns="92857" bIns="46428" numCol="1" anchor="b" anchorCtr="0" compatLnSpc="1">
            <a:prstTxWarp prst="textNoShape">
              <a:avLst/>
            </a:prstTxWarp>
          </a:bodyPr>
          <a:lstStyle>
            <a:lvl1pPr defTabSz="930166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97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1" y="8928100"/>
            <a:ext cx="30400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7" tIns="46428" rIns="92857" bIns="46428" numCol="1" anchor="b" anchorCtr="0" compatLnSpc="1">
            <a:prstTxWarp prst="textNoShape">
              <a:avLst/>
            </a:prstTxWarp>
          </a:bodyPr>
          <a:lstStyle>
            <a:lvl1pPr algn="r" defTabSz="930166" eaLnBrk="1" hangingPunct="1">
              <a:defRPr sz="1200"/>
            </a:lvl1pPr>
          </a:lstStyle>
          <a:p>
            <a:pPr>
              <a:defRPr/>
            </a:pPr>
            <a:fld id="{DD9CDE58-282B-41EE-8544-FB85E7B53E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40063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71" tIns="47037" rIns="94071" bIns="47037" numCol="1" anchor="t" anchorCtr="0" compatLnSpc="1">
            <a:prstTxWarp prst="textNoShape">
              <a:avLst/>
            </a:prstTxWarp>
          </a:bodyPr>
          <a:lstStyle>
            <a:lvl1pPr defTabSz="941278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8751" y="1"/>
            <a:ext cx="3040063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71" tIns="47037" rIns="94071" bIns="47037" numCol="1" anchor="t" anchorCtr="0" compatLnSpc="1">
            <a:prstTxWarp prst="textNoShape">
              <a:avLst/>
            </a:prstTxWarp>
          </a:bodyPr>
          <a:lstStyle>
            <a:lvl1pPr algn="r" defTabSz="941278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3638" y="706438"/>
            <a:ext cx="4694237" cy="3521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4851" y="4462463"/>
            <a:ext cx="5600700" cy="422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71" tIns="47037" rIns="94071" bIns="47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928100"/>
            <a:ext cx="30400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71" tIns="47037" rIns="94071" bIns="47037" numCol="1" anchor="b" anchorCtr="0" compatLnSpc="1">
            <a:prstTxWarp prst="textNoShape">
              <a:avLst/>
            </a:prstTxWarp>
          </a:bodyPr>
          <a:lstStyle>
            <a:lvl1pPr defTabSz="941278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8751" y="8928100"/>
            <a:ext cx="30400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71" tIns="47037" rIns="94071" bIns="47037" numCol="1" anchor="b" anchorCtr="0" compatLnSpc="1">
            <a:prstTxWarp prst="textNoShape">
              <a:avLst/>
            </a:prstTxWarp>
          </a:bodyPr>
          <a:lstStyle>
            <a:lvl1pPr algn="r" defTabSz="941278" eaLnBrk="1" hangingPunct="1">
              <a:defRPr sz="1200"/>
            </a:lvl1pPr>
          </a:lstStyle>
          <a:p>
            <a:pPr>
              <a:defRPr/>
            </a:pPr>
            <a:fld id="{21B21F3B-1523-4F60-8316-50BBDBB229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B21F3B-1523-4F60-8316-50BBDBB229E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990600"/>
            <a:ext cx="40386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0" y="990600"/>
            <a:ext cx="4038600" cy="255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0" y="3695700"/>
            <a:ext cx="4038600" cy="255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990600"/>
            <a:ext cx="8229600" cy="5257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990600"/>
            <a:ext cx="40386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0" y="990600"/>
            <a:ext cx="4038600" cy="255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0" y="3695700"/>
            <a:ext cx="4038600" cy="255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990600"/>
            <a:ext cx="8229600" cy="5257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990600"/>
            <a:ext cx="40386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0" y="990600"/>
            <a:ext cx="4038600" cy="255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0" y="3695700"/>
            <a:ext cx="4038600" cy="255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990600"/>
            <a:ext cx="8229600" cy="5257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990600"/>
            <a:ext cx="40386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0" y="990600"/>
            <a:ext cx="4038600" cy="255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0" y="3695700"/>
            <a:ext cx="4038600" cy="255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990600"/>
            <a:ext cx="8229600" cy="5257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8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41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99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5962" name="Line 10"/>
          <p:cNvSpPr>
            <a:spLocks noChangeShapeType="1"/>
          </p:cNvSpPr>
          <p:nvPr/>
        </p:nvSpPr>
        <p:spPr bwMode="auto">
          <a:xfrm>
            <a:off x="0" y="914400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125963" name="Line 11"/>
          <p:cNvSpPr>
            <a:spLocks noChangeShapeType="1"/>
          </p:cNvSpPr>
          <p:nvPr/>
        </p:nvSpPr>
        <p:spPr bwMode="auto">
          <a:xfrm>
            <a:off x="0" y="6400800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pic>
        <p:nvPicPr>
          <p:cNvPr id="1030" name="Picture 12" descr="JSA logo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8382000" y="6516688"/>
            <a:ext cx="5064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3" descr="New JLab Logo wo words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152400" y="6475413"/>
            <a:ext cx="15240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15" descr="final_doe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7924800" y="6465888"/>
            <a:ext cx="392113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99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5961" name="Text Box 9"/>
          <p:cNvSpPr txBox="1">
            <a:spLocks noChangeArrowheads="1"/>
          </p:cNvSpPr>
          <p:nvPr/>
        </p:nvSpPr>
        <p:spPr bwMode="auto">
          <a:xfrm>
            <a:off x="3048000" y="6477000"/>
            <a:ext cx="29829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Arial Narrow" pitchFamily="34" charset="0"/>
              </a:rPr>
              <a:t>Thomas Jefferson National Accelerator Facility</a:t>
            </a:r>
          </a:p>
        </p:txBody>
      </p:sp>
      <p:sp>
        <p:nvSpPr>
          <p:cNvPr id="125962" name="Line 10"/>
          <p:cNvSpPr>
            <a:spLocks noChangeShapeType="1"/>
          </p:cNvSpPr>
          <p:nvPr/>
        </p:nvSpPr>
        <p:spPr bwMode="auto">
          <a:xfrm>
            <a:off x="0" y="914400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5963" name="Line 11"/>
          <p:cNvSpPr>
            <a:spLocks noChangeShapeType="1"/>
          </p:cNvSpPr>
          <p:nvPr/>
        </p:nvSpPr>
        <p:spPr bwMode="auto">
          <a:xfrm>
            <a:off x="0" y="6400800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pic>
        <p:nvPicPr>
          <p:cNvPr id="2054" name="Picture 12" descr="JSA logo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8382000" y="6516688"/>
            <a:ext cx="5064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3" descr="New JLab Logo wo words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152400" y="6475413"/>
            <a:ext cx="15240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966" name="Text Box 14"/>
          <p:cNvSpPr txBox="1">
            <a:spLocks noChangeArrowheads="1"/>
          </p:cNvSpPr>
          <p:nvPr/>
        </p:nvSpPr>
        <p:spPr bwMode="auto">
          <a:xfrm>
            <a:off x="2971800" y="6643688"/>
            <a:ext cx="3130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800" i="1" dirty="0" smtClean="0">
                <a:latin typeface="Times New Roman" pitchFamily="18" charset="0"/>
              </a:rPr>
              <a:t>Users Group Annual</a:t>
            </a:r>
            <a:r>
              <a:rPr lang="en-US" sz="800" i="1" baseline="0" dirty="0" smtClean="0">
                <a:latin typeface="Times New Roman" pitchFamily="18" charset="0"/>
              </a:rPr>
              <a:t> Meeting CWL – 6-16-08   </a:t>
            </a:r>
            <a:r>
              <a:rPr lang="en-US" sz="1000" i="1" dirty="0" smtClean="0">
                <a:latin typeface="Times New Roman" pitchFamily="18" charset="0"/>
              </a:rPr>
              <a:t>Page </a:t>
            </a:r>
            <a:fld id="{0E6636EA-A839-46BA-9A25-679B41194BB9}" type="slidenum">
              <a:rPr lang="en-US" sz="1000" i="1">
                <a:latin typeface="Times New Roman" pitchFamily="18" charset="0"/>
              </a:rPr>
              <a:pPr algn="ctr" eaLnBrk="0" fontAlgn="auto" hangingPunct="0"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i="1" dirty="0">
              <a:latin typeface="Times New Roman" pitchFamily="18" charset="0"/>
            </a:endParaRPr>
          </a:p>
        </p:txBody>
      </p:sp>
      <p:pic>
        <p:nvPicPr>
          <p:cNvPr id="2057" name="Picture 15" descr="final_doe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7924800" y="6465888"/>
            <a:ext cx="392113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99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5961" name="Text Box 9"/>
          <p:cNvSpPr txBox="1">
            <a:spLocks noChangeArrowheads="1"/>
          </p:cNvSpPr>
          <p:nvPr/>
        </p:nvSpPr>
        <p:spPr bwMode="auto">
          <a:xfrm>
            <a:off x="3048000" y="6477000"/>
            <a:ext cx="29829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 dirty="0">
                <a:latin typeface="Arial Narrow" pitchFamily="34" charset="0"/>
              </a:rPr>
              <a:t>Thomas Jefferson National Accelerator Facility</a:t>
            </a:r>
          </a:p>
        </p:txBody>
      </p:sp>
      <p:sp>
        <p:nvSpPr>
          <p:cNvPr id="125962" name="Line 10"/>
          <p:cNvSpPr>
            <a:spLocks noChangeShapeType="1"/>
          </p:cNvSpPr>
          <p:nvPr/>
        </p:nvSpPr>
        <p:spPr bwMode="auto">
          <a:xfrm>
            <a:off x="0" y="914400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125963" name="Line 11"/>
          <p:cNvSpPr>
            <a:spLocks noChangeShapeType="1"/>
          </p:cNvSpPr>
          <p:nvPr/>
        </p:nvSpPr>
        <p:spPr bwMode="auto">
          <a:xfrm>
            <a:off x="0" y="6400800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pic>
        <p:nvPicPr>
          <p:cNvPr id="3078" name="Picture 12" descr="JSA logo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8382000" y="6516688"/>
            <a:ext cx="5064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3" descr="New JLab Logo wo words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152400" y="6475413"/>
            <a:ext cx="15240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966" name="Text Box 14"/>
          <p:cNvSpPr txBox="1">
            <a:spLocks noChangeArrowheads="1"/>
          </p:cNvSpPr>
          <p:nvPr/>
        </p:nvSpPr>
        <p:spPr bwMode="auto">
          <a:xfrm>
            <a:off x="2971800" y="6643688"/>
            <a:ext cx="3130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800" i="1" dirty="0" smtClean="0">
                <a:latin typeface="Times New Roman" pitchFamily="18" charset="0"/>
              </a:rPr>
              <a:t>Users</a:t>
            </a:r>
            <a:r>
              <a:rPr lang="en-US" sz="800" i="1" baseline="0" dirty="0" smtClean="0">
                <a:latin typeface="Times New Roman" pitchFamily="18" charset="0"/>
              </a:rPr>
              <a:t> Group Annual Meeting CWL   6-16-08   </a:t>
            </a:r>
            <a:r>
              <a:rPr lang="en-US" sz="1000" i="1" dirty="0" smtClean="0">
                <a:latin typeface="Times New Roman" pitchFamily="18" charset="0"/>
              </a:rPr>
              <a:t>Page </a:t>
            </a:r>
            <a:fld id="{57BAA42F-DC4C-454C-BAB4-661EA5C5DA4A}" type="slidenum">
              <a:rPr lang="en-US" sz="1000" i="1">
                <a:latin typeface="Times New Roman" pitchFamily="18" charset="0"/>
              </a:rPr>
              <a:pPr algn="ctr" eaLnBrk="0" hangingPunct="0">
                <a:spcBef>
                  <a:spcPct val="50000"/>
                </a:spcBef>
                <a:defRPr/>
              </a:pPr>
              <a:t>‹#›</a:t>
            </a:fld>
            <a:endParaRPr lang="en-US" sz="1000" i="1" dirty="0">
              <a:latin typeface="Times New Roman" pitchFamily="18" charset="0"/>
            </a:endParaRPr>
          </a:p>
        </p:txBody>
      </p:sp>
      <p:pic>
        <p:nvPicPr>
          <p:cNvPr id="3081" name="Picture 15" descr="final_doe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7924800" y="6465888"/>
            <a:ext cx="392113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99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5961" name="Text Box 9"/>
          <p:cNvSpPr txBox="1">
            <a:spLocks noChangeArrowheads="1"/>
          </p:cNvSpPr>
          <p:nvPr/>
        </p:nvSpPr>
        <p:spPr bwMode="auto">
          <a:xfrm>
            <a:off x="3048000" y="6477000"/>
            <a:ext cx="29829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 dirty="0">
                <a:latin typeface="Arial Narrow" pitchFamily="34" charset="0"/>
              </a:rPr>
              <a:t>Thomas Jefferson National Accelerator Facility</a:t>
            </a:r>
          </a:p>
        </p:txBody>
      </p:sp>
      <p:sp>
        <p:nvSpPr>
          <p:cNvPr id="125962" name="Line 10"/>
          <p:cNvSpPr>
            <a:spLocks noChangeShapeType="1"/>
          </p:cNvSpPr>
          <p:nvPr/>
        </p:nvSpPr>
        <p:spPr bwMode="auto">
          <a:xfrm>
            <a:off x="0" y="914400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25963" name="Line 11"/>
          <p:cNvSpPr>
            <a:spLocks noChangeShapeType="1"/>
          </p:cNvSpPr>
          <p:nvPr/>
        </p:nvSpPr>
        <p:spPr bwMode="auto">
          <a:xfrm>
            <a:off x="0" y="6400800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4102" name="Picture 12" descr="JSA logo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8382000" y="6516688"/>
            <a:ext cx="5064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3" descr="New JLab Logo wo words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152400" y="6475413"/>
            <a:ext cx="15240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966" name="Text Box 14"/>
          <p:cNvSpPr txBox="1">
            <a:spLocks noChangeArrowheads="1"/>
          </p:cNvSpPr>
          <p:nvPr/>
        </p:nvSpPr>
        <p:spPr bwMode="auto">
          <a:xfrm>
            <a:off x="2971800" y="6643688"/>
            <a:ext cx="3130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800" i="1" dirty="0" smtClean="0">
                <a:latin typeface="Times New Roman" pitchFamily="18" charset="0"/>
              </a:rPr>
              <a:t>Users</a:t>
            </a:r>
            <a:r>
              <a:rPr lang="en-US" sz="800" i="1" baseline="0" dirty="0" smtClean="0">
                <a:latin typeface="Times New Roman" pitchFamily="18" charset="0"/>
              </a:rPr>
              <a:t> Group Annual Meeting CWL   6-16-08   </a:t>
            </a:r>
            <a:r>
              <a:rPr lang="en-US" sz="1000" i="1" dirty="0" smtClean="0">
                <a:latin typeface="Times New Roman" pitchFamily="18" charset="0"/>
              </a:rPr>
              <a:t>Page </a:t>
            </a:r>
            <a:fld id="{ABC79DC2-B40A-4232-A806-CC59D19E5FC0}" type="slidenum">
              <a:rPr lang="en-US" sz="1000" i="1">
                <a:latin typeface="Times New Roman" pitchFamily="18" charset="0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sz="1000" i="1" dirty="0">
              <a:latin typeface="Times New Roman" pitchFamily="18" charset="0"/>
            </a:endParaRPr>
          </a:p>
        </p:txBody>
      </p:sp>
      <p:pic>
        <p:nvPicPr>
          <p:cNvPr id="4105" name="Picture 15" descr="final_doe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7924800" y="6465888"/>
            <a:ext cx="392113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ctrTitle" idx="4294967295"/>
          </p:nvPr>
        </p:nvSpPr>
        <p:spPr>
          <a:xfrm>
            <a:off x="304800" y="1295400"/>
            <a:ext cx="8534400" cy="2305050"/>
          </a:xfrm>
        </p:spPr>
        <p:txBody>
          <a:bodyPr/>
          <a:lstStyle/>
          <a:p>
            <a:pPr algn="ctr"/>
            <a:r>
              <a:rPr lang="en-US" sz="4000" b="0" dirty="0" smtClean="0"/>
              <a:t>g2p/GEp Beamline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388938" y="3535363"/>
            <a:ext cx="8402637" cy="2003425"/>
          </a:xfrm>
        </p:spPr>
        <p:txBody>
          <a:bodyPr>
            <a:normAutofit/>
          </a:bodyPr>
          <a:lstStyle/>
          <a:p>
            <a:pPr marL="0" indent="0" algn="ctr">
              <a:buFontTx/>
              <a:buNone/>
            </a:pPr>
            <a:r>
              <a:rPr lang="en-US" sz="3200" dirty="0" smtClean="0">
                <a:solidFill>
                  <a:srgbClr val="898989"/>
                </a:solidFill>
              </a:rPr>
              <a:t>Tim Michalski</a:t>
            </a:r>
          </a:p>
          <a:p>
            <a:pPr marL="0" indent="0" algn="ctr">
              <a:buFontTx/>
              <a:buNone/>
            </a:pPr>
            <a:r>
              <a:rPr lang="en-US" dirty="0" smtClean="0">
                <a:solidFill>
                  <a:srgbClr val="898989"/>
                </a:solidFill>
              </a:rPr>
              <a:t>Project Lead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991600" cy="762000"/>
          </a:xfrm>
        </p:spPr>
        <p:txBody>
          <a:bodyPr/>
          <a:lstStyle/>
          <a:p>
            <a:r>
              <a:rPr lang="en-US" dirty="0" smtClean="0"/>
              <a:t>Superharp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1400" y="990600"/>
            <a:ext cx="5029200" cy="5257800"/>
          </a:xfrm>
        </p:spPr>
        <p:txBody>
          <a:bodyPr/>
          <a:lstStyle/>
          <a:p>
            <a:r>
              <a:rPr lang="en-US" sz="2800" dirty="0" smtClean="0"/>
              <a:t>Technical</a:t>
            </a:r>
          </a:p>
          <a:p>
            <a:pPr lvl="1"/>
            <a:r>
              <a:rPr lang="en-US" sz="2000" dirty="0" smtClean="0"/>
              <a:t>50 um wire</a:t>
            </a:r>
          </a:p>
          <a:p>
            <a:pPr lvl="1"/>
            <a:r>
              <a:rPr lang="en-US" sz="2000" dirty="0" smtClean="0"/>
              <a:t>New fork design</a:t>
            </a:r>
          </a:p>
          <a:p>
            <a:pPr lvl="1"/>
            <a:r>
              <a:rPr lang="en-US" sz="2000" dirty="0" smtClean="0"/>
              <a:t>New controller chassis – PC104 w/ new SW</a:t>
            </a:r>
          </a:p>
          <a:p>
            <a:r>
              <a:rPr lang="en-US" sz="2800" dirty="0" smtClean="0"/>
              <a:t>Safety</a:t>
            </a:r>
          </a:p>
          <a:p>
            <a:pPr lvl="1"/>
            <a:r>
              <a:rPr lang="en-US" sz="2000" dirty="0" smtClean="0"/>
              <a:t>No change from historical Hall A operation</a:t>
            </a:r>
          </a:p>
          <a:p>
            <a:r>
              <a:rPr lang="en-US" sz="2800" dirty="0" smtClean="0"/>
              <a:t>Status</a:t>
            </a:r>
          </a:p>
          <a:p>
            <a:pPr lvl="1"/>
            <a:r>
              <a:rPr lang="en-US" sz="2000" dirty="0" smtClean="0"/>
              <a:t>Tested during commissioning run</a:t>
            </a:r>
          </a:p>
          <a:p>
            <a:pPr lvl="2"/>
            <a:r>
              <a:rPr lang="en-US" sz="1600" dirty="0" smtClean="0"/>
              <a:t>Trigger needs to be adjusted</a:t>
            </a:r>
          </a:p>
          <a:p>
            <a:pPr lvl="2"/>
            <a:r>
              <a:rPr lang="en-US" sz="1600" dirty="0" smtClean="0"/>
              <a:t>Will test electronics and interface with an injected signal</a:t>
            </a:r>
          </a:p>
          <a:p>
            <a:pPr lvl="2"/>
            <a:r>
              <a:rPr lang="en-US" sz="1600" dirty="0" smtClean="0"/>
              <a:t>Increased wire size and material</a:t>
            </a:r>
          </a:p>
          <a:p>
            <a:pPr lvl="1"/>
            <a:r>
              <a:rPr lang="en-US" sz="2000" dirty="0" smtClean="0"/>
              <a:t>Ready for physics</a:t>
            </a:r>
          </a:p>
        </p:txBody>
      </p:sp>
      <p:pic>
        <p:nvPicPr>
          <p:cNvPr id="4" name="Picture 3" descr="100_3427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28600" y="1066800"/>
            <a:ext cx="3033132" cy="51816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991600" cy="762000"/>
          </a:xfrm>
        </p:spPr>
        <p:txBody>
          <a:bodyPr/>
          <a:lstStyle/>
          <a:p>
            <a:r>
              <a:rPr lang="en-US" sz="3600" dirty="0" smtClean="0"/>
              <a:t>FZ Magnets and PSs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05800" cy="5257800"/>
          </a:xfrm>
        </p:spPr>
        <p:txBody>
          <a:bodyPr/>
          <a:lstStyle/>
          <a:p>
            <a:r>
              <a:rPr lang="en-US" sz="2800" dirty="0" smtClean="0"/>
              <a:t>Technical</a:t>
            </a:r>
          </a:p>
          <a:p>
            <a:pPr lvl="1"/>
            <a:r>
              <a:rPr lang="en-US" sz="2000" dirty="0" smtClean="0"/>
              <a:t>FZ1 – 325 A @ 40VDC (PS) – requires AI magnet in series to achieve desirable load on PS</a:t>
            </a:r>
          </a:p>
          <a:p>
            <a:pPr lvl="1"/>
            <a:r>
              <a:rPr lang="en-US" sz="2000" dirty="0" smtClean="0"/>
              <a:t>FZ2 – 500 A @ 40VDC (PS)</a:t>
            </a:r>
          </a:p>
          <a:p>
            <a:pPr lvl="1"/>
            <a:r>
              <a:rPr lang="en-US" sz="2000" dirty="0" smtClean="0"/>
              <a:t>New vacuum chambers to contain beam path for all energy levels</a:t>
            </a:r>
          </a:p>
          <a:p>
            <a:pPr lvl="1"/>
            <a:r>
              <a:rPr lang="en-US" sz="2000" dirty="0" smtClean="0"/>
              <a:t>Draws from hall LCW for cooling (magnets and PSs)</a:t>
            </a:r>
          </a:p>
          <a:p>
            <a:r>
              <a:rPr lang="en-US" sz="2800" dirty="0" smtClean="0"/>
              <a:t>Safety</a:t>
            </a:r>
          </a:p>
          <a:p>
            <a:pPr lvl="1"/>
            <a:r>
              <a:rPr lang="en-US" sz="2000" dirty="0" smtClean="0"/>
              <a:t>OSP approved and in hall</a:t>
            </a:r>
          </a:p>
          <a:p>
            <a:pPr lvl="1"/>
            <a:r>
              <a:rPr lang="en-US" sz="2000" dirty="0" smtClean="0"/>
              <a:t>Hardware Interlocks on PS</a:t>
            </a:r>
          </a:p>
          <a:p>
            <a:pPr lvl="1"/>
            <a:r>
              <a:rPr lang="en-US" sz="2000" dirty="0" err="1" smtClean="0"/>
              <a:t>Klixons</a:t>
            </a:r>
            <a:r>
              <a:rPr lang="en-US" sz="2000" dirty="0" smtClean="0"/>
              <a:t> on magnets</a:t>
            </a:r>
          </a:p>
          <a:p>
            <a:pPr lvl="1"/>
            <a:r>
              <a:rPr lang="en-US" sz="2000" dirty="0" smtClean="0"/>
              <a:t>Beacons – interlocked to PS</a:t>
            </a:r>
          </a:p>
          <a:p>
            <a:pPr lvl="1"/>
            <a:r>
              <a:rPr lang="en-US" sz="2000" dirty="0" smtClean="0"/>
              <a:t>Signage</a:t>
            </a:r>
          </a:p>
          <a:p>
            <a:r>
              <a:rPr lang="en-US" sz="2800" dirty="0" smtClean="0"/>
              <a:t>Status</a:t>
            </a:r>
          </a:p>
          <a:p>
            <a:pPr lvl="1"/>
            <a:r>
              <a:rPr lang="en-US" sz="2000" dirty="0" smtClean="0"/>
              <a:t>Final, full power test required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FZ Magnets and PSs</a:t>
            </a:r>
            <a:endParaRPr lang="en-US" sz="3600" dirty="0"/>
          </a:p>
        </p:txBody>
      </p:sp>
      <p:pic>
        <p:nvPicPr>
          <p:cNvPr id="5" name="Picture 4" descr="100_343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76400" y="1219200"/>
            <a:ext cx="1627632" cy="121920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6" name="Picture 5" descr="100_342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105400" y="1022195"/>
            <a:ext cx="3810000" cy="2509024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4" name="Picture 3" descr="100_341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52400" y="2628900"/>
            <a:ext cx="4826000" cy="361950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05400" y="3588188"/>
            <a:ext cx="3810000" cy="2730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0"/>
            <a:ext cx="9144000" cy="16764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5613" marR="0" indent="-4556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</a:tabLst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762000"/>
          </a:xfrm>
        </p:spPr>
        <p:txBody>
          <a:bodyPr/>
          <a:lstStyle/>
          <a:p>
            <a:pPr algn="l"/>
            <a:r>
              <a:rPr lang="en-US" dirty="0" smtClean="0"/>
              <a:t>  Chicane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52400" y="838200"/>
            <a:ext cx="8915400" cy="3962400"/>
            <a:chOff x="1143000" y="990600"/>
            <a:chExt cx="8001000" cy="3335867"/>
          </a:xfrm>
        </p:grpSpPr>
        <p:pic>
          <p:nvPicPr>
            <p:cNvPr id="5" name="Picture 2" descr="C:\Users\folts\Desktop\10-19-pix\IMAG0391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9368" y="999067"/>
              <a:ext cx="7504632" cy="3327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69" name="Picture 1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143000" y="990600"/>
              <a:ext cx="4652882" cy="3335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Picture 8" descr="100_342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676400" y="4876800"/>
            <a:ext cx="1905000" cy="14287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10000" y="5833646"/>
            <a:ext cx="449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Control box removed when not being used.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0"/>
            <a:ext cx="9144000" cy="16764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5613" marR="0" indent="-4556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</a:tabLst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762000"/>
          </a:xfrm>
        </p:spPr>
        <p:txBody>
          <a:bodyPr/>
          <a:lstStyle/>
          <a:p>
            <a:pPr algn="l"/>
            <a:r>
              <a:rPr lang="en-US" dirty="0" smtClean="0"/>
              <a:t>   Chicane   </a:t>
            </a:r>
            <a:endParaRPr lang="en-US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81600" y="381000"/>
            <a:ext cx="2348788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71832" y="762000"/>
            <a:ext cx="2518617" cy="442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410200" y="57912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Viewer Girder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14400" y="5257800"/>
            <a:ext cx="312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Diagnostics Girder</a:t>
            </a:r>
          </a:p>
          <a:p>
            <a:r>
              <a:rPr lang="en-US" dirty="0" smtClean="0"/>
              <a:t>2 BPMs, 1 Superharp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Chicane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Technical</a:t>
            </a:r>
          </a:p>
          <a:p>
            <a:pPr lvl="1"/>
            <a:r>
              <a:rPr lang="en-US" sz="1800" dirty="0" smtClean="0"/>
              <a:t>2 FZ magnets, viewer, 2 BPMs, </a:t>
            </a:r>
            <a:r>
              <a:rPr lang="en-US" sz="1800" dirty="0" err="1" smtClean="0"/>
              <a:t>superharp</a:t>
            </a:r>
            <a:endParaRPr lang="en-US" sz="1800" dirty="0" smtClean="0"/>
          </a:p>
          <a:p>
            <a:pPr lvl="1"/>
            <a:r>
              <a:rPr lang="en-US" sz="1800" dirty="0" smtClean="0"/>
              <a:t>FZ2 magnet on vertically adjustable stand to accommodate all beam energies</a:t>
            </a:r>
          </a:p>
          <a:p>
            <a:pPr lvl="1"/>
            <a:r>
              <a:rPr lang="en-US" sz="1800" dirty="0" smtClean="0"/>
              <a:t>FZ2 repositioning and alignment required at multiple times during physics run (viewer and diagnostics girder repositioning is also required)</a:t>
            </a:r>
          </a:p>
          <a:p>
            <a:r>
              <a:rPr lang="en-US" sz="2400" dirty="0" smtClean="0"/>
              <a:t>Safety</a:t>
            </a:r>
          </a:p>
          <a:p>
            <a:pPr lvl="1"/>
            <a:r>
              <a:rPr lang="en-US" sz="1800" dirty="0" smtClean="0"/>
              <a:t>OSP is approved and in hall</a:t>
            </a:r>
          </a:p>
          <a:p>
            <a:pPr lvl="1"/>
            <a:r>
              <a:rPr lang="en-US" sz="1800" dirty="0" smtClean="0"/>
              <a:t>FZ2 stand controller is removable from the hall</a:t>
            </a:r>
          </a:p>
          <a:p>
            <a:pPr lvl="1"/>
            <a:r>
              <a:rPr lang="en-US" sz="1800" dirty="0" smtClean="0"/>
              <a:t>Standard PPE</a:t>
            </a:r>
          </a:p>
          <a:p>
            <a:r>
              <a:rPr lang="en-US" sz="2400" dirty="0" smtClean="0"/>
              <a:t>Status</a:t>
            </a:r>
          </a:p>
          <a:p>
            <a:pPr lvl="1"/>
            <a:r>
              <a:rPr lang="en-US" sz="1800" dirty="0" smtClean="0"/>
              <a:t>Used for straight through operation during commissioning run</a:t>
            </a:r>
          </a:p>
          <a:p>
            <a:pPr lvl="1"/>
            <a:r>
              <a:rPr lang="en-US" sz="1800" dirty="0" smtClean="0"/>
              <a:t>Design change in process to improve robustness of diagnostics girder mount (withstand loads due to vacuum)</a:t>
            </a:r>
          </a:p>
          <a:p>
            <a:pPr lvl="1"/>
            <a:r>
              <a:rPr lang="en-US" sz="1800" dirty="0" smtClean="0"/>
              <a:t>No issues expected with final 2B alignment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5334000"/>
          </a:xfrm>
        </p:spPr>
        <p:txBody>
          <a:bodyPr numCol="2"/>
          <a:lstStyle/>
          <a:p>
            <a:r>
              <a:rPr lang="en-US" sz="2800" dirty="0" smtClean="0"/>
              <a:t>Interlocks</a:t>
            </a:r>
          </a:p>
          <a:p>
            <a:pPr lvl="1"/>
            <a:r>
              <a:rPr lang="en-US" sz="2400" dirty="0" smtClean="0"/>
              <a:t>Diffuser – water flow</a:t>
            </a:r>
          </a:p>
          <a:p>
            <a:pPr lvl="1"/>
            <a:r>
              <a:rPr lang="en-US" sz="2400" dirty="0" smtClean="0"/>
              <a:t>Calorimeter</a:t>
            </a:r>
          </a:p>
          <a:p>
            <a:pPr lvl="1"/>
            <a:r>
              <a:rPr lang="en-US" sz="2400" dirty="0" smtClean="0"/>
              <a:t>Compton Electron Detector</a:t>
            </a:r>
          </a:p>
          <a:p>
            <a:pPr lvl="1"/>
            <a:r>
              <a:rPr lang="en-US" sz="2400" dirty="0" smtClean="0"/>
              <a:t>Radiator</a:t>
            </a:r>
          </a:p>
          <a:p>
            <a:pPr lvl="1"/>
            <a:r>
              <a:rPr lang="en-US" sz="2400" dirty="0" smtClean="0"/>
              <a:t>Target Movement</a:t>
            </a:r>
          </a:p>
          <a:p>
            <a:pPr lvl="1"/>
            <a:r>
              <a:rPr lang="en-US" sz="2400" dirty="0" smtClean="0"/>
              <a:t>Hydrogen Sniffer</a:t>
            </a:r>
          </a:p>
          <a:p>
            <a:pPr lvl="1"/>
            <a:r>
              <a:rPr lang="en-US" sz="2400" dirty="0" smtClean="0"/>
              <a:t>UPS SW Crash</a:t>
            </a:r>
          </a:p>
          <a:p>
            <a:pPr lvl="1"/>
            <a:r>
              <a:rPr lang="en-US" sz="2400" dirty="0" err="1" smtClean="0"/>
              <a:t>Lumi</a:t>
            </a:r>
            <a:r>
              <a:rPr lang="en-US" sz="2400" dirty="0" smtClean="0"/>
              <a:t> and Ion Chambers</a:t>
            </a:r>
          </a:p>
          <a:p>
            <a:pPr lvl="1"/>
            <a:r>
              <a:rPr lang="en-US" sz="2400" dirty="0" smtClean="0"/>
              <a:t>BLM</a:t>
            </a:r>
          </a:p>
          <a:p>
            <a:pPr lvl="1"/>
            <a:r>
              <a:rPr lang="en-US" sz="2400" dirty="0" smtClean="0"/>
              <a:t>Vacuum</a:t>
            </a:r>
          </a:p>
          <a:p>
            <a:pPr lvl="1"/>
            <a:r>
              <a:rPr lang="en-US" sz="2400" dirty="0" smtClean="0"/>
              <a:t>FZ1 and FZ2 Magnets</a:t>
            </a:r>
          </a:p>
          <a:p>
            <a:pPr lvl="1"/>
            <a:r>
              <a:rPr lang="en-US" sz="2400" dirty="0" smtClean="0"/>
              <a:t>Septum Magnet</a:t>
            </a:r>
          </a:p>
          <a:p>
            <a:pPr lvl="1"/>
            <a:r>
              <a:rPr lang="en-US" sz="2400" dirty="0" smtClean="0"/>
              <a:t>Target Magnet</a:t>
            </a:r>
          </a:p>
          <a:p>
            <a:pPr lvl="1"/>
            <a:r>
              <a:rPr lang="en-US" sz="2400" dirty="0" smtClean="0"/>
              <a:t>Fast Raster </a:t>
            </a:r>
          </a:p>
          <a:p>
            <a:pPr lvl="1"/>
            <a:r>
              <a:rPr lang="en-US" sz="2400" dirty="0" smtClean="0"/>
              <a:t>H2 Sense</a:t>
            </a:r>
          </a:p>
          <a:p>
            <a:pPr lvl="1"/>
            <a:r>
              <a:rPr lang="en-US" sz="2400" dirty="0" smtClean="0"/>
              <a:t>Water Flow</a:t>
            </a:r>
          </a:p>
          <a:p>
            <a:pPr lvl="1"/>
            <a:r>
              <a:rPr lang="en-US" sz="2400" dirty="0" smtClean="0"/>
              <a:t>Differential Pressure</a:t>
            </a:r>
          </a:p>
          <a:p>
            <a:pPr lvl="1"/>
            <a:r>
              <a:rPr lang="en-US" sz="2400" dirty="0" smtClean="0"/>
              <a:t>Supply Pressure</a:t>
            </a:r>
          </a:p>
          <a:p>
            <a:pPr lvl="1"/>
            <a:r>
              <a:rPr lang="en-US" sz="2400" dirty="0" smtClean="0"/>
              <a:t>Supply Temperature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Run Plan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1143007"/>
          <a:ext cx="8001000" cy="4953004"/>
        </p:xfrm>
        <a:graphic>
          <a:graphicData uri="http://schemas.openxmlformats.org/drawingml/2006/table">
            <a:tbl>
              <a:tblPr/>
              <a:tblGrid>
                <a:gridCol w="331981"/>
                <a:gridCol w="720580"/>
                <a:gridCol w="988223"/>
                <a:gridCol w="689696"/>
                <a:gridCol w="833813"/>
                <a:gridCol w="741167"/>
                <a:gridCol w="638226"/>
                <a:gridCol w="813225"/>
                <a:gridCol w="617639"/>
                <a:gridCol w="1626450"/>
              </a:tblGrid>
              <a:tr h="21534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Run #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Beam Energy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Max Beam Current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Target Angle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Target Location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Septa Magnet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Dump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Target Material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Target field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Comments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1.159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 uA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N/A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 cm upstream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N/A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Hall A Dump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N/A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Straight Thru Beam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1534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1.159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50-150nA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 cm upstream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Yes-6deg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Hall A Dump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NH3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2.5 T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4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1a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1.159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50-150 nA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 cm upstream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YES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Hall A Dump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Cal/optics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2.5 T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empty  tgt or one of the optics tgt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4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1.159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50-150 nA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 cm upstream 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YES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Hall A dump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NH3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2.5 T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4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2a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1.159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50-150 nA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 cm upstream 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YES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Hall A dump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Cal/optics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2.5 T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empty  tgt or one of the optics tgt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1.706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 uA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N/A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 cm upstream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N/A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Hall A Dump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N/A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Straight Thru Beam 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1534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1.706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50-150 nA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87 cm upstream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YES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Hall A dump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NH3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2.5 T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4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3a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1.706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50-150 nA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87 cm upstream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YES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Hall A dump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Cal/optics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2.5 T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empty  tgt or one of the optics tgt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4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1.706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50-150 nA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87 cm upstream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Yes-6deg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Hall A dump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NH3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2.5 T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4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4a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1.706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50-150 nA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 cm upstream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YES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Hall A dump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Cal/optics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2.5 T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empty  tgt or one of the optics tgt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2.257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 uA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N/A</a:t>
                      </a:r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 cm upstream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N/A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Hall A Dump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N/A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Straight Thru Beam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1534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2.257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50-150 nA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87cm upstream 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YES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Hall A dump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NH3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2.5 T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4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2.257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50-150 nA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87cm upstream 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YES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Hall A dump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NH3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2.5 T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4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6a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2.257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50-150 nA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 cm upstream 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YES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Hall A dump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Cal/optics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2.5 T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empty  tgt or one of the optics tgt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4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2.257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50-130 nA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 cm upstream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Yes - 6 deg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Local Dump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NH3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5.01 T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4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7a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2.257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50-150 nA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 cm upstream 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YES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Local Dump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Cal/optics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5.01 T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empty  tgt or one of the optics tgt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4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2.257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50-130 nA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 cm upstream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Yes- 6 deg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Hall A dump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NH3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5.01 T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3.355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 uA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N/A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 cm upstream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N/A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Hall A Dump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N/A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Straight Thru Beam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1534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3.355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50-130 nA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 cm upstream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Yes - 6 deg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Local Dump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NH3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5.01 T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4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9a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3.355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150 nA max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 cm upstream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Yes - 6 deg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Local Dump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Cal/optics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5.01 T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empty 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tgt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or one of the optics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tgt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4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3.355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50-130 nA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 cm upstream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Yes - 6 deg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Hall A Dump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NH3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5.01 T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4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3.355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50-130 nA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 cm upstream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Yes - 6 deg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Hall A Dump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NH3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5.01 T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Longitudinal target polarization run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914400"/>
          </a:xfrm>
        </p:spPr>
        <p:txBody>
          <a:bodyPr/>
          <a:lstStyle/>
          <a:p>
            <a:r>
              <a:rPr lang="en-US" dirty="0" smtClean="0"/>
              <a:t>Beamline Overview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2743200" y="4419600"/>
            <a:ext cx="1981200" cy="2286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5613" marR="0" indent="-4556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2743200"/>
            <a:ext cx="9144000" cy="2590800"/>
            <a:chOff x="0" y="2209800"/>
            <a:chExt cx="9144000" cy="259080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0" y="2209800"/>
              <a:ext cx="9134507" cy="2290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 bwMode="auto">
            <a:xfrm>
              <a:off x="2667000" y="4343400"/>
              <a:ext cx="1981200" cy="4572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455613" marR="0" indent="-455613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857250" algn="l"/>
                </a:tabLst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7467600" y="4267200"/>
              <a:ext cx="1676400" cy="4572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455613" marR="0" indent="-455613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857250" algn="l"/>
                </a:tabLst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52400" y="1524000"/>
            <a:ext cx="1066800" cy="27699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Slow Raster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838200" y="1905000"/>
            <a:ext cx="1676400" cy="27699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Tungsten Calorimeter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260600" y="1481667"/>
            <a:ext cx="1600200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Upside Down Girder</a:t>
            </a:r>
          </a:p>
          <a:p>
            <a:pPr algn="ctr"/>
            <a:r>
              <a:rPr lang="en-US" sz="600" dirty="0" smtClean="0"/>
              <a:t>(correctors, BCM, </a:t>
            </a:r>
            <a:r>
              <a:rPr lang="en-US" sz="600" dirty="0" err="1" smtClean="0"/>
              <a:t>superharp</a:t>
            </a:r>
            <a:r>
              <a:rPr lang="en-US" sz="600" dirty="0" smtClean="0"/>
              <a:t>)</a:t>
            </a:r>
            <a:endParaRPr lang="en-US" sz="600" dirty="0"/>
          </a:p>
        </p:txBody>
      </p:sp>
      <p:sp>
        <p:nvSpPr>
          <p:cNvPr id="13" name="TextBox 12"/>
          <p:cNvSpPr txBox="1"/>
          <p:nvPr/>
        </p:nvSpPr>
        <p:spPr>
          <a:xfrm>
            <a:off x="3276600" y="2057400"/>
            <a:ext cx="1066800" cy="27699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FZ1 Magnet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4419600" y="1828800"/>
            <a:ext cx="1066800" cy="27699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FZ2 Magnet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962400" y="2438400"/>
            <a:ext cx="685800" cy="27699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Viewer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5638800" y="1371600"/>
            <a:ext cx="1447800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Diagnostics Girder </a:t>
            </a:r>
            <a:r>
              <a:rPr lang="en-US" sz="600" dirty="0" smtClean="0"/>
              <a:t>(BPMs, Harp)</a:t>
            </a:r>
            <a:endParaRPr lang="en-US" sz="600" dirty="0"/>
          </a:p>
        </p:txBody>
      </p:sp>
      <p:sp>
        <p:nvSpPr>
          <p:cNvPr id="17" name="Oval 16"/>
          <p:cNvSpPr/>
          <p:nvPr/>
        </p:nvSpPr>
        <p:spPr bwMode="auto">
          <a:xfrm>
            <a:off x="3904488" y="4261104"/>
            <a:ext cx="731520" cy="365760"/>
          </a:xfrm>
          <a:prstGeom prst="ellipse">
            <a:avLst/>
          </a:prstGeom>
          <a:solidFill>
            <a:srgbClr val="C00000">
              <a:alpha val="36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5613" marR="0" indent="-4556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</a:tabLst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5486400" y="4267200"/>
            <a:ext cx="731520" cy="365760"/>
          </a:xfrm>
          <a:prstGeom prst="ellipse">
            <a:avLst/>
          </a:prstGeom>
          <a:solidFill>
            <a:srgbClr val="C00000">
              <a:alpha val="36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5613" marR="0" indent="-4556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</a:tabLst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4782312" y="2834640"/>
            <a:ext cx="640080" cy="274320"/>
          </a:xfrm>
          <a:prstGeom prst="ellipse">
            <a:avLst/>
          </a:prstGeom>
          <a:solidFill>
            <a:srgbClr val="C00000">
              <a:alpha val="36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5613" marR="0" indent="-4556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</a:tabLst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6858000" y="3200400"/>
            <a:ext cx="640080" cy="274320"/>
          </a:xfrm>
          <a:prstGeom prst="ellipse">
            <a:avLst/>
          </a:prstGeom>
          <a:solidFill>
            <a:srgbClr val="C00000">
              <a:alpha val="36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5613" marR="0" indent="-4556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</a:tabLst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8305800" y="2971800"/>
            <a:ext cx="990600" cy="562630"/>
            <a:chOff x="7620000" y="2362200"/>
            <a:chExt cx="990600" cy="562630"/>
          </a:xfrm>
        </p:grpSpPr>
        <p:sp>
          <p:nvSpPr>
            <p:cNvPr id="28" name="Oval 27"/>
            <p:cNvSpPr/>
            <p:nvPr/>
          </p:nvSpPr>
          <p:spPr bwMode="auto">
            <a:xfrm>
              <a:off x="7772400" y="2438400"/>
              <a:ext cx="685800" cy="457200"/>
            </a:xfrm>
            <a:prstGeom prst="ellipse">
              <a:avLst/>
            </a:prstGeom>
            <a:solidFill>
              <a:srgbClr val="C00000">
                <a:alpha val="36000"/>
              </a:srgb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455613" marR="0" indent="-455613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857250" algn="l"/>
                </a:tabLst>
              </a:pPr>
              <a:endParaRPr lang="en-US" sz="500" dirty="0" smtClean="0"/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7620000" y="2362200"/>
              <a:ext cx="990600" cy="562630"/>
            </a:xfrm>
            <a:prstGeom prst="ellipse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455613" marR="0" indent="-455613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857250" algn="l"/>
                </a:tabLst>
              </a:pPr>
              <a:r>
                <a:rPr kumimoji="0" lang="en-US" sz="500" b="0" i="0" u="none" strike="noStrike" cap="none" normalizeH="0" baseline="0" dirty="0" smtClean="0">
                  <a:ln>
                    <a:noFill/>
                  </a:ln>
                  <a:effectLst/>
                  <a:latin typeface="Arial" charset="0"/>
                </a:rPr>
                <a:t>IIC1D07</a:t>
              </a:r>
            </a:p>
            <a:p>
              <a:pPr marL="455613" marR="0" indent="-455613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857250" algn="l"/>
                </a:tabLst>
              </a:pPr>
              <a:r>
                <a:rPr lang="en-US" sz="500" dirty="0" smtClean="0"/>
                <a:t>IIC1D0A</a:t>
              </a:r>
            </a:p>
            <a:p>
              <a:pPr marL="455613" marR="0" indent="-455613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857250" algn="l"/>
                </a:tabLst>
              </a:pPr>
              <a:r>
                <a:rPr kumimoji="0" lang="en-US" sz="500" b="0" i="0" u="none" strike="noStrike" cap="none" normalizeH="0" baseline="0" dirty="0" smtClean="0">
                  <a:ln>
                    <a:noFill/>
                  </a:ln>
                  <a:effectLst/>
                  <a:latin typeface="Arial" charset="0"/>
                </a:rPr>
                <a:t>DUMP</a:t>
              </a:r>
              <a:endParaRPr lang="en-US" sz="500" dirty="0" smtClean="0"/>
            </a:p>
            <a:p>
              <a:pPr marL="455613" indent="-455613" algn="ctr" eaLnBrk="0" hangingPunct="0">
                <a:tabLst>
                  <a:tab pos="857250" algn="l"/>
                </a:tabLst>
              </a:pPr>
              <a:r>
                <a:rPr lang="en-US" sz="500" dirty="0" smtClean="0"/>
                <a:t>ION CHAMBERS</a:t>
              </a:r>
            </a:p>
          </p:txBody>
        </p:sp>
      </p:grpSp>
      <p:cxnSp>
        <p:nvCxnSpPr>
          <p:cNvPr id="32" name="Straight Arrow Connector 31"/>
          <p:cNvCxnSpPr>
            <a:stCxn id="10" idx="2"/>
          </p:cNvCxnSpPr>
          <p:nvPr/>
        </p:nvCxnSpPr>
        <p:spPr bwMode="auto">
          <a:xfrm>
            <a:off x="685800" y="1800999"/>
            <a:ext cx="211667" cy="1856600"/>
          </a:xfrm>
          <a:prstGeom prst="straightConnector1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4" name="Straight Arrow Connector 33"/>
          <p:cNvCxnSpPr>
            <a:stCxn id="11" idx="2"/>
          </p:cNvCxnSpPr>
          <p:nvPr/>
        </p:nvCxnSpPr>
        <p:spPr bwMode="auto">
          <a:xfrm flipH="1">
            <a:off x="1388533" y="2181999"/>
            <a:ext cx="287867" cy="1230068"/>
          </a:xfrm>
          <a:prstGeom prst="straightConnector1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Straight Arrow Connector 34"/>
          <p:cNvCxnSpPr>
            <a:stCxn id="12" idx="2"/>
          </p:cNvCxnSpPr>
          <p:nvPr/>
        </p:nvCxnSpPr>
        <p:spPr bwMode="auto">
          <a:xfrm>
            <a:off x="3060700" y="1850999"/>
            <a:ext cx="334433" cy="1679601"/>
          </a:xfrm>
          <a:prstGeom prst="straightConnector1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" name="Straight Arrow Connector 35"/>
          <p:cNvCxnSpPr>
            <a:stCxn id="13" idx="2"/>
          </p:cNvCxnSpPr>
          <p:nvPr/>
        </p:nvCxnSpPr>
        <p:spPr bwMode="auto">
          <a:xfrm>
            <a:off x="3810000" y="2334399"/>
            <a:ext cx="33867" cy="1026868"/>
          </a:xfrm>
          <a:prstGeom prst="straightConnector1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Straight Arrow Connector 36"/>
          <p:cNvCxnSpPr>
            <a:stCxn id="15" idx="2"/>
          </p:cNvCxnSpPr>
          <p:nvPr/>
        </p:nvCxnSpPr>
        <p:spPr bwMode="auto">
          <a:xfrm flipH="1">
            <a:off x="4191000" y="2715399"/>
            <a:ext cx="114300" cy="544268"/>
          </a:xfrm>
          <a:prstGeom prst="straightConnector1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Straight Arrow Connector 37"/>
          <p:cNvCxnSpPr>
            <a:stCxn id="14" idx="2"/>
          </p:cNvCxnSpPr>
          <p:nvPr/>
        </p:nvCxnSpPr>
        <p:spPr bwMode="auto">
          <a:xfrm flipH="1">
            <a:off x="4597400" y="2105799"/>
            <a:ext cx="355600" cy="1272401"/>
          </a:xfrm>
          <a:prstGeom prst="straightConnector1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Straight Arrow Connector 38"/>
          <p:cNvCxnSpPr>
            <a:stCxn id="16" idx="2"/>
          </p:cNvCxnSpPr>
          <p:nvPr/>
        </p:nvCxnSpPr>
        <p:spPr bwMode="auto">
          <a:xfrm flipH="1">
            <a:off x="4749800" y="1740932"/>
            <a:ext cx="1612900" cy="1857401"/>
          </a:xfrm>
          <a:prstGeom prst="straightConnector1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991600" cy="762000"/>
          </a:xfrm>
        </p:spPr>
        <p:txBody>
          <a:bodyPr/>
          <a:lstStyle/>
          <a:p>
            <a:r>
              <a:rPr lang="en-US" dirty="0" smtClean="0"/>
              <a:t>Slow Raster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1400" y="990600"/>
            <a:ext cx="5029200" cy="5257800"/>
          </a:xfrm>
        </p:spPr>
        <p:txBody>
          <a:bodyPr/>
          <a:lstStyle/>
          <a:p>
            <a:r>
              <a:rPr lang="en-US" sz="2800" dirty="0" smtClean="0"/>
              <a:t>Technical</a:t>
            </a:r>
          </a:p>
          <a:p>
            <a:pPr lvl="1"/>
            <a:r>
              <a:rPr lang="en-US" sz="2000" dirty="0" smtClean="0"/>
              <a:t>Signal generator control from Counting House</a:t>
            </a:r>
          </a:p>
          <a:p>
            <a:pPr lvl="1"/>
            <a:r>
              <a:rPr lang="en-US" sz="2000" dirty="0" smtClean="0"/>
              <a:t>Up to 25mm diameter raster pattern – uniform energy distribution across target face</a:t>
            </a:r>
          </a:p>
          <a:p>
            <a:r>
              <a:rPr lang="en-US" sz="2800" dirty="0" smtClean="0"/>
              <a:t>Safety</a:t>
            </a:r>
          </a:p>
          <a:p>
            <a:pPr lvl="1"/>
            <a:r>
              <a:rPr lang="en-US" sz="2000" dirty="0" smtClean="0"/>
              <a:t>OSP modified from Hall C use</a:t>
            </a:r>
          </a:p>
          <a:p>
            <a:pPr lvl="1"/>
            <a:r>
              <a:rPr lang="en-US" sz="2000" dirty="0" smtClean="0"/>
              <a:t>Masked for beam setup in straight thru configuration with Tune beam</a:t>
            </a:r>
          </a:p>
          <a:p>
            <a:r>
              <a:rPr lang="en-US" sz="2800" dirty="0" smtClean="0"/>
              <a:t>Status</a:t>
            </a:r>
          </a:p>
          <a:p>
            <a:pPr lvl="1"/>
            <a:r>
              <a:rPr lang="en-US" sz="2000" dirty="0" smtClean="0"/>
              <a:t>Verified during commissioning run</a:t>
            </a:r>
          </a:p>
          <a:p>
            <a:pPr lvl="1"/>
            <a:r>
              <a:rPr lang="en-US" sz="2000" dirty="0" smtClean="0"/>
              <a:t>Ready for physics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100_341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2400" y="3674850"/>
            <a:ext cx="3429000" cy="2571750"/>
          </a:xfrm>
          <a:prstGeom prst="rect">
            <a:avLst/>
          </a:prstGeom>
        </p:spPr>
      </p:pic>
      <p:pic>
        <p:nvPicPr>
          <p:cNvPr id="5" name="Picture 4" descr="100_341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2400" y="990600"/>
            <a:ext cx="3429000" cy="25717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991600" cy="762000"/>
          </a:xfrm>
        </p:spPr>
        <p:txBody>
          <a:bodyPr/>
          <a:lstStyle/>
          <a:p>
            <a:r>
              <a:rPr lang="en-US" dirty="0" smtClean="0"/>
              <a:t>Tungsten Calorimeter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6600" y="990600"/>
            <a:ext cx="5334000" cy="5257800"/>
          </a:xfrm>
        </p:spPr>
        <p:txBody>
          <a:bodyPr/>
          <a:lstStyle/>
          <a:p>
            <a:r>
              <a:rPr lang="en-US" sz="2800" dirty="0" smtClean="0"/>
              <a:t>Technical</a:t>
            </a:r>
          </a:p>
          <a:p>
            <a:pPr lvl="1"/>
            <a:r>
              <a:rPr lang="en-US" sz="2000" dirty="0" smtClean="0"/>
              <a:t>Repositioned from Long Girder in Hall A</a:t>
            </a:r>
          </a:p>
          <a:p>
            <a:pPr lvl="1"/>
            <a:r>
              <a:rPr lang="en-US" sz="2000" dirty="0" smtClean="0"/>
              <a:t>Controller redesigned and rebuilt w/PC104, new control SW</a:t>
            </a:r>
          </a:p>
          <a:p>
            <a:pPr lvl="1"/>
            <a:r>
              <a:rPr lang="en-US" sz="2000" dirty="0" smtClean="0"/>
              <a:t>Calibration demonstrates 1% accuracy in beam current measurement</a:t>
            </a:r>
          </a:p>
          <a:p>
            <a:r>
              <a:rPr lang="en-US" sz="2800" dirty="0" smtClean="0"/>
              <a:t>Safety</a:t>
            </a:r>
          </a:p>
          <a:p>
            <a:pPr lvl="1"/>
            <a:r>
              <a:rPr lang="en-US" sz="2000" dirty="0" smtClean="0"/>
              <a:t>No change from historical Hall A operation</a:t>
            </a:r>
          </a:p>
          <a:p>
            <a:r>
              <a:rPr lang="en-US" sz="2800" dirty="0" smtClean="0"/>
              <a:t>Status</a:t>
            </a:r>
          </a:p>
          <a:p>
            <a:pPr lvl="1"/>
            <a:r>
              <a:rPr lang="en-US" sz="2000" dirty="0" smtClean="0"/>
              <a:t>Verified during commissioning run</a:t>
            </a:r>
          </a:p>
          <a:p>
            <a:pPr lvl="1"/>
            <a:r>
              <a:rPr lang="en-US" sz="2000" dirty="0" smtClean="0"/>
              <a:t>Ready for physics</a:t>
            </a:r>
          </a:p>
        </p:txBody>
      </p:sp>
      <p:pic>
        <p:nvPicPr>
          <p:cNvPr id="5" name="Picture 4" descr="g2P experiment 00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04800" y="1066799"/>
            <a:ext cx="2667000" cy="52228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991600" cy="762000"/>
          </a:xfrm>
        </p:spPr>
        <p:txBody>
          <a:bodyPr/>
          <a:lstStyle/>
          <a:p>
            <a:r>
              <a:rPr lang="en-US" dirty="0" smtClean="0"/>
              <a:t>BCM w/ new 2-Channel Receiver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r>
              <a:rPr lang="en-US" dirty="0" smtClean="0"/>
              <a:t>Technical</a:t>
            </a:r>
          </a:p>
          <a:p>
            <a:pPr lvl="1"/>
            <a:r>
              <a:rPr lang="en-US" sz="2400" dirty="0" smtClean="0"/>
              <a:t>New 2 channel receiver electronics design – tailored for low current measurement</a:t>
            </a:r>
          </a:p>
          <a:p>
            <a:pPr lvl="1"/>
            <a:r>
              <a:rPr lang="en-US" sz="2400" dirty="0" smtClean="0"/>
              <a:t>Standard BCMs</a:t>
            </a:r>
          </a:p>
          <a:p>
            <a:r>
              <a:rPr lang="en-US" dirty="0" smtClean="0"/>
              <a:t>Safety</a:t>
            </a:r>
          </a:p>
          <a:p>
            <a:pPr lvl="1"/>
            <a:r>
              <a:rPr lang="en-US" sz="2400" dirty="0" smtClean="0"/>
              <a:t>No change from historical Hall A operation</a:t>
            </a:r>
          </a:p>
          <a:p>
            <a:r>
              <a:rPr lang="en-US" dirty="0" smtClean="0"/>
              <a:t>Status</a:t>
            </a:r>
          </a:p>
          <a:p>
            <a:pPr lvl="1"/>
            <a:r>
              <a:rPr lang="en-US" sz="2400" dirty="0" smtClean="0"/>
              <a:t>Verified during commissioning run</a:t>
            </a:r>
          </a:p>
          <a:p>
            <a:pPr lvl="1"/>
            <a:r>
              <a:rPr lang="en-US" sz="2400" dirty="0" smtClean="0"/>
              <a:t>Ready for physics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991600" cy="762000"/>
          </a:xfrm>
        </p:spPr>
        <p:txBody>
          <a:bodyPr/>
          <a:lstStyle/>
          <a:p>
            <a:r>
              <a:rPr lang="en-US" dirty="0" smtClean="0"/>
              <a:t>BPM w/ new 4-Channel Receiver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990600"/>
            <a:ext cx="5715000" cy="5257800"/>
          </a:xfrm>
        </p:spPr>
        <p:txBody>
          <a:bodyPr/>
          <a:lstStyle/>
          <a:p>
            <a:r>
              <a:rPr lang="en-US" sz="2800" dirty="0" smtClean="0"/>
              <a:t>Technical</a:t>
            </a:r>
          </a:p>
          <a:p>
            <a:pPr lvl="1"/>
            <a:r>
              <a:rPr lang="en-US" sz="2000" dirty="0" smtClean="0"/>
              <a:t>New 4 channel receiver electronics design – tailored for low current measurement</a:t>
            </a:r>
          </a:p>
          <a:p>
            <a:pPr lvl="1"/>
            <a:r>
              <a:rPr lang="en-US" sz="2000" dirty="0" smtClean="0"/>
              <a:t>M15 antenna style BPMs</a:t>
            </a:r>
          </a:p>
          <a:p>
            <a:r>
              <a:rPr lang="en-US" sz="2800" dirty="0" smtClean="0"/>
              <a:t>Safety</a:t>
            </a:r>
          </a:p>
          <a:p>
            <a:pPr lvl="1"/>
            <a:r>
              <a:rPr lang="en-US" sz="2000" dirty="0" smtClean="0"/>
              <a:t>No change from historical Hall A operation</a:t>
            </a:r>
          </a:p>
          <a:p>
            <a:r>
              <a:rPr lang="en-US" sz="2800" dirty="0" smtClean="0"/>
              <a:t>Status</a:t>
            </a:r>
          </a:p>
          <a:p>
            <a:pPr lvl="1"/>
            <a:r>
              <a:rPr lang="en-US" sz="2000" dirty="0" smtClean="0"/>
              <a:t>Finalizing SW by early February</a:t>
            </a:r>
          </a:p>
          <a:p>
            <a:pPr lvl="1"/>
            <a:r>
              <a:rPr lang="en-US" sz="2000" dirty="0" smtClean="0"/>
              <a:t>Fully characterized and tested in electronics lab</a:t>
            </a:r>
          </a:p>
          <a:p>
            <a:pPr lvl="1"/>
            <a:r>
              <a:rPr lang="en-US" sz="2000" dirty="0" smtClean="0"/>
              <a:t>Requires final installation and testing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1060621" y="2356021"/>
            <a:ext cx="5181600" cy="24507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991600" cy="762000"/>
          </a:xfrm>
        </p:spPr>
        <p:txBody>
          <a:bodyPr/>
          <a:lstStyle/>
          <a:p>
            <a:r>
              <a:rPr lang="en-US" dirty="0" smtClean="0"/>
              <a:t>BPM w/ new 4-Channel Receiver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Technical</a:t>
            </a:r>
          </a:p>
          <a:p>
            <a:pPr lvl="1"/>
            <a:r>
              <a:rPr lang="en-US" sz="2400" dirty="0" smtClean="0"/>
              <a:t>Required Input Parameters</a:t>
            </a:r>
          </a:p>
          <a:p>
            <a:pPr lvl="2"/>
            <a:r>
              <a:rPr lang="en-US" sz="2000" dirty="0" smtClean="0"/>
              <a:t>Dynamic Range - </a:t>
            </a:r>
            <a:r>
              <a:rPr lang="en-US" sz="2000" dirty="0" err="1" smtClean="0"/>
              <a:t>Imin</a:t>
            </a:r>
            <a:r>
              <a:rPr lang="en-US" sz="2000" dirty="0" smtClean="0"/>
              <a:t> and Imax </a:t>
            </a:r>
            <a:r>
              <a:rPr lang="en-US" sz="2000" dirty="0" smtClean="0">
                <a:solidFill>
                  <a:srgbClr val="00FF00"/>
                </a:solidFill>
              </a:rPr>
              <a:t>(50 </a:t>
            </a:r>
            <a:r>
              <a:rPr lang="en-US" sz="2000" dirty="0" err="1" smtClean="0">
                <a:solidFill>
                  <a:srgbClr val="00FF00"/>
                </a:solidFill>
              </a:rPr>
              <a:t>nA</a:t>
            </a:r>
            <a:r>
              <a:rPr lang="en-US" sz="2000" dirty="0" smtClean="0">
                <a:solidFill>
                  <a:srgbClr val="00FF00"/>
                </a:solidFill>
              </a:rPr>
              <a:t> &lt; G2P &lt; 150 </a:t>
            </a:r>
            <a:r>
              <a:rPr lang="en-US" sz="2000" dirty="0" err="1" smtClean="0">
                <a:solidFill>
                  <a:srgbClr val="00FF00"/>
                </a:solidFill>
              </a:rPr>
              <a:t>nA</a:t>
            </a:r>
            <a:r>
              <a:rPr lang="en-US" sz="2000" dirty="0" smtClean="0">
                <a:solidFill>
                  <a:srgbClr val="00FF00"/>
                </a:solidFill>
              </a:rPr>
              <a:t>)</a:t>
            </a:r>
          </a:p>
          <a:p>
            <a:pPr lvl="2"/>
            <a:r>
              <a:rPr lang="en-US" sz="2000" dirty="0" smtClean="0"/>
              <a:t>Resolution/Accuracy - Determines SNR </a:t>
            </a:r>
            <a:r>
              <a:rPr lang="en-US" sz="2000" dirty="0" smtClean="0">
                <a:solidFill>
                  <a:srgbClr val="00FF00"/>
                </a:solidFill>
              </a:rPr>
              <a:t>(G2P ~ 100 um)  </a:t>
            </a:r>
            <a:r>
              <a:rPr lang="en-US" sz="1800" dirty="0" smtClean="0"/>
              <a:t>Based on physics and algorithm</a:t>
            </a:r>
          </a:p>
          <a:p>
            <a:pPr lvl="2"/>
            <a:r>
              <a:rPr lang="en-US" sz="2000" dirty="0" smtClean="0"/>
              <a:t>Output Rate - Ultimate system BW and output sample rate </a:t>
            </a:r>
            <a:r>
              <a:rPr lang="en-US" sz="2000" dirty="0" smtClean="0">
                <a:solidFill>
                  <a:srgbClr val="00FF00"/>
                </a:solidFill>
              </a:rPr>
              <a:t>(G2P = 2 kHz)</a:t>
            </a:r>
          </a:p>
          <a:p>
            <a:pPr lvl="2"/>
            <a:r>
              <a:rPr lang="en-US" sz="2000" dirty="0" smtClean="0"/>
              <a:t>Isolation - Crosstalk and rejection of “systematics”</a:t>
            </a: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991600" cy="762000"/>
          </a:xfrm>
        </p:spPr>
        <p:txBody>
          <a:bodyPr/>
          <a:lstStyle/>
          <a:p>
            <a:r>
              <a:rPr lang="en-US" dirty="0" smtClean="0"/>
              <a:t>BPM w/ new 4-Channel Receiver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Signal is Sensor-Specific</a:t>
            </a:r>
            <a:endParaRPr lang="en-US" dirty="0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0" y="5867400"/>
            <a:ext cx="9372600" cy="373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000" dirty="0">
                <a:cs typeface="Arial" charset="0"/>
              </a:rPr>
              <a:t>100um </a:t>
            </a:r>
            <a:r>
              <a:rPr lang="en-US" sz="2000" dirty="0" smtClean="0">
                <a:cs typeface="Arial" charset="0"/>
              </a:rPr>
              <a:t>resolution </a:t>
            </a:r>
            <a:r>
              <a:rPr lang="en-US" sz="2000" dirty="0">
                <a:cs typeface="Arial" charset="0"/>
              </a:rPr>
              <a:t>requires SNR =34 dB. M15 will provide -102 </a:t>
            </a:r>
            <a:r>
              <a:rPr lang="en-US" sz="2000" dirty="0" err="1">
                <a:cs typeface="Arial" charset="0"/>
              </a:rPr>
              <a:t>dBm</a:t>
            </a:r>
            <a:r>
              <a:rPr lang="en-US" sz="2000" dirty="0">
                <a:cs typeface="Arial" charset="0"/>
              </a:rPr>
              <a:t> @ 50 </a:t>
            </a:r>
            <a:r>
              <a:rPr lang="en-US" sz="2000" dirty="0" smtClean="0">
                <a:cs typeface="Arial" charset="0"/>
              </a:rPr>
              <a:t>nA</a:t>
            </a:r>
            <a:endParaRPr lang="en-US" sz="2000" dirty="0">
              <a:cs typeface="Arial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724400" y="1828800"/>
            <a:ext cx="4267200" cy="3518704"/>
          </a:xfrm>
          <a:prstGeom prst="rect">
            <a:avLst/>
          </a:prstGeom>
          <a:blipFill dpi="0" rotWithShape="0">
            <a:blip r:embed="rId2" cstate="screen"/>
            <a:srcRect/>
            <a:stretch>
              <a:fillRect/>
            </a:stretch>
          </a:blipFill>
          <a:ln w="93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5000" rIns="90000" bIns="45000" anchorCtr="1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en-US" sz="2400" dirty="0">
              <a:solidFill>
                <a:srgbClr val="FFFFFF"/>
              </a:solidFill>
              <a:ea typeface="DejaVu Sans" charset="0"/>
              <a:cs typeface="DejaVu Sans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/>
          <a:srcRect l="1618" t="4131" r="2179" b="3696"/>
          <a:stretch>
            <a:fillRect/>
          </a:stretch>
        </p:blipFill>
        <p:spPr bwMode="auto">
          <a:xfrm>
            <a:off x="152400" y="1828800"/>
            <a:ext cx="4365771" cy="3507129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pic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1981200" y="3352800"/>
            <a:ext cx="228600" cy="228600"/>
          </a:xfrm>
          <a:prstGeom prst="ellipse">
            <a:avLst/>
          </a:prstGeom>
          <a:solidFill>
            <a:srgbClr val="99CCFF">
              <a:alpha val="50000"/>
            </a:srgb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6444049" y="3707027"/>
            <a:ext cx="228600" cy="228600"/>
          </a:xfrm>
          <a:prstGeom prst="ellipse">
            <a:avLst/>
          </a:prstGeom>
          <a:solidFill>
            <a:srgbClr val="99CCFF">
              <a:alpha val="50000"/>
            </a:srgb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991600" cy="762000"/>
          </a:xfrm>
        </p:spPr>
        <p:txBody>
          <a:bodyPr/>
          <a:lstStyle/>
          <a:p>
            <a:r>
              <a:rPr lang="en-US" dirty="0" smtClean="0"/>
              <a:t>BPM w/ new 4-Channel Receiver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7400" y="2057400"/>
            <a:ext cx="3048000" cy="4191000"/>
          </a:xfrm>
        </p:spPr>
        <p:txBody>
          <a:bodyPr/>
          <a:lstStyle/>
          <a:p>
            <a:r>
              <a:rPr lang="en-US" sz="2400" b="1" dirty="0" smtClean="0">
                <a:solidFill>
                  <a:srgbClr val="0070C0"/>
                </a:solidFill>
                <a:ea typeface="DejaVu Sans" charset="0"/>
                <a:cs typeface="DejaVu Sans" charset="0"/>
              </a:rPr>
              <a:t>Required Noise Floor = -136 </a:t>
            </a:r>
            <a:r>
              <a:rPr lang="en-US" sz="2400" b="1" dirty="0" err="1" smtClean="0">
                <a:solidFill>
                  <a:srgbClr val="0070C0"/>
                </a:solidFill>
                <a:ea typeface="DejaVu Sans" charset="0"/>
                <a:cs typeface="DejaVu Sans" charset="0"/>
              </a:rPr>
              <a:t>dBm</a:t>
            </a:r>
            <a:endParaRPr lang="en-US" sz="2400" b="1" dirty="0" smtClean="0">
              <a:solidFill>
                <a:srgbClr val="0070C0"/>
              </a:solidFill>
              <a:ea typeface="DejaVu Sans" charset="0"/>
              <a:cs typeface="DejaVu Sans" charset="0"/>
            </a:endParaRPr>
          </a:p>
          <a:p>
            <a:r>
              <a:rPr lang="en-US" sz="2400" b="1" dirty="0" smtClean="0">
                <a:solidFill>
                  <a:srgbClr val="0070C0"/>
                </a:solidFill>
                <a:ea typeface="DejaVu Sans" charset="0"/>
                <a:cs typeface="DejaVu Sans" charset="0"/>
              </a:rPr>
              <a:t>Required Noise Fig. (BW=2kHz) = 5 dB</a:t>
            </a:r>
          </a:p>
          <a:p>
            <a:r>
              <a:rPr lang="en-US" sz="2400" b="1" dirty="0" smtClean="0">
                <a:solidFill>
                  <a:srgbClr val="0070C0"/>
                </a:solidFill>
                <a:ea typeface="DejaVu Sans" charset="0"/>
                <a:cs typeface="DejaVu Sans" charset="0"/>
              </a:rPr>
              <a:t>Actual receiver Noise Figure = 2-3 dB (based on gain setting)</a:t>
            </a: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1600200"/>
            <a:ext cx="5824910" cy="434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990600"/>
            <a:ext cx="7543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28224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M15 w/ Prototype Electronics, </a:t>
            </a:r>
            <a:r>
              <a:rPr lang="en-US" dirty="0" smtClean="0">
                <a:ea typeface="DejaVu Sans" charset="0"/>
                <a:cs typeface="DejaVu Sans" charset="0"/>
              </a:rPr>
              <a:t>BW ~ 2000 Hz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455613" marR="0" indent="-455613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857250" algn="l"/>
          </a:tabLst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455613" marR="0" indent="-455613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857250" algn="l"/>
          </a:tabLst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455613" marR="0" indent="-455613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857250" algn="l"/>
          </a:tabLst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455613" marR="0" indent="-455613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857250" algn="l"/>
          </a:tabLst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455613" marR="0" indent="-455613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857250" algn="l"/>
          </a:tabLst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455613" marR="0" indent="-455613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857250" algn="l"/>
          </a:tabLst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455613" marR="0" indent="-455613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857250" algn="l"/>
          </a:tabLst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455613" marR="0" indent="-455613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857250" algn="l"/>
          </a:tabLst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33534</TotalTime>
  <Words>1082</Words>
  <Application>Microsoft Office PowerPoint</Application>
  <PresentationFormat>On-screen Show (4:3)</PresentationFormat>
  <Paragraphs>370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Custom Design</vt:lpstr>
      <vt:lpstr>1_Custom Design</vt:lpstr>
      <vt:lpstr>2_Custom Design</vt:lpstr>
      <vt:lpstr>3_Custom Design</vt:lpstr>
      <vt:lpstr>g2p/GEp Beamline</vt:lpstr>
      <vt:lpstr>Beamline Overview</vt:lpstr>
      <vt:lpstr>Slow Raster</vt:lpstr>
      <vt:lpstr>Tungsten Calorimeter</vt:lpstr>
      <vt:lpstr>BCM w/ new 2-Channel Receiver</vt:lpstr>
      <vt:lpstr>BPM w/ new 4-Channel Receiver</vt:lpstr>
      <vt:lpstr>BPM w/ new 4-Channel Receiver</vt:lpstr>
      <vt:lpstr>BPM w/ new 4-Channel Receiver</vt:lpstr>
      <vt:lpstr>BPM w/ new 4-Channel Receiver</vt:lpstr>
      <vt:lpstr>Superharp</vt:lpstr>
      <vt:lpstr>FZ Magnets and PSs</vt:lpstr>
      <vt:lpstr>FZ Magnets and PSs</vt:lpstr>
      <vt:lpstr>  Chicane</vt:lpstr>
      <vt:lpstr>   Chicane   </vt:lpstr>
      <vt:lpstr>Chicane</vt:lpstr>
      <vt:lpstr>Safety Systems</vt:lpstr>
      <vt:lpstr>Experimental Run Plan</vt:lpstr>
    </vt:vector>
  </TitlesOfParts>
  <Company>Jefferson 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leemann</dc:creator>
  <cp:lastModifiedBy>Tim Michalski</cp:lastModifiedBy>
  <cp:revision>2064</cp:revision>
  <cp:lastPrinted>2006-02-23T14:13:05Z</cp:lastPrinted>
  <dcterms:created xsi:type="dcterms:W3CDTF">2005-02-22T12:55:31Z</dcterms:created>
  <dcterms:modified xsi:type="dcterms:W3CDTF">2012-01-10T22:14:12Z</dcterms:modified>
</cp:coreProperties>
</file>