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0" r:id="rId5"/>
    <p:sldId id="259" r:id="rId6"/>
    <p:sldId id="271" r:id="rId7"/>
    <p:sldId id="262" r:id="rId8"/>
    <p:sldId id="264" r:id="rId9"/>
    <p:sldId id="272" r:id="rId10"/>
    <p:sldId id="263" r:id="rId11"/>
    <p:sldId id="265" r:id="rId12"/>
    <p:sldId id="273" r:id="rId13"/>
    <p:sldId id="260" r:id="rId14"/>
    <p:sldId id="261" r:id="rId15"/>
    <p:sldId id="266" r:id="rId16"/>
    <p:sldId id="267" r:id="rId17"/>
    <p:sldId id="268" r:id="rId18"/>
    <p:sldId id="269" r:id="rId1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49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9B7D787-DB84-4A44-9596-565FEE86F97B}" type="datetimeFigureOut">
              <a:rPr lang="zh-CN" altLang="en-US" smtClean="0"/>
              <a:t>2012-1-10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FC84432-EFCB-46FB-B34B-BCA9E056882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B7D787-DB84-4A44-9596-565FEE86F97B}" type="datetimeFigureOut">
              <a:rPr lang="zh-CN" altLang="en-US" smtClean="0"/>
              <a:t>2012-1-10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C84432-EFCB-46FB-B34B-BCA9E056882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57224" y="285729"/>
            <a:ext cx="7772400" cy="500066"/>
          </a:xfrm>
        </p:spPr>
        <p:txBody>
          <a:bodyPr>
            <a:normAutofit fontScale="90000"/>
          </a:bodyPr>
          <a:lstStyle/>
          <a:p>
            <a:r>
              <a:rPr lang="en-US" altLang="zh-CN" dirty="0" smtClean="0"/>
              <a:t>Question and Answer</a:t>
            </a:r>
            <a:endParaRPr lang="zh-CN" altLang="en-US" dirty="0"/>
          </a:p>
        </p:txBody>
      </p:sp>
      <p:sp>
        <p:nvSpPr>
          <p:cNvPr id="3" name="副标题 2"/>
          <p:cNvSpPr>
            <a:spLocks noGrp="1"/>
          </p:cNvSpPr>
          <p:nvPr>
            <p:ph type="subTitle" idx="1"/>
          </p:nvPr>
        </p:nvSpPr>
        <p:spPr>
          <a:xfrm>
            <a:off x="214282" y="1000108"/>
            <a:ext cx="8715436" cy="5500726"/>
          </a:xfrm>
        </p:spPr>
        <p:txBody>
          <a:bodyPr>
            <a:noAutofit/>
          </a:bodyPr>
          <a:lstStyle/>
          <a:p>
            <a:pPr algn="l"/>
            <a:r>
              <a:rPr lang="en-US" altLang="zh-CN" sz="1500" b="1" dirty="0" smtClean="0">
                <a:solidFill>
                  <a:schemeClr val="tx1"/>
                </a:solidFill>
              </a:rPr>
              <a:t>1) A weighted Monte-Carlo ray trace of particles exiting the target/magnet assembly for </a:t>
            </a:r>
          </a:p>
          <a:p>
            <a:pPr algn="l"/>
            <a:r>
              <a:rPr lang="en-US" altLang="zh-CN" sz="1500" b="1" dirty="0" smtClean="0">
                <a:solidFill>
                  <a:schemeClr val="tx1"/>
                </a:solidFill>
              </a:rPr>
              <a:t>all primary beam energies showing:</a:t>
            </a:r>
          </a:p>
          <a:p>
            <a:pPr algn="l"/>
            <a:r>
              <a:rPr lang="en-US" altLang="zh-CN" sz="1500" b="1" dirty="0" smtClean="0">
                <a:solidFill>
                  <a:schemeClr val="tx1"/>
                </a:solidFill>
              </a:rPr>
              <a:t>  a) Where the scattered "good" events go.</a:t>
            </a:r>
          </a:p>
          <a:p>
            <a:pPr algn="l"/>
            <a:r>
              <a:rPr lang="en-US" altLang="zh-CN" sz="1500" b="1" dirty="0" smtClean="0">
                <a:solidFill>
                  <a:schemeClr val="tx1"/>
                </a:solidFill>
              </a:rPr>
              <a:t>  b) Where the un-scattered primary beam goes.</a:t>
            </a:r>
          </a:p>
          <a:p>
            <a:pPr algn="l"/>
            <a:r>
              <a:rPr lang="en-US" altLang="zh-CN" sz="1500" b="1" dirty="0" smtClean="0">
                <a:solidFill>
                  <a:schemeClr val="tx1"/>
                </a:solidFill>
              </a:rPr>
              <a:t>  c) Where the "photon" beam produced goes - and what it hits.</a:t>
            </a:r>
          </a:p>
          <a:p>
            <a:pPr algn="l"/>
            <a:r>
              <a:rPr lang="en-US" altLang="zh-CN" sz="1500" b="1" dirty="0" smtClean="0">
                <a:solidFill>
                  <a:schemeClr val="tx1"/>
                </a:solidFill>
              </a:rPr>
              <a:t>  d) Where the inelastic "sheet of flame" (the fan of in-elastics sweep out of the </a:t>
            </a:r>
          </a:p>
          <a:p>
            <a:pPr algn="l"/>
            <a:r>
              <a:rPr lang="en-US" altLang="zh-CN" sz="1500" b="1" dirty="0" smtClean="0">
                <a:solidFill>
                  <a:schemeClr val="tx1"/>
                </a:solidFill>
              </a:rPr>
              <a:t>     target/magnet) goes and what structures it hits.</a:t>
            </a:r>
          </a:p>
          <a:p>
            <a:pPr algn="l"/>
            <a:endParaRPr lang="en-US" altLang="zh-CN" sz="1500" b="1" dirty="0" smtClean="0">
              <a:solidFill>
                <a:schemeClr val="tx1"/>
              </a:solidFill>
            </a:endParaRPr>
          </a:p>
          <a:p>
            <a:pPr algn="l"/>
            <a:r>
              <a:rPr lang="en-US" altLang="zh-CN" sz="1500" b="1" dirty="0" smtClean="0">
                <a:solidFill>
                  <a:schemeClr val="tx1"/>
                </a:solidFill>
              </a:rPr>
              <a:t>2) The proximity of significant magnetic material (support structures, other magnets, </a:t>
            </a:r>
          </a:p>
          <a:p>
            <a:pPr algn="l"/>
            <a:r>
              <a:rPr lang="en-US" altLang="zh-CN" sz="1500" b="1" dirty="0" smtClean="0">
                <a:solidFill>
                  <a:schemeClr val="tx1"/>
                </a:solidFill>
              </a:rPr>
              <a:t>   shielding, etc) and some argument or calculation that these won't effect the </a:t>
            </a:r>
          </a:p>
          <a:p>
            <a:pPr algn="l"/>
            <a:r>
              <a:rPr lang="en-US" altLang="zh-CN" sz="1500" b="1" dirty="0" smtClean="0">
                <a:solidFill>
                  <a:schemeClr val="tx1"/>
                </a:solidFill>
              </a:rPr>
              <a:t>   trajectories of charged particles discussed in (1) above.</a:t>
            </a:r>
          </a:p>
          <a:p>
            <a:pPr algn="l"/>
            <a:endParaRPr lang="en-US" altLang="zh-CN" sz="1500" b="1" dirty="0" smtClean="0">
              <a:solidFill>
                <a:schemeClr val="tx1"/>
              </a:solidFill>
            </a:endParaRPr>
          </a:p>
          <a:p>
            <a:pPr algn="l"/>
            <a:r>
              <a:rPr lang="en-US" altLang="zh-CN" sz="1500" b="1" dirty="0" smtClean="0">
                <a:solidFill>
                  <a:schemeClr val="tx1"/>
                </a:solidFill>
              </a:rPr>
              <a:t>3) A design for thin target exit window safety shielding (plastic or Al cover) that </a:t>
            </a:r>
          </a:p>
          <a:p>
            <a:pPr algn="l"/>
            <a:r>
              <a:rPr lang="en-US" altLang="zh-CN" sz="1500" b="1" dirty="0" smtClean="0">
                <a:solidFill>
                  <a:schemeClr val="tx1"/>
                </a:solidFill>
              </a:rPr>
              <a:t>   has cut outs only for the places where the "good" events exit. Or a credible </a:t>
            </a:r>
          </a:p>
          <a:p>
            <a:pPr algn="l"/>
            <a:r>
              <a:rPr lang="en-US" altLang="zh-CN" sz="1500" b="1" dirty="0" smtClean="0">
                <a:solidFill>
                  <a:schemeClr val="tx1"/>
                </a:solidFill>
              </a:rPr>
              <a:t>   argument that this cannot be done geometrically without compromising the measurement.</a:t>
            </a:r>
          </a:p>
          <a:p>
            <a:pPr algn="l"/>
            <a:endParaRPr lang="en-US" altLang="zh-CN" sz="1500" b="1" dirty="0" smtClean="0">
              <a:solidFill>
                <a:schemeClr val="tx1"/>
              </a:solidFill>
            </a:endParaRPr>
          </a:p>
          <a:p>
            <a:pPr algn="l"/>
            <a:r>
              <a:rPr lang="en-US" altLang="zh-CN" sz="1500" b="1" dirty="0" smtClean="0">
                <a:solidFill>
                  <a:schemeClr val="tx1"/>
                </a:solidFill>
              </a:rPr>
              <a:t>4) A clear written statement in the conduct of operation that they will never leave </a:t>
            </a:r>
          </a:p>
          <a:p>
            <a:pPr algn="l"/>
            <a:r>
              <a:rPr lang="en-US" altLang="zh-CN" sz="1500" b="1" dirty="0" smtClean="0">
                <a:solidFill>
                  <a:schemeClr val="tx1"/>
                </a:solidFill>
              </a:rPr>
              <a:t>   the target/magnet energized with no experiment personnel on duty in either the </a:t>
            </a:r>
          </a:p>
          <a:p>
            <a:pPr algn="l"/>
            <a:r>
              <a:rPr lang="en-US" altLang="zh-CN" sz="1500" b="1" dirty="0" smtClean="0">
                <a:solidFill>
                  <a:schemeClr val="tx1"/>
                </a:solidFill>
              </a:rPr>
              <a:t>   counting house or Hall A - 24/7 coverage when it is energized. With no ambiguous </a:t>
            </a:r>
          </a:p>
          <a:p>
            <a:pPr algn="l"/>
            <a:r>
              <a:rPr lang="en-US" altLang="zh-CN" sz="1500" b="1" dirty="0" smtClean="0">
                <a:solidFill>
                  <a:schemeClr val="tx1"/>
                </a:solidFill>
              </a:rPr>
              <a:t>   wording or wiggle room on this one.</a:t>
            </a:r>
          </a:p>
          <a:p>
            <a:pPr algn="l"/>
            <a:endParaRPr lang="zh-CN" altLang="en-US" sz="15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214290"/>
            <a:ext cx="8229600" cy="571504"/>
          </a:xfrm>
        </p:spPr>
        <p:txBody>
          <a:bodyPr>
            <a:noAutofit/>
          </a:bodyPr>
          <a:lstStyle/>
          <a:p>
            <a:r>
              <a:rPr lang="en-US" altLang="zh-CN" sz="3200" dirty="0" smtClean="0"/>
              <a:t>Bremstrahlung</a:t>
            </a:r>
            <a:r>
              <a:rPr lang="en-US" altLang="zh-CN" sz="3200" dirty="0" smtClean="0"/>
              <a:t>, Beam Goes to Local Dump</a:t>
            </a:r>
            <a:endParaRPr lang="zh-CN" altLang="en-US" sz="3200" dirty="0"/>
          </a:p>
        </p:txBody>
      </p:sp>
      <p:sp>
        <p:nvSpPr>
          <p:cNvPr id="4" name="TextBox 3"/>
          <p:cNvSpPr txBox="1"/>
          <p:nvPr/>
        </p:nvSpPr>
        <p:spPr>
          <a:xfrm>
            <a:off x="571472" y="857232"/>
            <a:ext cx="7500990" cy="369332"/>
          </a:xfrm>
          <a:prstGeom prst="rect">
            <a:avLst/>
          </a:prstGeom>
          <a:noFill/>
        </p:spPr>
        <p:txBody>
          <a:bodyPr wrap="square" rtlCol="0">
            <a:spAutoFit/>
          </a:bodyPr>
          <a:lstStyle/>
          <a:p>
            <a:r>
              <a:rPr lang="en-US" altLang="zh-CN" dirty="0" smtClean="0"/>
              <a:t>5T target field, E=2.257, Beam goes to local dump </a:t>
            </a:r>
            <a:endParaRPr lang="zh-CN" altLang="en-US" dirty="0"/>
          </a:p>
        </p:txBody>
      </p:sp>
      <p:pic>
        <p:nvPicPr>
          <p:cNvPr id="6146" name="Picture 2" descr="Z:\work\G2P\HRSMC\RunHRSMC\Bremsstrahlung\bremresult_Localdump_20111119\beforedump\gamma_E2.257.png"/>
          <p:cNvPicPr>
            <a:picLocks noChangeAspect="1" noChangeArrowheads="1"/>
          </p:cNvPicPr>
          <p:nvPr/>
        </p:nvPicPr>
        <p:blipFill>
          <a:blip r:embed="rId2"/>
          <a:srcRect/>
          <a:stretch>
            <a:fillRect/>
          </a:stretch>
        </p:blipFill>
        <p:spPr bwMode="auto">
          <a:xfrm>
            <a:off x="500034" y="1428736"/>
            <a:ext cx="8023860" cy="477964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4282" y="214290"/>
            <a:ext cx="8686800" cy="357190"/>
          </a:xfrm>
        </p:spPr>
        <p:txBody>
          <a:bodyPr>
            <a:noAutofit/>
          </a:bodyPr>
          <a:lstStyle/>
          <a:p>
            <a:r>
              <a:rPr lang="en-US" altLang="zh-CN" sz="3200" dirty="0" smtClean="0"/>
              <a:t>Photon Rates @ 635 mm downstream</a:t>
            </a:r>
            <a:endParaRPr lang="zh-CN" altLang="en-US" sz="3200" dirty="0"/>
          </a:p>
        </p:txBody>
      </p:sp>
      <p:pic>
        <p:nvPicPr>
          <p:cNvPr id="7170" name="Picture 2" descr="Z:\work\G2P\HRSMC\RunHRSMC\Bremsstrahlung\bremresult_Localdump_20111119\beforedump\gamma_rates_total_E2.257.png"/>
          <p:cNvPicPr>
            <a:picLocks noChangeAspect="1" noChangeArrowheads="1"/>
          </p:cNvPicPr>
          <p:nvPr/>
        </p:nvPicPr>
        <p:blipFill>
          <a:blip r:embed="rId2"/>
          <a:stretch>
            <a:fillRect/>
          </a:stretch>
        </p:blipFill>
        <p:spPr bwMode="auto">
          <a:xfrm>
            <a:off x="214282" y="1071546"/>
            <a:ext cx="8641080" cy="5147310"/>
          </a:xfrm>
          <a:prstGeom prst="rect">
            <a:avLst/>
          </a:prstGeom>
          <a:noFill/>
        </p:spPr>
      </p:pic>
      <p:sp>
        <p:nvSpPr>
          <p:cNvPr id="5" name="TextBox 4"/>
          <p:cNvSpPr txBox="1"/>
          <p:nvPr/>
        </p:nvSpPr>
        <p:spPr>
          <a:xfrm>
            <a:off x="571472" y="642918"/>
            <a:ext cx="7500990" cy="369332"/>
          </a:xfrm>
          <a:prstGeom prst="rect">
            <a:avLst/>
          </a:prstGeom>
          <a:noFill/>
        </p:spPr>
        <p:txBody>
          <a:bodyPr wrap="square" rtlCol="0">
            <a:spAutoFit/>
          </a:bodyPr>
          <a:lstStyle/>
          <a:p>
            <a:r>
              <a:rPr lang="en-US" altLang="zh-CN" dirty="0" smtClean="0"/>
              <a:t>5T target field, E=2.257, Beam goes to local dump </a:t>
            </a:r>
            <a:endParaRPr lang="zh-CN" altLang="en-US" dirty="0"/>
          </a:p>
        </p:txBody>
      </p:sp>
      <p:sp>
        <p:nvSpPr>
          <p:cNvPr id="6" name="TextBox 5"/>
          <p:cNvSpPr txBox="1"/>
          <p:nvPr/>
        </p:nvSpPr>
        <p:spPr>
          <a:xfrm>
            <a:off x="285720" y="6000768"/>
            <a:ext cx="8715436" cy="646331"/>
          </a:xfrm>
          <a:prstGeom prst="rect">
            <a:avLst/>
          </a:prstGeom>
          <a:noFill/>
        </p:spPr>
        <p:txBody>
          <a:bodyPr wrap="square" rtlCol="0">
            <a:spAutoFit/>
          </a:bodyPr>
          <a:lstStyle/>
          <a:p>
            <a:r>
              <a:rPr lang="en-US" altLang="zh-CN" dirty="0" smtClean="0"/>
              <a:t>Most of these photons will be blocked by the local dump or its stand. Part of them will go from the top and bottom then hit the septum iron block.  </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4282" y="214290"/>
            <a:ext cx="8686800" cy="357190"/>
          </a:xfrm>
        </p:spPr>
        <p:txBody>
          <a:bodyPr>
            <a:noAutofit/>
          </a:bodyPr>
          <a:lstStyle/>
          <a:p>
            <a:r>
              <a:rPr lang="en-US" altLang="zh-CN" sz="3200" dirty="0" smtClean="0"/>
              <a:t>Photon Rates behind the local dump</a:t>
            </a:r>
            <a:endParaRPr lang="zh-CN" altLang="en-US" sz="3200" dirty="0"/>
          </a:p>
        </p:txBody>
      </p:sp>
      <p:pic>
        <p:nvPicPr>
          <p:cNvPr id="7170" name="Picture 2" descr="Z:\work\G2P\HRSMC\RunHRSMC\Bremsstrahlung\bremresult_Localdump_20111119\beforedump\gamma_rates_total_E2.257.png"/>
          <p:cNvPicPr>
            <a:picLocks noChangeAspect="1" noChangeArrowheads="1"/>
          </p:cNvPicPr>
          <p:nvPr/>
        </p:nvPicPr>
        <p:blipFill>
          <a:blip r:embed="rId2"/>
          <a:stretch>
            <a:fillRect/>
          </a:stretch>
        </p:blipFill>
        <p:spPr bwMode="auto">
          <a:xfrm>
            <a:off x="214282" y="1071546"/>
            <a:ext cx="8641080" cy="5147310"/>
          </a:xfrm>
          <a:prstGeom prst="rect">
            <a:avLst/>
          </a:prstGeom>
          <a:noFill/>
        </p:spPr>
      </p:pic>
      <p:sp>
        <p:nvSpPr>
          <p:cNvPr id="5" name="TextBox 4"/>
          <p:cNvSpPr txBox="1"/>
          <p:nvPr/>
        </p:nvSpPr>
        <p:spPr>
          <a:xfrm>
            <a:off x="571472" y="642918"/>
            <a:ext cx="7500990" cy="369332"/>
          </a:xfrm>
          <a:prstGeom prst="rect">
            <a:avLst/>
          </a:prstGeom>
          <a:noFill/>
        </p:spPr>
        <p:txBody>
          <a:bodyPr wrap="square" rtlCol="0">
            <a:spAutoFit/>
          </a:bodyPr>
          <a:lstStyle/>
          <a:p>
            <a:r>
              <a:rPr lang="en-US" altLang="zh-CN" dirty="0" smtClean="0"/>
              <a:t>5T target field, E=2.257, Beam goes to local dump </a:t>
            </a:r>
            <a:endParaRPr lang="zh-CN" altLang="en-US" dirty="0"/>
          </a:p>
        </p:txBody>
      </p:sp>
      <p:sp>
        <p:nvSpPr>
          <p:cNvPr id="7" name="TextBox 6"/>
          <p:cNvSpPr txBox="1"/>
          <p:nvPr/>
        </p:nvSpPr>
        <p:spPr>
          <a:xfrm>
            <a:off x="214282" y="6000768"/>
            <a:ext cx="8715404" cy="646331"/>
          </a:xfrm>
          <a:prstGeom prst="rect">
            <a:avLst/>
          </a:prstGeom>
          <a:noFill/>
        </p:spPr>
        <p:txBody>
          <a:bodyPr wrap="square" rtlCol="0">
            <a:spAutoFit/>
          </a:bodyPr>
          <a:lstStyle/>
          <a:p>
            <a:r>
              <a:rPr lang="en-US" altLang="zh-CN" dirty="0" smtClean="0"/>
              <a:t>Most of these photons will be blocked by the septum iron block or the copper coils. The septum iron block covers +/-700 mm in X, +/-422 mm in Y.   </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Z:\work\G2P\HRSMC\RunHRSMC\FlameSheet\RandomThrown.png"/>
          <p:cNvPicPr>
            <a:picLocks noChangeAspect="1" noChangeArrowheads="1"/>
          </p:cNvPicPr>
          <p:nvPr/>
        </p:nvPicPr>
        <p:blipFill>
          <a:blip r:embed="rId2"/>
          <a:srcRect/>
          <a:stretch>
            <a:fillRect/>
          </a:stretch>
        </p:blipFill>
        <p:spPr bwMode="auto">
          <a:xfrm>
            <a:off x="3786182" y="2214554"/>
            <a:ext cx="5124439" cy="3786214"/>
          </a:xfrm>
          <a:prstGeom prst="rect">
            <a:avLst/>
          </a:prstGeom>
          <a:noFill/>
        </p:spPr>
      </p:pic>
      <p:sp>
        <p:nvSpPr>
          <p:cNvPr id="2" name="标题 1"/>
          <p:cNvSpPr>
            <a:spLocks noGrp="1"/>
          </p:cNvSpPr>
          <p:nvPr>
            <p:ph type="title"/>
          </p:nvPr>
        </p:nvSpPr>
        <p:spPr>
          <a:xfrm>
            <a:off x="285720" y="285728"/>
            <a:ext cx="8572560" cy="714380"/>
          </a:xfrm>
        </p:spPr>
        <p:txBody>
          <a:bodyPr>
            <a:noAutofit/>
          </a:bodyPr>
          <a:lstStyle/>
          <a:p>
            <a:pPr lvl="0">
              <a:spcBef>
                <a:spcPts val="0"/>
              </a:spcBef>
            </a:pPr>
            <a:r>
              <a:rPr lang="en-US" altLang="zh-CN" sz="2000" b="1" dirty="0" smtClean="0">
                <a:solidFill>
                  <a:prstClr val="black"/>
                </a:solidFill>
                <a:cs typeface="+mn-cs"/>
              </a:rPr>
              <a:t>d) Where </a:t>
            </a:r>
            <a:r>
              <a:rPr lang="en-US" altLang="zh-CN" sz="2000" b="1" dirty="0">
                <a:solidFill>
                  <a:prstClr val="black"/>
                </a:solidFill>
                <a:cs typeface="+mn-cs"/>
              </a:rPr>
              <a:t>the inelastic "sheet of flame" (the fan of in-elastics sweep out of the </a:t>
            </a:r>
            <a:r>
              <a:rPr lang="en-US" altLang="zh-CN" sz="2000" b="1" dirty="0" smtClean="0">
                <a:solidFill>
                  <a:prstClr val="black"/>
                </a:solidFill>
                <a:cs typeface="+mn-cs"/>
              </a:rPr>
              <a:t>target/magnet</a:t>
            </a:r>
            <a:r>
              <a:rPr lang="en-US" altLang="zh-CN" sz="2000" b="1" dirty="0">
                <a:solidFill>
                  <a:prstClr val="black"/>
                </a:solidFill>
                <a:cs typeface="+mn-cs"/>
              </a:rPr>
              <a:t>) goes and what structures it hits</a:t>
            </a:r>
            <a:r>
              <a:rPr lang="en-US" altLang="zh-CN" sz="2000" b="1" dirty="0" smtClean="0">
                <a:solidFill>
                  <a:prstClr val="black"/>
                </a:solidFill>
                <a:cs typeface="+mn-cs"/>
              </a:rPr>
              <a:t>.</a:t>
            </a:r>
            <a:endParaRPr lang="zh-CN" altLang="en-US" sz="2000" dirty="0"/>
          </a:p>
        </p:txBody>
      </p:sp>
      <p:sp>
        <p:nvSpPr>
          <p:cNvPr id="3" name="内容占位符 2"/>
          <p:cNvSpPr>
            <a:spLocks noGrp="1"/>
          </p:cNvSpPr>
          <p:nvPr>
            <p:ph idx="1"/>
          </p:nvPr>
        </p:nvSpPr>
        <p:spPr>
          <a:xfrm>
            <a:off x="214282" y="1214422"/>
            <a:ext cx="8686800" cy="785818"/>
          </a:xfrm>
        </p:spPr>
        <p:txBody>
          <a:bodyPr>
            <a:normAutofit/>
          </a:bodyPr>
          <a:lstStyle/>
          <a:p>
            <a:pPr marL="0" indent="0">
              <a:buNone/>
            </a:pPr>
            <a:r>
              <a:rPr lang="en-US" altLang="zh-CN" sz="1800" dirty="0" smtClean="0"/>
              <a:t>Tried very hard to find the‘sheet of flame’, but not succeed. Here is the detail:</a:t>
            </a:r>
          </a:p>
          <a:p>
            <a:pPr>
              <a:buNone/>
            </a:pPr>
            <a:endParaRPr lang="zh-CN" altLang="en-US" sz="1800" dirty="0"/>
          </a:p>
        </p:txBody>
      </p:sp>
      <p:sp>
        <p:nvSpPr>
          <p:cNvPr id="5" name="TextBox 4"/>
          <p:cNvSpPr txBox="1"/>
          <p:nvPr/>
        </p:nvSpPr>
        <p:spPr>
          <a:xfrm>
            <a:off x="214282" y="2000240"/>
            <a:ext cx="3714776" cy="4524315"/>
          </a:xfrm>
          <a:prstGeom prst="rect">
            <a:avLst/>
          </a:prstGeom>
          <a:noFill/>
        </p:spPr>
        <p:txBody>
          <a:bodyPr wrap="square" rtlCol="0">
            <a:spAutoFit/>
          </a:bodyPr>
          <a:lstStyle/>
          <a:p>
            <a:r>
              <a:rPr lang="en-US" altLang="zh-CN" b="1" dirty="0" smtClean="0"/>
              <a:t>Place a flat layer detector at 600 mm downstream, which is 2000mm X 2000mm. Keeping the target field at 5 tesla, shoot electrons with flat distribution in energy(0-3.5GeV),theta(0-Pi) and phi(0-2Pi) under the following 2 situations: </a:t>
            </a:r>
          </a:p>
          <a:p>
            <a:pPr>
              <a:buAutoNum type="arabicParenR"/>
            </a:pPr>
            <a:r>
              <a:rPr lang="en-US" altLang="zh-CN" b="1" dirty="0" smtClean="0"/>
              <a:t> No coils and scattering chamber geometries.</a:t>
            </a:r>
          </a:p>
          <a:p>
            <a:pPr>
              <a:buNone/>
            </a:pPr>
            <a:r>
              <a:rPr lang="en-US" altLang="zh-CN" b="1" dirty="0" smtClean="0"/>
              <a:t>2) With coils and scatering chamber geometries.</a:t>
            </a:r>
          </a:p>
          <a:p>
            <a:pPr>
              <a:buNone/>
            </a:pPr>
            <a:endParaRPr lang="en-US" altLang="zh-CN" b="1" dirty="0" smtClean="0"/>
          </a:p>
          <a:p>
            <a:pPr>
              <a:buNone/>
            </a:pPr>
            <a:r>
              <a:rPr lang="en-US" altLang="zh-CN" b="1" dirty="0" smtClean="0"/>
              <a:t>See more figures on the next page.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939784"/>
          </a:xfrm>
        </p:spPr>
        <p:txBody>
          <a:bodyPr>
            <a:normAutofit fontScale="90000"/>
          </a:bodyPr>
          <a:lstStyle/>
          <a:p>
            <a:r>
              <a:rPr lang="en-US" altLang="zh-CN" sz="2800" dirty="0" smtClean="0"/>
              <a:t>With(Left) and Without(Right) Coils and Scattering Chamber Geometry</a:t>
            </a:r>
            <a:endParaRPr lang="zh-CN" altLang="en-US" sz="2800" dirty="0"/>
          </a:p>
        </p:txBody>
      </p:sp>
      <p:pic>
        <p:nvPicPr>
          <p:cNvPr id="4098" name="Picture 2" descr="Z:\work\G2P\HRSMC\RunHRSMC\FlameSheet\Hit_600mm.png"/>
          <p:cNvPicPr>
            <a:picLocks noChangeAspect="1" noChangeArrowheads="1"/>
          </p:cNvPicPr>
          <p:nvPr/>
        </p:nvPicPr>
        <p:blipFill>
          <a:blip r:embed="rId2"/>
          <a:srcRect/>
          <a:stretch>
            <a:fillRect/>
          </a:stretch>
        </p:blipFill>
        <p:spPr bwMode="auto">
          <a:xfrm>
            <a:off x="214282" y="1214422"/>
            <a:ext cx="4309110" cy="2922270"/>
          </a:xfrm>
          <a:prstGeom prst="rect">
            <a:avLst/>
          </a:prstGeom>
          <a:noFill/>
        </p:spPr>
      </p:pic>
      <p:pic>
        <p:nvPicPr>
          <p:cNvPr id="4099" name="Picture 3" descr="Z:\work\G2P\HRSMC\RunHRSMC\FlameSheet\Hit_600mm_coil.png"/>
          <p:cNvPicPr>
            <a:picLocks noChangeAspect="1" noChangeArrowheads="1"/>
          </p:cNvPicPr>
          <p:nvPr/>
        </p:nvPicPr>
        <p:blipFill>
          <a:blip r:embed="rId3"/>
          <a:stretch>
            <a:fillRect/>
          </a:stretch>
        </p:blipFill>
        <p:spPr bwMode="auto">
          <a:xfrm>
            <a:off x="4643438" y="1214422"/>
            <a:ext cx="4309110" cy="2922270"/>
          </a:xfrm>
          <a:prstGeom prst="rect">
            <a:avLst/>
          </a:prstGeom>
          <a:noFill/>
        </p:spPr>
      </p:pic>
      <p:sp>
        <p:nvSpPr>
          <p:cNvPr id="6" name="TextBox 5"/>
          <p:cNvSpPr txBox="1"/>
          <p:nvPr/>
        </p:nvSpPr>
        <p:spPr>
          <a:xfrm>
            <a:off x="500034" y="4429133"/>
            <a:ext cx="8358246" cy="923330"/>
          </a:xfrm>
          <a:prstGeom prst="rect">
            <a:avLst/>
          </a:prstGeom>
          <a:noFill/>
        </p:spPr>
        <p:txBody>
          <a:bodyPr wrap="square" rtlCol="0">
            <a:spAutoFit/>
          </a:bodyPr>
          <a:lstStyle/>
          <a:p>
            <a:r>
              <a:rPr lang="en-US" altLang="zh-CN" dirty="0" smtClean="0"/>
              <a:t>Symmetrical distribution in phi in the left plot. Events lost due to the coil and scattering chamber in the right plot, but still s</a:t>
            </a:r>
            <a:r>
              <a:rPr lang="en-US" altLang="zh-CN" dirty="0" smtClean="0"/>
              <a:t>ymmetrical in phi.</a:t>
            </a:r>
            <a:r>
              <a:rPr lang="en-US" altLang="zh-CN" dirty="0" smtClean="0"/>
              <a:t>  </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Where the scattered electrons and their children go?</a:t>
            </a:r>
            <a:endParaRPr lang="zh-CN" altLang="en-US" dirty="0"/>
          </a:p>
        </p:txBody>
      </p:sp>
      <p:pic>
        <p:nvPicPr>
          <p:cNvPr id="9218" name="Picture 2" descr="Z:\work\G2P\HRSMC\RunHRSMC\FlameSheet\g2p_Secondaries.png"/>
          <p:cNvPicPr>
            <a:picLocks noChangeAspect="1" noChangeArrowheads="1"/>
          </p:cNvPicPr>
          <p:nvPr/>
        </p:nvPicPr>
        <p:blipFill>
          <a:blip r:embed="rId2"/>
          <a:srcRect/>
          <a:stretch>
            <a:fillRect/>
          </a:stretch>
        </p:blipFill>
        <p:spPr bwMode="auto">
          <a:xfrm>
            <a:off x="857224" y="1857364"/>
            <a:ext cx="7307580" cy="4480560"/>
          </a:xfrm>
          <a:prstGeom prst="rect">
            <a:avLst/>
          </a:prstGeom>
          <a:noFill/>
        </p:spPr>
      </p:pic>
      <p:sp>
        <p:nvSpPr>
          <p:cNvPr id="5" name="TextBox 4"/>
          <p:cNvSpPr txBox="1"/>
          <p:nvPr/>
        </p:nvSpPr>
        <p:spPr>
          <a:xfrm>
            <a:off x="214282" y="6286520"/>
            <a:ext cx="8715436" cy="369332"/>
          </a:xfrm>
          <a:prstGeom prst="rect">
            <a:avLst/>
          </a:prstGeom>
          <a:noFill/>
        </p:spPr>
        <p:txBody>
          <a:bodyPr wrap="square" rtlCol="0">
            <a:spAutoFit/>
          </a:bodyPr>
          <a:lstStyle/>
          <a:p>
            <a:r>
              <a:rPr lang="en-US" altLang="zh-CN" dirty="0" smtClean="0"/>
              <a:t>Place cylindrical detector with R=550mm surrounding the target chamber.</a:t>
            </a:r>
            <a:endParaRPr lang="zh-CN" alt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7158" y="714356"/>
            <a:ext cx="8572560" cy="1477328"/>
          </a:xfrm>
          <a:prstGeom prst="rect">
            <a:avLst/>
          </a:prstGeom>
        </p:spPr>
        <p:txBody>
          <a:bodyPr wrap="square">
            <a:spAutoFit/>
          </a:bodyPr>
          <a:lstStyle/>
          <a:p>
            <a:endParaRPr lang="en-US" altLang="zh-CN" b="1" dirty="0" smtClean="0"/>
          </a:p>
          <a:p>
            <a:r>
              <a:rPr lang="en-US" altLang="zh-CN" b="1" dirty="0" smtClean="0"/>
              <a:t>2) The proximity of significant magnetic material (support structures, other magnets, shielding, etc) and some argument or calculation that these won't effect the trajectories of charged particles discussed in (1) above.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14282" y="214290"/>
            <a:ext cx="8643998" cy="1908215"/>
          </a:xfrm>
          <a:prstGeom prst="rect">
            <a:avLst/>
          </a:prstGeom>
        </p:spPr>
        <p:txBody>
          <a:bodyPr wrap="square">
            <a:spAutoFit/>
          </a:bodyPr>
          <a:lstStyle/>
          <a:p>
            <a:endParaRPr lang="en-US" altLang="zh-CN" b="1" dirty="0" smtClean="0"/>
          </a:p>
          <a:p>
            <a:r>
              <a:rPr lang="en-US" altLang="zh-CN" b="1" dirty="0" smtClean="0"/>
              <a:t>3) A design for thin target exit window safety shielding (plastic or Al cover) that has cut outs only for the places where the "good" events exit. Or a credible argument that this cannot be done geometrically without compromising the measurement.</a:t>
            </a:r>
          </a:p>
          <a:p>
            <a:r>
              <a:rPr lang="en-US" altLang="zh-CN" sz="2800" b="1" dirty="0" smtClean="0">
                <a:solidFill>
                  <a:srgbClr val="FF0000"/>
                </a:solidFill>
              </a:rPr>
              <a:t>Already on position.</a:t>
            </a:r>
            <a:endParaRPr lang="en-US" altLang="zh-CN" sz="2800" b="1" dirty="0" smtClean="0">
              <a:solidFill>
                <a:srgbClr val="FF0000"/>
              </a:solidFill>
            </a:endParaRPr>
          </a:p>
        </p:txBody>
      </p:sp>
      <p:pic>
        <p:nvPicPr>
          <p:cNvPr id="10242" name="Picture 2" descr="Z:\work\20120105_144312.jpg"/>
          <p:cNvPicPr>
            <a:picLocks noChangeAspect="1" noChangeArrowheads="1"/>
          </p:cNvPicPr>
          <p:nvPr/>
        </p:nvPicPr>
        <p:blipFill>
          <a:blip r:embed="rId2"/>
          <a:srcRect/>
          <a:stretch>
            <a:fillRect/>
          </a:stretch>
        </p:blipFill>
        <p:spPr bwMode="auto">
          <a:xfrm>
            <a:off x="2714612" y="2143116"/>
            <a:ext cx="5852160" cy="438912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7158" y="714356"/>
            <a:ext cx="8572560" cy="1477328"/>
          </a:xfrm>
          <a:prstGeom prst="rect">
            <a:avLst/>
          </a:prstGeom>
        </p:spPr>
        <p:txBody>
          <a:bodyPr wrap="square">
            <a:spAutoFit/>
          </a:bodyPr>
          <a:lstStyle/>
          <a:p>
            <a:endParaRPr lang="en-US" altLang="zh-CN" b="1" dirty="0" smtClean="0"/>
          </a:p>
          <a:p>
            <a:r>
              <a:rPr lang="en-US" altLang="zh-CN" b="1" dirty="0" smtClean="0"/>
              <a:t>4) A clear written statement in the conduct of operation that they will never leave the target/magnet energized with no experiment personnel on duty in either the counting house or Hall A - 24/7 coverage when it is energized. With no ambiguous wording or wiggle room on this one.</a:t>
            </a:r>
            <a:endParaRPr lang="en-US" altLang="zh-CN" b="1"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4282" y="214290"/>
            <a:ext cx="5000660" cy="2571768"/>
          </a:xfrm>
        </p:spPr>
        <p:txBody>
          <a:bodyPr>
            <a:noAutofit/>
          </a:bodyPr>
          <a:lstStyle/>
          <a:p>
            <a:pPr>
              <a:buNone/>
            </a:pPr>
            <a:r>
              <a:rPr lang="en-US" altLang="zh-CN" sz="1800" b="1" dirty="0" smtClean="0"/>
              <a:t>1) A weighted Monte-Carlo ray trace of particles exiting the target/magnet assembly for all primary beam energies showing:</a:t>
            </a:r>
          </a:p>
          <a:p>
            <a:pPr>
              <a:buNone/>
            </a:pPr>
            <a:r>
              <a:rPr lang="en-US" altLang="zh-CN" sz="1800" b="1" dirty="0" smtClean="0"/>
              <a:t>  a) Where the scattered "good" events go.</a:t>
            </a:r>
          </a:p>
          <a:p>
            <a:pPr>
              <a:buNone/>
            </a:pPr>
            <a:r>
              <a:rPr lang="en-US" altLang="zh-CN" sz="1800" b="1" dirty="0" smtClean="0">
                <a:solidFill>
                  <a:srgbClr val="FF0000"/>
                </a:solidFill>
              </a:rPr>
              <a:t>The detector</a:t>
            </a:r>
            <a:endParaRPr lang="en-US" altLang="zh-CN" sz="1800" b="1" dirty="0" smtClean="0">
              <a:solidFill>
                <a:srgbClr val="FF0000"/>
              </a:solidFill>
            </a:endParaRPr>
          </a:p>
          <a:p>
            <a:pPr>
              <a:buNone/>
            </a:pPr>
            <a:r>
              <a:rPr lang="en-US" altLang="zh-CN" sz="1800" b="1" dirty="0" smtClean="0"/>
              <a:t>  b) Where the un-scattered primary beam goes.</a:t>
            </a:r>
          </a:p>
          <a:p>
            <a:pPr>
              <a:buNone/>
            </a:pPr>
            <a:r>
              <a:rPr lang="en-US" altLang="zh-CN" sz="1800" b="1" dirty="0" smtClean="0">
                <a:solidFill>
                  <a:srgbClr val="FF0000"/>
                </a:solidFill>
              </a:rPr>
              <a:t>Local dump or the Hall A dump</a:t>
            </a:r>
          </a:p>
          <a:p>
            <a:pPr>
              <a:buNone/>
            </a:pPr>
            <a:endParaRPr lang="en-US" altLang="zh-CN" sz="1800" dirty="0" smtClean="0"/>
          </a:p>
        </p:txBody>
      </p:sp>
      <p:grpSp>
        <p:nvGrpSpPr>
          <p:cNvPr id="15" name="组合 14"/>
          <p:cNvGrpSpPr/>
          <p:nvPr/>
        </p:nvGrpSpPr>
        <p:grpSpPr>
          <a:xfrm>
            <a:off x="428596" y="3286124"/>
            <a:ext cx="8358246" cy="3293209"/>
            <a:chOff x="428596" y="3143248"/>
            <a:chExt cx="8358246" cy="3293209"/>
          </a:xfrm>
        </p:grpSpPr>
        <p:sp>
          <p:nvSpPr>
            <p:cNvPr id="5" name="TextBox 4"/>
            <p:cNvSpPr txBox="1"/>
            <p:nvPr/>
          </p:nvSpPr>
          <p:spPr>
            <a:xfrm>
              <a:off x="428596" y="3143248"/>
              <a:ext cx="8358246" cy="3293209"/>
            </a:xfrm>
            <a:prstGeom prst="rect">
              <a:avLst/>
            </a:prstGeom>
            <a:noFill/>
          </p:spPr>
          <p:txBody>
            <a:bodyPr wrap="square" rtlCol="0">
              <a:spAutoFit/>
            </a:bodyPr>
            <a:lstStyle/>
            <a:p>
              <a:pPr>
                <a:buNone/>
              </a:pPr>
              <a:r>
                <a:rPr lang="en-US" altLang="zh-CN" sz="1600" b="1" dirty="0" smtClean="0"/>
                <a:t>       x        y        z       Px       Py       Pz     Beam  TargetField</a:t>
              </a:r>
            </a:p>
            <a:p>
              <a:pPr>
                <a:buNone/>
              </a:pPr>
              <a:r>
                <a:rPr lang="en-US" altLang="zh-CN" sz="1600" b="1" dirty="0" smtClean="0"/>
                <a:t> -0.0001   0.0011   0.6400  -0.0002   0.0030   2.2570   2.2570  2.5T/7deg</a:t>
              </a:r>
            </a:p>
            <a:p>
              <a:pPr>
                <a:buNone/>
              </a:pPr>
              <a:r>
                <a:rPr lang="en-US" altLang="zh-CN" sz="1600" b="1" dirty="0" smtClean="0"/>
                <a:t> -0.0003   0.0021   0.6400  -0.0005   0.0029   1.1590   1.1590  2.5T/7deg</a:t>
              </a:r>
            </a:p>
            <a:p>
              <a:pPr>
                <a:buNone/>
              </a:pPr>
              <a:r>
                <a:rPr lang="en-US" altLang="zh-CN" sz="1600" b="1" dirty="0" smtClean="0"/>
                <a:t> -0.0001   0.0014   0.6400  -0.0003   0.0030   1.7060   1.7060  2.5T/7deg</a:t>
              </a:r>
            </a:p>
            <a:p>
              <a:pPr>
                <a:buNone/>
              </a:pPr>
              <a:r>
                <a:rPr lang="en-US" altLang="zh-CN" sz="1600" b="1" dirty="0" smtClean="0"/>
                <a:t> -0.0003   0.0022   0.6400  -0.0010   0.0059   2.2570   2.2570  5.0T/7deg</a:t>
              </a:r>
            </a:p>
            <a:p>
              <a:pPr>
                <a:buNone/>
              </a:pPr>
              <a:r>
                <a:rPr lang="en-US" altLang="zh-CN" sz="1600" b="1" dirty="0" smtClean="0"/>
                <a:t> -0.0001   0.0015   0.6400  -0.0007   0.0060   3.3550   3.3550  5.0T/7deg</a:t>
              </a:r>
            </a:p>
            <a:p>
              <a:pPr>
                <a:buNone/>
              </a:pPr>
              <a:endParaRPr lang="en-US" altLang="zh-CN" sz="1600" b="1" dirty="0" smtClean="0"/>
            </a:p>
            <a:p>
              <a:pPr>
                <a:buNone/>
              </a:pPr>
              <a:r>
                <a:rPr lang="en-US" altLang="zh-CN" sz="1600" b="1" dirty="0" smtClean="0"/>
                <a:t>       x        y        z       Px       Py       Pz     Ptot  TargetField</a:t>
              </a:r>
            </a:p>
            <a:p>
              <a:pPr>
                <a:buNone/>
              </a:pPr>
              <a:r>
                <a:rPr lang="en-US" altLang="zh-CN" sz="1600" b="1" dirty="0" smtClean="0"/>
                <a:t> -0.0000   0.0096   0.6400  -0.0000   0.0268   2.2568   2.2570  2.5T/90deg  </a:t>
              </a:r>
            </a:p>
            <a:p>
              <a:pPr>
                <a:buNone/>
              </a:pPr>
              <a:r>
                <a:rPr lang="en-US" altLang="zh-CN" sz="1600" b="1" dirty="0" smtClean="0"/>
                <a:t> -0.0000   0.0135   0.6400  -0.0000   0.0173   1.1589   1.1590  2.5T/90deg</a:t>
              </a:r>
            </a:p>
            <a:p>
              <a:pPr>
                <a:buNone/>
              </a:pPr>
              <a:r>
                <a:rPr lang="en-US" altLang="zh-CN" sz="1600" b="1" dirty="0" smtClean="0"/>
                <a:t> -0.0000   0.0089   0.6400  -0.0000   0.0165   1.7059   1.7060  2.5T/90deg</a:t>
              </a:r>
            </a:p>
            <a:p>
              <a:pPr>
                <a:buNone/>
              </a:pPr>
              <a:r>
                <a:rPr lang="en-US" altLang="zh-CN" sz="1600" b="1" dirty="0" smtClean="0"/>
                <a:t> -0.0000  -0.0548   0.6400  -0.0000  -0.2067   2.2475   2.2570  5.0T/90deg</a:t>
              </a:r>
            </a:p>
            <a:p>
              <a:pPr>
                <a:buNone/>
              </a:pPr>
              <a:r>
                <a:rPr lang="en-US" altLang="zh-CN" sz="1600" b="1" dirty="0" smtClean="0"/>
                <a:t> -0.0000  -0.0368   0.6400  -0.0000  -0.2068   3.3486   3.3550  5.0T/90deg</a:t>
              </a:r>
              <a:endParaRPr lang="zh-CN" altLang="en-US" sz="1600" b="1" dirty="0"/>
            </a:p>
          </p:txBody>
        </p:sp>
        <p:sp>
          <p:nvSpPr>
            <p:cNvPr id="6" name="矩形 5"/>
            <p:cNvSpPr/>
            <p:nvPr/>
          </p:nvSpPr>
          <p:spPr>
            <a:xfrm>
              <a:off x="6143636" y="3214686"/>
              <a:ext cx="2143140" cy="3214710"/>
            </a:xfrm>
            <a:prstGeom prst="rect">
              <a:avLst/>
            </a:prstGeom>
            <a:solidFill>
              <a:srgbClr val="7030A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00166" y="3214686"/>
              <a:ext cx="857256" cy="3143272"/>
            </a:xfrm>
            <a:prstGeom prst="rect">
              <a:avLst/>
            </a:prstGeom>
            <a:solidFill>
              <a:srgbClr val="7030A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50" name="Picture 2" descr="Z:\work\beam_at_dump_5T.png"/>
          <p:cNvPicPr>
            <a:picLocks noChangeAspect="1" noChangeArrowheads="1"/>
          </p:cNvPicPr>
          <p:nvPr/>
        </p:nvPicPr>
        <p:blipFill>
          <a:blip r:embed="rId2"/>
          <a:srcRect l="4499" t="33119" r="11750" b="21061"/>
          <a:stretch>
            <a:fillRect/>
          </a:stretch>
        </p:blipFill>
        <p:spPr bwMode="auto">
          <a:xfrm>
            <a:off x="5365305" y="500042"/>
            <a:ext cx="3564413" cy="228601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357166"/>
            <a:ext cx="8229600" cy="868346"/>
          </a:xfrm>
        </p:spPr>
        <p:txBody>
          <a:bodyPr>
            <a:noAutofit/>
          </a:bodyPr>
          <a:lstStyle/>
          <a:p>
            <a:pPr lvl="0">
              <a:spcBef>
                <a:spcPts val="0"/>
              </a:spcBef>
            </a:pPr>
            <a:r>
              <a:rPr lang="en-US" altLang="zh-CN" sz="3200" b="1" dirty="0" smtClean="0">
                <a:solidFill>
                  <a:prstClr val="black"/>
                </a:solidFill>
                <a:cs typeface="+mn-cs"/>
              </a:rPr>
              <a:t>c) Where </a:t>
            </a:r>
            <a:r>
              <a:rPr lang="en-US" altLang="zh-CN" sz="3200" b="1" dirty="0">
                <a:solidFill>
                  <a:prstClr val="black"/>
                </a:solidFill>
                <a:cs typeface="+mn-cs"/>
              </a:rPr>
              <a:t>the "photon" beam produced goes - and what it hits.</a:t>
            </a:r>
            <a:endParaRPr lang="en-US" altLang="zh-CN" sz="3200" b="1" dirty="0">
              <a:solidFill>
                <a:prstClr val="black"/>
              </a:solidFill>
              <a:cs typeface="+mn-cs"/>
            </a:endParaRPr>
          </a:p>
        </p:txBody>
      </p:sp>
      <p:sp>
        <p:nvSpPr>
          <p:cNvPr id="10" name="TextBox 9"/>
          <p:cNvSpPr txBox="1"/>
          <p:nvPr/>
        </p:nvSpPr>
        <p:spPr>
          <a:xfrm>
            <a:off x="285720" y="2428868"/>
            <a:ext cx="8501122" cy="2677656"/>
          </a:xfrm>
          <a:prstGeom prst="rect">
            <a:avLst/>
          </a:prstGeom>
          <a:noFill/>
        </p:spPr>
        <p:txBody>
          <a:bodyPr wrap="square" rtlCol="0">
            <a:spAutoFit/>
          </a:bodyPr>
          <a:lstStyle/>
          <a:p>
            <a:r>
              <a:rPr lang="en-US" altLang="zh-CN" sz="2800" dirty="0" smtClean="0"/>
              <a:t>The photon beam could come from the sycrodron radiation in the chicane, or from the bremstrahlung radiation when beam hiting materials(windows, coils  or the target itself). In the following several pages we will present simulation of them. </a:t>
            </a:r>
            <a:endParaRPr lang="zh-CN" altLang="en-US" sz="2800" dirty="0"/>
          </a:p>
        </p:txBody>
      </p:sp>
      <p:sp>
        <p:nvSpPr>
          <p:cNvPr id="12" name="TextBox 11"/>
          <p:cNvSpPr txBox="1"/>
          <p:nvPr/>
        </p:nvSpPr>
        <p:spPr>
          <a:xfrm>
            <a:off x="3286116" y="1000108"/>
            <a:ext cx="1714512" cy="369332"/>
          </a:xfrm>
          <a:prstGeom prst="rect">
            <a:avLst/>
          </a:prstGeom>
          <a:noFill/>
        </p:spPr>
        <p:txBody>
          <a:bodyPr wrap="square" rtlCol="0">
            <a:spAutoFit/>
          </a:bodyPr>
          <a:lstStyle/>
          <a:p>
            <a:r>
              <a:rPr lang="en-US" altLang="zh-CN" dirty="0" smtClean="0">
                <a:solidFill>
                  <a:schemeClr val="bg1"/>
                </a:solidFill>
              </a:rPr>
              <a:t>Det 1</a:t>
            </a:r>
            <a:endParaRPr lang="zh-CN" altLang="en-US" dirty="0">
              <a:solidFill>
                <a:schemeClr val="bg1"/>
              </a:solidFill>
            </a:endParaRPr>
          </a:p>
        </p:txBody>
      </p:sp>
      <p:sp>
        <p:nvSpPr>
          <p:cNvPr id="13" name="TextBox 12"/>
          <p:cNvSpPr txBox="1"/>
          <p:nvPr/>
        </p:nvSpPr>
        <p:spPr>
          <a:xfrm>
            <a:off x="7000892" y="1000108"/>
            <a:ext cx="1714512" cy="369332"/>
          </a:xfrm>
          <a:prstGeom prst="rect">
            <a:avLst/>
          </a:prstGeom>
          <a:noFill/>
        </p:spPr>
        <p:txBody>
          <a:bodyPr wrap="square" rtlCol="0">
            <a:spAutoFit/>
          </a:bodyPr>
          <a:lstStyle/>
          <a:p>
            <a:r>
              <a:rPr lang="en-US" altLang="zh-CN" dirty="0" smtClean="0">
                <a:solidFill>
                  <a:schemeClr val="bg1"/>
                </a:solidFill>
              </a:rPr>
              <a:t>Det 2</a:t>
            </a:r>
            <a:endParaRPr lang="zh-CN" altLang="en-US"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511156"/>
          </a:xfrm>
        </p:spPr>
        <p:txBody>
          <a:bodyPr>
            <a:noAutofit/>
          </a:bodyPr>
          <a:lstStyle/>
          <a:p>
            <a:pPr lvl="0">
              <a:spcBef>
                <a:spcPts val="0"/>
              </a:spcBef>
            </a:pPr>
            <a:r>
              <a:rPr lang="en-US" altLang="zh-CN" sz="3200" b="1" dirty="0" smtClean="0">
                <a:solidFill>
                  <a:prstClr val="black"/>
                </a:solidFill>
                <a:cs typeface="+mn-cs"/>
              </a:rPr>
              <a:t>Sycrotron Radiation from Chicane </a:t>
            </a:r>
            <a:endParaRPr lang="en-US" altLang="zh-CN" sz="3200" b="1" dirty="0">
              <a:solidFill>
                <a:prstClr val="black"/>
              </a:solidFill>
              <a:cs typeface="+mn-cs"/>
            </a:endParaRPr>
          </a:p>
        </p:txBody>
      </p:sp>
      <p:pic>
        <p:nvPicPr>
          <p:cNvPr id="1027" name="Picture 3" descr="Z:\work\G2P\Syncrotron\HRSMC_v0.98_p05\HRSMC_Chicane_SideView.png"/>
          <p:cNvPicPr>
            <a:picLocks noChangeAspect="1" noChangeArrowheads="1"/>
          </p:cNvPicPr>
          <p:nvPr/>
        </p:nvPicPr>
        <p:blipFill>
          <a:blip r:embed="rId2"/>
          <a:srcRect t="30858" r="3506" b="32598"/>
          <a:stretch>
            <a:fillRect/>
          </a:stretch>
        </p:blipFill>
        <p:spPr bwMode="auto">
          <a:xfrm>
            <a:off x="214282" y="928670"/>
            <a:ext cx="8715404" cy="1445688"/>
          </a:xfrm>
          <a:prstGeom prst="rect">
            <a:avLst/>
          </a:prstGeom>
          <a:noFill/>
        </p:spPr>
      </p:pic>
      <p:grpSp>
        <p:nvGrpSpPr>
          <p:cNvPr id="3" name="组合 10"/>
          <p:cNvGrpSpPr/>
          <p:nvPr/>
        </p:nvGrpSpPr>
        <p:grpSpPr>
          <a:xfrm>
            <a:off x="357158" y="4071942"/>
            <a:ext cx="8215333" cy="2540144"/>
            <a:chOff x="428596" y="2571744"/>
            <a:chExt cx="8215333" cy="2540144"/>
          </a:xfrm>
        </p:grpSpPr>
        <p:pic>
          <p:nvPicPr>
            <p:cNvPr id="1028" name="Picture 4" descr="Z:\work\G2P\Syncrotron\radpower.png"/>
            <p:cNvPicPr>
              <a:picLocks noChangeAspect="1" noChangeArrowheads="1"/>
            </p:cNvPicPr>
            <p:nvPr/>
          </p:nvPicPr>
          <p:blipFill>
            <a:blip r:embed="rId3"/>
            <a:srcRect/>
            <a:stretch>
              <a:fillRect/>
            </a:stretch>
          </p:blipFill>
          <p:spPr bwMode="auto">
            <a:xfrm>
              <a:off x="3357554" y="2571744"/>
              <a:ext cx="5286375" cy="847725"/>
            </a:xfrm>
            <a:prstGeom prst="rect">
              <a:avLst/>
            </a:prstGeom>
            <a:noFill/>
          </p:spPr>
        </p:pic>
        <p:sp>
          <p:nvSpPr>
            <p:cNvPr id="8" name="TextBox 7"/>
            <p:cNvSpPr txBox="1"/>
            <p:nvPr/>
          </p:nvSpPr>
          <p:spPr>
            <a:xfrm>
              <a:off x="428596" y="2786058"/>
              <a:ext cx="3071834" cy="461665"/>
            </a:xfrm>
            <a:prstGeom prst="rect">
              <a:avLst/>
            </a:prstGeom>
            <a:noFill/>
          </p:spPr>
          <p:txBody>
            <a:bodyPr wrap="square" rtlCol="0">
              <a:spAutoFit/>
            </a:bodyPr>
            <a:lstStyle/>
            <a:p>
              <a:r>
                <a:rPr lang="en-US" altLang="zh-CN" sz="2400" dirty="0" smtClean="0"/>
                <a:t>Radiation Power:</a:t>
              </a:r>
              <a:endParaRPr lang="zh-CN" altLang="en-US" sz="2400" dirty="0"/>
            </a:p>
          </p:txBody>
        </p:sp>
        <p:sp>
          <p:nvSpPr>
            <p:cNvPr id="9" name="矩形 8"/>
            <p:cNvSpPr/>
            <p:nvPr/>
          </p:nvSpPr>
          <p:spPr>
            <a:xfrm>
              <a:off x="571472" y="3357562"/>
              <a:ext cx="6072230" cy="1754326"/>
            </a:xfrm>
            <a:prstGeom prst="rect">
              <a:avLst/>
            </a:prstGeom>
          </p:spPr>
          <p:txBody>
            <a:bodyPr wrap="square">
              <a:spAutoFit/>
            </a:bodyPr>
            <a:lstStyle/>
            <a:p>
              <a:endParaRPr lang="en-US" altLang="zh-CN" dirty="0" smtClean="0"/>
            </a:p>
            <a:p>
              <a:r>
                <a:rPr lang="en-US" altLang="zh-CN" dirty="0" smtClean="0"/>
                <a:t>Beam       FZB1     Critical     Radiation Power</a:t>
              </a:r>
            </a:p>
            <a:p>
              <a:r>
                <a:rPr lang="en-US" altLang="zh-CN" dirty="0" smtClean="0"/>
                <a:t>(GeV)      (Tesla)  Energy(KeV)  @100nA (Watt)</a:t>
              </a:r>
            </a:p>
            <a:p>
              <a:r>
                <a:rPr lang="en-US" altLang="zh-CN" dirty="0" smtClean="0"/>
                <a:t>1.159      0.302       0.27       3.0E-05</a:t>
              </a:r>
            </a:p>
            <a:p>
              <a:r>
                <a:rPr lang="en-US" altLang="zh-CN" dirty="0" smtClean="0"/>
                <a:t>2.257      0.147       0.50       2.7E-05</a:t>
              </a:r>
            </a:p>
            <a:p>
              <a:r>
                <a:rPr lang="en-US" altLang="zh-CN" dirty="0" smtClean="0"/>
                <a:t>3.355      0.294       2.20       2.4E-05</a:t>
              </a:r>
              <a:endParaRPr lang="zh-CN" altLang="en-US" dirty="0"/>
            </a:p>
          </p:txBody>
        </p:sp>
      </p:grpSp>
      <p:sp>
        <p:nvSpPr>
          <p:cNvPr id="10" name="TextBox 9"/>
          <p:cNvSpPr txBox="1"/>
          <p:nvPr/>
        </p:nvSpPr>
        <p:spPr>
          <a:xfrm>
            <a:off x="285720" y="2428868"/>
            <a:ext cx="8643998" cy="1754326"/>
          </a:xfrm>
          <a:prstGeom prst="rect">
            <a:avLst/>
          </a:prstGeom>
          <a:noFill/>
        </p:spPr>
        <p:txBody>
          <a:bodyPr wrap="square" rtlCol="0">
            <a:spAutoFit/>
          </a:bodyPr>
          <a:lstStyle/>
          <a:p>
            <a:r>
              <a:rPr lang="en-US" altLang="zh-CN" dirty="0" smtClean="0"/>
              <a:t>Placed one detector behine each FZ magnet. Shooting 100k electrons in GEANT4 simulation, detected very few photons at detector2. Most of them are block by the stainlesssteel vacuum box. </a:t>
            </a:r>
          </a:p>
          <a:p>
            <a:r>
              <a:rPr lang="en-US" altLang="zh-CN" dirty="0" smtClean="0"/>
              <a:t>Those photons detected by detector 2 will hit the target chamber. Since their energies are as low as 50 keV, they can not go through the window at all.  </a:t>
            </a:r>
            <a:endParaRPr lang="zh-CN" altLang="en-US" dirty="0"/>
          </a:p>
        </p:txBody>
      </p:sp>
      <p:sp>
        <p:nvSpPr>
          <p:cNvPr id="12" name="TextBox 11"/>
          <p:cNvSpPr txBox="1"/>
          <p:nvPr/>
        </p:nvSpPr>
        <p:spPr>
          <a:xfrm>
            <a:off x="3286116" y="1000108"/>
            <a:ext cx="1714512" cy="369332"/>
          </a:xfrm>
          <a:prstGeom prst="rect">
            <a:avLst/>
          </a:prstGeom>
          <a:noFill/>
        </p:spPr>
        <p:txBody>
          <a:bodyPr wrap="square" rtlCol="0">
            <a:spAutoFit/>
          </a:bodyPr>
          <a:lstStyle/>
          <a:p>
            <a:r>
              <a:rPr lang="en-US" altLang="zh-CN" dirty="0" smtClean="0">
                <a:solidFill>
                  <a:schemeClr val="bg1"/>
                </a:solidFill>
              </a:rPr>
              <a:t>Det 1</a:t>
            </a:r>
            <a:endParaRPr lang="zh-CN" altLang="en-US" dirty="0">
              <a:solidFill>
                <a:schemeClr val="bg1"/>
              </a:solidFill>
            </a:endParaRPr>
          </a:p>
        </p:txBody>
      </p:sp>
      <p:sp>
        <p:nvSpPr>
          <p:cNvPr id="13" name="TextBox 12"/>
          <p:cNvSpPr txBox="1"/>
          <p:nvPr/>
        </p:nvSpPr>
        <p:spPr>
          <a:xfrm>
            <a:off x="7000892" y="1000108"/>
            <a:ext cx="1714512" cy="369332"/>
          </a:xfrm>
          <a:prstGeom prst="rect">
            <a:avLst/>
          </a:prstGeom>
          <a:noFill/>
        </p:spPr>
        <p:txBody>
          <a:bodyPr wrap="square" rtlCol="0">
            <a:spAutoFit/>
          </a:bodyPr>
          <a:lstStyle/>
          <a:p>
            <a:r>
              <a:rPr lang="en-US" altLang="zh-CN" dirty="0" smtClean="0">
                <a:solidFill>
                  <a:schemeClr val="bg1"/>
                </a:solidFill>
              </a:rPr>
              <a:t>Det 2</a:t>
            </a:r>
            <a:endParaRPr lang="zh-CN" altLang="en-US"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Z:\work\G2P\SyncrotronRate.png"/>
          <p:cNvPicPr>
            <a:picLocks noChangeAspect="1" noChangeArrowheads="1"/>
          </p:cNvPicPr>
          <p:nvPr/>
        </p:nvPicPr>
        <p:blipFill>
          <a:blip r:embed="rId2"/>
          <a:srcRect/>
          <a:stretch>
            <a:fillRect/>
          </a:stretch>
        </p:blipFill>
        <p:spPr bwMode="auto">
          <a:xfrm>
            <a:off x="285720" y="571480"/>
            <a:ext cx="8572560" cy="6003336"/>
          </a:xfrm>
          <a:prstGeom prst="rect">
            <a:avLst/>
          </a:prstGeom>
          <a:noFill/>
        </p:spPr>
      </p:pic>
      <p:sp>
        <p:nvSpPr>
          <p:cNvPr id="2" name="标题 1"/>
          <p:cNvSpPr>
            <a:spLocks noGrp="1"/>
          </p:cNvSpPr>
          <p:nvPr>
            <p:ph type="title"/>
          </p:nvPr>
        </p:nvSpPr>
        <p:spPr>
          <a:xfrm>
            <a:off x="357158" y="142852"/>
            <a:ext cx="8229600" cy="357190"/>
          </a:xfrm>
        </p:spPr>
        <p:txBody>
          <a:bodyPr>
            <a:noAutofit/>
          </a:bodyPr>
          <a:lstStyle/>
          <a:p>
            <a:r>
              <a:rPr lang="en-US" altLang="zh-CN" sz="3200" dirty="0" smtClean="0"/>
              <a:t>Chicane Sycrotron Rates</a:t>
            </a:r>
            <a:endParaRPr lang="zh-CN" altLang="en-US" sz="3200" dirty="0"/>
          </a:p>
        </p:txBody>
      </p:sp>
      <p:sp>
        <p:nvSpPr>
          <p:cNvPr id="3" name="内容占位符 2"/>
          <p:cNvSpPr>
            <a:spLocks noGrp="1"/>
          </p:cNvSpPr>
          <p:nvPr>
            <p:ph idx="1"/>
          </p:nvPr>
        </p:nvSpPr>
        <p:spPr>
          <a:xfrm>
            <a:off x="4429124" y="3643314"/>
            <a:ext cx="4500594" cy="2857520"/>
          </a:xfrm>
        </p:spPr>
        <p:txBody>
          <a:bodyPr>
            <a:normAutofit fontScale="92500" lnSpcReduction="20000"/>
          </a:bodyPr>
          <a:lstStyle/>
          <a:p>
            <a:r>
              <a:rPr lang="en-US" altLang="zh-CN" dirty="0" smtClean="0">
                <a:solidFill>
                  <a:srgbClr val="FF0000"/>
                </a:solidFill>
              </a:rPr>
              <a:t>Conclusion:</a:t>
            </a:r>
          </a:p>
          <a:p>
            <a:pPr marL="514350" indent="-514350">
              <a:buFont typeface="+mj-lt"/>
              <a:buAutoNum type="arabicPeriod"/>
            </a:pPr>
            <a:r>
              <a:rPr lang="en-US" altLang="zh-CN" sz="2600" dirty="0" smtClean="0">
                <a:solidFill>
                  <a:srgbClr val="FF0000"/>
                </a:solidFill>
              </a:rPr>
              <a:t>The Rate is small enough comparing to the beam electron</a:t>
            </a:r>
          </a:p>
          <a:p>
            <a:pPr marL="514350" indent="-514350">
              <a:buFont typeface="+mj-lt"/>
              <a:buAutoNum type="arabicPeriod"/>
            </a:pPr>
            <a:r>
              <a:rPr lang="en-US" altLang="zh-CN" sz="2600" dirty="0" smtClean="0">
                <a:solidFill>
                  <a:srgbClr val="FF0000"/>
                </a:solidFill>
              </a:rPr>
              <a:t>Photon energy is at KeV level</a:t>
            </a:r>
          </a:p>
          <a:p>
            <a:pPr marL="514350" indent="-514350">
              <a:buFont typeface="+mj-lt"/>
              <a:buAutoNum type="arabicPeriod"/>
            </a:pPr>
            <a:r>
              <a:rPr lang="en-US" altLang="zh-CN" sz="2600" dirty="0" smtClean="0">
                <a:solidFill>
                  <a:srgbClr val="FF0000"/>
                </a:solidFill>
              </a:rPr>
              <a:t>Total radiation power is very small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582594"/>
          </a:xfrm>
        </p:spPr>
        <p:txBody>
          <a:bodyPr>
            <a:normAutofit fontScale="90000"/>
          </a:bodyPr>
          <a:lstStyle/>
          <a:p>
            <a:r>
              <a:rPr lang="en-US" altLang="zh-CN" dirty="0" smtClean="0"/>
              <a:t>Bremstrahlung simulation</a:t>
            </a:r>
            <a:endParaRPr lang="zh-CN" altLang="en-US" dirty="0"/>
          </a:p>
        </p:txBody>
      </p:sp>
      <p:pic>
        <p:nvPicPr>
          <p:cNvPr id="11266" name="Picture 2" descr="Z:\work\G2P\Syncrotron\HRSMC_v0.98_p05\HRSMC_v0.98_p05_Chicane_10events.png"/>
          <p:cNvPicPr>
            <a:picLocks noChangeAspect="1" noChangeArrowheads="1"/>
          </p:cNvPicPr>
          <p:nvPr/>
        </p:nvPicPr>
        <p:blipFill>
          <a:blip r:embed="rId2"/>
          <a:srcRect t="12421" b="9503"/>
          <a:stretch>
            <a:fillRect/>
          </a:stretch>
        </p:blipFill>
        <p:spPr bwMode="auto">
          <a:xfrm>
            <a:off x="714348" y="928670"/>
            <a:ext cx="7429552" cy="3143272"/>
          </a:xfrm>
          <a:prstGeom prst="rect">
            <a:avLst/>
          </a:prstGeom>
          <a:noFill/>
        </p:spPr>
      </p:pic>
      <p:sp>
        <p:nvSpPr>
          <p:cNvPr id="5" name="TextBox 4"/>
          <p:cNvSpPr txBox="1"/>
          <p:nvPr/>
        </p:nvSpPr>
        <p:spPr>
          <a:xfrm>
            <a:off x="571472" y="4143380"/>
            <a:ext cx="8215370" cy="2554545"/>
          </a:xfrm>
          <a:prstGeom prst="rect">
            <a:avLst/>
          </a:prstGeom>
          <a:noFill/>
        </p:spPr>
        <p:txBody>
          <a:bodyPr wrap="square" rtlCol="0">
            <a:spAutoFit/>
          </a:bodyPr>
          <a:lstStyle/>
          <a:p>
            <a:r>
              <a:rPr lang="en-US" altLang="zh-CN" sz="2000" dirty="0" smtClean="0"/>
              <a:t>Lot of photons are created inside the target chamber and even more are created when beam is hiting the local dump! But they are backward photons. In this bremstrahlung simulation, we only consider those photons from either the scattering chamber (windows and coils) or from the target itself. </a:t>
            </a:r>
          </a:p>
          <a:p>
            <a:r>
              <a:rPr lang="en-US" altLang="zh-CN" sz="2000" dirty="0" smtClean="0"/>
              <a:t>We simulated 2 situation, one is for beam goes to Hall A dump the other is for beam goes to local dump. See details in the next several pages. </a:t>
            </a:r>
            <a:endParaRPr lang="zh-CN" alt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214290"/>
            <a:ext cx="8229600" cy="571504"/>
          </a:xfrm>
        </p:spPr>
        <p:txBody>
          <a:bodyPr>
            <a:noAutofit/>
          </a:bodyPr>
          <a:lstStyle/>
          <a:p>
            <a:r>
              <a:rPr lang="en-US" altLang="zh-CN" sz="3200" dirty="0" smtClean="0"/>
              <a:t>Bremstrahlung, </a:t>
            </a:r>
            <a:r>
              <a:rPr lang="en-US" altLang="zh-CN" sz="3200" dirty="0" smtClean="0"/>
              <a:t>Beam Goes to Hall A Dump</a:t>
            </a:r>
            <a:endParaRPr lang="zh-CN" altLang="en-US" sz="3200" dirty="0"/>
          </a:p>
        </p:txBody>
      </p:sp>
      <p:sp>
        <p:nvSpPr>
          <p:cNvPr id="4" name="TextBox 3"/>
          <p:cNvSpPr txBox="1"/>
          <p:nvPr/>
        </p:nvSpPr>
        <p:spPr>
          <a:xfrm>
            <a:off x="571472" y="928670"/>
            <a:ext cx="7143800" cy="369332"/>
          </a:xfrm>
          <a:prstGeom prst="rect">
            <a:avLst/>
          </a:prstGeom>
          <a:noFill/>
        </p:spPr>
        <p:txBody>
          <a:bodyPr wrap="square" rtlCol="0">
            <a:spAutoFit/>
          </a:bodyPr>
          <a:lstStyle/>
          <a:p>
            <a:r>
              <a:rPr lang="en-US" altLang="zh-CN" dirty="0" smtClean="0"/>
              <a:t>5T target field,E=2.257</a:t>
            </a:r>
            <a:endParaRPr lang="zh-CN" altLang="en-US" dirty="0"/>
          </a:p>
        </p:txBody>
      </p:sp>
      <p:pic>
        <p:nvPicPr>
          <p:cNvPr id="5122" name="Picture 2" descr="Z:\work\G2P\HRSMC\RunHRSMC\Bremsstrahlung\bremresult_HallAdump_20111119\beforedump\gamma_E2.257.png"/>
          <p:cNvPicPr>
            <a:picLocks noChangeAspect="1" noChangeArrowheads="1"/>
          </p:cNvPicPr>
          <p:nvPr/>
        </p:nvPicPr>
        <p:blipFill>
          <a:blip r:embed="rId2"/>
          <a:srcRect/>
          <a:stretch>
            <a:fillRect/>
          </a:stretch>
        </p:blipFill>
        <p:spPr bwMode="auto">
          <a:xfrm>
            <a:off x="642910" y="1500174"/>
            <a:ext cx="8023860" cy="477964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42852"/>
            <a:ext cx="8401080" cy="511156"/>
          </a:xfrm>
        </p:spPr>
        <p:txBody>
          <a:bodyPr>
            <a:normAutofit fontScale="90000"/>
          </a:bodyPr>
          <a:lstStyle/>
          <a:p>
            <a:r>
              <a:rPr lang="en-US" altLang="zh-CN" sz="3600" dirty="0" smtClean="0"/>
              <a:t>Photon Rates @ 635 mm downstream</a:t>
            </a:r>
            <a:endParaRPr lang="zh-CN" altLang="en-US" sz="3600" dirty="0"/>
          </a:p>
        </p:txBody>
      </p:sp>
      <p:pic>
        <p:nvPicPr>
          <p:cNvPr id="4" name="Picture 3" descr="Z:\work\G2P\HRSMC\RunHRSMC\Bremsstrahlung\bremresult_HallAdump_20111119\beforedump\gamma_rates_total_E2.257.png"/>
          <p:cNvPicPr>
            <a:picLocks noChangeAspect="1" noChangeArrowheads="1"/>
          </p:cNvPicPr>
          <p:nvPr/>
        </p:nvPicPr>
        <p:blipFill>
          <a:blip r:embed="rId2"/>
          <a:srcRect/>
          <a:stretch>
            <a:fillRect/>
          </a:stretch>
        </p:blipFill>
        <p:spPr bwMode="auto">
          <a:xfrm>
            <a:off x="285720" y="1000108"/>
            <a:ext cx="8641080" cy="5147310"/>
          </a:xfrm>
          <a:prstGeom prst="rect">
            <a:avLst/>
          </a:prstGeom>
          <a:noFill/>
        </p:spPr>
      </p:pic>
      <p:sp>
        <p:nvSpPr>
          <p:cNvPr id="7" name="TextBox 6"/>
          <p:cNvSpPr txBox="1"/>
          <p:nvPr/>
        </p:nvSpPr>
        <p:spPr>
          <a:xfrm>
            <a:off x="714348" y="642918"/>
            <a:ext cx="7143800" cy="369332"/>
          </a:xfrm>
          <a:prstGeom prst="rect">
            <a:avLst/>
          </a:prstGeom>
          <a:noFill/>
        </p:spPr>
        <p:txBody>
          <a:bodyPr wrap="square" rtlCol="0">
            <a:spAutoFit/>
          </a:bodyPr>
          <a:lstStyle/>
          <a:p>
            <a:r>
              <a:rPr lang="en-US" altLang="zh-CN" dirty="0" smtClean="0"/>
              <a:t>5T target field,E=2.257, Beam goes to Hall A dump</a:t>
            </a:r>
            <a:endParaRPr lang="zh-CN" altLang="en-US" dirty="0"/>
          </a:p>
        </p:txBody>
      </p:sp>
      <p:sp>
        <p:nvSpPr>
          <p:cNvPr id="8" name="TextBox 7"/>
          <p:cNvSpPr txBox="1"/>
          <p:nvPr/>
        </p:nvSpPr>
        <p:spPr>
          <a:xfrm>
            <a:off x="285720" y="6000768"/>
            <a:ext cx="8715436" cy="646331"/>
          </a:xfrm>
          <a:prstGeom prst="rect">
            <a:avLst/>
          </a:prstGeom>
          <a:noFill/>
        </p:spPr>
        <p:txBody>
          <a:bodyPr wrap="square" rtlCol="0">
            <a:spAutoFit/>
          </a:bodyPr>
          <a:lstStyle/>
          <a:p>
            <a:r>
              <a:rPr lang="en-US" altLang="zh-CN" dirty="0" smtClean="0"/>
              <a:t>Most of these photons will be blocked by the local dump or its stand. Part of them will go from the top and bottom then hit the septum iron block.  </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42852"/>
            <a:ext cx="8401080" cy="654032"/>
          </a:xfrm>
        </p:spPr>
        <p:txBody>
          <a:bodyPr>
            <a:normAutofit/>
          </a:bodyPr>
          <a:lstStyle/>
          <a:p>
            <a:r>
              <a:rPr lang="en-US" altLang="zh-CN" sz="3200" dirty="0" smtClean="0"/>
              <a:t>Photon Rates behind the local dump</a:t>
            </a:r>
            <a:endParaRPr lang="zh-CN" altLang="en-US" sz="3200" dirty="0"/>
          </a:p>
        </p:txBody>
      </p:sp>
      <p:pic>
        <p:nvPicPr>
          <p:cNvPr id="4" name="Picture 3" descr="Z:\work\G2P\HRSMC\RunHRSMC\Bremsstrahlung\bremresult_HallAdump_20111119\beforedump\gamma_rates_total_E2.257.png"/>
          <p:cNvPicPr>
            <a:picLocks noChangeAspect="1" noChangeArrowheads="1"/>
          </p:cNvPicPr>
          <p:nvPr/>
        </p:nvPicPr>
        <p:blipFill>
          <a:blip r:embed="rId2"/>
          <a:stretch>
            <a:fillRect/>
          </a:stretch>
        </p:blipFill>
        <p:spPr bwMode="auto">
          <a:xfrm>
            <a:off x="285720" y="1000108"/>
            <a:ext cx="8641080" cy="5147310"/>
          </a:xfrm>
          <a:prstGeom prst="rect">
            <a:avLst/>
          </a:prstGeom>
          <a:noFill/>
        </p:spPr>
      </p:pic>
      <p:sp>
        <p:nvSpPr>
          <p:cNvPr id="6" name="TextBox 5"/>
          <p:cNvSpPr txBox="1"/>
          <p:nvPr/>
        </p:nvSpPr>
        <p:spPr>
          <a:xfrm>
            <a:off x="214282" y="6000768"/>
            <a:ext cx="8715404" cy="646331"/>
          </a:xfrm>
          <a:prstGeom prst="rect">
            <a:avLst/>
          </a:prstGeom>
          <a:noFill/>
        </p:spPr>
        <p:txBody>
          <a:bodyPr wrap="square" rtlCol="0">
            <a:spAutoFit/>
          </a:bodyPr>
          <a:lstStyle/>
          <a:p>
            <a:r>
              <a:rPr lang="en-US" altLang="zh-CN" dirty="0" smtClean="0"/>
              <a:t>Most of these photons will be blocked by the septum iron block or the copper coils. The septum iron block covers +/-700 mm in X, +/-422 mm in Y.   </a:t>
            </a:r>
            <a:endParaRPr lang="zh-CN" altLang="en-US" dirty="0"/>
          </a:p>
        </p:txBody>
      </p:sp>
      <p:sp>
        <p:nvSpPr>
          <p:cNvPr id="5" name="TextBox 4"/>
          <p:cNvSpPr txBox="1"/>
          <p:nvPr/>
        </p:nvSpPr>
        <p:spPr>
          <a:xfrm>
            <a:off x="642910" y="714356"/>
            <a:ext cx="7143800" cy="369332"/>
          </a:xfrm>
          <a:prstGeom prst="rect">
            <a:avLst/>
          </a:prstGeom>
          <a:noFill/>
        </p:spPr>
        <p:txBody>
          <a:bodyPr wrap="square" rtlCol="0">
            <a:spAutoFit/>
          </a:bodyPr>
          <a:lstStyle/>
          <a:p>
            <a:r>
              <a:rPr lang="en-US" altLang="zh-CN" dirty="0" smtClean="0"/>
              <a:t>5T target field,E=2.257, Beam goes to Hall A dump</a:t>
            </a:r>
            <a:endParaRPr lang="zh-CN" altLang="en-US"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1247</Words>
  <Application>Microsoft Office PowerPoint</Application>
  <PresentationFormat>全屏显示(4:3)</PresentationFormat>
  <Paragraphs>97</Paragraphs>
  <Slides>18</Slides>
  <Notes>0</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Question and Answer</vt:lpstr>
      <vt:lpstr>幻灯片 2</vt:lpstr>
      <vt:lpstr>c) Where the "photon" beam produced goes - and what it hits.</vt:lpstr>
      <vt:lpstr>Sycrotron Radiation from Chicane </vt:lpstr>
      <vt:lpstr>Chicane Sycrotron Rates</vt:lpstr>
      <vt:lpstr>Bremstrahlung simulation</vt:lpstr>
      <vt:lpstr>Bremstrahlung, Beam Goes to Hall A Dump</vt:lpstr>
      <vt:lpstr>Photon Rates @ 635 mm downstream</vt:lpstr>
      <vt:lpstr>Photon Rates behind the local dump</vt:lpstr>
      <vt:lpstr>Bremstrahlung, Beam Goes to Local Dump</vt:lpstr>
      <vt:lpstr>Photon Rates @ 635 mm downstream</vt:lpstr>
      <vt:lpstr>Photon Rates behind the local dump</vt:lpstr>
      <vt:lpstr>d) Where the inelastic "sheet of flame" (the fan of in-elastics sweep out of the target/magnet) goes and what structures it hits.</vt:lpstr>
      <vt:lpstr>With(Left) and Without(Right) Coils and Scattering Chamber Geometry</vt:lpstr>
      <vt:lpstr>Where the scattered electrons and their children go?</vt:lpstr>
      <vt:lpstr>幻灯片 16</vt:lpstr>
      <vt:lpstr>幻灯片 17</vt:lpstr>
      <vt:lpstr>幻灯片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Jixie Zhang</dc:creator>
  <cp:lastModifiedBy>Jixie Zhang</cp:lastModifiedBy>
  <cp:revision>25</cp:revision>
  <dcterms:created xsi:type="dcterms:W3CDTF">2012-01-10T14:05:14Z</dcterms:created>
  <dcterms:modified xsi:type="dcterms:W3CDTF">2012-01-10T17:41:33Z</dcterms:modified>
</cp:coreProperties>
</file>