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74" r:id="rId2"/>
    <p:sldId id="269" r:id="rId3"/>
    <p:sldId id="284" r:id="rId4"/>
    <p:sldId id="258" r:id="rId5"/>
    <p:sldId id="277" r:id="rId6"/>
    <p:sldId id="275" r:id="rId7"/>
    <p:sldId id="276" r:id="rId8"/>
    <p:sldId id="279" r:id="rId9"/>
    <p:sldId id="282" r:id="rId10"/>
    <p:sldId id="278" r:id="rId11"/>
    <p:sldId id="273" r:id="rId12"/>
    <p:sldId id="267" r:id="rId13"/>
    <p:sldId id="280" r:id="rId14"/>
    <p:sldId id="281" r:id="rId15"/>
    <p:sldId id="283" r:id="rId16"/>
    <p:sldId id="262" r:id="rId17"/>
    <p:sldId id="263" r:id="rId18"/>
    <p:sldId id="264" r:id="rId19"/>
    <p:sldId id="265" r:id="rId20"/>
    <p:sldId id="285" r:id="rId21"/>
    <p:sldId id="266" r:id="rId22"/>
    <p:sldId id="287" r:id="rId23"/>
    <p:sldId id="286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512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22" autoAdjust="0"/>
    <p:restoredTop sz="86126" autoAdjust="0"/>
  </p:normalViewPr>
  <p:slideViewPr>
    <p:cSldViewPr snapToGrid="0">
      <p:cViewPr varScale="1">
        <p:scale>
          <a:sx n="83" d="100"/>
          <a:sy n="83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502" y="-12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95844-B8F1-479D-A242-2DFDEA80674E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A35DD-D53E-40A0-9181-000F786E0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</a:t>
            </a:r>
            <a:r>
              <a:rPr lang="en-US" baseline="0" dirty="0" smtClean="0"/>
              <a:t> schematic. The first blue box is the slow raster that was installed  in the room left by the removal of EP. The local dump </a:t>
            </a:r>
          </a:p>
          <a:p>
            <a:r>
              <a:rPr lang="en-US" baseline="0" dirty="0" smtClean="0"/>
              <a:t>Is shown as a red rectangle going to floor, in practice it does not. It is a number of tungsten plugs inserted in the front mouth of the </a:t>
            </a:r>
          </a:p>
          <a:p>
            <a:r>
              <a:rPr lang="en-US" baseline="0" dirty="0" smtClean="0"/>
              <a:t>Septum magnet at the appropriate locations.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 the 1H04 girder (the inverted girder), the H04A quad is gone. Correctors are still there. There is a harp there.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FZ magnet</a:t>
            </a:r>
            <a:r>
              <a:rPr lang="en-US" baseline="0" dirty="0" smtClean="0"/>
              <a:t> type  </a:t>
            </a:r>
            <a:r>
              <a:rPr lang="en-US" dirty="0" smtClean="0"/>
              <a:t>is a modified BZ magnet with</a:t>
            </a:r>
            <a:r>
              <a:rPr lang="en-US" baseline="0" dirty="0" smtClean="0"/>
              <a:t> a larger vacuum chamber (9.6 inches instead of 5.5) .  FZ2 is on a vertical moving stand. </a:t>
            </a:r>
          </a:p>
          <a:p>
            <a:r>
              <a:rPr lang="en-US" baseline="0" dirty="0" smtClean="0"/>
              <a:t>Only two runs are going to the local dump. </a:t>
            </a:r>
          </a:p>
          <a:p>
            <a:r>
              <a:rPr lang="en-US" baseline="0" dirty="0" smtClean="0"/>
              <a:t>The rest is to the main dump. Precise values for the beam on local dump were determined by A. </a:t>
            </a:r>
            <a:r>
              <a:rPr lang="en-US" baseline="0" dirty="0" err="1" smtClean="0"/>
              <a:t>Gavalya</a:t>
            </a:r>
            <a:r>
              <a:rPr lang="en-US" baseline="0" dirty="0" smtClean="0"/>
              <a:t> by importing orbits into the CAD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</a:t>
            </a:r>
            <a:r>
              <a:rPr lang="en-US" baseline="0" dirty="0" smtClean="0"/>
              <a:t> is field same for runs of different energies?</a:t>
            </a:r>
          </a:p>
          <a:p>
            <a:r>
              <a:rPr lang="en-US" baseline="0" dirty="0" smtClean="0"/>
              <a:t>Answer:</a:t>
            </a:r>
          </a:p>
          <a:p>
            <a:r>
              <a:rPr lang="en-US" baseline="0" dirty="0" smtClean="0"/>
              <a:t>  What is constrained is the elevation and angle at target. One knob is the deflection at first magnet, (second magnet is constrained )</a:t>
            </a:r>
          </a:p>
          <a:p>
            <a:r>
              <a:rPr lang="en-US" baseline="0" dirty="0" smtClean="0"/>
              <a:t>And other knob is elevation of second.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Turns out that as long as we are compensating for same target field (combination of field and angle of solenoid),we end up with same constraints and fields</a:t>
            </a:r>
          </a:p>
          <a:p>
            <a:r>
              <a:rPr lang="en-US" baseline="0" dirty="0" smtClean="0"/>
              <a:t> since deflections scales with energy.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Exact fields will be adjusted during commissioning in order to get beam on target at correct location.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Notice that as a consequence, we only have to commission a few configurations. Changing energy simply will mean scaling the quads and correctors.</a:t>
            </a:r>
          </a:p>
          <a:p>
            <a:r>
              <a:rPr lang="en-US" baseline="0" dirty="0" smtClean="0"/>
              <a:t>The main dipoles will stay the same.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Currents were calculated using field maps obtained by measurements carried out by K. Baggett.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Detailed ATLIS will be given for OPS</a:t>
            </a:r>
            <a:r>
              <a:rPr lang="en-US" baseline="0" dirty="0" smtClean="0"/>
              <a:t> to follow. I will be in the control room to oversee initial tuning.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chicane</a:t>
            </a:r>
            <a:r>
              <a:rPr lang="en-US" baseline="0" dirty="0" smtClean="0"/>
              <a:t> is designed to present the beam at the Hall A target with an angle such that it satisfies kinematics required for the </a:t>
            </a:r>
          </a:p>
          <a:p>
            <a:r>
              <a:rPr lang="en-US" baseline="0" dirty="0" smtClean="0"/>
              <a:t>Physics setup. In most cases this is equivalent to setting up the chicane such that the main beam exits the target with zero outgoing angle and</a:t>
            </a:r>
          </a:p>
          <a:p>
            <a:r>
              <a:rPr lang="en-US" baseline="0" dirty="0" smtClean="0"/>
              <a:t> go to the main dump. When not possible, we also can send it to a local dump.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 win</a:t>
            </a:r>
            <a:r>
              <a:rPr lang="en-US" baseline="0" dirty="0" smtClean="0"/>
              <a:t>dows are aluminum.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</a:t>
            </a:r>
            <a:r>
              <a:rPr lang="en-US" baseline="0" dirty="0" smtClean="0"/>
              <a:t> a schematic.  More details in R. Wines talk. Red spots is the beam for the 3 different runs going to the local dump. </a:t>
            </a:r>
          </a:p>
          <a:p>
            <a:r>
              <a:rPr lang="en-US" baseline="0" dirty="0" smtClean="0"/>
              <a:t>All parts of the dump are made of tungsten.  The 1.159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/c /90 degrees/5.01T run is not listed in the physics run on slide 11 but is </a:t>
            </a:r>
          </a:p>
          <a:p>
            <a:r>
              <a:rPr lang="en-US" baseline="0" dirty="0" smtClean="0"/>
              <a:t>Being considered for optics calibration and may be used.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Straight mode commissioning mostly done. What’s left to do is to calibrate </a:t>
            </a:r>
            <a:r>
              <a:rPr lang="en-US" baseline="0" dirty="0" err="1" smtClean="0"/>
              <a:t>bpm</a:t>
            </a:r>
            <a:r>
              <a:rPr lang="en-US" baseline="0" dirty="0" smtClean="0"/>
              <a:t> offsets relative to the harp.  </a:t>
            </a:r>
          </a:p>
          <a:p>
            <a:r>
              <a:rPr lang="en-US" baseline="0" dirty="0" smtClean="0"/>
              <a:t>Raster checks have to be done as well.  We checked that </a:t>
            </a:r>
            <a:r>
              <a:rPr lang="en-US" baseline="0" dirty="0" err="1" smtClean="0"/>
              <a:t>rasters</a:t>
            </a:r>
            <a:r>
              <a:rPr lang="en-US" baseline="0" dirty="0" smtClean="0"/>
              <a:t> were working. Green means we did it already.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 thicker harp wires.</a:t>
            </a:r>
          </a:p>
          <a:p>
            <a:r>
              <a:rPr lang="en-US" dirty="0" smtClean="0"/>
              <a:t>Lining up the 1H05</a:t>
            </a:r>
            <a:r>
              <a:rPr lang="en-US" baseline="0" dirty="0" smtClean="0"/>
              <a:t> viewer</a:t>
            </a:r>
          </a:p>
          <a:p>
            <a:r>
              <a:rPr lang="en-US" baseline="0" dirty="0" smtClean="0"/>
              <a:t>Beam is matched optimally, can be seen on dump with currents as low as 0.5 </a:t>
            </a:r>
            <a:r>
              <a:rPr lang="en-US" baseline="0" dirty="0" err="1" smtClean="0"/>
              <a:t>uamps</a:t>
            </a:r>
            <a:r>
              <a:rPr lang="en-US" baseline="0" dirty="0" smtClean="0"/>
              <a:t>, used to require 5 to 10 </a:t>
            </a:r>
            <a:r>
              <a:rPr lang="en-US" baseline="0" dirty="0" err="1" smtClean="0"/>
              <a:t>microamps</a:t>
            </a:r>
            <a:r>
              <a:rPr lang="en-US" baseline="0" dirty="0" smtClean="0"/>
              <a:t>. Will</a:t>
            </a:r>
          </a:p>
          <a:p>
            <a:r>
              <a:rPr lang="en-US" baseline="0" dirty="0" smtClean="0"/>
              <a:t> make chicane commissioning much easier.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Fits in the range of the </a:t>
            </a:r>
            <a:r>
              <a:rPr lang="en-US" dirty="0" err="1" smtClean="0"/>
              <a:t>rasters</a:t>
            </a:r>
            <a:r>
              <a:rPr lang="en-US" dirty="0" smtClean="0"/>
              <a:t>. Can increase slow raster easily in</a:t>
            </a:r>
            <a:r>
              <a:rPr lang="en-US" baseline="0" dirty="0" smtClean="0"/>
              <a:t> order to relax fast raster a bit.</a:t>
            </a:r>
          </a:p>
          <a:p>
            <a:r>
              <a:rPr lang="en-US" baseline="0" dirty="0" smtClean="0"/>
              <a:t> We used both </a:t>
            </a:r>
            <a:r>
              <a:rPr lang="en-US" baseline="0" dirty="0" err="1" smtClean="0"/>
              <a:t>rasters</a:t>
            </a:r>
            <a:r>
              <a:rPr lang="en-US" baseline="0" dirty="0" smtClean="0"/>
              <a:t> successfully during the first commissioning.  We did not do a formal check at the target yet but did check</a:t>
            </a:r>
          </a:p>
          <a:p>
            <a:r>
              <a:rPr lang="en-US" baseline="0" dirty="0" smtClean="0"/>
              <a:t> their functionality. The reason we did not do the formal check is that we had problems with the harps.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chicane</a:t>
            </a:r>
            <a:r>
              <a:rPr lang="en-US" baseline="0" dirty="0" smtClean="0"/>
              <a:t> is designed to present the beam at the Hall A target with an angle such that it satisfies kinematics required for the </a:t>
            </a:r>
          </a:p>
          <a:p>
            <a:r>
              <a:rPr lang="en-US" baseline="0" dirty="0" smtClean="0"/>
              <a:t>Physics setup. In most cases this is equivalent to setting up the chicane such that the main beam exits the target with zero outgoing angle and</a:t>
            </a:r>
          </a:p>
          <a:p>
            <a:r>
              <a:rPr lang="en-US" baseline="0" dirty="0" smtClean="0"/>
              <a:t> go to the main dump. When not possible, we also can send it to a local dump.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baseline="0" dirty="0" smtClean="0"/>
              <a:t>Already done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Just need the harps to work and then easy to do.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Follows from 1) and 2)</a:t>
            </a:r>
            <a:br>
              <a:rPr lang="en-US" baseline="0" dirty="0" smtClean="0"/>
            </a:b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We will start with chicane in straight-thru to do these steps.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chicane is</a:t>
            </a:r>
            <a:r>
              <a:rPr lang="en-US" baseline="0" dirty="0" smtClean="0"/>
              <a:t> constrained by: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We want the beam to intersect target at </a:t>
            </a:r>
            <a:r>
              <a:rPr lang="en-US" baseline="0" dirty="0" err="1" smtClean="0"/>
              <a:t>beamline</a:t>
            </a:r>
            <a:r>
              <a:rPr lang="en-US" baseline="0" dirty="0" smtClean="0"/>
              <a:t> elevation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We want to present the beam with a specific angle (in many cases such that at the exit, there is no outgoing angle)</a:t>
            </a:r>
          </a:p>
          <a:p>
            <a:pPr marL="228600" indent="-228600">
              <a:buNone/>
            </a:pPr>
            <a:endParaRPr lang="en-US" dirty="0" smtClean="0"/>
          </a:p>
          <a:p>
            <a:pPr marL="228600" indent="-228600">
              <a:buNone/>
            </a:pPr>
            <a:r>
              <a:rPr lang="en-US" dirty="0" smtClean="0"/>
              <a:t>A</a:t>
            </a:r>
            <a:r>
              <a:rPr lang="en-US" baseline="0" dirty="0" smtClean="0"/>
              <a:t> spreadsheet was developed to interactively calculate the magnet </a:t>
            </a:r>
            <a:r>
              <a:rPr lang="en-US" baseline="0" dirty="0" err="1" smtClean="0"/>
              <a:t>setpoints</a:t>
            </a:r>
            <a:r>
              <a:rPr lang="en-US" baseline="0" dirty="0" smtClean="0"/>
              <a:t> and the FZ2 elevation.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During commissioning we can use that to find which adjustments are needed on magnets to lower/raise beam.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Runs with non-zero outgoing angles, go to the local dump</a:t>
            </a:r>
            <a:r>
              <a:rPr lang="en-US" baseline="0" dirty="0" smtClean="0"/>
              <a:t> that is located in the entrance of the septum magnet. This dump is limited to 400 Watts. Not shown is the longitudinal polarization run which is essentially a straight-thru run with chicane magnets powered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A35DD-D53E-40A0-9181-000F786E08E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4416358" y="6477000"/>
            <a:ext cx="2470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Y.</a:t>
            </a:r>
            <a:r>
              <a:rPr lang="en-US" sz="1000" baseline="0" dirty="0" smtClean="0"/>
              <a:t> R. Roblin, G2P review , 1/17/2011 2011</a:t>
            </a:r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r>
              <a:rPr lang="en-US" dirty="0" smtClean="0"/>
              <a:t>HALLA G2P readiness review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70222" y="5317067"/>
            <a:ext cx="267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Yves </a:t>
            </a:r>
            <a:r>
              <a:rPr lang="en-US" dirty="0" err="1" smtClean="0"/>
              <a:t>Roblin</a:t>
            </a:r>
            <a:r>
              <a:rPr lang="en-US" dirty="0" smtClean="0"/>
              <a:t>, CASA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469296" y="5989982"/>
            <a:ext cx="7772400" cy="1143000"/>
          </a:xfrm>
        </p:spPr>
        <p:txBody>
          <a:bodyPr/>
          <a:lstStyle/>
          <a:p>
            <a:r>
              <a:rPr lang="en-US" dirty="0" smtClean="0"/>
              <a:t>Chicane calculations</a:t>
            </a:r>
            <a:endParaRPr lang="en-US" dirty="0"/>
          </a:p>
        </p:txBody>
      </p:sp>
      <p:pic>
        <p:nvPicPr>
          <p:cNvPr id="3" name="Picture 2" descr="elev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405" y="668740"/>
            <a:ext cx="6797991" cy="55761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0329" y="2029000"/>
            <a:ext cx="7875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</a:t>
            </a:r>
            <a:r>
              <a:rPr lang="en-US" dirty="0" err="1" smtClean="0"/>
              <a:t>setpoints</a:t>
            </a:r>
            <a:r>
              <a:rPr lang="en-US" dirty="0" smtClean="0"/>
              <a:t> such that elevation is zero at closing of chicane.</a:t>
            </a:r>
          </a:p>
          <a:p>
            <a:r>
              <a:rPr lang="en-US" dirty="0" smtClean="0"/>
              <a:t>Incoming angle is compensated by  field of target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688" y="3186585"/>
            <a:ext cx="74912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Done via a spreadsheet. Results imported to </a:t>
            </a:r>
            <a:r>
              <a:rPr lang="en-US" dirty="0" err="1" smtClean="0"/>
              <a:t>Optim</a:t>
            </a:r>
            <a:r>
              <a:rPr lang="en-US" dirty="0" smtClean="0"/>
              <a:t> for full</a:t>
            </a:r>
          </a:p>
          <a:p>
            <a:r>
              <a:rPr lang="en-US" dirty="0" smtClean="0"/>
              <a:t>Orbit.</a:t>
            </a:r>
          </a:p>
          <a:p>
            <a:endParaRPr lang="en-US" dirty="0" smtClean="0"/>
          </a:p>
          <a:p>
            <a:r>
              <a:rPr lang="en-US" dirty="0" smtClean="0"/>
              <a:t>Tracked into ELEGANT for </a:t>
            </a:r>
            <a:r>
              <a:rPr lang="en-US" dirty="0" err="1" smtClean="0"/>
              <a:t>multipole</a:t>
            </a:r>
            <a:r>
              <a:rPr lang="en-US" dirty="0" smtClean="0"/>
              <a:t> estimation</a:t>
            </a:r>
          </a:p>
          <a:p>
            <a:endParaRPr lang="en-US" dirty="0" smtClean="0"/>
          </a:p>
          <a:p>
            <a:r>
              <a:rPr lang="en-US" dirty="0" smtClean="0"/>
              <a:t>Checked with GEANT and full field map of target solenoid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535675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Chicane design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15685" y="947059"/>
          <a:ext cx="8534400" cy="4662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Target </a:t>
                      </a:r>
                      <a:r>
                        <a:rPr lang="el-GR" dirty="0" smtClean="0"/>
                        <a:t>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Run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Incoming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dirty="0" smtClean="0"/>
                        <a:t>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Tilting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Outgoing </a:t>
                      </a:r>
                      <a:r>
                        <a:rPr lang="el-GR" dirty="0" smtClean="0"/>
                        <a:t>θ</a:t>
                      </a:r>
                      <a:endParaRPr lang="en-US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1.159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1.159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0.7185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1.706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0.9763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0.4881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1.706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410754">
                <a:tc>
                  <a:txBody>
                    <a:bodyPr/>
                    <a:lstStyle/>
                    <a:p>
                      <a:r>
                        <a:rPr lang="en-US" dirty="0" smtClean="0"/>
                        <a:t>2.257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2.257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0.7381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2.257 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-6.079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2.257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1.4793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0.7396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3.355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3.355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4029" y="0"/>
            <a:ext cx="7772400" cy="1143000"/>
          </a:xfrm>
        </p:spPr>
        <p:txBody>
          <a:bodyPr/>
          <a:lstStyle/>
          <a:p>
            <a:r>
              <a:rPr lang="en-US" dirty="0" smtClean="0"/>
              <a:t>Overview of physics runs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5" y="0"/>
            <a:ext cx="7543799" cy="881743"/>
          </a:xfrm>
        </p:spPr>
        <p:txBody>
          <a:bodyPr/>
          <a:lstStyle/>
          <a:p>
            <a:r>
              <a:rPr lang="en-US" dirty="0" smtClean="0"/>
              <a:t>Beam trajectories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11086" y="5845628"/>
            <a:ext cx="5197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FZ1 fixed, FZ2 on vertical moving stand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0232" y="836314"/>
            <a:ext cx="6528253" cy="474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 bwMode="auto">
          <a:xfrm>
            <a:off x="1545771" y="2177128"/>
            <a:ext cx="936172" cy="1121243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3944" y="1718840"/>
            <a:ext cx="591420" cy="34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FZ2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393372" y="1719928"/>
            <a:ext cx="591420" cy="34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FZ1</a:t>
            </a:r>
            <a:endParaRPr lang="en-US" sz="1600" dirty="0"/>
          </a:p>
        </p:txBody>
      </p:sp>
      <p:sp>
        <p:nvSpPr>
          <p:cNvPr id="23" name="Down Arrow 22"/>
          <p:cNvSpPr/>
          <p:nvPr/>
        </p:nvSpPr>
        <p:spPr bwMode="auto">
          <a:xfrm>
            <a:off x="3429001" y="3429000"/>
            <a:ext cx="125730" cy="1828800"/>
          </a:xfrm>
          <a:prstGeom prst="downArrow">
            <a:avLst/>
          </a:prstGeom>
          <a:solidFill>
            <a:schemeClr val="accent1">
              <a:alpha val="4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126921" y="2177128"/>
            <a:ext cx="936172" cy="1121243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521" y="-92762"/>
            <a:ext cx="7772400" cy="1143000"/>
          </a:xfrm>
        </p:spPr>
        <p:txBody>
          <a:bodyPr/>
          <a:lstStyle/>
          <a:p>
            <a:r>
              <a:rPr lang="en-US" dirty="0" smtClean="0"/>
              <a:t>Magnet </a:t>
            </a:r>
            <a:r>
              <a:rPr lang="en-US" dirty="0" err="1" smtClean="0"/>
              <a:t>setpoints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36107" y="1171717"/>
          <a:ext cx="7871787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571"/>
                <a:gridCol w="1298715"/>
                <a:gridCol w="1060172"/>
                <a:gridCol w="689114"/>
                <a:gridCol w="874643"/>
                <a:gridCol w="874643"/>
                <a:gridCol w="874643"/>
                <a:gridCol w="874643"/>
                <a:gridCol w="8746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Tgt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θin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Θ</a:t>
                      </a:r>
                      <a:r>
                        <a:rPr lang="en-US" sz="1600" dirty="0" smtClean="0"/>
                        <a:t>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B1(</a:t>
                      </a:r>
                      <a:r>
                        <a:rPr lang="en-US" sz="1600" dirty="0" err="1" smtClean="0"/>
                        <a:t>kG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I1(A)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B2(</a:t>
                      </a:r>
                      <a:r>
                        <a:rPr lang="en-US" sz="1600" dirty="0" err="1" smtClean="0"/>
                        <a:t>kG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I2(A)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1159.7625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1159.7625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1706.7625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1706.7625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2257.7625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2257.7625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7/2.5T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2257.7625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2257.7625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3357.7625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3357.7625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7/5.01T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"/>
            <a:ext cx="7772400" cy="11430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0745" y="1157080"/>
            <a:ext cx="861325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Load magnet </a:t>
            </a:r>
            <a:r>
              <a:rPr lang="en-US" dirty="0" err="1" smtClean="0"/>
              <a:t>setpoints</a:t>
            </a:r>
            <a:r>
              <a:rPr lang="en-US" dirty="0" smtClean="0"/>
              <a:t> for quads and dipoles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Establish tune beam to 1H01 viewer with zero incoming angle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Insert 1H05 viewer and adjust MFZ1H05A dipole to </a:t>
            </a:r>
            <a:br>
              <a:rPr lang="en-US" dirty="0" smtClean="0"/>
            </a:br>
            <a:r>
              <a:rPr lang="en-US" dirty="0" smtClean="0"/>
              <a:t>center beam in it.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Retract viewer, adjust MFZ1H05B such that </a:t>
            </a:r>
            <a:r>
              <a:rPr lang="en-US" dirty="0" err="1" smtClean="0"/>
              <a:t>bpms</a:t>
            </a:r>
            <a:r>
              <a:rPr lang="en-US" dirty="0" smtClean="0"/>
              <a:t> IPM1H05A </a:t>
            </a:r>
            <a:br>
              <a:rPr lang="en-US" dirty="0" smtClean="0"/>
            </a:br>
            <a:r>
              <a:rPr lang="en-US" dirty="0" smtClean="0"/>
              <a:t>and IPM1H05B both read zero.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 CW and raise current until seen on dump viewer </a:t>
            </a:r>
            <a:br>
              <a:rPr lang="en-US" dirty="0" smtClean="0"/>
            </a:br>
            <a:r>
              <a:rPr lang="en-US" dirty="0" smtClean="0"/>
              <a:t>(0.5 </a:t>
            </a:r>
            <a:r>
              <a:rPr lang="en-US" dirty="0" err="1" smtClean="0"/>
              <a:t>microamps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Check that beam is centered vertically on viewer. If not, adjust</a:t>
            </a:r>
            <a:br>
              <a:rPr lang="en-US" dirty="0" smtClean="0"/>
            </a:br>
            <a:r>
              <a:rPr lang="en-US" dirty="0" smtClean="0"/>
              <a:t>MFZ1H05B until it is.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 back to tune mode.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Slowly increase slow raster and use Spot++ to assess beam size.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Beam current </a:t>
            </a:r>
            <a:r>
              <a:rPr lang="en-US" dirty="0" smtClean="0"/>
              <a:t>limited to :</a:t>
            </a:r>
          </a:p>
          <a:p>
            <a:pPr lvl="1"/>
            <a:r>
              <a:rPr lang="en-US" dirty="0" smtClean="0"/>
              <a:t>2 </a:t>
            </a:r>
            <a:r>
              <a:rPr lang="el-GR" dirty="0" smtClean="0"/>
              <a:t>μ</a:t>
            </a:r>
            <a:r>
              <a:rPr lang="en-US" dirty="0" smtClean="0"/>
              <a:t>amps CW if going to hall A dump</a:t>
            </a:r>
          </a:p>
          <a:p>
            <a:pPr lvl="1"/>
            <a:r>
              <a:rPr lang="en-US" dirty="0" smtClean="0"/>
              <a:t>150 </a:t>
            </a:r>
            <a:r>
              <a:rPr lang="en-US" dirty="0" err="1" smtClean="0"/>
              <a:t>nA</a:t>
            </a:r>
            <a:r>
              <a:rPr lang="en-US" dirty="0" smtClean="0"/>
              <a:t> CW if going to local dump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Done via Beam Loss Accounting (BLA) system current limits (hardware limits with comparator on a current cavity)</a:t>
            </a:r>
            <a:endParaRPr lang="en-US" b="1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FZ1 and FZ2 dipole magnet fields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comparator with a window of +/- 5 % or better will be set around the FZ1 and FZ2 </a:t>
            </a:r>
            <a:r>
              <a:rPr lang="en-US" dirty="0" err="1" smtClean="0"/>
              <a:t>setpoint</a:t>
            </a:r>
            <a:r>
              <a:rPr lang="en-US" dirty="0" smtClean="0"/>
              <a:t>. It will be tied to the Fast shutdown system (FSD).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Local dump integrity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Temperature measurement probes will be installed on the local dump and monitored for abnormal heating. Will be tied to the FSD system to terminate beam if temperature goes above a predetermined threshold.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Hall A Septum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Beam Loss Monitors (BLM) probes will be placed downstream of the target area to monitor for scraping in the vicinity of the Septum. Will be tied to pull a FSD.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Beamline</a:t>
            </a:r>
            <a:r>
              <a:rPr lang="en-US" dirty="0" smtClean="0"/>
              <a:t> overview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74" y="2433178"/>
            <a:ext cx="8934190" cy="238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6"/>
          <p:cNvGrpSpPr/>
          <p:nvPr/>
        </p:nvGrpSpPr>
        <p:grpSpPr>
          <a:xfrm>
            <a:off x="6128658" y="3015343"/>
            <a:ext cx="772885" cy="838200"/>
            <a:chOff x="6128658" y="3015343"/>
            <a:chExt cx="772885" cy="838200"/>
          </a:xfrm>
        </p:grpSpPr>
        <p:sp>
          <p:nvSpPr>
            <p:cNvPr id="5" name="Rectangle 4"/>
            <p:cNvSpPr/>
            <p:nvPr/>
          </p:nvSpPr>
          <p:spPr bwMode="auto">
            <a:xfrm>
              <a:off x="6640286" y="3418114"/>
              <a:ext cx="195943" cy="2394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150429" y="3407229"/>
              <a:ext cx="642257" cy="44631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 flipV="1">
              <a:off x="6128658" y="3516086"/>
              <a:ext cx="772885" cy="272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6204857" y="3015343"/>
              <a:ext cx="468086" cy="42454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</p:grpSp>
      <p:sp>
        <p:nvSpPr>
          <p:cNvPr id="18" name="Oval 17"/>
          <p:cNvSpPr/>
          <p:nvPr/>
        </p:nvSpPr>
        <p:spPr bwMode="auto">
          <a:xfrm>
            <a:off x="6226629" y="3679371"/>
            <a:ext cx="87085" cy="979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705609" y="3526963"/>
            <a:ext cx="87085" cy="979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448653" y="3605968"/>
            <a:ext cx="87085" cy="97972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5693229" y="3842657"/>
            <a:ext cx="576942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endCxn id="13" idx="3"/>
          </p:cNvCxnSpPr>
          <p:nvPr/>
        </p:nvCxnSpPr>
        <p:spPr bwMode="auto">
          <a:xfrm flipV="1">
            <a:off x="5693229" y="3630386"/>
            <a:ext cx="1099457" cy="17253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355773" y="5366657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bpms</a:t>
            </a:r>
            <a:endParaRPr lang="en-US" sz="1600" dirty="0"/>
          </a:p>
        </p:txBody>
      </p:sp>
      <p:cxnSp>
        <p:nvCxnSpPr>
          <p:cNvPr id="32" name="Straight Arrow Connector 31"/>
          <p:cNvCxnSpPr>
            <a:endCxn id="20" idx="4"/>
          </p:cNvCxnSpPr>
          <p:nvPr/>
        </p:nvCxnSpPr>
        <p:spPr bwMode="auto">
          <a:xfrm flipH="1" flipV="1">
            <a:off x="6492196" y="3703940"/>
            <a:ext cx="272143" cy="18179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6389914" y="562791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harps</a:t>
            </a:r>
            <a:endParaRPr lang="en-US" sz="18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1447800" y="3722914"/>
            <a:ext cx="370114" cy="18723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034142" y="567145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calorimeter</a:t>
            </a:r>
            <a:endParaRPr lang="en-US" sz="1800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794657" y="3810000"/>
            <a:ext cx="315686" cy="12518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59229" y="5072743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Fast raster</a:t>
            </a:r>
            <a:endParaRPr lang="en-US" sz="1600" dirty="0"/>
          </a:p>
        </p:txBody>
      </p:sp>
      <p:sp>
        <p:nvSpPr>
          <p:cNvPr id="31" name="Oval 30"/>
          <p:cNvSpPr/>
          <p:nvPr/>
        </p:nvSpPr>
        <p:spPr bwMode="auto">
          <a:xfrm>
            <a:off x="4849207" y="3518452"/>
            <a:ext cx="87085" cy="97972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 flipV="1">
            <a:off x="4905632" y="3694670"/>
            <a:ext cx="1853514" cy="18411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Hall A Target magnet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magnet field will be set at the desired value and a FSD will be pulled if it drops during data taking.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Hall A dump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Standard procedure for this dump. The BLM probes placed on either side (left and right) will be tied to the FSD.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Maximum power limit is 400 Watts driven by the  need to protect the target windows not the dump..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 descr="localdumpschematic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5840" y="1371600"/>
            <a:ext cx="7563502" cy="391038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370" y="220980"/>
            <a:ext cx="7772400" cy="1143000"/>
          </a:xfrm>
        </p:spPr>
        <p:txBody>
          <a:bodyPr/>
          <a:lstStyle/>
          <a:p>
            <a:r>
              <a:rPr lang="en-US" dirty="0" smtClean="0"/>
              <a:t>Position on local dump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1570" y="5634990"/>
            <a:ext cx="6194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design will be presented in R. Wines talk.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5646420" y="2971800"/>
            <a:ext cx="1085850" cy="114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23710" y="291465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3.3/90/5.01T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36080" y="208407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2.2/90/5.01T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5600700" y="2354580"/>
            <a:ext cx="1165860" cy="4343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328410" y="411099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1.1/90/5.01T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5600700" y="4114800"/>
            <a:ext cx="594360" cy="2857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5057"/>
            <a:ext cx="7772400" cy="1143000"/>
          </a:xfrm>
        </p:spPr>
        <p:txBody>
          <a:bodyPr/>
          <a:lstStyle/>
          <a:p>
            <a:r>
              <a:rPr lang="en-US" dirty="0" smtClean="0"/>
              <a:t>Tasks breakdown for </a:t>
            </a:r>
            <a:r>
              <a:rPr lang="en-US" dirty="0" err="1" smtClean="0"/>
              <a:t>beamline</a:t>
            </a:r>
            <a:r>
              <a:rPr lang="en-US" dirty="0" smtClean="0"/>
              <a:t> </a:t>
            </a:r>
            <a:r>
              <a:rPr lang="en-US" dirty="0" err="1" smtClean="0"/>
              <a:t>comissioning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63012" y="1887195"/>
          <a:ext cx="7027101" cy="3675405"/>
        </p:xfrm>
        <a:graphic>
          <a:graphicData uri="http://schemas.openxmlformats.org/drawingml/2006/table">
            <a:tbl>
              <a:tblPr/>
              <a:tblGrid>
                <a:gridCol w="2132035"/>
                <a:gridCol w="1113917"/>
                <a:gridCol w="928827"/>
                <a:gridCol w="1031213"/>
                <a:gridCol w="1821109"/>
              </a:tblGrid>
              <a:tr h="3670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Task Description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duration(hours)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duration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lead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Matching at 1C05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/OOC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2434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 Delivery to Hall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2434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BPM commissioning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musson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Silver Calorimeter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ahmad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2434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Raster Size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FZ2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positioning(7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deg, 2.5T, main dump)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8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 degrees,5.01T,main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8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 degrees, 2.5T,local dump (-3.03 degrees)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8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 degrees, 5.01 T, local dump (-6.078 degrees)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check match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roblin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/OOC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36708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check current interlocks for dipole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Roblin/OPS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commissioning of line</a:t>
            </a:r>
            <a:br>
              <a:rPr lang="en-US" dirty="0" smtClean="0"/>
            </a:br>
            <a:r>
              <a:rPr lang="en-US" dirty="0" smtClean="0"/>
              <a:t>(12/14-12/22)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3050" y="2546680"/>
            <a:ext cx="1777237" cy="141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6685" y="1926771"/>
            <a:ext cx="4743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commissioned in straight-thru.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0229" y="4191001"/>
            <a:ext cx="81740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Match to line done, beam spots on design.</a:t>
            </a:r>
          </a:p>
          <a:p>
            <a:r>
              <a:rPr lang="en-US" dirty="0" err="1" smtClean="0"/>
              <a:t>Moller</a:t>
            </a:r>
            <a:r>
              <a:rPr lang="en-US" dirty="0" smtClean="0"/>
              <a:t> runs were done.</a:t>
            </a:r>
          </a:p>
          <a:p>
            <a:r>
              <a:rPr lang="en-US" dirty="0" smtClean="0"/>
              <a:t>All diagnostics checked, problems identified and being corrected</a:t>
            </a:r>
          </a:p>
          <a:p>
            <a:r>
              <a:rPr lang="en-US" dirty="0" smtClean="0"/>
              <a:t>CW of a few tens of </a:t>
            </a:r>
            <a:r>
              <a:rPr lang="en-US" dirty="0" err="1" smtClean="0"/>
              <a:t>nA</a:t>
            </a:r>
            <a:r>
              <a:rPr lang="en-US" dirty="0" smtClean="0"/>
              <a:t> delivered for physics detector checks.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394858"/>
            <a:ext cx="1822996" cy="239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7685" y="4005942"/>
            <a:ext cx="11384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Halla</a:t>
            </a:r>
            <a:r>
              <a:rPr lang="en-US" sz="1000" dirty="0" smtClean="0"/>
              <a:t> beam dump</a:t>
            </a:r>
            <a:endParaRPr lang="en-US" sz="1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8847" y="2601684"/>
            <a:ext cx="1729998" cy="1371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320143" y="3995056"/>
            <a:ext cx="1093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Match into hall A</a:t>
            </a:r>
            <a:endParaRPr 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envelope and </a:t>
            </a:r>
            <a:r>
              <a:rPr lang="en-US" dirty="0" err="1" smtClean="0"/>
              <a:t>rastering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raster to produce 2.2x2.2cm pattern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Fast raster to produce 3mmx3mm on top of it</a:t>
            </a:r>
          </a:p>
          <a:p>
            <a:endParaRPr lang="en-US" dirty="0" smtClean="0"/>
          </a:p>
          <a:p>
            <a:r>
              <a:rPr lang="en-US" dirty="0" err="1" smtClean="0"/>
              <a:t>Unrastered</a:t>
            </a:r>
            <a:r>
              <a:rPr lang="en-US" dirty="0" smtClean="0"/>
              <a:t> beam about  30 microns round at target</a:t>
            </a:r>
          </a:p>
          <a:p>
            <a:endParaRPr lang="en-US" dirty="0" smtClean="0"/>
          </a:p>
          <a:p>
            <a:r>
              <a:rPr lang="en-US" dirty="0" smtClean="0"/>
              <a:t>Beam about 50 microns round at Compton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Raster Ranges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72535" y="1981200"/>
          <a:ext cx="836506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3013"/>
                <a:gridCol w="1673013"/>
                <a:gridCol w="1673013"/>
                <a:gridCol w="1673013"/>
                <a:gridCol w="16730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 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 fast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2.1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1.3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0.15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+/-</a:t>
                      </a:r>
                      <a:r>
                        <a:rPr lang="en-US" baseline="0" dirty="0" smtClean="0"/>
                        <a:t> 0.1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2.2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4.2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2.6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0.30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+/- 0.2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3.3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6.3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3.9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0.45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0.3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8000" y="3996267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Raster limits: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25600" y="4659489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 </a:t>
                      </a:r>
                      <a:r>
                        <a:rPr lang="en-US" dirty="0" err="1" smtClean="0"/>
                        <a:t>kG</a:t>
                      </a:r>
                      <a:r>
                        <a:rPr lang="en-US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16.8 </a:t>
                      </a:r>
                      <a:r>
                        <a:rPr lang="en-US" dirty="0" err="1" smtClean="0"/>
                        <a:t>kG</a:t>
                      </a:r>
                      <a:r>
                        <a:rPr lang="en-US" dirty="0" smtClean="0"/>
                        <a:t>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 </a:t>
                      </a:r>
                      <a:r>
                        <a:rPr lang="en-US" dirty="0" err="1" smtClean="0"/>
                        <a:t>kG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Chicane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Beam line commissioned in straight-thru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BPM offsets (IPM1H05A/IPM1H05B) cross-calibrated with the harps (IHA1H01/IHA1H05A)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Rasters</a:t>
            </a:r>
            <a:r>
              <a:rPr lang="en-US" dirty="0" smtClean="0"/>
              <a:t> commissioned.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FAG10-robli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FFAG10-roblin</Template>
  <TotalTime>6360</TotalTime>
  <Words>1775</Words>
  <Application>Microsoft Office PowerPoint</Application>
  <PresentationFormat>On-screen Show (4:3)</PresentationFormat>
  <Paragraphs>436</Paragraphs>
  <Slides>23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FFAG10-roblin</vt:lpstr>
      <vt:lpstr>HALLA G2P readiness review</vt:lpstr>
      <vt:lpstr>Beamline overview</vt:lpstr>
      <vt:lpstr>Initial  commissioning</vt:lpstr>
      <vt:lpstr>Tasks breakdown for beamline comissioning</vt:lpstr>
      <vt:lpstr>Initial commissioning of line (12/14-12/22)</vt:lpstr>
      <vt:lpstr>Beam envelope and rastering</vt:lpstr>
      <vt:lpstr>Expected Raster Ranges</vt:lpstr>
      <vt:lpstr>Chicane commissioning</vt:lpstr>
      <vt:lpstr>prerequisites</vt:lpstr>
      <vt:lpstr>Chicane calculations</vt:lpstr>
      <vt:lpstr>Overview of physics runs</vt:lpstr>
      <vt:lpstr>Beam trajectories</vt:lpstr>
      <vt:lpstr>Magnet setpoints</vt:lpstr>
      <vt:lpstr>Procedure</vt:lpstr>
      <vt:lpstr>Machine protection</vt:lpstr>
      <vt:lpstr>Interlock systems</vt:lpstr>
      <vt:lpstr>Interlock Systems (cont)</vt:lpstr>
      <vt:lpstr>Interlock Systems (cont)</vt:lpstr>
      <vt:lpstr>Interlock Systems (cont)</vt:lpstr>
      <vt:lpstr>Interlock Systems (cont)</vt:lpstr>
      <vt:lpstr>Interlock Systems (cont)</vt:lpstr>
      <vt:lpstr>Extra slides</vt:lpstr>
      <vt:lpstr>Position on local dump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G2P/GEP Commissioning</dc:title>
  <dc:creator>roblin</dc:creator>
  <cp:lastModifiedBy>roblin</cp:lastModifiedBy>
  <cp:revision>145</cp:revision>
  <dcterms:created xsi:type="dcterms:W3CDTF">2011-10-04T15:35:30Z</dcterms:created>
  <dcterms:modified xsi:type="dcterms:W3CDTF">2012-01-10T16:02:33Z</dcterms:modified>
</cp:coreProperties>
</file>