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23" r:id="rId2"/>
    <p:sldId id="324" r:id="rId3"/>
  </p:sldIdLst>
  <p:sldSz cx="9144000" cy="6858000" type="screen4x3"/>
  <p:notesSz cx="69469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66"/>
    <a:srgbClr val="33CC33"/>
    <a:srgbClr val="FF6600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8747" autoAdjust="0"/>
  </p:normalViewPr>
  <p:slideViewPr>
    <p:cSldViewPr snapToGrid="0" snapToObjects="1">
      <p:cViewPr varScale="1">
        <p:scale>
          <a:sx n="77" d="100"/>
          <a:sy n="77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EB0DE91F-2BF0-4C4D-9FCE-E7E531C321AA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27C8661E-A719-45A4-96A6-17EAF87C5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1CC6-3AB0-5040-811C-6B57CA1D8CB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DF0D-D971-CB4C-ADC0-F49D4C5D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1CC6-3AB0-5040-811C-6B57CA1D8CB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DF0D-D971-CB4C-ADC0-F49D4C5D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1CC6-3AB0-5040-811C-6B57CA1D8CB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DF0D-D971-CB4C-ADC0-F49D4C5D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1CC6-3AB0-5040-811C-6B57CA1D8CB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DF0D-D971-CB4C-ADC0-F49D4C5D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1CC6-3AB0-5040-811C-6B57CA1D8CB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DF0D-D971-CB4C-ADC0-F49D4C5D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1CC6-3AB0-5040-811C-6B57CA1D8CB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DF0D-D971-CB4C-ADC0-F49D4C5D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1CC6-3AB0-5040-811C-6B57CA1D8CB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DF0D-D971-CB4C-ADC0-F49D4C5D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1CC6-3AB0-5040-811C-6B57CA1D8CB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DF0D-D971-CB4C-ADC0-F49D4C5D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1CC6-3AB0-5040-811C-6B57CA1D8CB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DF0D-D971-CB4C-ADC0-F49D4C5D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1CC6-3AB0-5040-811C-6B57CA1D8CB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DF0D-D971-CB4C-ADC0-F49D4C5D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1CC6-3AB0-5040-811C-6B57CA1D8CB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DF0D-D971-CB4C-ADC0-F49D4C5D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51CC6-3AB0-5040-811C-6B57CA1D8CB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DF0D-D971-CB4C-ADC0-F49D4C5D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-2794"/>
            <a:ext cx="7924800" cy="10778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FF0000"/>
                </a:solidFill>
                <a:ea typeface="+mj-ea"/>
                <a:cs typeface="Arial" pitchFamily="34" charset="0"/>
              </a:rPr>
              <a:t>Early Beam </a:t>
            </a:r>
            <a:r>
              <a:rPr lang="en-US" sz="4800" b="1" dirty="0" smtClean="0">
                <a:solidFill>
                  <a:srgbClr val="FF0000"/>
                </a:solidFill>
                <a:ea typeface="+mj-ea"/>
                <a:cs typeface="Arial" pitchFamily="34" charset="0"/>
              </a:rPr>
              <a:t>Guidance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Arial" pitchFamily="34" charset="0"/>
              </a:rPr>
              <a:t>   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0131" y="1198586"/>
            <a:ext cx="8377881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Per DOE/NP funding guidance: no </a:t>
            </a:r>
            <a:r>
              <a:rPr lang="en-US" sz="2000" dirty="0" smtClean="0"/>
              <a:t>beam operations in FY13.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E</a:t>
            </a:r>
            <a:r>
              <a:rPr lang="en-US" sz="2000" dirty="0" smtClean="0"/>
              <a:t>arly </a:t>
            </a:r>
            <a:r>
              <a:rPr lang="en-US" sz="2000" dirty="0" smtClean="0"/>
              <a:t>planning exercises with </a:t>
            </a:r>
            <a:r>
              <a:rPr lang="en-US" sz="2000" dirty="0" smtClean="0"/>
              <a:t>DOE/NP assumed</a:t>
            </a:r>
          </a:p>
          <a:p>
            <a:pPr lvl="3"/>
            <a:r>
              <a:rPr lang="en-US" sz="2000" dirty="0" smtClean="0"/>
              <a:t>- pre-ops and machine development in FY14 and FY15.</a:t>
            </a:r>
          </a:p>
          <a:p>
            <a:pPr lvl="3">
              <a:buFontTx/>
              <a:buChar char="-"/>
            </a:pPr>
            <a:r>
              <a:rPr lang="en-US" sz="2000" dirty="0" smtClean="0"/>
              <a:t> nine weeks of 12 </a:t>
            </a:r>
            <a:r>
              <a:rPr lang="en-US" sz="2000" dirty="0" err="1" smtClean="0"/>
              <a:t>GeV</a:t>
            </a:r>
            <a:r>
              <a:rPr lang="en-US" sz="2000" dirty="0" smtClean="0"/>
              <a:t> research</a:t>
            </a:r>
            <a:r>
              <a:rPr lang="en-US" sz="2000" dirty="0" smtClean="0"/>
              <a:t> </a:t>
            </a:r>
            <a:r>
              <a:rPr lang="en-US" sz="2000" dirty="0" smtClean="0"/>
              <a:t>in FY15 (~25 PAC days).</a:t>
            </a:r>
          </a:p>
          <a:p>
            <a:pPr lvl="3"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smtClean="0"/>
              <a:t>up </a:t>
            </a:r>
            <a:r>
              <a:rPr lang="en-US" sz="2000" dirty="0" smtClean="0"/>
              <a:t>to 35 weeks from there on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Given the extended shutdown and the budget guidance:</a:t>
            </a:r>
          </a:p>
          <a:p>
            <a:pPr lvl="3">
              <a:buFontTx/>
              <a:buChar char="-"/>
            </a:pPr>
            <a:r>
              <a:rPr lang="en-US" sz="2000" dirty="0" smtClean="0"/>
              <a:t> assume a ~six-month delay in Hall B and C research.</a:t>
            </a:r>
          </a:p>
          <a:p>
            <a:pPr lvl="3"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smtClean="0"/>
              <a:t>assume Halls D, B, C will all start with an experiment</a:t>
            </a:r>
          </a:p>
          <a:p>
            <a:pPr lvl="3"/>
            <a:r>
              <a:rPr lang="en-US" sz="2000" dirty="0" smtClean="0"/>
              <a:t> </a:t>
            </a:r>
            <a:r>
              <a:rPr lang="en-US" sz="2000" dirty="0" smtClean="0"/>
              <a:t>  commissioning phase of 25 PAC days (~nine weeks).</a:t>
            </a:r>
            <a:endParaRPr lang="en-US" sz="2000" dirty="0" smtClean="0"/>
          </a:p>
          <a:p>
            <a:pPr lvl="3"/>
            <a:r>
              <a:rPr lang="en-US" sz="2000" dirty="0" smtClean="0"/>
              <a:t>- assume up to 32 weeks in steady state (</a:t>
            </a:r>
            <a:r>
              <a:rPr lang="en-US" sz="2000" dirty="0" smtClean="0"/>
              <a:t>maximum</a:t>
            </a:r>
          </a:p>
          <a:p>
            <a:r>
              <a:rPr lang="en-US" sz="2000" dirty="0" smtClean="0"/>
              <a:t>			   amount of PAC days </a:t>
            </a:r>
            <a:r>
              <a:rPr lang="en-US" sz="2000" dirty="0" smtClean="0"/>
              <a:t>for 3-Hall operation </a:t>
            </a:r>
            <a:r>
              <a:rPr lang="en-US" sz="2000" dirty="0" smtClean="0"/>
              <a:t>of ~320).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For Hall A, numbers between parentheses indicate a best guess</a:t>
            </a:r>
          </a:p>
          <a:p>
            <a:r>
              <a:rPr lang="en-US" sz="2000" dirty="0" smtClean="0"/>
              <a:t>			for the amount of days where a lower energy may be o.k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		(per Arne’s input for 12 </a:t>
            </a:r>
            <a:r>
              <a:rPr lang="en-US" sz="2000" dirty="0" err="1" smtClean="0"/>
              <a:t>GeV</a:t>
            </a:r>
            <a:r>
              <a:rPr lang="en-US" sz="2000" dirty="0" smtClean="0"/>
              <a:t> machine development).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While 12 </a:t>
            </a:r>
            <a:r>
              <a:rPr lang="en-US" sz="2000" dirty="0" err="1" smtClean="0"/>
              <a:t>GeV</a:t>
            </a:r>
            <a:r>
              <a:rPr lang="en-US" sz="2000" dirty="0" smtClean="0"/>
              <a:t> machine development is ongoing, we assumed a 				conversion of actual days to PAC days of less than 50</a:t>
            </a:r>
            <a:r>
              <a:rPr lang="en-US" sz="2000" dirty="0" smtClean="0"/>
              <a:t>%.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87076" y="6462579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03/20/2012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77341" y="2310747"/>
          <a:ext cx="7212225" cy="307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445"/>
                <a:gridCol w="1442445"/>
                <a:gridCol w="1442445"/>
                <a:gridCol w="1442445"/>
                <a:gridCol w="1442445"/>
              </a:tblGrid>
              <a:tr h="5118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Hall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Hall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Hall 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Hall 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8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(15)*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118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 (&lt;10)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5118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5118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5118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7065" y="120776"/>
            <a:ext cx="9068508" cy="10778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  <a:ea typeface="+mj-ea"/>
                <a:cs typeface="Arial" pitchFamily="34" charset="0"/>
              </a:rPr>
              <a:t>Early Beam Guidance in PAC Days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Arial" pitchFamily="34" charset="0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79" y="5535826"/>
            <a:ext cx="906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PAC days between parentheses indicate possible choice of energies &lt; 2 </a:t>
            </a:r>
            <a:r>
              <a:rPr lang="en-US" dirty="0" err="1" smtClean="0"/>
              <a:t>GeV</a:t>
            </a:r>
            <a:r>
              <a:rPr lang="en-US" dirty="0" smtClean="0"/>
              <a:t>/pass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347" y="1062676"/>
            <a:ext cx="8442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table is split in years, but the exact correlation with FY or CY may shift. Treat the entries simply as one-year blocks to give some guidance on the best expectations for startup</a:t>
            </a:r>
            <a:r>
              <a:rPr lang="en-US" i="1" dirty="0" smtClean="0"/>
              <a:t>.</a:t>
            </a:r>
            <a:endParaRPr lang="en-US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587076" y="6462579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03/20/2012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lf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207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Jefferson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Carlini</dc:creator>
  <cp:lastModifiedBy>ent</cp:lastModifiedBy>
  <cp:revision>139</cp:revision>
  <dcterms:created xsi:type="dcterms:W3CDTF">2011-04-25T20:30:03Z</dcterms:created>
  <dcterms:modified xsi:type="dcterms:W3CDTF">2012-03-20T17:02:02Z</dcterms:modified>
</cp:coreProperties>
</file>