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5B0E23-496C-4309-85A5-A148F95BC965}" type="datetimeFigureOut">
              <a:rPr lang="en-US" smtClean="0"/>
              <a:pPr/>
              <a:t>9/1/2009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BCE73E-518E-462F-9F20-8BA8A864FF9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BCE73E-518E-462F-9F20-8BA8A864FF9A}"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3D3659-3EB4-4F80-9AE0-A7A0367D0139}" type="datetimeFigureOut">
              <a:rPr lang="en-US" smtClean="0"/>
              <a:pPr/>
              <a:t>9/1/2009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26142-8EBD-45AD-B7F4-0DF816EE26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D3659-3EB4-4F80-9AE0-A7A0367D0139}" type="datetimeFigureOut">
              <a:rPr lang="en-US" smtClean="0"/>
              <a:pPr/>
              <a:t>9/1/2009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26142-8EBD-45AD-B7F4-0DF816EE26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D3659-3EB4-4F80-9AE0-A7A0367D0139}" type="datetimeFigureOut">
              <a:rPr lang="en-US" smtClean="0"/>
              <a:pPr/>
              <a:t>9/1/2009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26142-8EBD-45AD-B7F4-0DF816EE26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3D3659-3EB4-4F80-9AE0-A7A0367D0139}" type="datetimeFigureOut">
              <a:rPr lang="en-US" smtClean="0"/>
              <a:pPr/>
              <a:t>9/1/2009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26142-8EBD-45AD-B7F4-0DF816EE26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3D3659-3EB4-4F80-9AE0-A7A0367D0139}" type="datetimeFigureOut">
              <a:rPr lang="en-US" smtClean="0"/>
              <a:pPr/>
              <a:t>9/1/2009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26142-8EBD-45AD-B7F4-0DF816EE26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3D3659-3EB4-4F80-9AE0-A7A0367D0139}" type="datetimeFigureOut">
              <a:rPr lang="en-US" smtClean="0"/>
              <a:pPr/>
              <a:t>9/1/2009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26142-8EBD-45AD-B7F4-0DF816EE26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3D3659-3EB4-4F80-9AE0-A7A0367D0139}" type="datetimeFigureOut">
              <a:rPr lang="en-US" smtClean="0"/>
              <a:pPr/>
              <a:t>9/1/2009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26142-8EBD-45AD-B7F4-0DF816EE26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3D3659-3EB4-4F80-9AE0-A7A0367D0139}" type="datetimeFigureOut">
              <a:rPr lang="en-US" smtClean="0"/>
              <a:pPr/>
              <a:t>9/1/2009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26142-8EBD-45AD-B7F4-0DF816EE26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3D3659-3EB4-4F80-9AE0-A7A0367D0139}" type="datetimeFigureOut">
              <a:rPr lang="en-US" smtClean="0"/>
              <a:pPr/>
              <a:t>9/1/2009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C26142-8EBD-45AD-B7F4-0DF816EE26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D3659-3EB4-4F80-9AE0-A7A0367D0139}" type="datetimeFigureOut">
              <a:rPr lang="en-US" smtClean="0"/>
              <a:pPr/>
              <a:t>9/1/2009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26142-8EBD-45AD-B7F4-0DF816EE26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3D3659-3EB4-4F80-9AE0-A7A0367D0139}" type="datetimeFigureOut">
              <a:rPr lang="en-US" smtClean="0"/>
              <a:pPr/>
              <a:t>9/1/2009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26142-8EBD-45AD-B7F4-0DF816EE26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D3659-3EB4-4F80-9AE0-A7A0367D0139}" type="datetimeFigureOut">
              <a:rPr lang="en-US" smtClean="0"/>
              <a:pPr/>
              <a:t>9/1/2009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26142-8EBD-45AD-B7F4-0DF816EE26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Lessons learned for summer 09 </a:t>
            </a:r>
            <a:r>
              <a:rPr lang="en-US" dirty="0" smtClean="0"/>
              <a:t>down.</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t>
            </a:r>
            <a:endParaRPr lang="en-US" dirty="0"/>
          </a:p>
        </p:txBody>
      </p:sp>
      <p:pic>
        <p:nvPicPr>
          <p:cNvPr id="8" name="Picture Placeholder 7" descr="PICT0038.JPG"/>
          <p:cNvPicPr>
            <a:picLocks noGrp="1" noChangeAspect="1"/>
          </p:cNvPicPr>
          <p:nvPr>
            <p:ph type="pic" idx="1"/>
          </p:nvPr>
        </p:nvPicPr>
        <p:blipFill>
          <a:blip r:embed="rId2" cstate="print"/>
          <a:srcRect/>
          <a:stretch>
            <a:fillRect/>
          </a:stretch>
        </p:blipFill>
        <p:spPr/>
      </p:pic>
      <p:sp>
        <p:nvSpPr>
          <p:cNvPr id="7" name="Text Placeholder 6"/>
          <p:cNvSpPr>
            <a:spLocks noGrp="1"/>
          </p:cNvSpPr>
          <p:nvPr>
            <p:ph type="body" sz="half" idx="2"/>
          </p:nvPr>
        </p:nvSpPr>
        <p:spPr/>
        <p:txBody>
          <a:bodyPr/>
          <a:lstStyle/>
          <a:p>
            <a:r>
              <a:rPr lang="en-US" dirty="0" smtClean="0"/>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r>
              <a:rPr lang="en-US" dirty="0" smtClean="0"/>
              <a:t>Work continues on the Compton </a:t>
            </a:r>
            <a:r>
              <a:rPr lang="en-US" dirty="0" err="1" smtClean="0"/>
              <a:t>Polarimeter</a:t>
            </a:r>
            <a:endParaRPr lang="en-US" dirty="0"/>
          </a:p>
        </p:txBody>
      </p:sp>
      <p:pic>
        <p:nvPicPr>
          <p:cNvPr id="7" name="Content Placeholder 6" descr="090828041419.1.pn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l"/>
            <a:r>
              <a:rPr lang="en-US" sz="1800" dirty="0"/>
              <a:t>Failure </a:t>
            </a:r>
            <a:r>
              <a:rPr lang="en-US" sz="1800" dirty="0" smtClean="0"/>
              <a:t>to plan and implement monitoring of </a:t>
            </a:r>
            <a:r>
              <a:rPr lang="en-US" sz="1800" dirty="0"/>
              <a:t>all </a:t>
            </a:r>
            <a:r>
              <a:rPr lang="en-US" sz="1800" dirty="0" smtClean="0"/>
              <a:t>the </a:t>
            </a:r>
            <a:r>
              <a:rPr lang="en-US" sz="1800" dirty="0"/>
              <a:t>test parameters of the </a:t>
            </a:r>
            <a:r>
              <a:rPr lang="en-US" sz="1800" dirty="0" err="1"/>
              <a:t>Moller</a:t>
            </a:r>
            <a:r>
              <a:rPr lang="en-US" sz="1800" dirty="0"/>
              <a:t> target caused the failure of the LN2 reservoir. </a:t>
            </a:r>
            <a:r>
              <a:rPr lang="en-US" sz="1800" dirty="0" smtClean="0"/>
              <a:t>One </a:t>
            </a:r>
            <a:r>
              <a:rPr lang="en-US" sz="1800" dirty="0"/>
              <a:t>high pressure </a:t>
            </a:r>
            <a:r>
              <a:rPr lang="en-US" sz="1800" dirty="0" err="1"/>
              <a:t>dewar</a:t>
            </a:r>
            <a:r>
              <a:rPr lang="en-US" sz="1800" dirty="0"/>
              <a:t> was delivered in an order of low pressure </a:t>
            </a:r>
            <a:r>
              <a:rPr lang="en-US" sz="1800" dirty="0" err="1"/>
              <a:t>dewars</a:t>
            </a:r>
            <a:r>
              <a:rPr lang="en-US" sz="1800" dirty="0"/>
              <a:t> and was not noticed. The expansion of the reservoir caused a </a:t>
            </a:r>
            <a:r>
              <a:rPr lang="en-US" sz="1800" dirty="0" smtClean="0"/>
              <a:t>thermal short </a:t>
            </a:r>
            <a:r>
              <a:rPr lang="en-US" sz="1800" dirty="0"/>
              <a:t>between the N2 and the He reservoirs and would not allow the magnet to fill with </a:t>
            </a:r>
            <a:r>
              <a:rPr lang="en-US" sz="1800" dirty="0" err="1"/>
              <a:t>LHe</a:t>
            </a:r>
            <a:r>
              <a:rPr lang="en-US" sz="1800" dirty="0"/>
              <a:t>. </a:t>
            </a:r>
            <a:r>
              <a:rPr lang="en-US" sz="1800" dirty="0" smtClean="0"/>
              <a:t>Though </a:t>
            </a:r>
            <a:r>
              <a:rPr lang="en-US" sz="1800" dirty="0"/>
              <a:t>the magnet was </a:t>
            </a:r>
            <a:r>
              <a:rPr lang="en-US" sz="1800" dirty="0" smtClean="0"/>
              <a:t>repaired, </a:t>
            </a:r>
            <a:r>
              <a:rPr lang="en-US" sz="1800" dirty="0"/>
              <a:t>there was no time for installation.</a:t>
            </a:r>
          </a:p>
        </p:txBody>
      </p:sp>
      <p:pic>
        <p:nvPicPr>
          <p:cNvPr id="9" name="Content Placeholder 8" descr="PICT0076.JPG"/>
          <p:cNvPicPr>
            <a:picLocks noGrp="1" noChangeAspect="1"/>
          </p:cNvPicPr>
          <p:nvPr>
            <p:ph idx="1"/>
          </p:nvPr>
        </p:nvPicPr>
        <p:blipFill>
          <a:blip r:embed="rId2" cstate="print"/>
          <a:stretch>
            <a:fillRect/>
          </a:stretch>
        </p:blipFill>
        <p:spPr>
          <a:xfrm>
            <a:off x="2097100" y="1600200"/>
            <a:ext cx="4949799"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0"/>
            <a:r>
              <a:rPr lang="en-US" dirty="0" smtClean="0"/>
              <a:t>General stuff</a:t>
            </a:r>
            <a:br>
              <a:rPr lang="en-US" dirty="0" smtClean="0"/>
            </a:br>
            <a:endParaRPr lang="en-US" dirty="0"/>
          </a:p>
        </p:txBody>
      </p:sp>
      <p:sp>
        <p:nvSpPr>
          <p:cNvPr id="5" name="Content Placeholder 4"/>
          <p:cNvSpPr>
            <a:spLocks noGrp="1"/>
          </p:cNvSpPr>
          <p:nvPr>
            <p:ph idx="1"/>
          </p:nvPr>
        </p:nvSpPr>
        <p:spPr/>
        <p:txBody>
          <a:bodyPr>
            <a:normAutofit fontScale="70000" lnSpcReduction="20000"/>
          </a:bodyPr>
          <a:lstStyle/>
          <a:p>
            <a:pPr lvl="0">
              <a:buNone/>
            </a:pPr>
            <a:r>
              <a:rPr lang="en-US" dirty="0"/>
              <a:t>There was no design time allocated or available for the cryogenics system for the new </a:t>
            </a:r>
            <a:r>
              <a:rPr lang="en-US" dirty="0" err="1"/>
              <a:t>moller</a:t>
            </a:r>
            <a:r>
              <a:rPr lang="en-US" dirty="0"/>
              <a:t> target. A modification was made to an existing U </a:t>
            </a:r>
            <a:r>
              <a:rPr lang="en-US" dirty="0" smtClean="0"/>
              <a:t>tube, </a:t>
            </a:r>
            <a:r>
              <a:rPr lang="en-US" dirty="0"/>
              <a:t>but at </a:t>
            </a:r>
            <a:r>
              <a:rPr lang="en-US" dirty="0" smtClean="0"/>
              <a:t>the </a:t>
            </a:r>
            <a:r>
              <a:rPr lang="en-US" dirty="0"/>
              <a:t>end of the maintenance period the cryogenics system was also not completed.</a:t>
            </a:r>
          </a:p>
          <a:p>
            <a:pPr>
              <a:buNone/>
            </a:pPr>
            <a:endParaRPr lang="en-US" dirty="0"/>
          </a:p>
          <a:p>
            <a:pPr>
              <a:buNone/>
            </a:pPr>
            <a:r>
              <a:rPr lang="en-US" dirty="0"/>
              <a:t>As usual with a new </a:t>
            </a:r>
            <a:r>
              <a:rPr lang="en-US" dirty="0" smtClean="0"/>
              <a:t>experiment, </a:t>
            </a:r>
            <a:r>
              <a:rPr lang="en-US" dirty="0"/>
              <a:t>we had to indoctrinate the new people on the Hall safety rules because they didn’t </a:t>
            </a:r>
            <a:r>
              <a:rPr lang="en-US" dirty="0" smtClean="0"/>
              <a:t>understand them </a:t>
            </a:r>
            <a:r>
              <a:rPr lang="en-US" dirty="0"/>
              <a:t>at </a:t>
            </a:r>
            <a:r>
              <a:rPr lang="en-US" dirty="0" smtClean="0"/>
              <a:t>in-processing</a:t>
            </a:r>
            <a:r>
              <a:rPr lang="en-US" dirty="0"/>
              <a:t>. </a:t>
            </a:r>
            <a:r>
              <a:rPr lang="en-US" dirty="0" smtClean="0"/>
              <a:t>Also </a:t>
            </a:r>
            <a:r>
              <a:rPr lang="en-US" dirty="0"/>
              <a:t>as </a:t>
            </a:r>
            <a:r>
              <a:rPr lang="en-US" dirty="0" smtClean="0"/>
              <a:t>usual, </a:t>
            </a:r>
            <a:r>
              <a:rPr lang="en-US" dirty="0"/>
              <a:t>we had to retrain some of the old timers on the same inconvenient rules that we have to retrain them on every </a:t>
            </a:r>
            <a:r>
              <a:rPr lang="en-US" dirty="0" smtClean="0"/>
              <a:t>time; </a:t>
            </a:r>
            <a:r>
              <a:rPr lang="en-US" dirty="0" smtClean="0"/>
              <a:t>t</a:t>
            </a:r>
            <a:r>
              <a:rPr lang="en-US" dirty="0" smtClean="0"/>
              <a:t>hings </a:t>
            </a:r>
            <a:r>
              <a:rPr lang="en-US" dirty="0"/>
              <a:t>such as </a:t>
            </a:r>
            <a:r>
              <a:rPr lang="en-US" dirty="0" smtClean="0"/>
              <a:t>no open-toed </a:t>
            </a:r>
            <a:r>
              <a:rPr lang="en-US" dirty="0"/>
              <a:t>shoes and not passing into a hard hat area </a:t>
            </a:r>
            <a:r>
              <a:rPr lang="en-US" dirty="0" smtClean="0"/>
              <a:t>without wearing a hard hat</a:t>
            </a:r>
            <a:r>
              <a:rPr lang="en-US" dirty="0" smtClean="0"/>
              <a:t>. </a:t>
            </a:r>
            <a:r>
              <a:rPr lang="en-US" dirty="0"/>
              <a:t>We have strengthened our signage and have authorized all the technical staff to eject anyone from the Hall that is not in compliance with these </a:t>
            </a:r>
            <a:r>
              <a:rPr lang="en-US" dirty="0" smtClean="0"/>
              <a:t>rules. These rules are </a:t>
            </a:r>
            <a:r>
              <a:rPr lang="en-US" dirty="0"/>
              <a:t>called out in the technical work permit and </a:t>
            </a:r>
            <a:r>
              <a:rPr lang="en-US" dirty="0" smtClean="0"/>
              <a:t>will be in the forthcoming </a:t>
            </a:r>
            <a:r>
              <a:rPr lang="en-US" dirty="0"/>
              <a:t>maintenance COO.</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 requirements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Remove </a:t>
            </a:r>
            <a:r>
              <a:rPr lang="en-US" dirty="0"/>
              <a:t>the Big bite spectrometer and </a:t>
            </a:r>
            <a:r>
              <a:rPr lang="en-US" dirty="0" smtClean="0"/>
              <a:t>magnet, </a:t>
            </a:r>
            <a:r>
              <a:rPr lang="en-US" dirty="0"/>
              <a:t>and </a:t>
            </a:r>
            <a:r>
              <a:rPr lang="en-US" dirty="0" smtClean="0"/>
              <a:t>remove </a:t>
            </a:r>
            <a:r>
              <a:rPr lang="en-US" dirty="0"/>
              <a:t>the polarized 3He target </a:t>
            </a:r>
          </a:p>
          <a:p>
            <a:pPr lvl="0"/>
            <a:r>
              <a:rPr lang="en-US" dirty="0"/>
              <a:t>Fabricate, test, assemble, and install new </a:t>
            </a:r>
            <a:r>
              <a:rPr lang="en-US" dirty="0" smtClean="0"/>
              <a:t>25 </a:t>
            </a:r>
            <a:r>
              <a:rPr lang="en-US" dirty="0"/>
              <a:t>cm race track </a:t>
            </a:r>
            <a:r>
              <a:rPr lang="en-US" dirty="0" err="1"/>
              <a:t>cryo</a:t>
            </a:r>
            <a:r>
              <a:rPr lang="en-US" dirty="0"/>
              <a:t> target cells</a:t>
            </a:r>
          </a:p>
          <a:p>
            <a:pPr lvl="0"/>
            <a:r>
              <a:rPr lang="en-US" dirty="0"/>
              <a:t>Remove all the lead glass from the detectors and install the </a:t>
            </a:r>
            <a:r>
              <a:rPr lang="en-US" dirty="0" err="1"/>
              <a:t>Happex</a:t>
            </a:r>
            <a:r>
              <a:rPr lang="en-US" dirty="0"/>
              <a:t> III detectors</a:t>
            </a:r>
          </a:p>
          <a:p>
            <a:pPr lvl="0"/>
            <a:r>
              <a:rPr lang="en-US" dirty="0"/>
              <a:t>Communication </a:t>
            </a:r>
          </a:p>
          <a:p>
            <a:pPr lvl="0"/>
            <a:r>
              <a:rPr lang="en-US" dirty="0"/>
              <a:t>Repair the Compton </a:t>
            </a:r>
            <a:r>
              <a:rPr lang="en-US" dirty="0" err="1" smtClean="0"/>
              <a:t>polarimeter</a:t>
            </a:r>
            <a:endParaRPr lang="en-US" dirty="0"/>
          </a:p>
          <a:p>
            <a:pPr lvl="0"/>
            <a:r>
              <a:rPr lang="en-US" dirty="0"/>
              <a:t>Replace the </a:t>
            </a:r>
            <a:r>
              <a:rPr lang="en-US" dirty="0" err="1"/>
              <a:t>Moller</a:t>
            </a:r>
            <a:r>
              <a:rPr lang="en-US" dirty="0"/>
              <a:t> </a:t>
            </a:r>
            <a:r>
              <a:rPr lang="en-US" dirty="0" err="1"/>
              <a:t>polarimeter</a:t>
            </a:r>
            <a:endParaRPr lang="en-US" dirty="0"/>
          </a:p>
          <a:p>
            <a:pPr lvl="0"/>
            <a:r>
              <a:rPr lang="en-US" dirty="0"/>
              <a:t>General </a:t>
            </a:r>
            <a:r>
              <a:rPr lang="en-US" dirty="0" smtClean="0"/>
              <a:t>stuff</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pPr lvl="0"/>
            <a:r>
              <a:rPr lang="en-US" dirty="0"/>
              <a:t/>
            </a:r>
            <a:br>
              <a:rPr lang="en-US" dirty="0"/>
            </a:br>
            <a:r>
              <a:rPr lang="en-US" sz="2700" dirty="0" smtClean="0"/>
              <a:t>Disassembly of the Big Bite family went just as smoothly as the installation and runs. Good planning and execution with plenty of manpower and user help.</a:t>
            </a:r>
            <a:endParaRPr lang="en-US" sz="2700" dirty="0"/>
          </a:p>
        </p:txBody>
      </p:sp>
      <p:pic>
        <p:nvPicPr>
          <p:cNvPr id="15" name="Content Placeholder 14" descr="PICT0002.JPG"/>
          <p:cNvPicPr>
            <a:picLocks noGrp="1" noChangeAspect="1"/>
          </p:cNvPicPr>
          <p:nvPr>
            <p:ph sz="half" idx="1"/>
          </p:nvPr>
        </p:nvPicPr>
        <p:blipFill>
          <a:blip r:embed="rId2" cstate="print"/>
          <a:stretch>
            <a:fillRect/>
          </a:stretch>
        </p:blipFill>
        <p:spPr>
          <a:xfrm>
            <a:off x="457200" y="2348706"/>
            <a:ext cx="4038600" cy="3028950"/>
          </a:xfrm>
        </p:spPr>
      </p:pic>
      <p:pic>
        <p:nvPicPr>
          <p:cNvPr id="16" name="Content Placeholder 15" descr="PICT0005.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5" name="Content Placeholder 4" descr="Rotation of PICT0055.JPG"/>
          <p:cNvPicPr>
            <a:picLocks noGrp="1" noChangeAspect="1"/>
          </p:cNvPicPr>
          <p:nvPr>
            <p:ph sz="half" idx="1"/>
          </p:nvPr>
        </p:nvPicPr>
        <p:blipFill>
          <a:blip r:embed="rId2" cstate="print"/>
          <a:stretch>
            <a:fillRect/>
          </a:stretch>
        </p:blipFill>
        <p:spPr>
          <a:xfrm>
            <a:off x="779264" y="1600200"/>
            <a:ext cx="3394472" cy="4525963"/>
          </a:xfrm>
        </p:spPr>
      </p:pic>
      <p:pic>
        <p:nvPicPr>
          <p:cNvPr id="6" name="Content Placeholder 5" descr="Rotation of PICT0059.JPG"/>
          <p:cNvPicPr>
            <a:picLocks noGrp="1" noChangeAspect="1"/>
          </p:cNvPicPr>
          <p:nvPr>
            <p:ph sz="half" idx="2"/>
          </p:nvPr>
        </p:nvPicPr>
        <p:blipFill>
          <a:blip r:embed="rId3" cstate="print"/>
          <a:stretch>
            <a:fillRect/>
          </a:stretch>
        </p:blipFill>
        <p:spPr>
          <a:xfrm>
            <a:off x="4970264" y="1600200"/>
            <a:ext cx="3394472"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9" name="Content Placeholder 8" descr="PICT0061.JPG"/>
          <p:cNvPicPr>
            <a:picLocks noGrp="1" noChangeAspect="1"/>
          </p:cNvPicPr>
          <p:nvPr>
            <p:ph sz="half" idx="1"/>
          </p:nvPr>
        </p:nvPicPr>
        <p:blipFill>
          <a:blip r:embed="rId2" cstate="print"/>
          <a:stretch>
            <a:fillRect/>
          </a:stretch>
        </p:blipFill>
        <p:spPr>
          <a:xfrm>
            <a:off x="457200" y="2348706"/>
            <a:ext cx="4038600" cy="3028950"/>
          </a:xfrm>
        </p:spPr>
      </p:pic>
      <p:pic>
        <p:nvPicPr>
          <p:cNvPr id="10" name="Content Placeholder 9" descr="Rotation of PICT0106.JPG"/>
          <p:cNvPicPr>
            <a:picLocks noGrp="1" noChangeAspect="1"/>
          </p:cNvPicPr>
          <p:nvPr>
            <p:ph sz="half" idx="2"/>
          </p:nvPr>
        </p:nvPicPr>
        <p:blipFill>
          <a:blip r:embed="rId3" cstate="print"/>
          <a:stretch>
            <a:fillRect/>
          </a:stretch>
        </p:blipFill>
        <p:spPr>
          <a:xfrm>
            <a:off x="4970264" y="1600200"/>
            <a:ext cx="3394472" cy="45259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2400" dirty="0" err="1"/>
              <a:t>Cryo</a:t>
            </a:r>
            <a:r>
              <a:rPr lang="en-US" sz="2400" dirty="0"/>
              <a:t> target needed to be defined, approved and funded earlier. Though the project was brought in on time, only one cell was viable and if more time was available the second cell could have been replaced.</a:t>
            </a:r>
          </a:p>
        </p:txBody>
      </p:sp>
      <p:pic>
        <p:nvPicPr>
          <p:cNvPr id="7" name="Content Placeholder 6" descr="PICT0064.JPG"/>
          <p:cNvPicPr>
            <a:picLocks noGrp="1" noChangeAspect="1"/>
          </p:cNvPicPr>
          <p:nvPr>
            <p:ph idx="1"/>
          </p:nvPr>
        </p:nvPicPr>
        <p:blipFill>
          <a:blip r:embed="rId2" cstate="print"/>
          <a:stretch>
            <a:fillRect/>
          </a:stretch>
        </p:blipFill>
        <p:spPr>
          <a:xfrm>
            <a:off x="1554691" y="1600200"/>
            <a:ext cx="6034617"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Removal of the lead glass went well but the </a:t>
            </a:r>
            <a:r>
              <a:rPr lang="en-US" sz="2400" dirty="0" err="1"/>
              <a:t>Happex</a:t>
            </a:r>
            <a:r>
              <a:rPr lang="en-US" sz="2400" dirty="0"/>
              <a:t> detectors were not ready prior to the beginning of the down and required tech manpower due to the delay.</a:t>
            </a:r>
          </a:p>
        </p:txBody>
      </p:sp>
      <p:pic>
        <p:nvPicPr>
          <p:cNvPr id="8" name="Content Placeholder 7" descr="PICT0123.JPG"/>
          <p:cNvPicPr>
            <a:picLocks noGrp="1" noChangeAspect="1"/>
          </p:cNvPicPr>
          <p:nvPr>
            <p:ph sz="half" idx="1"/>
          </p:nvPr>
        </p:nvPicPr>
        <p:blipFill>
          <a:blip r:embed="rId2" cstate="print"/>
          <a:stretch>
            <a:fillRect/>
          </a:stretch>
        </p:blipFill>
        <p:spPr>
          <a:xfrm>
            <a:off x="457200" y="2348706"/>
            <a:ext cx="4038600" cy="3028950"/>
          </a:xfrm>
        </p:spPr>
      </p:pic>
      <p:pic>
        <p:nvPicPr>
          <p:cNvPr id="9" name="Content Placeholder 8" descr="Rotation of PICT0001.jpg"/>
          <p:cNvPicPr>
            <a:picLocks noGrp="1" noChangeAspect="1"/>
          </p:cNvPicPr>
          <p:nvPr>
            <p:ph sz="half" idx="2"/>
          </p:nvPr>
        </p:nvPicPr>
        <p:blipFill>
          <a:blip r:embed="rId3" cstate="print"/>
          <a:stretch>
            <a:fillRect/>
          </a:stretch>
        </p:blipFill>
        <p:spPr>
          <a:xfrm>
            <a:off x="4970264" y="1600200"/>
            <a:ext cx="3394472"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5" name="Content Placeholder 4" descr="PICT0176.JPG"/>
          <p:cNvPicPr>
            <a:picLocks noGrp="1" noChangeAspect="1"/>
          </p:cNvPicPr>
          <p:nvPr>
            <p:ph sz="half" idx="1"/>
          </p:nvPr>
        </p:nvPicPr>
        <p:blipFill>
          <a:blip r:embed="rId2" cstate="print"/>
          <a:stretch>
            <a:fillRect/>
          </a:stretch>
        </p:blipFill>
        <p:spPr>
          <a:xfrm>
            <a:off x="457200" y="2348706"/>
            <a:ext cx="4038600" cy="3028950"/>
          </a:xfrm>
        </p:spPr>
      </p:pic>
      <p:pic>
        <p:nvPicPr>
          <p:cNvPr id="6" name="Content Placeholder 5" descr="PICT0091.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000" dirty="0" smtClean="0"/>
              <a:t>More </a:t>
            </a:r>
            <a:r>
              <a:rPr lang="en-US" sz="2000" dirty="0"/>
              <a:t>communication from the </a:t>
            </a:r>
            <a:r>
              <a:rPr lang="en-US" sz="2000" dirty="0" err="1"/>
              <a:t>Happex</a:t>
            </a:r>
            <a:r>
              <a:rPr lang="en-US" sz="2000" dirty="0"/>
              <a:t> collaboration </a:t>
            </a:r>
            <a:r>
              <a:rPr lang="en-US" sz="2000" dirty="0" smtClean="0"/>
              <a:t>would have alleviated a bit of confusion throughout the installation process. More attention to the target progress, earlier preparatory work for the detectors, and more clearly conveying desired operating parameters would have been good.</a:t>
            </a:r>
            <a:endParaRPr lang="en-US" sz="2000" dirty="0"/>
          </a:p>
        </p:txBody>
      </p:sp>
      <p:pic>
        <p:nvPicPr>
          <p:cNvPr id="5" name="Content Placeholder 4" descr="Rotation of PICT0025.JPG"/>
          <p:cNvPicPr>
            <a:picLocks noGrp="1" noChangeAspect="1"/>
          </p:cNvPicPr>
          <p:nvPr>
            <p:ph sz="half" idx="1"/>
          </p:nvPr>
        </p:nvPicPr>
        <p:blipFill>
          <a:blip r:embed="rId2" cstate="print"/>
          <a:stretch>
            <a:fillRect/>
          </a:stretch>
        </p:blipFill>
        <p:spPr>
          <a:xfrm>
            <a:off x="779264" y="1600200"/>
            <a:ext cx="3394472" cy="4525963"/>
          </a:xfrm>
        </p:spPr>
      </p:pic>
      <p:pic>
        <p:nvPicPr>
          <p:cNvPr id="6" name="Content Placeholder 5" descr="Rotation of PICT0046.JPG"/>
          <p:cNvPicPr>
            <a:picLocks noGrp="1" noChangeAspect="1"/>
          </p:cNvPicPr>
          <p:nvPr>
            <p:ph sz="half" idx="2"/>
          </p:nvPr>
        </p:nvPicPr>
        <p:blipFill>
          <a:blip r:embed="rId3" cstate="print"/>
          <a:stretch>
            <a:fillRect/>
          </a:stretch>
        </p:blipFill>
        <p:spPr>
          <a:xfrm>
            <a:off x="4970264" y="1600200"/>
            <a:ext cx="3394472" cy="4525963"/>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439</Words>
  <Application>Microsoft Office PowerPoint</Application>
  <PresentationFormat>On-screen Show (4:3)</PresentationFormat>
  <Paragraphs>26</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Lessons learned for summer 09 down. </vt:lpstr>
      <vt:lpstr>Installation requirements</vt:lpstr>
      <vt:lpstr> Disassembly of the Big Bite family went just as smoothly as the installation and runs. Good planning and execution with plenty of manpower and user help.</vt:lpstr>
      <vt:lpstr> </vt:lpstr>
      <vt:lpstr> </vt:lpstr>
      <vt:lpstr>Cryo target needed to be defined, approved and funded earlier. Though the project was brought in on time, only one cell was viable and if more time was available the second cell could have been replaced.</vt:lpstr>
      <vt:lpstr>Removal of the lead glass went well but the Happex detectors were not ready prior to the beginning of the down and required tech manpower due to the delay.</vt:lpstr>
      <vt:lpstr> </vt:lpstr>
      <vt:lpstr>More communication from the Happex collaboration would have alleviated a bit of confusion throughout the installation process. More attention to the target progress, earlier preparatory work for the detectors, and more clearly conveying desired operating parameters would have been good.</vt:lpstr>
      <vt:lpstr> </vt:lpstr>
      <vt:lpstr>Work continues on the Compton Polarimeter</vt:lpstr>
      <vt:lpstr>Failure to plan and implement monitoring of all the test parameters of the Moller target caused the failure of the LN2 reservoir. One high pressure dewar was delivered in an order of low pressure dewars and was not noticed. The expansion of the reservoir caused a thermal short between the N2 and the He reservoirs and would not allow the magnet to fill with LHe. Though the magnet was repaired, there was no time for installation.</vt:lpstr>
      <vt:lpstr>General stuff </vt:lpstr>
    </vt:vector>
  </TitlesOfParts>
  <Company>Jefferson Science Associates,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segal</dc:creator>
  <cp:lastModifiedBy>segal</cp:lastModifiedBy>
  <cp:revision>11</cp:revision>
  <dcterms:created xsi:type="dcterms:W3CDTF">2009-09-01T13:36:14Z</dcterms:created>
  <dcterms:modified xsi:type="dcterms:W3CDTF">2009-09-01T19:33:04Z</dcterms:modified>
</cp:coreProperties>
</file>