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492" r:id="rId2"/>
    <p:sldId id="496" r:id="rId3"/>
    <p:sldId id="495" r:id="rId4"/>
    <p:sldId id="587" r:id="rId5"/>
    <p:sldId id="586" r:id="rId6"/>
    <p:sldId id="497" r:id="rId7"/>
    <p:sldId id="588" r:id="rId8"/>
    <p:sldId id="570" r:id="rId9"/>
    <p:sldId id="569" r:id="rId10"/>
    <p:sldId id="571" r:id="rId11"/>
    <p:sldId id="572" r:id="rId12"/>
    <p:sldId id="578" r:id="rId13"/>
    <p:sldId id="577" r:id="rId14"/>
    <p:sldId id="574" r:id="rId15"/>
    <p:sldId id="585" r:id="rId16"/>
    <p:sldId id="583" r:id="rId17"/>
    <p:sldId id="575" r:id="rId18"/>
    <p:sldId id="584" r:id="rId19"/>
    <p:sldId id="580" r:id="rId20"/>
    <p:sldId id="581" r:id="rId21"/>
    <p:sldId id="576" r:id="rId22"/>
    <p:sldId id="582" r:id="rId23"/>
    <p:sldId id="579" r:id="rId24"/>
    <p:sldId id="565" r:id="rId25"/>
    <p:sldId id="501" r:id="rId26"/>
    <p:sldId id="557" r:id="rId27"/>
    <p:sldId id="558" r:id="rId28"/>
    <p:sldId id="559" r:id="rId29"/>
    <p:sldId id="499" r:id="rId30"/>
  </p:sldIdLst>
  <p:sldSz cx="9144000" cy="6858000" type="screen4x3"/>
  <p:notesSz cx="9232900" cy="6934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FFFF66"/>
    <a:srgbClr val="FF0000"/>
    <a:srgbClr val="FFFFCC"/>
    <a:srgbClr val="99FFCC"/>
    <a:srgbClr val="FF0066"/>
    <a:srgbClr val="FF7C80"/>
    <a:srgbClr val="FF6699"/>
    <a:srgbClr val="00CC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49" autoAdjust="0"/>
    <p:restoredTop sz="99196" autoAdjust="0"/>
  </p:normalViewPr>
  <p:slideViewPr>
    <p:cSldViewPr snapToGrid="0" snapToObjects="1" showGuides="1">
      <p:cViewPr>
        <p:scale>
          <a:sx n="42" d="100"/>
          <a:sy n="42" d="100"/>
        </p:scale>
        <p:origin x="-1248" y="-8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0361" cy="3462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0430" y="0"/>
            <a:ext cx="4000361" cy="3462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F4A41-6AAD-4E05-BD56-388310816083}" type="datetimeFigureOut">
              <a:rPr lang="en-US" smtClean="0"/>
              <a:pPr/>
              <a:t>10/7/2015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86775"/>
            <a:ext cx="4000361" cy="3462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0430" y="6586775"/>
            <a:ext cx="4000361" cy="3462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7AAFA-9540-4D60-919F-318B8DE97A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70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0923" cy="3467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29841" y="0"/>
            <a:ext cx="4000923" cy="3467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10/7/2015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82900" y="520700"/>
            <a:ext cx="3467100" cy="2600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290" y="3293745"/>
            <a:ext cx="7386320" cy="3120390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86287"/>
            <a:ext cx="4000923" cy="3467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29841" y="6586287"/>
            <a:ext cx="4000923" cy="3467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Shape 703"/>
          <p:cNvSpPr txBox="1">
            <a:spLocks noGrp="1"/>
          </p:cNvSpPr>
          <p:nvPr>
            <p:ph type="body" idx="1"/>
          </p:nvPr>
        </p:nvSpPr>
        <p:spPr>
          <a:xfrm>
            <a:off x="923291" y="3293745"/>
            <a:ext cx="7386319" cy="312039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04" name="Shape 704"/>
          <p:cNvSpPr>
            <a:spLocks noGrp="1" noRot="1" noChangeAspect="1"/>
          </p:cNvSpPr>
          <p:nvPr>
            <p:ph type="sldImg" idx="2"/>
          </p:nvPr>
        </p:nvSpPr>
        <p:spPr>
          <a:xfrm>
            <a:off x="2882900" y="520700"/>
            <a:ext cx="3467100" cy="2600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Shape 857"/>
          <p:cNvSpPr txBox="1">
            <a:spLocks noGrp="1"/>
          </p:cNvSpPr>
          <p:nvPr>
            <p:ph type="body" idx="1"/>
          </p:nvPr>
        </p:nvSpPr>
        <p:spPr>
          <a:xfrm>
            <a:off x="923291" y="3293745"/>
            <a:ext cx="7386319" cy="312039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58" name="Shape 858"/>
          <p:cNvSpPr>
            <a:spLocks noGrp="1" noRot="1" noChangeAspect="1"/>
          </p:cNvSpPr>
          <p:nvPr>
            <p:ph type="sldImg" idx="2"/>
          </p:nvPr>
        </p:nvSpPr>
        <p:spPr>
          <a:xfrm>
            <a:off x="2882900" y="520700"/>
            <a:ext cx="3467100" cy="2600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Shape 827"/>
          <p:cNvSpPr txBox="1">
            <a:spLocks noGrp="1"/>
          </p:cNvSpPr>
          <p:nvPr>
            <p:ph type="body" idx="1"/>
          </p:nvPr>
        </p:nvSpPr>
        <p:spPr>
          <a:xfrm>
            <a:off x="923291" y="3293745"/>
            <a:ext cx="7386319" cy="312039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28" name="Shape 828"/>
          <p:cNvSpPr>
            <a:spLocks noGrp="1" noRot="1" noChangeAspect="1"/>
          </p:cNvSpPr>
          <p:nvPr>
            <p:ph type="sldImg" idx="2"/>
          </p:nvPr>
        </p:nvSpPr>
        <p:spPr>
          <a:xfrm>
            <a:off x="2882900" y="520700"/>
            <a:ext cx="3467100" cy="2600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60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7900" y="6089651"/>
            <a:ext cx="2133600" cy="365125"/>
          </a:xfrm>
          <a:prstGeom prst="rect">
            <a:avLst/>
          </a:prstGeom>
        </p:spPr>
        <p:txBody>
          <a:bodyPr/>
          <a:lstStyle/>
          <a:p>
            <a:fld id="{649DB348-04FB-4554-AC30-06D226E06F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233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83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85000"/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dx.doi.org/10.1088/0953-2048/18/9/01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dx.doi.org/10.1088/0953-2048/25/6/063001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Superconducting detector prototype development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Hall A meeting</a:t>
            </a:r>
          </a:p>
          <a:p>
            <a:r>
              <a:rPr lang="en-US" dirty="0" smtClean="0"/>
              <a:t>October 9</a:t>
            </a:r>
            <a:r>
              <a:rPr lang="en-US" baseline="30000" dirty="0" smtClean="0"/>
              <a:t>th</a:t>
            </a:r>
            <a:r>
              <a:rPr lang="en-US" dirty="0" smtClean="0"/>
              <a:t>  2015</a:t>
            </a:r>
          </a:p>
          <a:p>
            <a:r>
              <a:rPr lang="en-US" dirty="0" smtClean="0"/>
              <a:t>Alexandre Camsonne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79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Argonne CNM proposal 42861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0501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Produce detector prototype similar to currently produce detectors</a:t>
            </a:r>
          </a:p>
          <a:p>
            <a:r>
              <a:rPr lang="en-US" dirty="0" smtClean="0"/>
              <a:t>Optimize for UV/visible and speed</a:t>
            </a:r>
          </a:p>
          <a:p>
            <a:r>
              <a:rPr lang="en-US" dirty="0" smtClean="0"/>
              <a:t>Test radiation damage</a:t>
            </a:r>
          </a:p>
          <a:p>
            <a:endParaRPr lang="en-US" dirty="0"/>
          </a:p>
          <a:p>
            <a:r>
              <a:rPr lang="en-US" dirty="0" smtClean="0"/>
              <a:t>Approved April 2015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B348-04FB-4554-AC30-06D226E06F2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36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Visit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Clean room orientation</a:t>
            </a:r>
          </a:p>
          <a:p>
            <a:r>
              <a:rPr lang="en-US" dirty="0" smtClean="0"/>
              <a:t>Substrate cleaning process</a:t>
            </a:r>
          </a:p>
          <a:p>
            <a:r>
              <a:rPr lang="en-US" dirty="0" smtClean="0"/>
              <a:t>Metal deposition substrates</a:t>
            </a:r>
          </a:p>
          <a:p>
            <a:r>
              <a:rPr lang="en-US" dirty="0" smtClean="0"/>
              <a:t>Resist spin coating</a:t>
            </a:r>
          </a:p>
          <a:p>
            <a:r>
              <a:rPr lang="en-US" dirty="0" smtClean="0"/>
              <a:t>Electron beam lithography</a:t>
            </a:r>
          </a:p>
          <a:p>
            <a:r>
              <a:rPr lang="en-US" dirty="0" smtClean="0"/>
              <a:t>Scanning electron microscopy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B348-04FB-4554-AC30-06D226E06F2A}" type="slidenum">
              <a:rPr lang="en-US" smtClean="0"/>
              <a:t>11</a:t>
            </a:fld>
            <a:endParaRPr lang="en-US" dirty="0"/>
          </a:p>
        </p:txBody>
      </p:sp>
      <p:pic>
        <p:nvPicPr>
          <p:cNvPr id="4098" name="Picture 2" descr="W:\pics\20150928_1349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01965" y="1815113"/>
            <a:ext cx="3515045" cy="197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5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6257"/>
            <a:ext cx="8229600" cy="4525963"/>
          </a:xfrm>
        </p:spPr>
        <p:txBody>
          <a:bodyPr/>
          <a:lstStyle/>
          <a:p>
            <a:r>
              <a:rPr lang="en-US" dirty="0" smtClean="0"/>
              <a:t>Use Layout software to create the detector pattern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B348-04FB-4554-AC30-06D226E06F2A}" type="slidenum">
              <a:rPr lang="en-US" smtClean="0"/>
              <a:t>12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252" y="1998702"/>
            <a:ext cx="6830882" cy="426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2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33" y="1230738"/>
            <a:ext cx="9617446" cy="432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32" y="1230738"/>
            <a:ext cx="9617447" cy="432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32" y="1230738"/>
            <a:ext cx="9617447" cy="432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32" y="1230738"/>
            <a:ext cx="9617447" cy="432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32" y="1230738"/>
            <a:ext cx="9617447" cy="432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32" y="1230738"/>
            <a:ext cx="9617447" cy="432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32" y="1230738"/>
            <a:ext cx="9617447" cy="432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32" y="1230738"/>
            <a:ext cx="9617447" cy="432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32" y="1230738"/>
            <a:ext cx="9617447" cy="432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32" y="1230738"/>
            <a:ext cx="9617447" cy="432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32" y="1230738"/>
            <a:ext cx="9617447" cy="432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32" y="1230738"/>
            <a:ext cx="9617447" cy="432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</p:spPr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99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Metal deposition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0045"/>
            <a:ext cx="3448050" cy="4525963"/>
          </a:xfrm>
        </p:spPr>
        <p:txBody>
          <a:bodyPr/>
          <a:lstStyle/>
          <a:p>
            <a:r>
              <a:rPr lang="en-US" dirty="0" smtClean="0"/>
              <a:t>Test on dummy sample Si and W to simulate NbTiN</a:t>
            </a:r>
          </a:p>
          <a:p>
            <a:endParaRPr lang="en-US" dirty="0" smtClean="0"/>
          </a:p>
          <a:p>
            <a:r>
              <a:rPr lang="en-US" dirty="0" smtClean="0"/>
              <a:t>Metal sputtering</a:t>
            </a:r>
          </a:p>
          <a:p>
            <a:pPr lvl="1"/>
            <a:r>
              <a:rPr lang="en-US" dirty="0" smtClean="0"/>
              <a:t>Tungsten</a:t>
            </a:r>
          </a:p>
          <a:p>
            <a:pPr lvl="1"/>
            <a:r>
              <a:rPr lang="en-US" dirty="0" smtClean="0"/>
              <a:t>Chromium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B348-04FB-4554-AC30-06D226E06F2A}" type="slidenum">
              <a:rPr lang="en-US" smtClean="0"/>
              <a:t>14</a:t>
            </a:fld>
            <a:endParaRPr lang="en-US" dirty="0"/>
          </a:p>
        </p:txBody>
      </p:sp>
      <p:pic>
        <p:nvPicPr>
          <p:cNvPr id="5122" name="Picture 2" descr="W:\pics\20150929_112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6142" y="2527832"/>
            <a:ext cx="4282683" cy="240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W:\pics\20150929_1126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31067" y="2620592"/>
            <a:ext cx="3996265" cy="224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68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 coating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4440"/>
            <a:ext cx="4069080" cy="485521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Fox 22 HSQ</a:t>
            </a:r>
          </a:p>
          <a:p>
            <a:r>
              <a:rPr lang="en-US" dirty="0" smtClean="0"/>
              <a:t>Spin coater</a:t>
            </a:r>
          </a:p>
          <a:p>
            <a:pPr lvl="1"/>
            <a:r>
              <a:rPr lang="en-US" dirty="0" smtClean="0"/>
              <a:t>4000 RPM for 1 min</a:t>
            </a:r>
          </a:p>
          <a:p>
            <a:pPr lvl="1"/>
            <a:endParaRPr lang="en-US" dirty="0"/>
          </a:p>
          <a:p>
            <a:r>
              <a:rPr lang="en-US" dirty="0" smtClean="0"/>
              <a:t>Resist layer about 120 nm high measured by profilometry</a:t>
            </a:r>
          </a:p>
          <a:p>
            <a:r>
              <a:rPr lang="en-US" dirty="0" smtClean="0"/>
              <a:t>Testing diluted mix to reduce height to 60 nm for improved resolution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B348-04FB-4554-AC30-06D226E06F2A}" type="slidenum">
              <a:rPr lang="en-US" smtClean="0"/>
              <a:t>15</a:t>
            </a:fld>
            <a:endParaRPr lang="en-US" dirty="0"/>
          </a:p>
        </p:txBody>
      </p:sp>
      <p:pic>
        <p:nvPicPr>
          <p:cNvPr id="8194" name="Picture 2" descr="W:\pics\20151002_1723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32019" y="1051560"/>
            <a:ext cx="4129404" cy="232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W:\pics\20150929_1416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314" y="3657600"/>
            <a:ext cx="3983286" cy="224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27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beam lithography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627" y="1717543"/>
            <a:ext cx="3884539" cy="146631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Raith 150 30 keV SEM and e-beam lithography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B348-04FB-4554-AC30-06D226E06F2A}" type="slidenum">
              <a:rPr lang="en-US" smtClean="0"/>
              <a:t>16</a:t>
            </a:fld>
            <a:endParaRPr lang="en-US" dirty="0"/>
          </a:p>
        </p:txBody>
      </p:sp>
      <p:pic>
        <p:nvPicPr>
          <p:cNvPr id="9219" name="Picture 3" descr="W:\pics\20150928_1111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87411" y="1852672"/>
            <a:ext cx="4095218" cy="230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W:\pics\20151002_1726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7200" y="3844768"/>
            <a:ext cx="4292597" cy="241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W:\pics\20150928_1004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34260" y="2066681"/>
            <a:ext cx="3821287" cy="214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beam lithography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504" y="1363532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Use Fox22 resist</a:t>
            </a:r>
          </a:p>
          <a:p>
            <a:r>
              <a:rPr lang="en-US" dirty="0" smtClean="0"/>
              <a:t>Test with 30 keV electron beam lithography Raith 150 </a:t>
            </a:r>
          </a:p>
          <a:p>
            <a:r>
              <a:rPr lang="en-US" dirty="0" smtClean="0"/>
              <a:t>JEOL 100 keV beam lithography not available</a:t>
            </a:r>
          </a:p>
          <a:p>
            <a:r>
              <a:rPr lang="en-US" dirty="0" smtClean="0"/>
              <a:t>Dose array to optimize exposition time</a:t>
            </a:r>
          </a:p>
          <a:p>
            <a:r>
              <a:rPr lang="en-US" dirty="0" smtClean="0"/>
              <a:t>Started to explore parameters to optimize Proximity Effect Correction ( electron diffusion and electron backscattering 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B348-04FB-4554-AC30-06D226E06F2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64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Resist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14900" cy="4525963"/>
          </a:xfrm>
        </p:spPr>
        <p:txBody>
          <a:bodyPr/>
          <a:lstStyle/>
          <a:p>
            <a:r>
              <a:rPr lang="en-US" dirty="0" smtClean="0"/>
              <a:t>NaOH solution </a:t>
            </a:r>
          </a:p>
          <a:p>
            <a:pPr marL="0" indent="0">
              <a:buNone/>
            </a:pPr>
            <a:r>
              <a:rPr lang="en-US" dirty="0" smtClean="0"/>
              <a:t>( 351 developer )</a:t>
            </a:r>
          </a:p>
          <a:p>
            <a:pPr marL="0" indent="0">
              <a:buNone/>
            </a:pPr>
            <a:r>
              <a:rPr lang="en-US" dirty="0" smtClean="0"/>
              <a:t>for 1 minute in chem lab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Will test at higher temperature </a:t>
            </a:r>
            <a:br>
              <a:rPr lang="en-US" dirty="0" smtClean="0"/>
            </a:br>
            <a:r>
              <a:rPr lang="en-US" dirty="0" smtClean="0"/>
              <a:t>( 50 degrees C ) to improve resolution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B348-04FB-4554-AC30-06D226E06F2A}" type="slidenum">
              <a:rPr lang="en-US" smtClean="0"/>
              <a:t>18</a:t>
            </a:fld>
            <a:endParaRPr lang="en-US" dirty="0"/>
          </a:p>
        </p:txBody>
      </p:sp>
      <p:pic>
        <p:nvPicPr>
          <p:cNvPr id="10242" name="Picture 2" descr="W:\pics\20150928_1409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15913" y="1996928"/>
            <a:ext cx="5285423" cy="29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58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Dose array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B348-04FB-4554-AC30-06D226E06F2A}" type="slidenum">
              <a:rPr lang="en-US" smtClean="0"/>
              <a:t>19</a:t>
            </a:fld>
            <a:endParaRPr lang="en-US" dirty="0"/>
          </a:p>
        </p:txBody>
      </p:sp>
      <p:pic>
        <p:nvPicPr>
          <p:cNvPr id="6146" name="Picture 2" descr="W:\bitbucket\sc_nanowire\talks\SCNW\figs\array_dose_001_09-29-20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405" y="1145396"/>
            <a:ext cx="6528435" cy="494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14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826" y="1247279"/>
            <a:ext cx="4978461" cy="3525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218671" y="1005016"/>
            <a:ext cx="3505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Thin superconducting stripe of 5 to </a:t>
            </a:r>
            <a:r>
              <a:rPr lang="en-US" sz="2000" dirty="0"/>
              <a:t>1</a:t>
            </a:r>
            <a:r>
              <a:rPr lang="en-US" sz="2000" dirty="0" smtClean="0"/>
              <a:t>0 nm thickness </a:t>
            </a:r>
          </a:p>
          <a:p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Meander geometry to maximize surface, typical width of strip few tens nm and length a few hundreds nm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Signal speed depends on material, substrate and geometry ( inductance )</a:t>
            </a:r>
          </a:p>
          <a:p>
            <a:pPr>
              <a:buFont typeface="Arial" pitchFamily="34" charset="0"/>
              <a:buChar char="•"/>
            </a:pPr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Energy sensitivity depends on width and thickness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4933" y="5468034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Mostly developed for astrophysics and telecommunication with IR sensitivity : Nasa Jet Propulsion Laboratory, Lincoln Laboratory ….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Also used for molecules, alpha time of flight : recoil detector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" y="163392"/>
            <a:ext cx="9055946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Minion Pro"/>
                <a:ea typeface="+mj-ea"/>
                <a:cs typeface="+mj-cs"/>
              </a:defRPr>
            </a:lvl1pPr>
          </a:lstStyle>
          <a:p>
            <a:r>
              <a:rPr lang="en-US" dirty="0" smtClean="0"/>
              <a:t>Superconducting nanowire technique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B348-04FB-4554-AC30-06D226E06F2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67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Proximity corrections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80560" cy="4525963"/>
          </a:xfrm>
        </p:spPr>
        <p:txBody>
          <a:bodyPr/>
          <a:lstStyle/>
          <a:p>
            <a:r>
              <a:rPr lang="en-US" dirty="0" smtClean="0"/>
              <a:t>Optimize parameters for dose distribution to take into account diffusion and electron backscattering from substrates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B348-04FB-4554-AC30-06D226E06F2A}" type="slidenum">
              <a:rPr lang="en-US" smtClean="0"/>
              <a:t>20</a:t>
            </a:fld>
            <a:endParaRPr lang="en-US" dirty="0"/>
          </a:p>
        </p:txBody>
      </p:sp>
      <p:pic>
        <p:nvPicPr>
          <p:cNvPr id="7170" name="Picture 2" descr="W:\bitbucket\sc_nanowire\talks\SCNW\SEM_images_9-28-2015\lower_2_400uC_1min_dev0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994" y="1188720"/>
            <a:ext cx="3109806" cy="233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W:\bitbucket\sc_nanowire\talks\SCNW\SEM_images_9-28-2015\upper_4_400uC_1min_dev0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733" y="3971688"/>
            <a:ext cx="3002067" cy="225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04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444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Achieve best resolution with E-beam lithography with tungsten on Silicon by tuning PEC parameters</a:t>
            </a:r>
          </a:p>
          <a:p>
            <a:r>
              <a:rPr lang="en-US" dirty="0" smtClean="0"/>
              <a:t>Test reactive ion etching on W and Si and then on NbTiN samples from </a:t>
            </a:r>
            <a:r>
              <a:rPr lang="en-US" dirty="0" err="1" smtClean="0"/>
              <a:t>JLab</a:t>
            </a:r>
            <a:r>
              <a:rPr lang="en-US" dirty="0" smtClean="0"/>
              <a:t> SRF</a:t>
            </a:r>
          </a:p>
          <a:p>
            <a:r>
              <a:rPr lang="en-US" dirty="0" smtClean="0"/>
              <a:t>Cool down and test Tc, critical current and photosensitivity</a:t>
            </a:r>
          </a:p>
          <a:p>
            <a:r>
              <a:rPr lang="en-US" dirty="0" smtClean="0"/>
              <a:t>Measure efficiency timing resolution</a:t>
            </a:r>
          </a:p>
          <a:p>
            <a:r>
              <a:rPr lang="en-US" dirty="0" smtClean="0"/>
              <a:t>Irradiate</a:t>
            </a:r>
          </a:p>
          <a:p>
            <a:r>
              <a:rPr lang="en-US" dirty="0" smtClean="0"/>
              <a:t>Redo test</a:t>
            </a:r>
          </a:p>
          <a:p>
            <a:r>
              <a:rPr lang="en-US" dirty="0" smtClean="0"/>
              <a:t>Test Nanoimprint technique for </a:t>
            </a:r>
            <a:r>
              <a:rPr lang="en-US" smtClean="0"/>
              <a:t>mass production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B348-04FB-4554-AC30-06D226E06F2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95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CNM has tools and expertise to produce superconducting detector prototype</a:t>
            </a:r>
          </a:p>
          <a:p>
            <a:r>
              <a:rPr lang="en-US" dirty="0" smtClean="0"/>
              <a:t>Working on achieving best resolution with E-beam lithography</a:t>
            </a:r>
          </a:p>
          <a:p>
            <a:r>
              <a:rPr lang="en-US" dirty="0" smtClean="0"/>
              <a:t>Next step : etching and cool down</a:t>
            </a:r>
          </a:p>
          <a:p>
            <a:r>
              <a:rPr lang="en-US" dirty="0" smtClean="0"/>
              <a:t>Should be able to determine optimal size for UV/visible, timing resolution, efficiency and radiation hardness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B348-04FB-4554-AC30-06D226E06F2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65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089650"/>
            <a:ext cx="2133600" cy="365125"/>
          </a:xfrm>
          <a:prstGeom prst="rect">
            <a:avLst/>
          </a:prstGeom>
        </p:spPr>
        <p:txBody>
          <a:bodyPr/>
          <a:lstStyle/>
          <a:p>
            <a:fld id="{649DB348-04FB-4554-AC30-06D226E06F2A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58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hape 696"/>
          <p:cNvSpPr txBox="1"/>
          <p:nvPr/>
        </p:nvSpPr>
        <p:spPr>
          <a:xfrm>
            <a:off x="533401" y="5410200"/>
            <a:ext cx="7696199" cy="1323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000" b="1" i="0" u="none" strike="noStrike" cap="none" baseline="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NbTiN, NbN, Mo</a:t>
            </a:r>
            <a:r>
              <a:rPr lang="en-US" sz="2000" b="1" i="0" u="none" strike="noStrike" cap="none" baseline="-2500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000" b="1" i="0" u="none" strike="noStrike" cap="none" baseline="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Re, V</a:t>
            </a:r>
            <a:r>
              <a:rPr lang="en-US" sz="2000" b="1" i="0" u="none" strike="noStrike" cap="none" baseline="-2500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000" b="1" i="0" u="none" strike="noStrike" cap="none" baseline="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Si </a:t>
            </a:r>
            <a:r>
              <a:rPr lang="en-US" sz="2000" b="1" i="0" u="none" strike="noStrike" cap="none" baseline="0" dirty="0" smtClean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coatings </a:t>
            </a:r>
            <a:r>
              <a:rPr lang="en-US" sz="2000" b="1" i="0" u="none" strike="noStrike" cap="none" baseline="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with Reactive Sputtering and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000" b="1" i="0" u="none" strike="noStrike" cap="none" baseline="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 High Power Pulse Magnetron Sputtering in self-sputtering mode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000" b="1" i="0" u="none" strike="noStrike" cap="none" baseline="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&amp; MgO coating with RF sputtering</a:t>
            </a:r>
          </a:p>
        </p:txBody>
      </p:sp>
      <p:pic>
        <p:nvPicPr>
          <p:cNvPr id="697" name="Shape 6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4400" y="2456410"/>
            <a:ext cx="3962400" cy="295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Shape 6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71400" y="2880360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Shape 7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400" y="2508308"/>
            <a:ext cx="2895600" cy="2749492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Shape 701"/>
          <p:cNvSpPr/>
          <p:nvPr/>
        </p:nvSpPr>
        <p:spPr>
          <a:xfrm>
            <a:off x="399627" y="394307"/>
            <a:ext cx="9144000" cy="20621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unique, versatile thin film deposition system  </a:t>
            </a:r>
          </a:p>
          <a:p>
            <a:pPr marL="0" marR="0" lvl="0" indent="0" algn="ctr" rtl="0">
              <a:spcBef>
                <a:spcPts val="0"/>
              </a:spcBef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enabling multiple coating techniques </a:t>
            </a:r>
            <a:r>
              <a:rPr lang="en-US" sz="2000" b="1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in-situ</a:t>
            </a:r>
            <a:endParaRPr sz="800" b="1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Designed to enable rapid exploration of the production parameter space of: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6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156766" y="1583267"/>
            <a:ext cx="12039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00400" lvl="1">
              <a:buClr>
                <a:srgbClr val="FF0000"/>
              </a:buClr>
              <a:buSzPct val="100000"/>
              <a:buFont typeface="Noto Symbol"/>
              <a:buChar char="▪"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Nb films</a:t>
            </a:r>
          </a:p>
          <a:p>
            <a:pPr marL="3200400" lvl="3">
              <a:buClr>
                <a:srgbClr val="FF0000"/>
              </a:buClr>
              <a:buSzPct val="100000"/>
              <a:buFont typeface="Noto Symbol"/>
              <a:buChar char="▪"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Alternative material films like NbN, NbTiN</a:t>
            </a:r>
          </a:p>
          <a:p>
            <a:pPr marL="3200400" lvl="3">
              <a:buClr>
                <a:srgbClr val="FF0000"/>
              </a:buClr>
              <a:buSzPct val="100000"/>
              <a:buFont typeface="Noto Symbol"/>
              <a:buChar char="▪"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S-I-S multilayer structures  based on these compounds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Minion Pro"/>
                <a:ea typeface="+mj-ea"/>
                <a:cs typeface="+mj-cs"/>
              </a:defRPr>
            </a:lvl1pPr>
          </a:lstStyle>
          <a:p>
            <a:r>
              <a:rPr lang="en-US" dirty="0" smtClean="0"/>
              <a:t>Jlab SRF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849707" y="1862667"/>
            <a:ext cx="3837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Dr. Anne-Marie Valente-Feliciano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01403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://hallaweb.jlab.org/experiment/LEDEX/Targets/july_2006/halla_config_7_17_06_files/image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324" y="1762669"/>
            <a:ext cx="2191370" cy="294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</a:t>
            </a:r>
            <a:r>
              <a:rPr lang="en-US" dirty="0"/>
              <a:t>d</a:t>
            </a:r>
            <a:r>
              <a:rPr lang="en-US" dirty="0" smtClean="0"/>
              <a:t>etector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085426"/>
            <a:ext cx="5313680" cy="501734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Detector close to target to detect coherent deuteron</a:t>
            </a:r>
          </a:p>
          <a:p>
            <a:pPr lvl="1"/>
            <a:r>
              <a:rPr lang="en-US" dirty="0" smtClean="0"/>
              <a:t>Cryotarget at 21 K : need to operate at low temperature</a:t>
            </a:r>
          </a:p>
          <a:p>
            <a:pPr lvl="1"/>
            <a:r>
              <a:rPr lang="en-US" dirty="0" smtClean="0"/>
              <a:t>Direct view of target : high rate of photon, electrons, protons and neutron</a:t>
            </a:r>
          </a:p>
          <a:p>
            <a:pPr lvl="2"/>
            <a:r>
              <a:rPr lang="en-US" dirty="0" smtClean="0"/>
              <a:t>Need to be fast</a:t>
            </a:r>
          </a:p>
          <a:p>
            <a:pPr lvl="2"/>
            <a:r>
              <a:rPr lang="en-US" dirty="0" smtClean="0"/>
              <a:t>Radiation hard</a:t>
            </a:r>
          </a:p>
          <a:p>
            <a:pPr lvl="2"/>
            <a:r>
              <a:rPr lang="en-US" dirty="0" smtClean="0"/>
              <a:t>Possibly inside target for very low momentum recoil</a:t>
            </a:r>
            <a:endParaRPr lang="en-US" dirty="0"/>
          </a:p>
          <a:p>
            <a:pPr lvl="2"/>
            <a:endParaRPr lang="en-US" dirty="0" smtClean="0"/>
          </a:p>
          <a:p>
            <a:r>
              <a:rPr lang="en-US" dirty="0" smtClean="0"/>
              <a:t>Investigated silicon detector but speed ( 1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s shaping )and radiation hardness not sufficient to run at a reasonable luminosity. Large acceptance detector is typical limiting factor to increase of luminosity ( Hall B, Hall A DVCS,…)</a:t>
            </a:r>
          </a:p>
          <a:p>
            <a:r>
              <a:rPr lang="en-US" dirty="0" smtClean="0"/>
              <a:t>Need fast and radiation hard detector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314303" y="3070654"/>
            <a:ext cx="1094144" cy="42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59097" y="3414131"/>
            <a:ext cx="1079500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686092" y="3155092"/>
            <a:ext cx="6525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694327" y="3328087"/>
            <a:ext cx="6525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600450" y="1167804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Cryotatget ladder</a:t>
            </a:r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B348-04FB-4554-AC30-06D226E06F2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02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Shape 839"/>
          <p:cNvSpPr txBox="1">
            <a:spLocks noGrp="1"/>
          </p:cNvSpPr>
          <p:nvPr>
            <p:ph type="title"/>
          </p:nvPr>
        </p:nvSpPr>
        <p:spPr>
          <a:xfrm>
            <a:off x="440267" y="1730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Recoil detector for coherent </a:t>
            </a: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DVCS</a:t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Shape 8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dirty="0">
                <a:solidFill>
                  <a:schemeClr val="dk1"/>
                </a:solidFill>
                <a:latin typeface="Symbol" panose="05050102010706020507" pitchFamily="18" charset="2"/>
                <a:ea typeface="Noto Symbol"/>
                <a:cs typeface="Noto Symbol"/>
                <a:sym typeface="Noto Symbol"/>
              </a:rPr>
              <a:t>g </a:t>
            </a:r>
            <a:r>
              <a:rPr lang="en-US" dirty="0" smtClean="0">
                <a:solidFill>
                  <a:schemeClr val="dk1"/>
                </a:solidFill>
                <a:latin typeface="Noto Symbol"/>
                <a:ea typeface="Noto Symbol"/>
                <a:cs typeface="Noto Symbol"/>
                <a:sym typeface="Noto Symbol"/>
              </a:rPr>
              <a:t>∗</a:t>
            </a: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+</a:t>
            </a: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 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640"/>
              </a:spcBef>
              <a:buClr>
                <a:schemeClr val="dk1"/>
              </a:buClr>
              <a:buSzPct val="100000"/>
            </a:pPr>
            <a:r>
              <a:rPr lang="en-US" dirty="0">
                <a:solidFill>
                  <a:schemeClr val="dk1"/>
                </a:solidFill>
                <a:latin typeface="Symbol" panose="05050102010706020507" pitchFamily="18" charset="2"/>
                <a:ea typeface="Noto Symbol"/>
                <a:cs typeface="Noto Symbol"/>
                <a:sym typeface="Noto Symbol"/>
              </a:rPr>
              <a:t>g </a:t>
            </a:r>
            <a:r>
              <a:rPr lang="en-US" dirty="0" smtClean="0">
                <a:solidFill>
                  <a:schemeClr val="dk1"/>
                </a:solidFill>
                <a:latin typeface="Noto Symbol"/>
                <a:ea typeface="Noto Symbol"/>
                <a:cs typeface="Noto Symbol"/>
                <a:sym typeface="Noto Symbol"/>
              </a:rPr>
              <a:t>∗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Noto Symbol"/>
                <a:ea typeface="Noto Symbol"/>
                <a:cs typeface="Noto Symbol"/>
                <a:sym typeface="Noto Symbol"/>
              </a:rPr>
              <a:t> </a:t>
            </a: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He4-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                              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He4 + 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Symbol" panose="05050102010706020507" pitchFamily="18" charset="2"/>
                <a:ea typeface="Noto Symbol"/>
                <a:cs typeface="Noto Symbol"/>
                <a:sym typeface="Noto Symbol"/>
              </a:rPr>
              <a:t>g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Symbol" panose="05050102010706020507" pitchFamily="18" charset="2"/>
              <a:ea typeface="Noto Symbol"/>
              <a:cs typeface="Noto Symbol"/>
              <a:sym typeface="Noto Symbol"/>
            </a:endParaRPr>
          </a:p>
        </p:txBody>
      </p:sp>
      <p:sp>
        <p:nvSpPr>
          <p:cNvPr id="841" name="Shape 841"/>
          <p:cNvSpPr/>
          <p:nvPr/>
        </p:nvSpPr>
        <p:spPr>
          <a:xfrm>
            <a:off x="2819400" y="4191000"/>
            <a:ext cx="2895600" cy="914400"/>
          </a:xfrm>
          <a:prstGeom prst="rect">
            <a:avLst/>
          </a:prstGeom>
          <a:solidFill>
            <a:schemeClr val="accent1"/>
          </a:solidFill>
          <a:ln w="25400" cap="flat">
            <a:solidFill>
              <a:srgbClr val="395E8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42" name="Shape 842"/>
          <p:cNvCxnSpPr/>
          <p:nvPr/>
        </p:nvCxnSpPr>
        <p:spPr>
          <a:xfrm>
            <a:off x="1752600" y="4648200"/>
            <a:ext cx="2438399" cy="0"/>
          </a:xfrm>
          <a:prstGeom prst="straightConnector1">
            <a:avLst/>
          </a:prstGeom>
          <a:noFill/>
          <a:ln w="9525" cap="flat">
            <a:solidFill>
              <a:schemeClr val="dk1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843" name="Shape 843"/>
          <p:cNvCxnSpPr/>
          <p:nvPr/>
        </p:nvCxnSpPr>
        <p:spPr>
          <a:xfrm rot="10800000" flipH="1">
            <a:off x="4191000" y="3886199"/>
            <a:ext cx="2057400" cy="762000"/>
          </a:xfrm>
          <a:prstGeom prst="straightConnector1">
            <a:avLst/>
          </a:prstGeom>
          <a:noFill/>
          <a:ln w="9525" cap="flat">
            <a:solidFill>
              <a:schemeClr val="dk1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844" name="Shape 844"/>
          <p:cNvCxnSpPr/>
          <p:nvPr/>
        </p:nvCxnSpPr>
        <p:spPr>
          <a:xfrm>
            <a:off x="4191000" y="4724400"/>
            <a:ext cx="1143000" cy="533399"/>
          </a:xfrm>
          <a:prstGeom prst="straightConnector1">
            <a:avLst/>
          </a:prstGeom>
          <a:noFill/>
          <a:ln w="9525" cap="flat">
            <a:solidFill>
              <a:schemeClr val="dk1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845" name="Shape 845"/>
          <p:cNvSpPr/>
          <p:nvPr/>
        </p:nvSpPr>
        <p:spPr>
          <a:xfrm>
            <a:off x="2819400" y="4495800"/>
            <a:ext cx="2895600" cy="381000"/>
          </a:xfrm>
          <a:prstGeom prst="rect">
            <a:avLst/>
          </a:prstGeom>
          <a:noFill/>
          <a:ln w="25400" cap="flat">
            <a:solidFill>
              <a:srgbClr val="395E8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6" name="Shape 846"/>
          <p:cNvSpPr/>
          <p:nvPr/>
        </p:nvSpPr>
        <p:spPr>
          <a:xfrm>
            <a:off x="3124200" y="5029200"/>
            <a:ext cx="2666999" cy="76199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395E8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Shape 847"/>
          <p:cNvSpPr/>
          <p:nvPr/>
        </p:nvSpPr>
        <p:spPr>
          <a:xfrm>
            <a:off x="3733800" y="5410200"/>
            <a:ext cx="2514599" cy="76199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395E8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48" name="Shape 848"/>
          <p:cNvCxnSpPr/>
          <p:nvPr/>
        </p:nvCxnSpPr>
        <p:spPr>
          <a:xfrm>
            <a:off x="2667000" y="1981200"/>
            <a:ext cx="1904999" cy="0"/>
          </a:xfrm>
          <a:prstGeom prst="straightConnector1">
            <a:avLst/>
          </a:prstGeom>
          <a:noFill/>
          <a:ln w="9525" cap="flat">
            <a:solidFill>
              <a:srgbClr val="4A7DBB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849" name="Shape 849"/>
          <p:cNvSpPr txBox="1"/>
          <p:nvPr/>
        </p:nvSpPr>
        <p:spPr>
          <a:xfrm>
            <a:off x="5257800" y="1600200"/>
            <a:ext cx="1904999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 + </a:t>
            </a:r>
            <a:r>
              <a:rPr lang="en-US" sz="3200" dirty="0">
                <a:solidFill>
                  <a:schemeClr val="dk1"/>
                </a:solidFill>
                <a:latin typeface="Symbol" panose="05050102010706020507" pitchFamily="18" charset="2"/>
                <a:ea typeface="Noto Symbol"/>
                <a:cs typeface="Noto Symbol"/>
                <a:sym typeface="Noto Symbol"/>
              </a:rPr>
              <a:t>g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50" name="Shape 850"/>
          <p:cNvCxnSpPr/>
          <p:nvPr/>
        </p:nvCxnSpPr>
        <p:spPr>
          <a:xfrm>
            <a:off x="2743200" y="2514600"/>
            <a:ext cx="1904999" cy="0"/>
          </a:xfrm>
          <a:prstGeom prst="straightConnector1">
            <a:avLst/>
          </a:prstGeom>
          <a:noFill/>
          <a:ln w="9525" cap="flat">
            <a:solidFill>
              <a:srgbClr val="4A7DBB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851" name="Shape 851"/>
          <p:cNvSpPr txBox="1"/>
          <p:nvPr/>
        </p:nvSpPr>
        <p:spPr>
          <a:xfrm>
            <a:off x="1524000" y="4114800"/>
            <a:ext cx="370614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</a:t>
            </a:r>
          </a:p>
        </p:txBody>
      </p:sp>
      <p:sp>
        <p:nvSpPr>
          <p:cNvPr id="852" name="Shape 852"/>
          <p:cNvSpPr txBox="1"/>
          <p:nvPr/>
        </p:nvSpPr>
        <p:spPr>
          <a:xfrm>
            <a:off x="5410200" y="3505200"/>
            <a:ext cx="370614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</a:t>
            </a:r>
          </a:p>
        </p:txBody>
      </p:sp>
      <p:sp>
        <p:nvSpPr>
          <p:cNvPr id="853" name="Shape 853"/>
          <p:cNvSpPr txBox="1"/>
          <p:nvPr/>
        </p:nvSpPr>
        <p:spPr>
          <a:xfrm>
            <a:off x="5410200" y="5715000"/>
            <a:ext cx="2470099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Recoil deuterium or He4</a:t>
            </a:r>
          </a:p>
        </p:txBody>
      </p:sp>
      <p:sp>
        <p:nvSpPr>
          <p:cNvPr id="854" name="Shape 854"/>
          <p:cNvSpPr txBox="1"/>
          <p:nvPr/>
        </p:nvSpPr>
        <p:spPr>
          <a:xfrm>
            <a:off x="2438400" y="3581400"/>
            <a:ext cx="1544589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Cryotarget cell</a:t>
            </a:r>
          </a:p>
        </p:txBody>
      </p:sp>
      <p:cxnSp>
        <p:nvCxnSpPr>
          <p:cNvPr id="855" name="Shape 855"/>
          <p:cNvCxnSpPr/>
          <p:nvPr/>
        </p:nvCxnSpPr>
        <p:spPr>
          <a:xfrm>
            <a:off x="3505200" y="4038600"/>
            <a:ext cx="457200" cy="381000"/>
          </a:xfrm>
          <a:prstGeom prst="straightConnector1">
            <a:avLst/>
          </a:prstGeom>
          <a:noFill/>
          <a:ln w="9525" cap="flat">
            <a:solidFill>
              <a:schemeClr val="dk1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9" name="Shape 847"/>
          <p:cNvSpPr/>
          <p:nvPr/>
        </p:nvSpPr>
        <p:spPr>
          <a:xfrm>
            <a:off x="3124200" y="5105400"/>
            <a:ext cx="2656614" cy="76199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395E8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77515" y="4648200"/>
            <a:ext cx="2244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Superconducting detectors inside and outside target cell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1675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Liquid Helium Rich / scintillator PID detector</a:t>
            </a:r>
          </a:p>
          <a:p>
            <a:r>
              <a:rPr lang="en-US" dirty="0" smtClean="0"/>
              <a:t>Compton</a:t>
            </a:r>
            <a:endParaRPr lang="en-US" dirty="0"/>
          </a:p>
          <a:p>
            <a:r>
              <a:rPr lang="en-US" dirty="0" smtClean="0"/>
              <a:t>Nuclei Deeply Virtual Compton Scattering</a:t>
            </a:r>
            <a:endParaRPr lang="en-US" dirty="0"/>
          </a:p>
          <a:p>
            <a:r>
              <a:rPr lang="en-US" dirty="0" smtClean="0"/>
              <a:t>Doubly Virtual Compton Scattering</a:t>
            </a:r>
            <a:endParaRPr lang="en-US" dirty="0"/>
          </a:p>
          <a:p>
            <a:r>
              <a:rPr lang="en-US" dirty="0" smtClean="0"/>
              <a:t>Deeply Virtual Compton Scattering on transversely polarized target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73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Shape 812"/>
          <p:cNvSpPr txBox="1">
            <a:spLocks noGrp="1"/>
          </p:cNvSpPr>
          <p:nvPr>
            <p:ph type="title"/>
          </p:nvPr>
        </p:nvSpPr>
        <p:spPr>
          <a:xfrm>
            <a:off x="457200" y="-11482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Liquid Helium detector</a:t>
            </a:r>
          </a:p>
        </p:txBody>
      </p:sp>
      <p:sp>
        <p:nvSpPr>
          <p:cNvPr id="813" name="Shape 813"/>
          <p:cNvSpPr txBox="1">
            <a:spLocks noGrp="1"/>
          </p:cNvSpPr>
          <p:nvPr>
            <p:ph type="body" idx="1"/>
          </p:nvPr>
        </p:nvSpPr>
        <p:spPr>
          <a:xfrm>
            <a:off x="457200" y="1253053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Helium has very fast UV scintillation and slower 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component</a:t>
            </a:r>
          </a:p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Helium is transparent to UV</a:t>
            </a:r>
          </a:p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RICH + scintillation + Time of flight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4" name="Shape 814"/>
          <p:cNvSpPr/>
          <p:nvPr/>
        </p:nvSpPr>
        <p:spPr>
          <a:xfrm>
            <a:off x="3124200" y="4453454"/>
            <a:ext cx="2362200" cy="914400"/>
          </a:xfrm>
          <a:prstGeom prst="rect">
            <a:avLst/>
          </a:prstGeom>
          <a:noFill/>
          <a:ln w="25400" cap="flat">
            <a:solidFill>
              <a:srgbClr val="395E8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15" name="Shape 815"/>
          <p:cNvCxnSpPr/>
          <p:nvPr/>
        </p:nvCxnSpPr>
        <p:spPr>
          <a:xfrm>
            <a:off x="5410200" y="4529654"/>
            <a:ext cx="0" cy="762000"/>
          </a:xfrm>
          <a:prstGeom prst="straightConnector1">
            <a:avLst/>
          </a:prstGeom>
          <a:noFill/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6" name="Shape 816"/>
          <p:cNvCxnSpPr/>
          <p:nvPr/>
        </p:nvCxnSpPr>
        <p:spPr>
          <a:xfrm>
            <a:off x="2362200" y="4910654"/>
            <a:ext cx="4876799" cy="0"/>
          </a:xfrm>
          <a:prstGeom prst="straightConnector1">
            <a:avLst/>
          </a:prstGeom>
          <a:noFill/>
          <a:ln w="9525" cap="flat">
            <a:solidFill>
              <a:srgbClr val="4A7DBB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817" name="Shape 817"/>
          <p:cNvSpPr/>
          <p:nvPr/>
        </p:nvSpPr>
        <p:spPr>
          <a:xfrm>
            <a:off x="3048000" y="3462854"/>
            <a:ext cx="533399" cy="99059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395E8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8" name="Shape 818"/>
          <p:cNvSpPr/>
          <p:nvPr/>
        </p:nvSpPr>
        <p:spPr>
          <a:xfrm>
            <a:off x="4724400" y="5367854"/>
            <a:ext cx="533399" cy="99059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395E8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19" name="Shape 819"/>
          <p:cNvCxnSpPr/>
          <p:nvPr/>
        </p:nvCxnSpPr>
        <p:spPr>
          <a:xfrm rot="10800000" flipH="1">
            <a:off x="4495800" y="4529653"/>
            <a:ext cx="533399" cy="381000"/>
          </a:xfrm>
          <a:prstGeom prst="straightConnector1">
            <a:avLst/>
          </a:prstGeom>
          <a:noFill/>
          <a:ln w="9525" cap="flat">
            <a:solidFill>
              <a:srgbClr val="4A7DBB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820" name="Shape 820"/>
          <p:cNvCxnSpPr/>
          <p:nvPr/>
        </p:nvCxnSpPr>
        <p:spPr>
          <a:xfrm>
            <a:off x="4572000" y="4910654"/>
            <a:ext cx="381000" cy="304799"/>
          </a:xfrm>
          <a:prstGeom prst="straightConnector1">
            <a:avLst/>
          </a:prstGeom>
          <a:noFill/>
          <a:ln w="9525" cap="flat">
            <a:solidFill>
              <a:srgbClr val="4A7DBB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821" name="Shape 821"/>
          <p:cNvCxnSpPr/>
          <p:nvPr/>
        </p:nvCxnSpPr>
        <p:spPr>
          <a:xfrm flipH="1">
            <a:off x="4419600" y="4910654"/>
            <a:ext cx="76199" cy="304799"/>
          </a:xfrm>
          <a:prstGeom prst="straightConnector1">
            <a:avLst/>
          </a:prstGeom>
          <a:noFill/>
          <a:ln w="9525" cap="flat">
            <a:solidFill>
              <a:srgbClr val="4A7DBB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822" name="Shape 822"/>
          <p:cNvSpPr txBox="1"/>
          <p:nvPr/>
        </p:nvSpPr>
        <p:spPr>
          <a:xfrm>
            <a:off x="3886200" y="4084121"/>
            <a:ext cx="38100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Ionization,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scintillation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Cerenkov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Shape 823"/>
          <p:cNvSpPr txBox="1"/>
          <p:nvPr/>
        </p:nvSpPr>
        <p:spPr>
          <a:xfrm>
            <a:off x="3657600" y="3703121"/>
            <a:ext cx="1918217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Liquid helium flow</a:t>
            </a:r>
          </a:p>
        </p:txBody>
      </p:sp>
      <p:sp>
        <p:nvSpPr>
          <p:cNvPr id="824" name="Shape 824"/>
          <p:cNvSpPr txBox="1"/>
          <p:nvPr/>
        </p:nvSpPr>
        <p:spPr>
          <a:xfrm>
            <a:off x="6934200" y="4453454"/>
            <a:ext cx="1336199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SNSPD array</a:t>
            </a:r>
          </a:p>
        </p:txBody>
      </p:sp>
      <p:cxnSp>
        <p:nvCxnSpPr>
          <p:cNvPr id="825" name="Shape 825"/>
          <p:cNvCxnSpPr>
            <a:stCxn id="824" idx="1"/>
          </p:cNvCxnSpPr>
          <p:nvPr/>
        </p:nvCxnSpPr>
        <p:spPr>
          <a:xfrm flipH="1">
            <a:off x="5486400" y="4638120"/>
            <a:ext cx="1447800" cy="43800"/>
          </a:xfrm>
          <a:prstGeom prst="straightConnector1">
            <a:avLst/>
          </a:prstGeom>
          <a:noFill/>
          <a:ln w="9525" cap="flat">
            <a:solidFill>
              <a:srgbClr val="4A7DBB"/>
            </a:solidFill>
            <a:prstDash val="solid"/>
            <a:round/>
            <a:headEnd type="none" w="med" len="med"/>
            <a:tailEnd type="stealth" w="lg" len="lg"/>
          </a:ln>
        </p:spPr>
      </p:cxnSp>
    </p:spTree>
    <p:extLst>
      <p:ext uri="{BB962C8B-B14F-4D97-AF65-F5344CB8AC3E}">
        <p14:creationId xmlns:p14="http://schemas.microsoft.com/office/powerpoint/2010/main" val="330810389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Superconductors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6574"/>
            <a:ext cx="8229600" cy="4525963"/>
          </a:xfrm>
        </p:spPr>
        <p:txBody>
          <a:bodyPr/>
          <a:lstStyle/>
          <a:p>
            <a:r>
              <a:rPr lang="en-US" dirty="0" smtClean="0"/>
              <a:t>L Parlato </a:t>
            </a:r>
            <a:r>
              <a:rPr lang="en-US" i="1" dirty="0" smtClean="0"/>
              <a:t>et al</a:t>
            </a:r>
            <a:r>
              <a:rPr lang="en-US" dirty="0" smtClean="0"/>
              <a:t> 2005 </a:t>
            </a:r>
            <a:r>
              <a:rPr lang="en-US" i="1" dirty="0" smtClean="0"/>
              <a:t>Supercond. Sci. Technol.</a:t>
            </a:r>
            <a:r>
              <a:rPr lang="en-US" dirty="0" smtClean="0"/>
              <a:t> </a:t>
            </a:r>
            <a:r>
              <a:rPr lang="en-US" b="1" dirty="0" smtClean="0"/>
              <a:t>18</a:t>
            </a:r>
            <a:r>
              <a:rPr lang="en-US" dirty="0" smtClean="0"/>
              <a:t> 1244 </a:t>
            </a:r>
            <a:r>
              <a:rPr lang="en-US" dirty="0" smtClean="0">
                <a:hlinkClick r:id="rId2"/>
              </a:rPr>
              <a:t>doi:10.1088/0953-2048/18/9/018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7" y="1946163"/>
            <a:ext cx="3790950" cy="365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397" y="2009237"/>
            <a:ext cx="31623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397" y="3171614"/>
            <a:ext cx="326707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82" y="5605980"/>
            <a:ext cx="31623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3200" y="2518824"/>
            <a:ext cx="3738880" cy="17018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34107" y="2348635"/>
            <a:ext cx="3738880" cy="17018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19294" y="5868547"/>
            <a:ext cx="3348279" cy="17018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77266" y="6045074"/>
            <a:ext cx="4279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boxes : active or future R&amp;D at SRF group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734107" y="2746569"/>
            <a:ext cx="3738880" cy="17018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B348-04FB-4554-AC30-06D226E06F2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4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24747" y="194726"/>
            <a:ext cx="10390294" cy="3979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Superconducting detector principle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9960"/>
            <a:ext cx="8229600" cy="4525963"/>
          </a:xfrm>
        </p:spPr>
        <p:txBody>
          <a:bodyPr>
            <a:normAutofit/>
          </a:bodyPr>
          <a:lstStyle/>
          <a:p>
            <a:r>
              <a:rPr lang="fr-FR" sz="2000" dirty="0" smtClean="0"/>
              <a:t>Review : Chandra M Natarajan </a:t>
            </a:r>
            <a:r>
              <a:rPr lang="fr-FR" sz="2000" i="1" dirty="0" smtClean="0"/>
              <a:t>et al</a:t>
            </a:r>
            <a:r>
              <a:rPr lang="fr-FR" sz="2000" dirty="0" smtClean="0"/>
              <a:t> 2012 </a:t>
            </a:r>
            <a:r>
              <a:rPr lang="fr-FR" sz="2000" i="1" dirty="0" smtClean="0"/>
              <a:t>Supercond. Sci. Technol.</a:t>
            </a:r>
            <a:r>
              <a:rPr lang="fr-FR" sz="2000" dirty="0" smtClean="0"/>
              <a:t> </a:t>
            </a:r>
            <a:r>
              <a:rPr lang="fr-FR" sz="2000" b="1" dirty="0" smtClean="0"/>
              <a:t>25</a:t>
            </a:r>
            <a:r>
              <a:rPr lang="fr-FR" sz="2000" dirty="0" smtClean="0"/>
              <a:t> 063001 </a:t>
            </a:r>
            <a:r>
              <a:rPr lang="fr-FR" sz="2000" dirty="0" smtClean="0">
                <a:hlinkClick r:id="rId2"/>
              </a:rPr>
              <a:t>doi:10.1088/0953-2048/25/6/063001</a:t>
            </a:r>
            <a:endParaRPr lang="fr-FR" sz="2000" dirty="0" smtClean="0"/>
          </a:p>
          <a:p>
            <a:endParaRPr lang="fr-FR" sz="2000" dirty="0" smtClean="0"/>
          </a:p>
          <a:p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701800"/>
            <a:ext cx="9092921" cy="368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53999" y="5580966"/>
            <a:ext cx="69325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Single Superconducting Nanowire Photon Detectors </a:t>
            </a:r>
            <a:r>
              <a:rPr lang="en-US" dirty="0" smtClean="0"/>
              <a:t> : SNSPD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B348-04FB-4554-AC30-06D226E06F2A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44379" y="5093411"/>
            <a:ext cx="5184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Detector biased close to critical current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0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2880"/>
            <a:ext cx="8229600" cy="1143000"/>
          </a:xfrm>
        </p:spPr>
        <p:txBody>
          <a:bodyPr/>
          <a:lstStyle/>
          <a:p>
            <a:r>
              <a:rPr lang="en-US" dirty="0" smtClean="0"/>
              <a:t>SNSPD typical properties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740" y="1066800"/>
            <a:ext cx="7399308" cy="5294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94338" y="808581"/>
            <a:ext cx="2301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d</a:t>
            </a:r>
            <a:r>
              <a:rPr lang="en-US" sz="1200" dirty="0" smtClean="0"/>
              <a:t>etection efficiency as function of</a:t>
            </a:r>
          </a:p>
          <a:p>
            <a:pPr algn="ctr"/>
            <a:r>
              <a:rPr lang="en-US" sz="1200" dirty="0" smtClean="0"/>
              <a:t>Wavelength and critical current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190067" y="808581"/>
            <a:ext cx="3170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Dark count rate as function of critical current</a:t>
            </a:r>
          </a:p>
          <a:p>
            <a:pPr algn="ctr"/>
            <a:r>
              <a:rPr lang="en-US" sz="1200" dirty="0" smtClean="0"/>
              <a:t>for different temperatures 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43465" y="3588396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Typical timing resolution of a NbN SNSPD 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4440765" y="3555736"/>
            <a:ext cx="4330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Detector efficiency as a function of bias current for different temperatures</a:t>
            </a:r>
            <a:endParaRPr lang="en-US" sz="1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B348-04FB-4554-AC30-06D226E06F2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27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YBaCuO detector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320" y="1911506"/>
            <a:ext cx="320675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0" y="1584162"/>
            <a:ext cx="2805430" cy="38582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271320" y="4983892"/>
            <a:ext cx="1035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P. Thoma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193060" y="42260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Ultra-fast YBa2Cu3O7-x direct detectors</a:t>
            </a:r>
          </a:p>
          <a:p>
            <a:r>
              <a:rPr lang="en-US" b="1" dirty="0"/>
              <a:t>for the THz frequency range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B348-04FB-4554-AC30-06D226E06F2A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117497"/>
            <a:ext cx="7672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Superconducting nanobridge : direct observation of bunch length of THz 									radiation in the ANKA storage 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6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of SNSPD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68680"/>
            <a:ext cx="9144000" cy="576072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Fast : Typical 10 to 1 ns wide ( highly dependent on material and geometry )</a:t>
            </a:r>
          </a:p>
          <a:p>
            <a:pPr marL="0" indent="0">
              <a:buNone/>
            </a:pPr>
            <a:r>
              <a:rPr lang="en-US" dirty="0" smtClean="0"/>
              <a:t>potentially few picoseconds pulse width ( YBaCuO microbridge) much faster than photomultiplier</a:t>
            </a:r>
          </a:p>
          <a:p>
            <a:r>
              <a:rPr lang="en-US" dirty="0" smtClean="0"/>
              <a:t>Not based on ionization ( different aging properties ) most likely longer lifetime than PMTs</a:t>
            </a:r>
          </a:p>
          <a:p>
            <a:r>
              <a:rPr lang="en-US" dirty="0" smtClean="0"/>
              <a:t>Better radiation hardness than silicon detectors</a:t>
            </a:r>
          </a:p>
          <a:p>
            <a:r>
              <a:rPr lang="en-US" dirty="0" smtClean="0"/>
              <a:t>Sensitivity can be tuned by varying thickness and width : X-ray sensitivity to IR, detection of low energy particles which stops in detector</a:t>
            </a:r>
          </a:p>
          <a:p>
            <a:r>
              <a:rPr lang="en-US" dirty="0" smtClean="0"/>
              <a:t>Detection efficiency</a:t>
            </a:r>
          </a:p>
          <a:p>
            <a:pPr lvl="1"/>
            <a:r>
              <a:rPr lang="en-US" dirty="0" smtClean="0"/>
              <a:t>20 % typical around 50 % with optical cavity and up to 93 % with WSi</a:t>
            </a:r>
            <a:r>
              <a:rPr lang="en-US" baseline="-25000" dirty="0" smtClean="0"/>
              <a:t>x</a:t>
            </a:r>
            <a:r>
              <a:rPr lang="en-US" dirty="0" smtClean="0"/>
              <a:t> (</a:t>
            </a:r>
            <a:r>
              <a:rPr lang="en-US" dirty="0"/>
              <a:t>Detecting Single Infrared Photons with 93%  System Efficiency </a:t>
            </a:r>
            <a:r>
              <a:rPr lang="en-US" dirty="0" smtClean="0"/>
              <a:t>F</a:t>
            </a:r>
            <a:r>
              <a:rPr lang="en-US" dirty="0"/>
              <a:t>. Marsili et </a:t>
            </a:r>
            <a:r>
              <a:rPr lang="en-US" dirty="0" smtClean="0"/>
              <a:t>al )</a:t>
            </a:r>
          </a:p>
          <a:p>
            <a:r>
              <a:rPr lang="en-US" dirty="0" smtClean="0"/>
              <a:t>Very good timing resolution : at least 100 ps up to 30 ps maybe better limited by readout electronics</a:t>
            </a:r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sz="2200" dirty="0"/>
              <a:t>Dauler E A, Kerman A J, Robinson B S, Yang J K W, Voronov B, Goltsman G, Hamilton S A </a:t>
            </a:r>
            <a:r>
              <a:rPr lang="en-US" sz="2200" dirty="0" smtClean="0"/>
              <a:t>and Berggren </a:t>
            </a:r>
            <a:r>
              <a:rPr lang="en-US" sz="2200" dirty="0"/>
              <a:t>K K 2009 Photon-number-resolution with sub-30-ps timing using </a:t>
            </a:r>
            <a:r>
              <a:rPr lang="en-US" sz="2200" dirty="0" smtClean="0"/>
              <a:t>multi-element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B348-04FB-4554-AC30-06D226E06F2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91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Direct measurement</a:t>
            </a:r>
          </a:p>
          <a:p>
            <a:pPr lvl="1"/>
            <a:r>
              <a:rPr lang="en-US" dirty="0" smtClean="0"/>
              <a:t>Recoil detector nDVCS, dDVCS, he4DVCS</a:t>
            </a:r>
          </a:p>
          <a:p>
            <a:pPr lvl="2"/>
            <a:r>
              <a:rPr lang="en-US" dirty="0" smtClean="0"/>
              <a:t>Size optimized for deuton, alpha : MIP blind recoil detector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PMT replacement DVCS, SoLID Cerenkov : </a:t>
            </a:r>
          </a:p>
          <a:p>
            <a:pPr lvl="1"/>
            <a:r>
              <a:rPr lang="en-US" dirty="0" smtClean="0"/>
              <a:t>need multipixels detector</a:t>
            </a:r>
          </a:p>
          <a:p>
            <a:pPr lvl="1"/>
            <a:r>
              <a:rPr lang="en-US" dirty="0" smtClean="0"/>
              <a:t>Dedicated superconducting readout</a:t>
            </a:r>
            <a:endParaRPr lang="en-US" dirty="0"/>
          </a:p>
          <a:p>
            <a:r>
              <a:rPr lang="en-US" dirty="0" smtClean="0"/>
              <a:t>Cryogenic detector using radiator ( could be He)</a:t>
            </a:r>
          </a:p>
          <a:p>
            <a:endParaRPr lang="en-US" dirty="0"/>
          </a:p>
          <a:p>
            <a:r>
              <a:rPr lang="en-US" dirty="0" smtClean="0"/>
              <a:t>Need to investigate use in magnetic field for polarized target</a:t>
            </a:r>
          </a:p>
          <a:p>
            <a:r>
              <a:rPr lang="en-US" dirty="0" smtClean="0"/>
              <a:t>Feasibility of MIP detector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B348-04FB-4554-AC30-06D226E06F2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91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Center of Nanoscale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42" y="1074420"/>
            <a:ext cx="4543490" cy="286556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User facility in Argonne</a:t>
            </a:r>
          </a:p>
          <a:p>
            <a:r>
              <a:rPr lang="en-US" dirty="0" smtClean="0"/>
              <a:t>One of 5 DOE Nanoscale Science Research Centers </a:t>
            </a:r>
          </a:p>
          <a:p>
            <a:r>
              <a:rPr lang="en-US" dirty="0" smtClean="0"/>
              <a:t>Started in 2007</a:t>
            </a:r>
          </a:p>
          <a:p>
            <a:r>
              <a:rPr lang="en-US" dirty="0" smtClean="0"/>
              <a:t>451 users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B348-04FB-4554-AC30-06D226E06F2A}" type="slidenum">
              <a:rPr lang="en-US" smtClean="0"/>
              <a:t>8</a:t>
            </a:fld>
            <a:endParaRPr lang="en-US" dirty="0"/>
          </a:p>
        </p:txBody>
      </p:sp>
      <p:pic>
        <p:nvPicPr>
          <p:cNvPr id="1026" name="Picture 2" descr="http://science.energy.gov/%7E/media/bes/suf/images/user-facilities/nanoscience-centers/cnm-entrance-day-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088" y="2307514"/>
            <a:ext cx="4528703" cy="251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3486" y="4335325"/>
            <a:ext cx="40126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Clean room class 100 to 1000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Optical and electron lithography techniques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Metal deposition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Electron microscopy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… other nano sciences techniques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80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Argonne CNM proposal 42861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0501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JLAB</a:t>
            </a:r>
          </a:p>
          <a:p>
            <a:pPr lvl="1"/>
            <a:r>
              <a:rPr lang="en-US" dirty="0" smtClean="0"/>
              <a:t>Alexandre Camsonne, Anne Marie Valente, Drew </a:t>
            </a:r>
            <a:r>
              <a:rPr lang="en-US" dirty="0" err="1" smtClean="0"/>
              <a:t>Weisenberger</a:t>
            </a:r>
            <a:r>
              <a:rPr lang="en-US" dirty="0" smtClean="0"/>
              <a:t>, Carl Zorn</a:t>
            </a:r>
          </a:p>
          <a:p>
            <a:r>
              <a:rPr lang="en-US" dirty="0" smtClean="0"/>
              <a:t>Argonne</a:t>
            </a:r>
          </a:p>
          <a:p>
            <a:pPr lvl="1"/>
            <a:r>
              <a:rPr lang="en-US" dirty="0" smtClean="0"/>
              <a:t>Physics : Kawtar Hafidi, Whitney Armstron</a:t>
            </a:r>
          </a:p>
          <a:p>
            <a:pPr lvl="1"/>
            <a:r>
              <a:rPr lang="en-US" dirty="0" smtClean="0"/>
              <a:t>CNM : Leonidas Ocola, Ralu Divan</a:t>
            </a:r>
          </a:p>
          <a:p>
            <a:r>
              <a:rPr lang="en-US" dirty="0" smtClean="0"/>
              <a:t>Temple University</a:t>
            </a:r>
          </a:p>
          <a:p>
            <a:pPr lvl="1"/>
            <a:r>
              <a:rPr lang="en-US" dirty="0" smtClean="0"/>
              <a:t>Zein-Eddine Meziani, Nikolaos Sparveri</a:t>
            </a:r>
          </a:p>
          <a:p>
            <a:r>
              <a:rPr lang="en-US" dirty="0" smtClean="0"/>
              <a:t>ODU : </a:t>
            </a:r>
          </a:p>
          <a:p>
            <a:pPr lvl="1"/>
            <a:r>
              <a:rPr lang="en-US" dirty="0" smtClean="0"/>
              <a:t>Gon Namkoong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B348-04FB-4554-AC30-06D226E06F2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24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16301</TotalTime>
  <Words>1117</Words>
  <Application>Microsoft Office PowerPoint</Application>
  <PresentationFormat>On-screen Show (4:3)</PresentationFormat>
  <Paragraphs>203</Paragraphs>
  <Slides>29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1_JLabPowerpointMain</vt:lpstr>
      <vt:lpstr>Superconducting detector prototype development</vt:lpstr>
      <vt:lpstr> </vt:lpstr>
      <vt:lpstr>Superconducting detector principle </vt:lpstr>
      <vt:lpstr>SNSPD typical properties</vt:lpstr>
      <vt:lpstr>YBaCuO detector</vt:lpstr>
      <vt:lpstr>Features of SNSPD</vt:lpstr>
      <vt:lpstr>Possible applications</vt:lpstr>
      <vt:lpstr>Center of Nanoscale Materials</vt:lpstr>
      <vt:lpstr>Argonne CNM proposal 42861 </vt:lpstr>
      <vt:lpstr>Argonne CNM proposal 42861 </vt:lpstr>
      <vt:lpstr>Visit summary</vt:lpstr>
      <vt:lpstr>Detector design</vt:lpstr>
      <vt:lpstr>Process</vt:lpstr>
      <vt:lpstr>Metal deposition</vt:lpstr>
      <vt:lpstr>Spin coating</vt:lpstr>
      <vt:lpstr>Electron beam lithography</vt:lpstr>
      <vt:lpstr>Electron beam lithography</vt:lpstr>
      <vt:lpstr>Resist development</vt:lpstr>
      <vt:lpstr>Dose array</vt:lpstr>
      <vt:lpstr>Proximity corrections effects</vt:lpstr>
      <vt:lpstr>Future plan</vt:lpstr>
      <vt:lpstr>Conclusion</vt:lpstr>
      <vt:lpstr>Backup</vt:lpstr>
      <vt:lpstr>PowerPoint Presentation</vt:lpstr>
      <vt:lpstr>General detector requirements</vt:lpstr>
      <vt:lpstr>Recoil detector for coherent DVCS </vt:lpstr>
      <vt:lpstr>Detectors</vt:lpstr>
      <vt:lpstr>Liquid Helium detector</vt:lpstr>
      <vt:lpstr>Superconductors properties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dchopard</dc:creator>
  <cp:lastModifiedBy>stysor</cp:lastModifiedBy>
  <cp:revision>809</cp:revision>
  <cp:lastPrinted>2014-11-03T16:53:34Z</cp:lastPrinted>
  <dcterms:created xsi:type="dcterms:W3CDTF">2014-12-15T00:08:05Z</dcterms:created>
  <dcterms:modified xsi:type="dcterms:W3CDTF">2015-10-07T14:40:50Z</dcterms:modified>
</cp:coreProperties>
</file>