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5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421" autoAdjust="0"/>
  </p:normalViewPr>
  <p:slideViewPr>
    <p:cSldViewPr>
      <p:cViewPr>
        <p:scale>
          <a:sx n="100" d="100"/>
          <a:sy n="100" d="100"/>
        </p:scale>
        <p:origin x="1056" y="5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33896A-60D8-4459-8BA1-99E8F9310716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8BB47FE-AEB3-4AD1-AC45-F1884A07957D}">
      <dgm:prSet phldrT="[Text]"/>
      <dgm:spPr/>
      <dgm:t>
        <a:bodyPr/>
        <a:lstStyle/>
        <a:p>
          <a:r>
            <a:rPr lang="en-US" dirty="0" smtClean="0"/>
            <a:t>No Field, Target retracted</a:t>
          </a:r>
          <a:endParaRPr lang="en-US" dirty="0"/>
        </a:p>
      </dgm:t>
    </dgm:pt>
    <dgm:pt modelId="{29529E9D-5EA4-4312-8026-938FC9881879}" type="parTrans" cxnId="{F7F38220-055C-4CAD-9C9B-A988AD5CE9CA}">
      <dgm:prSet/>
      <dgm:spPr/>
      <dgm:t>
        <a:bodyPr/>
        <a:lstStyle/>
        <a:p>
          <a:endParaRPr lang="en-US"/>
        </a:p>
      </dgm:t>
    </dgm:pt>
    <dgm:pt modelId="{B3873ED2-96AE-4F14-81C8-7CB45B585A38}" type="sibTrans" cxnId="{F7F38220-055C-4CAD-9C9B-A988AD5CE9CA}">
      <dgm:prSet/>
      <dgm:spPr/>
      <dgm:t>
        <a:bodyPr/>
        <a:lstStyle/>
        <a:p>
          <a:endParaRPr lang="en-US"/>
        </a:p>
      </dgm:t>
    </dgm:pt>
    <dgm:pt modelId="{BBF3A05A-A2D3-49AF-AAE7-7489EBAC85F5}">
      <dgm:prSet phldrT="[Text]"/>
      <dgm:spPr/>
      <dgm:t>
        <a:bodyPr/>
        <a:lstStyle/>
        <a:p>
          <a:r>
            <a:rPr lang="en-US" dirty="0" smtClean="0"/>
            <a:t>Does beam affect magnet temperatures?</a:t>
          </a:r>
          <a:endParaRPr lang="en-US" dirty="0"/>
        </a:p>
      </dgm:t>
    </dgm:pt>
    <dgm:pt modelId="{3C00A039-C84F-4175-BC25-E69E8684BA67}" type="parTrans" cxnId="{1B1656A7-4115-4F3F-A3B7-D1F2599D9DEA}">
      <dgm:prSet/>
      <dgm:spPr/>
      <dgm:t>
        <a:bodyPr/>
        <a:lstStyle/>
        <a:p>
          <a:endParaRPr lang="en-US"/>
        </a:p>
      </dgm:t>
    </dgm:pt>
    <dgm:pt modelId="{CD2552A7-840B-42AC-AC8E-0756BFE6091F}" type="sibTrans" cxnId="{1B1656A7-4115-4F3F-A3B7-D1F2599D9DEA}">
      <dgm:prSet/>
      <dgm:spPr/>
      <dgm:t>
        <a:bodyPr/>
        <a:lstStyle/>
        <a:p>
          <a:endParaRPr lang="en-US"/>
        </a:p>
      </dgm:t>
    </dgm:pt>
    <dgm:pt modelId="{F77C1440-2B40-4D47-81E2-74E2610BD2B2}">
      <dgm:prSet phldrT="[Text]"/>
      <dgm:spPr/>
      <dgm:t>
        <a:bodyPr/>
        <a:lstStyle/>
        <a:p>
          <a:r>
            <a:rPr lang="en-US" dirty="0" smtClean="0"/>
            <a:t>Field at target, Target retracted</a:t>
          </a:r>
          <a:endParaRPr lang="en-US" dirty="0"/>
        </a:p>
      </dgm:t>
    </dgm:pt>
    <dgm:pt modelId="{69513537-E09B-4A59-A683-748E681623E8}" type="parTrans" cxnId="{41EC47E9-CC14-48AB-9252-041367497BC8}">
      <dgm:prSet/>
      <dgm:spPr/>
      <dgm:t>
        <a:bodyPr/>
        <a:lstStyle/>
        <a:p>
          <a:endParaRPr lang="en-US"/>
        </a:p>
      </dgm:t>
    </dgm:pt>
    <dgm:pt modelId="{551BA310-9ABD-4B81-BD7E-37DD18B33BBF}" type="sibTrans" cxnId="{41EC47E9-CC14-48AB-9252-041367497BC8}">
      <dgm:prSet/>
      <dgm:spPr/>
      <dgm:t>
        <a:bodyPr/>
        <a:lstStyle/>
        <a:p>
          <a:endParaRPr lang="en-US"/>
        </a:p>
      </dgm:t>
    </dgm:pt>
    <dgm:pt modelId="{EE034B6A-8D4A-4082-A0BF-0535C23970B7}">
      <dgm:prSet phldrT="[Text]"/>
      <dgm:spPr/>
      <dgm:t>
        <a:bodyPr/>
        <a:lstStyle/>
        <a:p>
          <a:r>
            <a:rPr lang="en-US" dirty="0" smtClean="0"/>
            <a:t>Any unaccounted for fields affecting beam steering?</a:t>
          </a:r>
          <a:endParaRPr lang="en-US" dirty="0"/>
        </a:p>
      </dgm:t>
    </dgm:pt>
    <dgm:pt modelId="{A159F58D-9883-408C-BF17-EABDA57B20CA}" type="parTrans" cxnId="{A88CAA55-B826-4BEC-9A28-2C63F6782ECF}">
      <dgm:prSet/>
      <dgm:spPr/>
      <dgm:t>
        <a:bodyPr/>
        <a:lstStyle/>
        <a:p>
          <a:endParaRPr lang="en-US"/>
        </a:p>
      </dgm:t>
    </dgm:pt>
    <dgm:pt modelId="{4DD6D2ED-FD56-4C13-9A53-C12FE472E50D}" type="sibTrans" cxnId="{A88CAA55-B826-4BEC-9A28-2C63F6782ECF}">
      <dgm:prSet/>
      <dgm:spPr/>
      <dgm:t>
        <a:bodyPr/>
        <a:lstStyle/>
        <a:p>
          <a:endParaRPr lang="en-US"/>
        </a:p>
      </dgm:t>
    </dgm:pt>
    <dgm:pt modelId="{67240489-D4DB-4945-B517-C7D7381895C2}">
      <dgm:prSet phldrT="[Text]"/>
      <dgm:spPr/>
      <dgm:t>
        <a:bodyPr/>
        <a:lstStyle/>
        <a:p>
          <a:r>
            <a:rPr lang="en-US" dirty="0" smtClean="0"/>
            <a:t>Field at target, Target in place</a:t>
          </a:r>
          <a:endParaRPr lang="en-US" dirty="0"/>
        </a:p>
      </dgm:t>
    </dgm:pt>
    <dgm:pt modelId="{C4AAF75D-19BA-4D61-BC5A-2825E1ED43AF}" type="parTrans" cxnId="{0132B950-2FED-408D-9940-19B59B8376DD}">
      <dgm:prSet/>
      <dgm:spPr/>
      <dgm:t>
        <a:bodyPr/>
        <a:lstStyle/>
        <a:p>
          <a:endParaRPr lang="en-US"/>
        </a:p>
      </dgm:t>
    </dgm:pt>
    <dgm:pt modelId="{C6396D9F-0BBD-4777-BC37-F6F90719997D}" type="sibTrans" cxnId="{0132B950-2FED-408D-9940-19B59B8376DD}">
      <dgm:prSet/>
      <dgm:spPr/>
      <dgm:t>
        <a:bodyPr/>
        <a:lstStyle/>
        <a:p>
          <a:endParaRPr lang="en-US"/>
        </a:p>
      </dgm:t>
    </dgm:pt>
    <dgm:pt modelId="{DC7A6EF3-CBE2-4619-919F-4142FD37D27C}">
      <dgm:prSet phldrT="[Text]"/>
      <dgm:spPr/>
      <dgm:t>
        <a:bodyPr/>
        <a:lstStyle/>
        <a:p>
          <a:r>
            <a:rPr lang="en-US" dirty="0" smtClean="0"/>
            <a:t>Does beam hitting the target cause heating?</a:t>
          </a:r>
          <a:endParaRPr lang="en-US" dirty="0"/>
        </a:p>
      </dgm:t>
    </dgm:pt>
    <dgm:pt modelId="{88E6DDC7-0A21-4432-962A-2CD56AED3C04}" type="parTrans" cxnId="{EF96331C-B3CA-46F1-95C1-1B94D5E95678}">
      <dgm:prSet/>
      <dgm:spPr/>
      <dgm:t>
        <a:bodyPr/>
        <a:lstStyle/>
        <a:p>
          <a:endParaRPr lang="en-US"/>
        </a:p>
      </dgm:t>
    </dgm:pt>
    <dgm:pt modelId="{ED506E16-A246-43C9-B84F-05821185354E}" type="sibTrans" cxnId="{EF96331C-B3CA-46F1-95C1-1B94D5E95678}">
      <dgm:prSet/>
      <dgm:spPr/>
      <dgm:t>
        <a:bodyPr/>
        <a:lstStyle/>
        <a:p>
          <a:endParaRPr lang="en-US"/>
        </a:p>
      </dgm:t>
    </dgm:pt>
    <dgm:pt modelId="{510A15E8-352D-453D-9458-0504C1069224}">
      <dgm:prSet phldrT="[Text]"/>
      <dgm:spPr/>
      <dgm:t>
        <a:bodyPr/>
        <a:lstStyle/>
        <a:p>
          <a:r>
            <a:rPr lang="en-US" dirty="0" smtClean="0"/>
            <a:t>Moller measurement and compare with Injector group</a:t>
          </a:r>
          <a:endParaRPr lang="en-US" dirty="0"/>
        </a:p>
      </dgm:t>
    </dgm:pt>
    <dgm:pt modelId="{CEFA2148-1361-473A-8327-BB50B425E995}" type="parTrans" cxnId="{EF130609-B741-43D7-8D1E-82D4E7D65267}">
      <dgm:prSet/>
      <dgm:spPr/>
      <dgm:t>
        <a:bodyPr/>
        <a:lstStyle/>
        <a:p>
          <a:endParaRPr lang="en-US"/>
        </a:p>
      </dgm:t>
    </dgm:pt>
    <dgm:pt modelId="{0E61F341-195D-4B34-BC36-FD5BE2274795}" type="sibTrans" cxnId="{EF130609-B741-43D7-8D1E-82D4E7D65267}">
      <dgm:prSet/>
      <dgm:spPr/>
      <dgm:t>
        <a:bodyPr/>
        <a:lstStyle/>
        <a:p>
          <a:endParaRPr lang="en-US"/>
        </a:p>
      </dgm:t>
    </dgm:pt>
    <dgm:pt modelId="{51FD2DD4-C379-4136-849C-70639EB766C0}" type="pres">
      <dgm:prSet presAssocID="{9933896A-60D8-4459-8BA1-99E8F9310716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C1EEC4A-E060-4D2F-A5BC-D78BE836A3CA}" type="pres">
      <dgm:prSet presAssocID="{78BB47FE-AEB3-4AD1-AC45-F1884A07957D}" presName="compNode" presStyleCnt="0"/>
      <dgm:spPr/>
    </dgm:pt>
    <dgm:pt modelId="{226CC2C0-2DF7-473E-AE2E-4A306B4CBAFD}" type="pres">
      <dgm:prSet presAssocID="{78BB47FE-AEB3-4AD1-AC45-F1884A07957D}" presName="aNode" presStyleLbl="bgShp" presStyleIdx="0" presStyleCnt="3"/>
      <dgm:spPr/>
      <dgm:t>
        <a:bodyPr/>
        <a:lstStyle/>
        <a:p>
          <a:endParaRPr lang="en-US"/>
        </a:p>
      </dgm:t>
    </dgm:pt>
    <dgm:pt modelId="{2FEDE503-322C-4219-97EA-BC7DE99395A7}" type="pres">
      <dgm:prSet presAssocID="{78BB47FE-AEB3-4AD1-AC45-F1884A07957D}" presName="textNode" presStyleLbl="bgShp" presStyleIdx="0" presStyleCnt="3"/>
      <dgm:spPr/>
      <dgm:t>
        <a:bodyPr/>
        <a:lstStyle/>
        <a:p>
          <a:endParaRPr lang="en-US"/>
        </a:p>
      </dgm:t>
    </dgm:pt>
    <dgm:pt modelId="{C31237DC-FDE4-494B-B37F-09A85BEDA00B}" type="pres">
      <dgm:prSet presAssocID="{78BB47FE-AEB3-4AD1-AC45-F1884A07957D}" presName="compChildNode" presStyleCnt="0"/>
      <dgm:spPr/>
    </dgm:pt>
    <dgm:pt modelId="{192187BF-0312-4245-A580-A3BC528723CD}" type="pres">
      <dgm:prSet presAssocID="{78BB47FE-AEB3-4AD1-AC45-F1884A07957D}" presName="theInnerList" presStyleCnt="0"/>
      <dgm:spPr/>
    </dgm:pt>
    <dgm:pt modelId="{154D80EE-EF29-4485-81B3-8413F316156B}" type="pres">
      <dgm:prSet presAssocID="{BBF3A05A-A2D3-49AF-AAE7-7489EBAC85F5}" presName="child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CB5FFA-B581-41AE-AAA4-2D95F5DABD1D}" type="pres">
      <dgm:prSet presAssocID="{78BB47FE-AEB3-4AD1-AC45-F1884A07957D}" presName="aSpace" presStyleCnt="0"/>
      <dgm:spPr/>
    </dgm:pt>
    <dgm:pt modelId="{9E07F722-8852-4356-8541-1827F3F9736F}" type="pres">
      <dgm:prSet presAssocID="{F77C1440-2B40-4D47-81E2-74E2610BD2B2}" presName="compNode" presStyleCnt="0"/>
      <dgm:spPr/>
    </dgm:pt>
    <dgm:pt modelId="{717BEF4A-3AE7-4C20-8E3B-9C89279ABA14}" type="pres">
      <dgm:prSet presAssocID="{F77C1440-2B40-4D47-81E2-74E2610BD2B2}" presName="aNode" presStyleLbl="bgShp" presStyleIdx="1" presStyleCnt="3"/>
      <dgm:spPr/>
      <dgm:t>
        <a:bodyPr/>
        <a:lstStyle/>
        <a:p>
          <a:endParaRPr lang="en-US"/>
        </a:p>
      </dgm:t>
    </dgm:pt>
    <dgm:pt modelId="{24945E99-4C1E-49F6-964D-60923A41B338}" type="pres">
      <dgm:prSet presAssocID="{F77C1440-2B40-4D47-81E2-74E2610BD2B2}" presName="textNode" presStyleLbl="bgShp" presStyleIdx="1" presStyleCnt="3"/>
      <dgm:spPr/>
      <dgm:t>
        <a:bodyPr/>
        <a:lstStyle/>
        <a:p>
          <a:endParaRPr lang="en-US"/>
        </a:p>
      </dgm:t>
    </dgm:pt>
    <dgm:pt modelId="{5A01A8E7-C63F-4B75-BC35-D78DD66CEAC4}" type="pres">
      <dgm:prSet presAssocID="{F77C1440-2B40-4D47-81E2-74E2610BD2B2}" presName="compChildNode" presStyleCnt="0"/>
      <dgm:spPr/>
    </dgm:pt>
    <dgm:pt modelId="{7CDE69B4-9E9B-4B2B-9B11-A6C0C9701DA5}" type="pres">
      <dgm:prSet presAssocID="{F77C1440-2B40-4D47-81E2-74E2610BD2B2}" presName="theInnerList" presStyleCnt="0"/>
      <dgm:spPr/>
    </dgm:pt>
    <dgm:pt modelId="{F862F8A7-21EB-491F-BE43-FBA056A22AE0}" type="pres">
      <dgm:prSet presAssocID="{EE034B6A-8D4A-4082-A0BF-0535C23970B7}" presName="child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C2D475-C73A-4DC6-885A-4422C116ACD0}" type="pres">
      <dgm:prSet presAssocID="{F77C1440-2B40-4D47-81E2-74E2610BD2B2}" presName="aSpace" presStyleCnt="0"/>
      <dgm:spPr/>
    </dgm:pt>
    <dgm:pt modelId="{349958A2-BF79-4129-A3B1-A6263AA2E83F}" type="pres">
      <dgm:prSet presAssocID="{67240489-D4DB-4945-B517-C7D7381895C2}" presName="compNode" presStyleCnt="0"/>
      <dgm:spPr/>
    </dgm:pt>
    <dgm:pt modelId="{4678FAEF-A74C-4000-B872-D1D66E6B4652}" type="pres">
      <dgm:prSet presAssocID="{67240489-D4DB-4945-B517-C7D7381895C2}" presName="aNode" presStyleLbl="bgShp" presStyleIdx="2" presStyleCnt="3"/>
      <dgm:spPr/>
      <dgm:t>
        <a:bodyPr/>
        <a:lstStyle/>
        <a:p>
          <a:endParaRPr lang="en-US"/>
        </a:p>
      </dgm:t>
    </dgm:pt>
    <dgm:pt modelId="{72AD4EED-E1D7-4D80-9BEE-365856287C2F}" type="pres">
      <dgm:prSet presAssocID="{67240489-D4DB-4945-B517-C7D7381895C2}" presName="textNode" presStyleLbl="bgShp" presStyleIdx="2" presStyleCnt="3"/>
      <dgm:spPr/>
      <dgm:t>
        <a:bodyPr/>
        <a:lstStyle/>
        <a:p>
          <a:endParaRPr lang="en-US"/>
        </a:p>
      </dgm:t>
    </dgm:pt>
    <dgm:pt modelId="{862245E4-0675-4AA0-B8A6-B17CA9C98BD8}" type="pres">
      <dgm:prSet presAssocID="{67240489-D4DB-4945-B517-C7D7381895C2}" presName="compChildNode" presStyleCnt="0"/>
      <dgm:spPr/>
    </dgm:pt>
    <dgm:pt modelId="{DE755742-64E2-40BA-B2A2-BEBA85883F3E}" type="pres">
      <dgm:prSet presAssocID="{67240489-D4DB-4945-B517-C7D7381895C2}" presName="theInnerList" presStyleCnt="0"/>
      <dgm:spPr/>
    </dgm:pt>
    <dgm:pt modelId="{1BC175ED-F34F-4CAB-A140-A7B656ABD589}" type="pres">
      <dgm:prSet presAssocID="{DC7A6EF3-CBE2-4619-919F-4142FD37D27C}" presName="child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74637A-CE17-4C08-93F3-8512474767DC}" type="pres">
      <dgm:prSet presAssocID="{DC7A6EF3-CBE2-4619-919F-4142FD37D27C}" presName="aSpace2" presStyleCnt="0"/>
      <dgm:spPr/>
    </dgm:pt>
    <dgm:pt modelId="{095DF5EF-175E-40E5-9D5A-95C2CF669BE8}" type="pres">
      <dgm:prSet presAssocID="{510A15E8-352D-453D-9458-0504C1069224}" presName="child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0855639-C059-4755-8B92-D9015FCF1D4C}" type="presOf" srcId="{F77C1440-2B40-4D47-81E2-74E2610BD2B2}" destId="{24945E99-4C1E-49F6-964D-60923A41B338}" srcOrd="1" destOrd="0" presId="urn:microsoft.com/office/officeart/2005/8/layout/lProcess2"/>
    <dgm:cxn modelId="{3FAA1606-8D54-4CC8-B72B-D1F8DC3A117C}" type="presOf" srcId="{78BB47FE-AEB3-4AD1-AC45-F1884A07957D}" destId="{2FEDE503-322C-4219-97EA-BC7DE99395A7}" srcOrd="1" destOrd="0" presId="urn:microsoft.com/office/officeart/2005/8/layout/lProcess2"/>
    <dgm:cxn modelId="{9BA6A0AE-994D-4493-9D41-B27E5E15633C}" type="presOf" srcId="{EE034B6A-8D4A-4082-A0BF-0535C23970B7}" destId="{F862F8A7-21EB-491F-BE43-FBA056A22AE0}" srcOrd="0" destOrd="0" presId="urn:microsoft.com/office/officeart/2005/8/layout/lProcess2"/>
    <dgm:cxn modelId="{EF130609-B741-43D7-8D1E-82D4E7D65267}" srcId="{67240489-D4DB-4945-B517-C7D7381895C2}" destId="{510A15E8-352D-453D-9458-0504C1069224}" srcOrd="1" destOrd="0" parTransId="{CEFA2148-1361-473A-8327-BB50B425E995}" sibTransId="{0E61F341-195D-4B34-BC36-FD5BE2274795}"/>
    <dgm:cxn modelId="{F7F38220-055C-4CAD-9C9B-A988AD5CE9CA}" srcId="{9933896A-60D8-4459-8BA1-99E8F9310716}" destId="{78BB47FE-AEB3-4AD1-AC45-F1884A07957D}" srcOrd="0" destOrd="0" parTransId="{29529E9D-5EA4-4312-8026-938FC9881879}" sibTransId="{B3873ED2-96AE-4F14-81C8-7CB45B585A38}"/>
    <dgm:cxn modelId="{2005623C-47D2-40F6-8C1F-D27A9A0E7F58}" type="presOf" srcId="{510A15E8-352D-453D-9458-0504C1069224}" destId="{095DF5EF-175E-40E5-9D5A-95C2CF669BE8}" srcOrd="0" destOrd="0" presId="urn:microsoft.com/office/officeart/2005/8/layout/lProcess2"/>
    <dgm:cxn modelId="{2BE9549B-F7B9-48CA-9AE3-CCE50336BC08}" type="presOf" srcId="{F77C1440-2B40-4D47-81E2-74E2610BD2B2}" destId="{717BEF4A-3AE7-4C20-8E3B-9C89279ABA14}" srcOrd="0" destOrd="0" presId="urn:microsoft.com/office/officeart/2005/8/layout/lProcess2"/>
    <dgm:cxn modelId="{50DF0098-9240-47A1-AA9E-EAAA5C3E9CC2}" type="presOf" srcId="{BBF3A05A-A2D3-49AF-AAE7-7489EBAC85F5}" destId="{154D80EE-EF29-4485-81B3-8413F316156B}" srcOrd="0" destOrd="0" presId="urn:microsoft.com/office/officeart/2005/8/layout/lProcess2"/>
    <dgm:cxn modelId="{D7EFB59E-D4CB-47F4-A030-2A0AD6312068}" type="presOf" srcId="{67240489-D4DB-4945-B517-C7D7381895C2}" destId="{72AD4EED-E1D7-4D80-9BEE-365856287C2F}" srcOrd="1" destOrd="0" presId="urn:microsoft.com/office/officeart/2005/8/layout/lProcess2"/>
    <dgm:cxn modelId="{5C62FB60-5268-4EB4-91A3-E97FB91EBCA0}" type="presOf" srcId="{DC7A6EF3-CBE2-4619-919F-4142FD37D27C}" destId="{1BC175ED-F34F-4CAB-A140-A7B656ABD589}" srcOrd="0" destOrd="0" presId="urn:microsoft.com/office/officeart/2005/8/layout/lProcess2"/>
    <dgm:cxn modelId="{964C33A7-7ABF-4843-B4D1-7E252F4C12FA}" type="presOf" srcId="{78BB47FE-AEB3-4AD1-AC45-F1884A07957D}" destId="{226CC2C0-2DF7-473E-AE2E-4A306B4CBAFD}" srcOrd="0" destOrd="0" presId="urn:microsoft.com/office/officeart/2005/8/layout/lProcess2"/>
    <dgm:cxn modelId="{0132B950-2FED-408D-9940-19B59B8376DD}" srcId="{9933896A-60D8-4459-8BA1-99E8F9310716}" destId="{67240489-D4DB-4945-B517-C7D7381895C2}" srcOrd="2" destOrd="0" parTransId="{C4AAF75D-19BA-4D61-BC5A-2825E1ED43AF}" sibTransId="{C6396D9F-0BBD-4777-BC37-F6F90719997D}"/>
    <dgm:cxn modelId="{EF96331C-B3CA-46F1-95C1-1B94D5E95678}" srcId="{67240489-D4DB-4945-B517-C7D7381895C2}" destId="{DC7A6EF3-CBE2-4619-919F-4142FD37D27C}" srcOrd="0" destOrd="0" parTransId="{88E6DDC7-0A21-4432-962A-2CD56AED3C04}" sibTransId="{ED506E16-A246-43C9-B84F-05821185354E}"/>
    <dgm:cxn modelId="{2B53F9F3-EEDD-4568-B809-25DC17E2FB29}" type="presOf" srcId="{67240489-D4DB-4945-B517-C7D7381895C2}" destId="{4678FAEF-A74C-4000-B872-D1D66E6B4652}" srcOrd="0" destOrd="0" presId="urn:microsoft.com/office/officeart/2005/8/layout/lProcess2"/>
    <dgm:cxn modelId="{A88CAA55-B826-4BEC-9A28-2C63F6782ECF}" srcId="{F77C1440-2B40-4D47-81E2-74E2610BD2B2}" destId="{EE034B6A-8D4A-4082-A0BF-0535C23970B7}" srcOrd="0" destOrd="0" parTransId="{A159F58D-9883-408C-BF17-EABDA57B20CA}" sibTransId="{4DD6D2ED-FD56-4C13-9A53-C12FE472E50D}"/>
    <dgm:cxn modelId="{41359B8C-FEEC-47E2-B238-398E8F2B8F1A}" type="presOf" srcId="{9933896A-60D8-4459-8BA1-99E8F9310716}" destId="{51FD2DD4-C379-4136-849C-70639EB766C0}" srcOrd="0" destOrd="0" presId="urn:microsoft.com/office/officeart/2005/8/layout/lProcess2"/>
    <dgm:cxn modelId="{1B1656A7-4115-4F3F-A3B7-D1F2599D9DEA}" srcId="{78BB47FE-AEB3-4AD1-AC45-F1884A07957D}" destId="{BBF3A05A-A2D3-49AF-AAE7-7489EBAC85F5}" srcOrd="0" destOrd="0" parTransId="{3C00A039-C84F-4175-BC25-E69E8684BA67}" sibTransId="{CD2552A7-840B-42AC-AC8E-0756BFE6091F}"/>
    <dgm:cxn modelId="{41EC47E9-CC14-48AB-9252-041367497BC8}" srcId="{9933896A-60D8-4459-8BA1-99E8F9310716}" destId="{F77C1440-2B40-4D47-81E2-74E2610BD2B2}" srcOrd="1" destOrd="0" parTransId="{69513537-E09B-4A59-A683-748E681623E8}" sibTransId="{551BA310-9ABD-4B81-BD7E-37DD18B33BBF}"/>
    <dgm:cxn modelId="{56160EC5-E358-4210-94F2-8361DBE1B0B3}" type="presParOf" srcId="{51FD2DD4-C379-4136-849C-70639EB766C0}" destId="{8C1EEC4A-E060-4D2F-A5BC-D78BE836A3CA}" srcOrd="0" destOrd="0" presId="urn:microsoft.com/office/officeart/2005/8/layout/lProcess2"/>
    <dgm:cxn modelId="{18E4D921-96C2-47DA-A1BB-1FBE982F0227}" type="presParOf" srcId="{8C1EEC4A-E060-4D2F-A5BC-D78BE836A3CA}" destId="{226CC2C0-2DF7-473E-AE2E-4A306B4CBAFD}" srcOrd="0" destOrd="0" presId="urn:microsoft.com/office/officeart/2005/8/layout/lProcess2"/>
    <dgm:cxn modelId="{62292BC8-8B0B-4D94-AF67-C38943721468}" type="presParOf" srcId="{8C1EEC4A-E060-4D2F-A5BC-D78BE836A3CA}" destId="{2FEDE503-322C-4219-97EA-BC7DE99395A7}" srcOrd="1" destOrd="0" presId="urn:microsoft.com/office/officeart/2005/8/layout/lProcess2"/>
    <dgm:cxn modelId="{7664F052-D330-4DAB-986F-B75EC3AE475C}" type="presParOf" srcId="{8C1EEC4A-E060-4D2F-A5BC-D78BE836A3CA}" destId="{C31237DC-FDE4-494B-B37F-09A85BEDA00B}" srcOrd="2" destOrd="0" presId="urn:microsoft.com/office/officeart/2005/8/layout/lProcess2"/>
    <dgm:cxn modelId="{AAE7E6A6-5990-45C2-B5FD-52A865151C2F}" type="presParOf" srcId="{C31237DC-FDE4-494B-B37F-09A85BEDA00B}" destId="{192187BF-0312-4245-A580-A3BC528723CD}" srcOrd="0" destOrd="0" presId="urn:microsoft.com/office/officeart/2005/8/layout/lProcess2"/>
    <dgm:cxn modelId="{B34F9207-A0C7-4681-B6EE-990F738313D5}" type="presParOf" srcId="{192187BF-0312-4245-A580-A3BC528723CD}" destId="{154D80EE-EF29-4485-81B3-8413F316156B}" srcOrd="0" destOrd="0" presId="urn:microsoft.com/office/officeart/2005/8/layout/lProcess2"/>
    <dgm:cxn modelId="{9626A28C-0E08-4F63-9091-6BCDAE306573}" type="presParOf" srcId="{51FD2DD4-C379-4136-849C-70639EB766C0}" destId="{1FCB5FFA-B581-41AE-AAA4-2D95F5DABD1D}" srcOrd="1" destOrd="0" presId="urn:microsoft.com/office/officeart/2005/8/layout/lProcess2"/>
    <dgm:cxn modelId="{953D5D3B-D47C-4FFA-B056-8666A8F4CC65}" type="presParOf" srcId="{51FD2DD4-C379-4136-849C-70639EB766C0}" destId="{9E07F722-8852-4356-8541-1827F3F9736F}" srcOrd="2" destOrd="0" presId="urn:microsoft.com/office/officeart/2005/8/layout/lProcess2"/>
    <dgm:cxn modelId="{80D5BBD6-1DB7-4975-9D1D-1A4ED3B36024}" type="presParOf" srcId="{9E07F722-8852-4356-8541-1827F3F9736F}" destId="{717BEF4A-3AE7-4C20-8E3B-9C89279ABA14}" srcOrd="0" destOrd="0" presId="urn:microsoft.com/office/officeart/2005/8/layout/lProcess2"/>
    <dgm:cxn modelId="{F7251C65-E352-428E-AFDD-B03577DA92E4}" type="presParOf" srcId="{9E07F722-8852-4356-8541-1827F3F9736F}" destId="{24945E99-4C1E-49F6-964D-60923A41B338}" srcOrd="1" destOrd="0" presId="urn:microsoft.com/office/officeart/2005/8/layout/lProcess2"/>
    <dgm:cxn modelId="{4CB04340-8953-464A-90BD-83578FDC0684}" type="presParOf" srcId="{9E07F722-8852-4356-8541-1827F3F9736F}" destId="{5A01A8E7-C63F-4B75-BC35-D78DD66CEAC4}" srcOrd="2" destOrd="0" presId="urn:microsoft.com/office/officeart/2005/8/layout/lProcess2"/>
    <dgm:cxn modelId="{25B0F95D-E443-4704-AC67-C9B0DD5E84EB}" type="presParOf" srcId="{5A01A8E7-C63F-4B75-BC35-D78DD66CEAC4}" destId="{7CDE69B4-9E9B-4B2B-9B11-A6C0C9701DA5}" srcOrd="0" destOrd="0" presId="urn:microsoft.com/office/officeart/2005/8/layout/lProcess2"/>
    <dgm:cxn modelId="{9C788331-64A6-4CA9-96FE-BD68999292B2}" type="presParOf" srcId="{7CDE69B4-9E9B-4B2B-9B11-A6C0C9701DA5}" destId="{F862F8A7-21EB-491F-BE43-FBA056A22AE0}" srcOrd="0" destOrd="0" presId="urn:microsoft.com/office/officeart/2005/8/layout/lProcess2"/>
    <dgm:cxn modelId="{8FD80DBF-70F5-4C04-A4B2-3CB9D80E3632}" type="presParOf" srcId="{51FD2DD4-C379-4136-849C-70639EB766C0}" destId="{75C2D475-C73A-4DC6-885A-4422C116ACD0}" srcOrd="3" destOrd="0" presId="urn:microsoft.com/office/officeart/2005/8/layout/lProcess2"/>
    <dgm:cxn modelId="{74D30780-4AAC-4F6E-85BD-E5491FCE4589}" type="presParOf" srcId="{51FD2DD4-C379-4136-849C-70639EB766C0}" destId="{349958A2-BF79-4129-A3B1-A6263AA2E83F}" srcOrd="4" destOrd="0" presId="urn:microsoft.com/office/officeart/2005/8/layout/lProcess2"/>
    <dgm:cxn modelId="{FA818FE5-B52A-4129-93A0-DBF8232B396B}" type="presParOf" srcId="{349958A2-BF79-4129-A3B1-A6263AA2E83F}" destId="{4678FAEF-A74C-4000-B872-D1D66E6B4652}" srcOrd="0" destOrd="0" presId="urn:microsoft.com/office/officeart/2005/8/layout/lProcess2"/>
    <dgm:cxn modelId="{8208FAC6-AECD-440F-A384-77D5E9C0F3D3}" type="presParOf" srcId="{349958A2-BF79-4129-A3B1-A6263AA2E83F}" destId="{72AD4EED-E1D7-4D80-9BEE-365856287C2F}" srcOrd="1" destOrd="0" presId="urn:microsoft.com/office/officeart/2005/8/layout/lProcess2"/>
    <dgm:cxn modelId="{4375A8F2-2E18-409B-A375-13FF09D9E5F1}" type="presParOf" srcId="{349958A2-BF79-4129-A3B1-A6263AA2E83F}" destId="{862245E4-0675-4AA0-B8A6-B17CA9C98BD8}" srcOrd="2" destOrd="0" presId="urn:microsoft.com/office/officeart/2005/8/layout/lProcess2"/>
    <dgm:cxn modelId="{11420344-3359-4563-A5F0-9A17FC87F4BB}" type="presParOf" srcId="{862245E4-0675-4AA0-B8A6-B17CA9C98BD8}" destId="{DE755742-64E2-40BA-B2A2-BEBA85883F3E}" srcOrd="0" destOrd="0" presId="urn:microsoft.com/office/officeart/2005/8/layout/lProcess2"/>
    <dgm:cxn modelId="{42665F9A-0B62-4671-8401-4037B14780EF}" type="presParOf" srcId="{DE755742-64E2-40BA-B2A2-BEBA85883F3E}" destId="{1BC175ED-F34F-4CAB-A140-A7B656ABD589}" srcOrd="0" destOrd="0" presId="urn:microsoft.com/office/officeart/2005/8/layout/lProcess2"/>
    <dgm:cxn modelId="{54C443DA-9DA6-41EB-87D8-010DB3C9CFB6}" type="presParOf" srcId="{DE755742-64E2-40BA-B2A2-BEBA85883F3E}" destId="{5474637A-CE17-4C08-93F3-8512474767DC}" srcOrd="1" destOrd="0" presId="urn:microsoft.com/office/officeart/2005/8/layout/lProcess2"/>
    <dgm:cxn modelId="{50F5DE35-D99D-4150-BAD5-348E8E94ACB6}" type="presParOf" srcId="{DE755742-64E2-40BA-B2A2-BEBA85883F3E}" destId="{095DF5EF-175E-40E5-9D5A-95C2CF669BE8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88C05-1057-4EFA-8B4D-E92C51ED5887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582BA-0E37-45FA-BB08-0EA8A9EAF5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88C05-1057-4EFA-8B4D-E92C51ED5887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582BA-0E37-45FA-BB08-0EA8A9EAF5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88C05-1057-4EFA-8B4D-E92C51ED5887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582BA-0E37-45FA-BB08-0EA8A9EAF5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88C05-1057-4EFA-8B4D-E92C51ED5887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582BA-0E37-45FA-BB08-0EA8A9EAF5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88C05-1057-4EFA-8B4D-E92C51ED5887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582BA-0E37-45FA-BB08-0EA8A9EAF5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88C05-1057-4EFA-8B4D-E92C51ED5887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582BA-0E37-45FA-BB08-0EA8A9EAF5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88C05-1057-4EFA-8B4D-E92C51ED5887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582BA-0E37-45FA-BB08-0EA8A9EAF5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88C05-1057-4EFA-8B4D-E92C51ED5887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582BA-0E37-45FA-BB08-0EA8A9EAF5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88C05-1057-4EFA-8B4D-E92C51ED5887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582BA-0E37-45FA-BB08-0EA8A9EAF5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88C05-1057-4EFA-8B4D-E92C51ED5887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582BA-0E37-45FA-BB08-0EA8A9EAF50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88C05-1057-4EFA-8B4D-E92C51ED5887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9582BA-0E37-45FA-BB08-0EA8A9EAF50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B9582BA-0E37-45FA-BB08-0EA8A9EAF50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4A88C05-1057-4EFA-8B4D-E92C51ED5887}" type="datetimeFigureOut">
              <a:rPr lang="en-US" smtClean="0"/>
              <a:t>12/8/2015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Moller SC Magnet Status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0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620000" cy="5105400"/>
          </a:xfrm>
        </p:spPr>
        <p:txBody>
          <a:bodyPr/>
          <a:lstStyle/>
          <a:p>
            <a:r>
              <a:rPr lang="en-US" dirty="0" smtClean="0"/>
              <a:t>Magnet is installed and cooled down</a:t>
            </a:r>
          </a:p>
          <a:p>
            <a:r>
              <a:rPr lang="en-US" dirty="0" smtClean="0"/>
              <a:t>EPICS controls tested and working</a:t>
            </a:r>
          </a:p>
          <a:p>
            <a:r>
              <a:rPr lang="en-US" dirty="0" smtClean="0"/>
              <a:t>Magnet has been ramped several times in its current location</a:t>
            </a:r>
          </a:p>
          <a:p>
            <a:r>
              <a:rPr lang="en-US" dirty="0" smtClean="0"/>
              <a:t>Insulating vacuum was pumped down to 1.40 x 10</a:t>
            </a:r>
            <a:r>
              <a:rPr lang="en-US" baseline="30000" dirty="0" smtClean="0"/>
              <a:t>-7</a:t>
            </a:r>
            <a:r>
              <a:rPr lang="en-US" dirty="0" smtClean="0"/>
              <a:t> mbar</a:t>
            </a:r>
          </a:p>
          <a:p>
            <a:r>
              <a:rPr lang="en-US" smtClean="0"/>
              <a:t>Magnet Inductance=39.8 </a:t>
            </a:r>
            <a:r>
              <a:rPr lang="en-US" dirty="0" smtClean="0"/>
              <a:t>H, </a:t>
            </a:r>
            <a:r>
              <a:rPr lang="en-US" smtClean="0"/>
              <a:t>Stored Energy(@80 A)=127,360 </a:t>
            </a:r>
            <a:r>
              <a:rPr lang="en-US" dirty="0" smtClean="0"/>
              <a:t>J</a:t>
            </a:r>
          </a:p>
          <a:p>
            <a:endParaRPr lang="en-US" dirty="0"/>
          </a:p>
        </p:txBody>
      </p:sp>
      <p:pic>
        <p:nvPicPr>
          <p:cNvPr id="1026" name="Picture 2" descr="J:\My Documents\Pictures for Sasha\20151204_102204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44" r="19516"/>
          <a:stretch/>
        </p:blipFill>
        <p:spPr bwMode="auto">
          <a:xfrm>
            <a:off x="1139581" y="3433705"/>
            <a:ext cx="2445238" cy="2424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95400" y="60960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Magnet on Beamline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6700" y="3488474"/>
            <a:ext cx="4114800" cy="231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48200" y="60960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Water Chiller and Compressor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15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Method – Laser scanner generating point cloud</a:t>
            </a:r>
          </a:p>
          <a:p>
            <a:r>
              <a:rPr lang="en-US" dirty="0" smtClean="0"/>
              <a:t>Error of laser scanner is ~80 um</a:t>
            </a:r>
          </a:p>
          <a:p>
            <a:r>
              <a:rPr lang="en-US" dirty="0" smtClean="0"/>
              <a:t>All surveying was done outside of vacuum and magnetic field</a:t>
            </a:r>
          </a:p>
          <a:p>
            <a:r>
              <a:rPr lang="en-US" dirty="0" smtClean="0"/>
              <a:t>Measurements were all taken with motors moving in a consistent direction</a:t>
            </a:r>
          </a:p>
          <a:p>
            <a:r>
              <a:rPr lang="en-US" dirty="0" smtClean="0"/>
              <a:t>Repeatability</a:t>
            </a:r>
          </a:p>
          <a:p>
            <a:pPr lvl="1"/>
            <a:r>
              <a:rPr lang="en-US" dirty="0" smtClean="0"/>
              <a:t>Translational – Repeatable within 80 um</a:t>
            </a:r>
          </a:p>
          <a:p>
            <a:pPr lvl="1"/>
            <a:r>
              <a:rPr lang="en-US" dirty="0" smtClean="0"/>
              <a:t>Rotational – Repeatable within .1</a:t>
            </a:r>
            <a:r>
              <a:rPr lang="en-US" baseline="30000" dirty="0" smtClean="0"/>
              <a:t>o</a:t>
            </a:r>
            <a:r>
              <a:rPr lang="en-US" dirty="0" smtClean="0"/>
              <a:t> </a:t>
            </a:r>
          </a:p>
          <a:p>
            <a:r>
              <a:rPr lang="en-US" dirty="0" smtClean="0"/>
              <a:t>Magnetic Coupling for Rotation</a:t>
            </a:r>
          </a:p>
          <a:p>
            <a:pPr lvl="1"/>
            <a:r>
              <a:rPr lang="en-US" dirty="0" smtClean="0"/>
              <a:t>Gives us ~.5</a:t>
            </a:r>
            <a:r>
              <a:rPr lang="en-US" baseline="30000" dirty="0" smtClean="0"/>
              <a:t>o</a:t>
            </a:r>
            <a:r>
              <a:rPr lang="en-US" dirty="0" smtClean="0"/>
              <a:t> of uncertainty due to play in coupling</a:t>
            </a:r>
          </a:p>
        </p:txBody>
      </p:sp>
    </p:spTree>
    <p:extLst>
      <p:ext uri="{BB962C8B-B14F-4D97-AF65-F5344CB8AC3E}">
        <p14:creationId xmlns:p14="http://schemas.microsoft.com/office/powerpoint/2010/main" val="406346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Magnet is in place and surveyed</a:t>
            </a:r>
          </a:p>
          <a:p>
            <a:pPr lvl="1"/>
            <a:r>
              <a:rPr lang="en-US" dirty="0" smtClean="0"/>
              <a:t>Pitch: .001</a:t>
            </a:r>
            <a:r>
              <a:rPr lang="en-US" baseline="30000" dirty="0" smtClean="0"/>
              <a:t>o</a:t>
            </a:r>
            <a:endParaRPr lang="en-US" dirty="0" smtClean="0"/>
          </a:p>
          <a:p>
            <a:pPr lvl="1"/>
            <a:r>
              <a:rPr lang="en-US" dirty="0" smtClean="0"/>
              <a:t>Yaw: .003</a:t>
            </a:r>
            <a:r>
              <a:rPr lang="en-US" baseline="30000" dirty="0"/>
              <a:t>o</a:t>
            </a:r>
            <a:endParaRPr lang="en-US" dirty="0"/>
          </a:p>
          <a:p>
            <a:pPr lvl="1"/>
            <a:r>
              <a:rPr lang="en-US" dirty="0" smtClean="0"/>
              <a:t>Roll : .010</a:t>
            </a:r>
            <a:r>
              <a:rPr lang="en-US" baseline="30000" dirty="0" smtClean="0"/>
              <a:t>o</a:t>
            </a:r>
          </a:p>
          <a:p>
            <a:r>
              <a:rPr lang="en-US" dirty="0" smtClean="0"/>
              <a:t>Individual foil survey</a:t>
            </a:r>
          </a:p>
          <a:p>
            <a:pPr lvl="1"/>
            <a:r>
              <a:rPr lang="en-US" dirty="0" smtClean="0"/>
              <a:t>Measurements are compared to average foil position </a:t>
            </a:r>
          </a:p>
          <a:p>
            <a:pPr lvl="1"/>
            <a:r>
              <a:rPr lang="en-US" dirty="0" smtClean="0"/>
              <a:t>Offsets are all less than .2 mm</a:t>
            </a:r>
            <a:endParaRPr lang="en-US" dirty="0"/>
          </a:p>
          <a:p>
            <a:pPr marL="411480" lvl="1" indent="0">
              <a:buNone/>
            </a:pPr>
            <a:r>
              <a:rPr lang="en-US" dirty="0" smtClean="0"/>
              <a:t>								</a:t>
            </a:r>
          </a:p>
          <a:p>
            <a:pPr marL="411480" lvl="1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768120"/>
              </p:ext>
            </p:extLst>
          </p:nvPr>
        </p:nvGraphicFramePr>
        <p:xfrm>
          <a:off x="1066800" y="419100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Foil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Foil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Foil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Foil 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Pitch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.006</a:t>
                      </a:r>
                      <a:r>
                        <a:rPr lang="en-US" baseline="30000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-.025</a:t>
                      </a:r>
                      <a:r>
                        <a:rPr lang="en-US" baseline="30000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.092</a:t>
                      </a:r>
                      <a:r>
                        <a:rPr lang="en-US" baseline="30000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-.072</a:t>
                      </a:r>
                      <a:r>
                        <a:rPr lang="en-US" baseline="30000" dirty="0" smtClean="0"/>
                        <a:t>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Yaw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-.123</a:t>
                      </a:r>
                      <a:r>
                        <a:rPr lang="en-US" baseline="30000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.082</a:t>
                      </a:r>
                      <a:r>
                        <a:rPr lang="en-US" baseline="30000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-.078</a:t>
                      </a:r>
                      <a:r>
                        <a:rPr lang="en-US" baseline="30000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.119</a:t>
                      </a:r>
                      <a:r>
                        <a:rPr lang="en-US" baseline="30000" dirty="0" smtClean="0"/>
                        <a:t>o</a:t>
                      </a:r>
                      <a:endParaRPr lang="en-US" baseline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763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Installed Foils:</a:t>
            </a:r>
          </a:p>
          <a:p>
            <a:pPr lvl="1"/>
            <a:r>
              <a:rPr lang="en-US" dirty="0" smtClean="0"/>
              <a:t>1 um – First foil position – Torn/unusable</a:t>
            </a:r>
          </a:p>
          <a:p>
            <a:pPr lvl="1"/>
            <a:r>
              <a:rPr lang="en-US" dirty="0" smtClean="0"/>
              <a:t>4 um – Second foil position – 99.99%</a:t>
            </a:r>
          </a:p>
          <a:p>
            <a:pPr lvl="1"/>
            <a:r>
              <a:rPr lang="en-US" dirty="0" smtClean="0"/>
              <a:t>12.5 um – Third foil position – 99.99%</a:t>
            </a:r>
          </a:p>
          <a:p>
            <a:pPr lvl="1"/>
            <a:r>
              <a:rPr lang="en-US" dirty="0" smtClean="0"/>
              <a:t>25 um – Fourth foil position – 99.99%</a:t>
            </a:r>
            <a:endParaRPr lang="en-US" dirty="0"/>
          </a:p>
          <a:p>
            <a:r>
              <a:rPr lang="en-US" dirty="0" smtClean="0"/>
              <a:t>All foils are made by </a:t>
            </a:r>
            <a:r>
              <a:rPr lang="en-US" dirty="0" err="1" smtClean="0"/>
              <a:t>Goodfellow</a:t>
            </a:r>
            <a:endParaRPr lang="en-US" dirty="0" smtClean="0"/>
          </a:p>
        </p:txBody>
      </p:sp>
      <p:sp>
        <p:nvSpPr>
          <p:cNvPr id="4" name="AutoShape 2" descr="https://zimbra.jlab.org/service/home/%7E/?auth=co&amp;id=3371&amp;part=2.2"/>
          <p:cNvSpPr>
            <a:spLocks noChangeAspect="1" noChangeArrowheads="1"/>
          </p:cNvSpPr>
          <p:nvPr/>
        </p:nvSpPr>
        <p:spPr bwMode="auto">
          <a:xfrm>
            <a:off x="155575" y="-2925763"/>
            <a:ext cx="4572000" cy="609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5" name="Picture 3" descr="J:\My Documents\Superconducting Moeller Target\replacement parts\IMG_1205.jpe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63" t="15834" r="37204" b="10558"/>
          <a:stretch/>
        </p:blipFill>
        <p:spPr bwMode="auto">
          <a:xfrm rot="5400000">
            <a:off x="2142241" y="2886958"/>
            <a:ext cx="1574276" cy="4487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J:\My Documents\Pictures for Sasha\20151204_102229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63" r="13444" b="31490"/>
          <a:stretch/>
        </p:blipFill>
        <p:spPr bwMode="auto">
          <a:xfrm rot="5400000">
            <a:off x="4443154" y="2465122"/>
            <a:ext cx="4953000" cy="1952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24479" y="61341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Target Foils in Holder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776654" y="6063734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Target Arm in Magnet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78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Controls (Target)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Target motion can be done with a jog or preset positions</a:t>
            </a:r>
          </a:p>
          <a:p>
            <a:r>
              <a:rPr lang="en-US" dirty="0" smtClean="0"/>
              <a:t>Preset positions</a:t>
            </a:r>
          </a:p>
          <a:p>
            <a:pPr lvl="1"/>
            <a:r>
              <a:rPr lang="en-US" dirty="0" smtClean="0"/>
              <a:t>Translational: Centers of the foils and retracted</a:t>
            </a:r>
          </a:p>
          <a:p>
            <a:pPr lvl="1"/>
            <a:r>
              <a:rPr lang="en-US" dirty="0" smtClean="0"/>
              <a:t>Rotational: 0</a:t>
            </a:r>
            <a:r>
              <a:rPr lang="en-US" baseline="30000" dirty="0" smtClean="0"/>
              <a:t>o</a:t>
            </a:r>
            <a:r>
              <a:rPr lang="en-US" dirty="0" smtClean="0"/>
              <a:t> and limits </a:t>
            </a:r>
            <a:endParaRPr lang="en-US" dirty="0"/>
          </a:p>
          <a:p>
            <a:r>
              <a:rPr lang="en-US" dirty="0" smtClean="0"/>
              <a:t>Position is determined by the encoders</a:t>
            </a:r>
          </a:p>
          <a:p>
            <a:r>
              <a:rPr lang="en-US" dirty="0" smtClean="0"/>
              <a:t>Encoder Resolution:</a:t>
            </a:r>
          </a:p>
          <a:p>
            <a:pPr lvl="1"/>
            <a:r>
              <a:rPr lang="en-US" dirty="0" smtClean="0"/>
              <a:t>Translational: ~15 mV/mm</a:t>
            </a:r>
          </a:p>
          <a:p>
            <a:pPr lvl="1"/>
            <a:r>
              <a:rPr lang="en-US" dirty="0" smtClean="0"/>
              <a:t>Rotational: ~50 mV/degree</a:t>
            </a:r>
          </a:p>
          <a:p>
            <a:r>
              <a:rPr lang="en-US" dirty="0" smtClean="0"/>
              <a:t>Target always moves in the same direction to destination, will use backlash correction if necessary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06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Controls (Target)</a:t>
            </a:r>
            <a:endParaRPr lang="en-US" dirty="0"/>
          </a:p>
        </p:txBody>
      </p:sp>
      <p:pic>
        <p:nvPicPr>
          <p:cNvPr id="4" name="Picture 4" descr="J:\My Documents\Control Screens\TargetControl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1711" y="1600200"/>
            <a:ext cx="3510978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456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Controls (Magnet)</a:t>
            </a:r>
            <a:endParaRPr lang="en-US" dirty="0"/>
          </a:p>
        </p:txBody>
      </p:sp>
      <p:pic>
        <p:nvPicPr>
          <p:cNvPr id="2050" name="Picture 2" descr="J:\My Documents\Control Screens\Compresso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828799"/>
            <a:ext cx="2794732" cy="3720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J:\My Documents\Control Screens\Gaussme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8310" y="4425342"/>
            <a:ext cx="2148098" cy="2267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J:\My Documents\Control Screens\PowerSupply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25" y="1828800"/>
            <a:ext cx="2895600" cy="3730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J:\My Documents\Control Screens\TemperatureSenso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8310" y="1333500"/>
            <a:ext cx="2148098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448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 Goals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9607220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8376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2190</TotalTime>
  <Words>359</Words>
  <Application>Microsoft Office PowerPoint</Application>
  <PresentationFormat>On-screen Show (4:3)</PresentationFormat>
  <Paragraphs>71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Adjacency</vt:lpstr>
      <vt:lpstr>Moller SC Magnet Status</vt:lpstr>
      <vt:lpstr>Installed</vt:lpstr>
      <vt:lpstr>Survey</vt:lpstr>
      <vt:lpstr>Survey(cont’d)</vt:lpstr>
      <vt:lpstr>Foils</vt:lpstr>
      <vt:lpstr>Controls (Target)</vt:lpstr>
      <vt:lpstr>Controls (Target)</vt:lpstr>
      <vt:lpstr>Controls (Magnet)</vt:lpstr>
      <vt:lpstr>Measurement Goals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Ethan Becker</dc:creator>
  <cp:lastModifiedBy>stysor</cp:lastModifiedBy>
  <cp:revision>26</cp:revision>
  <dcterms:created xsi:type="dcterms:W3CDTF">2015-12-07T02:38:47Z</dcterms:created>
  <dcterms:modified xsi:type="dcterms:W3CDTF">2015-12-08T21:30:54Z</dcterms:modified>
</cp:coreProperties>
</file>