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2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AA5A-E7F1-4DAA-9F9C-A6F049748E3B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25F8-4140-40E2-9972-96A5FE980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46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AA5A-E7F1-4DAA-9F9C-A6F049748E3B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25F8-4140-40E2-9972-96A5FE980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247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AA5A-E7F1-4DAA-9F9C-A6F049748E3B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25F8-4140-40E2-9972-96A5FE980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943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AA5A-E7F1-4DAA-9F9C-A6F049748E3B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25F8-4140-40E2-9972-96A5FE980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85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AA5A-E7F1-4DAA-9F9C-A6F049748E3B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25F8-4140-40E2-9972-96A5FE980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89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AA5A-E7F1-4DAA-9F9C-A6F049748E3B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25F8-4140-40E2-9972-96A5FE980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09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AA5A-E7F1-4DAA-9F9C-A6F049748E3B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25F8-4140-40E2-9972-96A5FE980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660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AA5A-E7F1-4DAA-9F9C-A6F049748E3B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25F8-4140-40E2-9972-96A5FE980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7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AA5A-E7F1-4DAA-9F9C-A6F049748E3B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25F8-4140-40E2-9972-96A5FE980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13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AA5A-E7F1-4DAA-9F9C-A6F049748E3B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25F8-4140-40E2-9972-96A5FE980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481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AA5A-E7F1-4DAA-9F9C-A6F049748E3B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25F8-4140-40E2-9972-96A5FE980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34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8AA5A-E7F1-4DAA-9F9C-A6F049748E3B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025F8-4140-40E2-9972-96A5FE980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785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3770" y="444137"/>
            <a:ext cx="9805851" cy="5873931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600" b="1" u="sng" dirty="0" smtClean="0"/>
              <a:t>Dominion Energy Reliability Service Outages</a:t>
            </a:r>
          </a:p>
          <a:p>
            <a:pPr algn="l"/>
            <a:endParaRPr lang="en-US" u="sng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err="1" smtClean="0"/>
              <a:t>JLab</a:t>
            </a:r>
            <a:r>
              <a:rPr lang="en-US" b="1" dirty="0" smtClean="0"/>
              <a:t> extended an invitation to Dominion Energy </a:t>
            </a:r>
            <a:r>
              <a:rPr lang="en-US" dirty="0" smtClean="0"/>
              <a:t>to come to the Lab and </a:t>
            </a:r>
            <a:r>
              <a:rPr lang="en-US" b="1" dirty="0" smtClean="0"/>
              <a:t>discuss reliability </a:t>
            </a:r>
            <a:r>
              <a:rPr lang="en-US" dirty="0" smtClean="0"/>
              <a:t>after we experienced a power interruption on 1 July 2019.  A </a:t>
            </a:r>
            <a:r>
              <a:rPr lang="en-US" b="1" dirty="0" smtClean="0"/>
              <a:t>second invitation was accepted by Dominion’s executives to tour the accelerator </a:t>
            </a:r>
            <a:r>
              <a:rPr lang="en-US" dirty="0" smtClean="0"/>
              <a:t>in Oct of 2019.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The reliability meeting was attended by </a:t>
            </a:r>
            <a:r>
              <a:rPr lang="en-US" b="1" dirty="0" err="1" smtClean="0"/>
              <a:t>JLab’s</a:t>
            </a:r>
            <a:r>
              <a:rPr lang="en-US" b="1" dirty="0" smtClean="0"/>
              <a:t> </a:t>
            </a:r>
            <a:r>
              <a:rPr lang="en-US" b="1" dirty="0" err="1" smtClean="0"/>
              <a:t>Cyro</a:t>
            </a:r>
            <a:r>
              <a:rPr lang="en-US" b="1" dirty="0" smtClean="0"/>
              <a:t>, Engineering, Facilities, Accelerator Operations groups and led by COO Mike Maier. Dominion’s Reliability </a:t>
            </a:r>
            <a:r>
              <a:rPr lang="en-US" b="1" dirty="0"/>
              <a:t>T</a:t>
            </a:r>
            <a:r>
              <a:rPr lang="en-US" b="1" dirty="0" smtClean="0"/>
              <a:t>eam, Engineering and Maintenance groups and </a:t>
            </a:r>
            <a:r>
              <a:rPr lang="en-US" b="1" dirty="0" err="1" smtClean="0"/>
              <a:t>JLab’s</a:t>
            </a:r>
            <a:r>
              <a:rPr lang="en-US" b="1" dirty="0" smtClean="0"/>
              <a:t> Account </a:t>
            </a:r>
            <a:r>
              <a:rPr lang="en-US" b="1" dirty="0"/>
              <a:t>M</a:t>
            </a:r>
            <a:r>
              <a:rPr lang="en-US" b="1" dirty="0" smtClean="0"/>
              <a:t>anager</a:t>
            </a:r>
            <a:r>
              <a:rPr lang="en-US" dirty="0" smtClean="0"/>
              <a:t> attended on 31 July.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JLab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informed Dominion of how a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power interruption impacts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JLab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operations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Dominion was informed that the July 1 power interruption caused the CHL to go down and it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required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114 hours to restore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to its previous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state. In addition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76 hours to restore beam operations.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Dominion reported a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bird strike caused the interruption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Calibri" panose="020F0502020204030204" pitchFamily="34" charset="0"/>
                <a:cs typeface="Times New Roman" panose="02020603050405020304" pitchFamily="18" charset="0"/>
              </a:rPr>
              <a:t>JLab</a:t>
            </a:r>
            <a:r>
              <a:rPr lang="en-US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provided other examples of other power interruptions that caused impacts to the lab over the last 12 months </a:t>
            </a:r>
            <a:r>
              <a:rPr lang="en-US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and asked </a:t>
            </a:r>
            <a:r>
              <a:rPr lang="en-US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what can be done to prevent/minimize outages in the future.</a:t>
            </a:r>
            <a:r>
              <a:rPr lang="en-US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 From these discussions, 4 action items were created for Dominion to investigate.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645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9566" y="600891"/>
            <a:ext cx="998642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1.  Provide PM schedule for inspecting overhead line and associated equipment</a:t>
            </a:r>
            <a:r>
              <a:rPr lang="en-US" dirty="0"/>
              <a:t>.</a:t>
            </a:r>
          </a:p>
          <a:p>
            <a:r>
              <a:rPr lang="en-US" dirty="0"/>
              <a:t>Status:  Implemented</a:t>
            </a:r>
          </a:p>
          <a:p>
            <a:r>
              <a:rPr lang="en-US" u="sng" dirty="0"/>
              <a:t>Circuit Patrol – Every 5 to 8 years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u="sng" dirty="0"/>
              <a:t>Thermal Inspection – Every 3 years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This program is designed to identify potential equipment failures. Reliability then creates projects for any follow up work identified by thermal inspections. The last thermal inspection was performed on 7/11/19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2.  Research costs of adding devices to discourage bird strikes to overhead lines serving </a:t>
            </a:r>
            <a:r>
              <a:rPr lang="en-US" b="1" dirty="0" err="1" smtClean="0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JLab</a:t>
            </a:r>
            <a:r>
              <a:rPr lang="en-US" b="1" dirty="0" smtClean="0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.</a:t>
            </a:r>
            <a:r>
              <a:rPr lang="en-US" dirty="0" smtClean="0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   </a:t>
            </a:r>
          </a:p>
          <a:p>
            <a:r>
              <a:rPr lang="en-US" dirty="0" smtClean="0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Research costs and report back to </a:t>
            </a:r>
            <a:r>
              <a:rPr lang="en-US" dirty="0" err="1" smtClean="0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JLab</a:t>
            </a:r>
            <a:endParaRPr lang="en-US" dirty="0" smtClean="0">
              <a:effectLst/>
              <a:ea typeface="Times New Roman" panose="02020603050405020304" pitchFamily="18" charset="0"/>
            </a:endParaRPr>
          </a:p>
          <a:p>
            <a:r>
              <a:rPr lang="en-US" dirty="0" smtClean="0">
                <a:solidFill>
                  <a:srgbClr val="FFFFFF"/>
                </a:solidFill>
                <a:effectLst/>
                <a:highlight>
                  <a:srgbClr val="FF0000"/>
                </a:highlight>
                <a:ea typeface="Times New Roman" panose="02020603050405020304" pitchFamily="18" charset="0"/>
              </a:rPr>
              <a:t>Status: Found to not be cost effective – line interference spans out to Williamsburg</a:t>
            </a:r>
            <a:r>
              <a:rPr lang="en-US" dirty="0" smtClean="0">
                <a:solidFill>
                  <a:srgbClr val="201F1E"/>
                </a:solidFill>
                <a:effectLst/>
                <a:highlight>
                  <a:srgbClr val="FF0000"/>
                </a:highlight>
                <a:ea typeface="Times New Roman" panose="02020603050405020304" pitchFamily="18" charset="0"/>
              </a:rPr>
              <a:t>.</a:t>
            </a:r>
            <a:endParaRPr lang="en-US" dirty="0" smtClean="0">
              <a:effectLst/>
              <a:ea typeface="Times New Roman" panose="02020603050405020304" pitchFamily="18" charset="0"/>
            </a:endParaRPr>
          </a:p>
          <a:p>
            <a:r>
              <a:rPr lang="en-US" dirty="0" smtClean="0">
                <a:solidFill>
                  <a:srgbClr val="201F1E"/>
                </a:solidFill>
                <a:ea typeface="Times New Roman" panose="02020603050405020304" pitchFamily="18" charset="0"/>
              </a:rPr>
              <a:t>Estimated cost </a:t>
            </a:r>
            <a:r>
              <a:rPr lang="en-US" dirty="0">
                <a:solidFill>
                  <a:srgbClr val="201F1E"/>
                </a:solidFill>
                <a:ea typeface="Times New Roman" panose="02020603050405020304" pitchFamily="18" charset="0"/>
              </a:rPr>
              <a:t>to install cross-arm perch guards and bird diverters </a:t>
            </a:r>
            <a:r>
              <a:rPr lang="en-US" dirty="0">
                <a:ea typeface="Times New Roman" panose="02020603050405020304" pitchFamily="18" charset="0"/>
              </a:rPr>
              <a:t>for</a:t>
            </a:r>
            <a:r>
              <a:rPr lang="en-US" dirty="0">
                <a:solidFill>
                  <a:srgbClr val="201F1E"/>
                </a:solidFill>
                <a:ea typeface="Times New Roman" panose="02020603050405020304" pitchFamily="18" charset="0"/>
              </a:rPr>
              <a:t> Jefferson </a:t>
            </a:r>
            <a:r>
              <a:rPr lang="en-US" dirty="0" smtClean="0">
                <a:solidFill>
                  <a:srgbClr val="201F1E"/>
                </a:solidFill>
                <a:ea typeface="Times New Roman" panose="02020603050405020304" pitchFamily="18" charset="0"/>
              </a:rPr>
              <a:t>Lab. </a:t>
            </a:r>
          </a:p>
          <a:p>
            <a:pPr lvl="1"/>
            <a:r>
              <a:rPr lang="en-US" dirty="0" smtClean="0">
                <a:solidFill>
                  <a:srgbClr val="201F1E"/>
                </a:solidFill>
                <a:ea typeface="Times New Roman" panose="02020603050405020304" pitchFamily="18" charset="0"/>
              </a:rPr>
              <a:t>There </a:t>
            </a:r>
            <a:r>
              <a:rPr lang="en-US" dirty="0">
                <a:solidFill>
                  <a:srgbClr val="201F1E"/>
                </a:solidFill>
                <a:ea typeface="Times New Roman" panose="02020603050405020304" pitchFamily="18" charset="0"/>
              </a:rPr>
              <a:t>is 6400’ of overhead line running parallel to the ditch, and 33 poles. One pole is a vertical double dead-end and won’t require perch guards. Diverters will need to be installed every 50’ alternating on each of the outside 2 phases</a:t>
            </a:r>
            <a:r>
              <a:rPr lang="en-US" dirty="0" smtClean="0">
                <a:solidFill>
                  <a:srgbClr val="201F1E"/>
                </a:solidFill>
                <a:ea typeface="Times New Roman" panose="02020603050405020304" pitchFamily="18" charset="0"/>
              </a:rPr>
              <a:t>.  Ballpark </a:t>
            </a:r>
            <a:r>
              <a:rPr lang="en-US" dirty="0">
                <a:solidFill>
                  <a:srgbClr val="201F1E"/>
                </a:solidFill>
                <a:ea typeface="Times New Roman" panose="02020603050405020304" pitchFamily="18" charset="0"/>
              </a:rPr>
              <a:t>Estimate  $25,000 – 30,000 but this preliminary and Dominion is still investigating to see if there are other </a:t>
            </a:r>
            <a:r>
              <a:rPr lang="en-US" dirty="0" smtClean="0">
                <a:solidFill>
                  <a:srgbClr val="201F1E"/>
                </a:solidFill>
                <a:ea typeface="Times New Roman" panose="02020603050405020304" pitchFamily="18" charset="0"/>
              </a:rPr>
              <a:t>possibilities</a:t>
            </a:r>
          </a:p>
          <a:p>
            <a:endParaRPr lang="en-US" dirty="0">
              <a:solidFill>
                <a:srgbClr val="201F1E"/>
              </a:solidFill>
              <a:effectLst/>
              <a:ea typeface="Times New Roman" panose="02020603050405020304" pitchFamily="18" charset="0"/>
            </a:endParaRPr>
          </a:p>
          <a:p>
            <a:r>
              <a:rPr lang="en-US" dirty="0" smtClean="0">
                <a:solidFill>
                  <a:srgbClr val="201F1E"/>
                </a:solidFill>
                <a:ea typeface="Times New Roman" panose="02020603050405020304" pitchFamily="18" charset="0"/>
              </a:rPr>
              <a:t>The next two are what they plan to do in the Feb – Mar time frame</a:t>
            </a:r>
            <a:endParaRPr lang="en-US" dirty="0" smtClean="0">
              <a:effectLst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450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234" y="714104"/>
            <a:ext cx="10515600" cy="58895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900" b="1" dirty="0"/>
              <a:t>3.    </a:t>
            </a:r>
            <a:r>
              <a:rPr lang="en-US" sz="1900" b="1" dirty="0" smtClean="0"/>
              <a:t>Install equipment for </a:t>
            </a:r>
            <a:r>
              <a:rPr lang="en-US" sz="1900" b="1" dirty="0"/>
              <a:t>remote resetting of the ground fault relay</a:t>
            </a:r>
            <a:r>
              <a:rPr lang="en-US" sz="1900" dirty="0"/>
              <a:t>.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9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Remote Ground Fault Relay Operation:  Currently, the Ground Fault Relay in the CEBAF Substation (Dominion's side of the 40 and 33 MVA Substation) has to be </a:t>
            </a:r>
            <a:r>
              <a:rPr lang="en-US" sz="1900" b="1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manually reset locally after a power outage and when power is restored. </a:t>
            </a:r>
            <a:r>
              <a:rPr lang="en-US" sz="19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Adding this </a:t>
            </a:r>
            <a:r>
              <a:rPr lang="en-US" sz="1900" b="1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remote capability will allow resetting the ground fault relay from Dominion’s Regional Operations Center (ROC)</a:t>
            </a:r>
            <a:r>
              <a:rPr lang="en-US" sz="19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using Supervisory Control and Data Acquisition (SCADA)* 24 </a:t>
            </a:r>
            <a:r>
              <a:rPr lang="en-US" sz="1900" dirty="0" err="1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hrs</a:t>
            </a:r>
            <a:r>
              <a:rPr lang="en-US" sz="19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/day.</a:t>
            </a:r>
            <a:endParaRPr lang="en-US" sz="19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900" dirty="0"/>
              <a:t> </a:t>
            </a:r>
            <a:r>
              <a:rPr lang="en-US" sz="1900" b="1" dirty="0" smtClean="0"/>
              <a:t>4</a:t>
            </a:r>
            <a:r>
              <a:rPr lang="en-US" sz="1900" b="1" dirty="0"/>
              <a:t>.  Return the Voltage Regulators to Automatic Operation</a:t>
            </a:r>
            <a:r>
              <a:rPr lang="en-US" sz="1900" dirty="0"/>
              <a:t>:   </a:t>
            </a:r>
            <a:endParaRPr lang="en-US" sz="1900" dirty="0" smtClean="0"/>
          </a:p>
          <a:p>
            <a:pPr marL="0" indent="0">
              <a:buNone/>
            </a:pPr>
            <a:r>
              <a:rPr lang="en-US" sz="1900" dirty="0" smtClean="0"/>
              <a:t>The </a:t>
            </a:r>
            <a:r>
              <a:rPr lang="en-US" sz="1900" dirty="0"/>
              <a:t>Automatic Voltage Regulators in the CEBAF Substation are </a:t>
            </a:r>
            <a:r>
              <a:rPr lang="en-US" sz="1900" b="1" dirty="0"/>
              <a:t>currently set to manual due to past problems related to those regulators failing </a:t>
            </a:r>
            <a:r>
              <a:rPr lang="en-US" sz="1900" dirty="0"/>
              <a:t>and </a:t>
            </a:r>
            <a:r>
              <a:rPr lang="en-US" sz="1900" b="1" dirty="0" err="1"/>
              <a:t>JLab</a:t>
            </a:r>
            <a:r>
              <a:rPr lang="en-US" sz="1900" b="1" dirty="0"/>
              <a:t> receiving unbalanced voltages on the three phases.  The CHL compressors are set to shut down when this occurs.</a:t>
            </a:r>
            <a:r>
              <a:rPr lang="en-US" sz="1900" dirty="0"/>
              <a:t>  Also </a:t>
            </a:r>
            <a:r>
              <a:rPr lang="en-US" sz="1900" b="1" dirty="0"/>
              <a:t>voltage measurements </a:t>
            </a:r>
            <a:r>
              <a:rPr lang="en-US" sz="1900" b="1" dirty="0" smtClean="0"/>
              <a:t>need to be </a:t>
            </a:r>
            <a:r>
              <a:rPr lang="en-US" sz="1900" b="1" dirty="0"/>
              <a:t>taken by Facilities before and after science program operations to set the voltages to 470-490 V</a:t>
            </a:r>
            <a:r>
              <a:rPr lang="en-US" sz="1900" dirty="0"/>
              <a:t> at the point of utilization however </a:t>
            </a:r>
            <a:r>
              <a:rPr lang="en-US" sz="1900" b="1" dirty="0"/>
              <a:t>this does not address short term fluctuations. </a:t>
            </a:r>
            <a:r>
              <a:rPr lang="en-US" sz="1900" dirty="0"/>
              <a:t> The </a:t>
            </a:r>
            <a:r>
              <a:rPr lang="en-US" sz="1900" b="1" dirty="0"/>
              <a:t>voltage regulators were replaced when the 33 MVA transformer was added</a:t>
            </a:r>
            <a:r>
              <a:rPr lang="en-US" sz="1900" dirty="0"/>
              <a:t>.  </a:t>
            </a:r>
            <a:r>
              <a:rPr lang="en-US" sz="1900" b="1" dirty="0"/>
              <a:t>Dominion recommends returning these regulators to automatic operation after additional controls modifications are added during the proposed outage period</a:t>
            </a:r>
            <a:r>
              <a:rPr lang="en-US" sz="1900" b="1" dirty="0" smtClean="0"/>
              <a:t>.</a:t>
            </a:r>
          </a:p>
          <a:p>
            <a:pPr marL="0" lvl="0" indent="0">
              <a:buNone/>
            </a:pPr>
            <a:endParaRPr lang="en-US" sz="1900" dirty="0"/>
          </a:p>
          <a:p>
            <a:pPr marL="0" lvl="0" indent="0">
              <a:buNone/>
            </a:pPr>
            <a:r>
              <a:rPr lang="en-US" sz="2000" dirty="0" smtClean="0">
                <a:solidFill>
                  <a:srgbClr val="201F1E"/>
                </a:solidFill>
                <a:latin typeface="Calibri" panose="020F0502020204030204" pitchFamily="34" charset="0"/>
              </a:rPr>
              <a:t>* B</a:t>
            </a:r>
            <a:r>
              <a:rPr lang="en-US" sz="2000" b="0" i="0" dirty="0" smtClean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ecause of the improvements described below, Dominion Energy will have an improved visibility for the entire substation.  They will incorporate a Supervisory Control And Data Acquisition (SCADA) into CEBAF, giving them real time data, that can be monitor 24/7 from their Regional Operations Center (ROC).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904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840"/>
            <a:ext cx="10892246" cy="63833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u="sng" dirty="0" smtClean="0"/>
              <a:t>Requested Interruptions Details</a:t>
            </a:r>
          </a:p>
          <a:p>
            <a:pPr marL="0" indent="0">
              <a:buNone/>
            </a:pPr>
            <a:r>
              <a:rPr lang="en-US" sz="2400" dirty="0" smtClean="0"/>
              <a:t>Dominion originally proposed to </a:t>
            </a:r>
            <a:r>
              <a:rPr lang="en-US" sz="2400" dirty="0"/>
              <a:t>have an outage of the 40 and 33 MVA Substations from 1/25 to 3/3</a:t>
            </a:r>
            <a:r>
              <a:rPr lang="en-US" sz="2400" dirty="0" smtClean="0"/>
              <a:t>. Which prompted a meeting with Dominion to discuss how to minimize this risk for </a:t>
            </a:r>
            <a:r>
              <a:rPr lang="en-US" sz="2400" dirty="0" err="1" smtClean="0"/>
              <a:t>Jlab</a:t>
            </a:r>
            <a:r>
              <a:rPr lang="en-US" sz="2400" dirty="0" smtClean="0"/>
              <a:t> while maintaining safety for Dominion efforts.</a:t>
            </a:r>
          </a:p>
          <a:p>
            <a:r>
              <a:rPr lang="en-US" sz="1900" dirty="0" err="1" smtClean="0"/>
              <a:t>JLab</a:t>
            </a:r>
            <a:r>
              <a:rPr lang="en-US" sz="1900" dirty="0" smtClean="0"/>
              <a:t> had a virtual meeting with Dominion Energy on 7 December to discuss the requested outages.</a:t>
            </a:r>
          </a:p>
          <a:p>
            <a:pPr marL="0" indent="0">
              <a:buNone/>
            </a:pPr>
            <a:endParaRPr lang="en-US" sz="1900" dirty="0" smtClean="0"/>
          </a:p>
          <a:p>
            <a:pPr marL="0" indent="0">
              <a:buNone/>
            </a:pPr>
            <a:r>
              <a:rPr lang="en-US" sz="2400" b="1" u="sng" dirty="0" smtClean="0"/>
              <a:t>Outcome from the meeting:</a:t>
            </a:r>
          </a:p>
          <a:p>
            <a:pPr marL="0" indent="0">
              <a:buNone/>
            </a:pPr>
            <a:r>
              <a:rPr lang="en-US" sz="2400" dirty="0" smtClean="0"/>
              <a:t>Dominion went back to their maintenance group to see when outages really needed to occur.</a:t>
            </a:r>
          </a:p>
          <a:p>
            <a:r>
              <a:rPr lang="en-US" sz="1900" dirty="0" smtClean="0"/>
              <a:t>Performance </a:t>
            </a:r>
            <a:r>
              <a:rPr lang="en-US" sz="1900" dirty="0"/>
              <a:t>of this work </a:t>
            </a:r>
            <a:r>
              <a:rPr lang="en-US" sz="1900" dirty="0" smtClean="0"/>
              <a:t>now requires </a:t>
            </a:r>
            <a:r>
              <a:rPr lang="en-US" sz="1900" dirty="0"/>
              <a:t>a total of five </a:t>
            </a:r>
            <a:r>
              <a:rPr lang="en-US" sz="1900" dirty="0" smtClean="0"/>
              <a:t>short power </a:t>
            </a:r>
            <a:r>
              <a:rPr lang="en-US" sz="1900" dirty="0"/>
              <a:t>outages as described below.  </a:t>
            </a:r>
            <a:endParaRPr lang="en-US" sz="1900" dirty="0" smtClean="0"/>
          </a:p>
          <a:p>
            <a:pPr lvl="1"/>
            <a:r>
              <a:rPr lang="en-US" sz="1500" dirty="0" smtClean="0"/>
              <a:t>Two will require only one substation to be down.  </a:t>
            </a:r>
          </a:p>
          <a:p>
            <a:pPr lvl="1"/>
            <a:r>
              <a:rPr lang="en-US" sz="1500" b="1" dirty="0" smtClean="0"/>
              <a:t>Three will </a:t>
            </a:r>
            <a:r>
              <a:rPr lang="en-US" sz="1500" b="1" dirty="0"/>
              <a:t>require Dominion to secure power to their 495 feeder </a:t>
            </a:r>
            <a:r>
              <a:rPr lang="en-US" sz="1500" b="1" dirty="0" smtClean="0"/>
              <a:t>(main power line) to </a:t>
            </a:r>
            <a:r>
              <a:rPr lang="en-US" sz="1500" b="1" dirty="0"/>
              <a:t>the Accelerator site</a:t>
            </a:r>
            <a:r>
              <a:rPr lang="en-US" sz="1500" dirty="0"/>
              <a:t>. </a:t>
            </a:r>
            <a:r>
              <a:rPr lang="en-US" sz="1600" dirty="0" smtClean="0"/>
              <a:t>During these three periods the accelerator site will be fed from the 22 MVA substation.</a:t>
            </a:r>
            <a:endParaRPr lang="en-US" sz="1500" dirty="0" smtClean="0"/>
          </a:p>
          <a:p>
            <a:pPr lvl="2"/>
            <a:r>
              <a:rPr lang="en-US" sz="1500" dirty="0" smtClean="0"/>
              <a:t>Feb 1</a:t>
            </a:r>
            <a:r>
              <a:rPr lang="en-US" sz="1500" baseline="30000" dirty="0" smtClean="0"/>
              <a:t>st</a:t>
            </a:r>
            <a:r>
              <a:rPr lang="en-US" sz="1500" dirty="0" smtClean="0"/>
              <a:t>  – 4</a:t>
            </a:r>
            <a:r>
              <a:rPr lang="en-US" sz="1500" baseline="30000" dirty="0" smtClean="0"/>
              <a:t>th</a:t>
            </a:r>
            <a:r>
              <a:rPr lang="en-US" sz="1500" dirty="0" smtClean="0"/>
              <a:t> (3 days)</a:t>
            </a:r>
          </a:p>
          <a:p>
            <a:pPr lvl="2"/>
            <a:r>
              <a:rPr lang="en-US" sz="1500" dirty="0" smtClean="0"/>
              <a:t>March 9</a:t>
            </a:r>
            <a:r>
              <a:rPr lang="en-US" sz="1500" baseline="30000" dirty="0" smtClean="0"/>
              <a:t>th</a:t>
            </a:r>
            <a:r>
              <a:rPr lang="en-US" sz="1500" dirty="0" smtClean="0"/>
              <a:t>  (1 day)</a:t>
            </a:r>
          </a:p>
          <a:p>
            <a:pPr lvl="2"/>
            <a:r>
              <a:rPr lang="en-US" sz="1500" dirty="0" smtClean="0"/>
              <a:t>March 19</a:t>
            </a:r>
            <a:r>
              <a:rPr lang="en-US" sz="1500" baseline="30000" dirty="0" smtClean="0"/>
              <a:t>th</a:t>
            </a:r>
            <a:r>
              <a:rPr lang="en-US" sz="1500" dirty="0" smtClean="0"/>
              <a:t>  (1 day)</a:t>
            </a:r>
          </a:p>
          <a:p>
            <a:r>
              <a:rPr lang="en-US" sz="1900" b="1" dirty="0" smtClean="0"/>
              <a:t>Accelerator </a:t>
            </a:r>
            <a:r>
              <a:rPr lang="en-US" sz="1900" b="1" dirty="0"/>
              <a:t>OPS and </a:t>
            </a:r>
            <a:r>
              <a:rPr lang="en-US" sz="1900" b="1" dirty="0" err="1"/>
              <a:t>Cryo</a:t>
            </a:r>
            <a:r>
              <a:rPr lang="en-US" sz="1900" b="1" dirty="0"/>
              <a:t> </a:t>
            </a:r>
            <a:r>
              <a:rPr lang="en-US" sz="1900" b="1" dirty="0" smtClean="0"/>
              <a:t>confirmed their </a:t>
            </a:r>
            <a:r>
              <a:rPr lang="en-US" sz="1900" b="1" dirty="0"/>
              <a:t>electrical load requirements will be low and within the 15 MW </a:t>
            </a:r>
            <a:r>
              <a:rPr lang="en-US" sz="1900" b="1" dirty="0" smtClean="0"/>
              <a:t>capacity </a:t>
            </a:r>
            <a:r>
              <a:rPr lang="en-US" sz="1900" b="1" dirty="0"/>
              <a:t>of the 22 MVA </a:t>
            </a:r>
            <a:r>
              <a:rPr lang="en-US" sz="1900" dirty="0"/>
              <a:t>tie line to the accelerator site. </a:t>
            </a:r>
            <a:r>
              <a:rPr lang="en-US" sz="1900" dirty="0" smtClean="0"/>
              <a:t>Physics is aware as well (Walt Akers)</a:t>
            </a:r>
          </a:p>
          <a:p>
            <a:r>
              <a:rPr lang="en-US" sz="1900" b="1" dirty="0" smtClean="0"/>
              <a:t>Facilities Electrical </a:t>
            </a:r>
            <a:r>
              <a:rPr lang="en-US" sz="1900" b="1" dirty="0"/>
              <a:t>and </a:t>
            </a:r>
            <a:r>
              <a:rPr lang="en-US" sz="1900" b="1" dirty="0" err="1"/>
              <a:t>Cryo</a:t>
            </a:r>
            <a:r>
              <a:rPr lang="en-US" sz="1900" b="1" dirty="0"/>
              <a:t> staff </a:t>
            </a:r>
            <a:r>
              <a:rPr lang="en-US" sz="1900" b="1" dirty="0" smtClean="0"/>
              <a:t>will </a:t>
            </a:r>
            <a:r>
              <a:rPr lang="en-US" sz="1900" b="1" dirty="0"/>
              <a:t>be onsite during the periods of time the accelerator site is on the 22 MVA substation to respond to any issue</a:t>
            </a:r>
            <a:r>
              <a:rPr lang="en-US" sz="1900" b="1" dirty="0" smtClean="0"/>
              <a:t>.</a:t>
            </a:r>
          </a:p>
          <a:p>
            <a:r>
              <a:rPr lang="en-US" sz="1900" dirty="0"/>
              <a:t>The below schedule does not include contingency.  Dominion has indicated they would work weekends if major issues were encountered.  </a:t>
            </a:r>
            <a:r>
              <a:rPr lang="en-US" sz="1900" b="1" dirty="0"/>
              <a:t>Accelerator OPS has indicated the schedule could be extended into April if needed with no major effect to other work</a:t>
            </a:r>
          </a:p>
          <a:p>
            <a:r>
              <a:rPr lang="en-US" sz="1900" dirty="0"/>
              <a:t>While this proposed plan proposes some risk we believe the benefits are far greater.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05477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57050" y="165462"/>
            <a:ext cx="9431383" cy="6692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46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970</Words>
  <Application>Microsoft Office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 Sperlazza</dc:creator>
  <cp:lastModifiedBy>Jack Segal</cp:lastModifiedBy>
  <cp:revision>13</cp:revision>
  <dcterms:created xsi:type="dcterms:W3CDTF">2021-01-07T13:44:51Z</dcterms:created>
  <dcterms:modified xsi:type="dcterms:W3CDTF">2021-01-07T16:02:39Z</dcterms:modified>
</cp:coreProperties>
</file>