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256" r:id="rId2"/>
    <p:sldId id="264" r:id="rId3"/>
    <p:sldId id="257" r:id="rId4"/>
    <p:sldId id="265" r:id="rId5"/>
    <p:sldId id="258" r:id="rId6"/>
    <p:sldId id="259" r:id="rId7"/>
    <p:sldId id="260" r:id="rId8"/>
    <p:sldId id="261" r:id="rId9"/>
    <p:sldId id="266" r:id="rId10"/>
    <p:sldId id="272" r:id="rId11"/>
    <p:sldId id="273" r:id="rId12"/>
    <p:sldId id="281" r:id="rId13"/>
    <p:sldId id="274" r:id="rId14"/>
    <p:sldId id="275" r:id="rId15"/>
    <p:sldId id="276" r:id="rId16"/>
    <p:sldId id="277" r:id="rId17"/>
    <p:sldId id="282" r:id="rId18"/>
    <p:sldId id="283" r:id="rId19"/>
    <p:sldId id="267" r:id="rId20"/>
    <p:sldId id="284" r:id="rId21"/>
    <p:sldId id="289" r:id="rId22"/>
    <p:sldId id="286" r:id="rId23"/>
    <p:sldId id="290" r:id="rId24"/>
    <p:sldId id="287" r:id="rId25"/>
    <p:sldId id="288" r:id="rId26"/>
    <p:sldId id="291" r:id="rId27"/>
    <p:sldId id="292" r:id="rId28"/>
    <p:sldId id="268" r:id="rId29"/>
    <p:sldId id="307" r:id="rId30"/>
    <p:sldId id="308" r:id="rId31"/>
    <p:sldId id="309" r:id="rId32"/>
    <p:sldId id="310" r:id="rId33"/>
    <p:sldId id="314" r:id="rId34"/>
    <p:sldId id="312" r:id="rId35"/>
    <p:sldId id="313" r:id="rId36"/>
    <p:sldId id="269" r:id="rId37"/>
    <p:sldId id="315" r:id="rId38"/>
    <p:sldId id="316" r:id="rId39"/>
    <p:sldId id="317" r:id="rId40"/>
    <p:sldId id="318" r:id="rId41"/>
    <p:sldId id="319" r:id="rId42"/>
    <p:sldId id="320" r:id="rId43"/>
    <p:sldId id="324" r:id="rId44"/>
    <p:sldId id="322" r:id="rId45"/>
    <p:sldId id="323" r:id="rId46"/>
    <p:sldId id="270" r:id="rId47"/>
    <p:sldId id="296" r:id="rId48"/>
    <p:sldId id="297" r:id="rId49"/>
    <p:sldId id="298" r:id="rId50"/>
    <p:sldId id="299" r:id="rId51"/>
    <p:sldId id="300" r:id="rId52"/>
    <p:sldId id="301" r:id="rId53"/>
    <p:sldId id="302" r:id="rId54"/>
    <p:sldId id="303" r:id="rId55"/>
    <p:sldId id="304" r:id="rId56"/>
    <p:sldId id="305" r:id="rId57"/>
    <p:sldId id="271" r:id="rId58"/>
    <p:sldId id="293" r:id="rId59"/>
    <p:sldId id="294" r:id="rId60"/>
    <p:sldId id="295" r:id="rId61"/>
    <p:sldId id="279" r:id="rId62"/>
    <p:sldId id="280" r:id="rId63"/>
    <p:sldId id="306"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Junhao" initials="C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708"/>
  </p:normalViewPr>
  <p:slideViewPr>
    <p:cSldViewPr snapToGrid="0" snapToObjects="1">
      <p:cViewPr varScale="1">
        <p:scale>
          <a:sx n="84" d="100"/>
          <a:sy n="84" d="100"/>
        </p:scale>
        <p:origin x="10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60897B-1B85-394C-B238-66C8C843ED08}" type="datetimeFigureOut">
              <a:rPr lang="en-US" smtClean="0"/>
              <a:t>9/16/2019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C32E61-8A64-C149-A5F1-FAD92517BC11}" type="slidenum">
              <a:rPr lang="en-US" smtClean="0"/>
              <a:t>‹#›</a:t>
            </a:fld>
            <a:endParaRPr lang="en-US"/>
          </a:p>
        </p:txBody>
      </p:sp>
    </p:spTree>
    <p:extLst>
      <p:ext uri="{BB962C8B-B14F-4D97-AF65-F5344CB8AC3E}">
        <p14:creationId xmlns:p14="http://schemas.microsoft.com/office/powerpoint/2010/main" val="75190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25CCE-2379-194B-9B75-B571B98ADFDB}" type="datetimeFigureOut">
              <a:rPr lang="en-US" smtClean="0"/>
              <a:t>9/16/2019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CE937B-6C3E-1C43-896C-9D5DF76697F4}" type="slidenum">
              <a:rPr lang="en-US" smtClean="0"/>
              <a:t>‹#›</a:t>
            </a:fld>
            <a:endParaRPr lang="en-US"/>
          </a:p>
        </p:txBody>
      </p:sp>
    </p:spTree>
    <p:extLst>
      <p:ext uri="{BB962C8B-B14F-4D97-AF65-F5344CB8AC3E}">
        <p14:creationId xmlns:p14="http://schemas.microsoft.com/office/powerpoint/2010/main" val="1963165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104E7E-F029-274E-8C2F-40C2FAD0310E}" type="datetime1">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9124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F2711-8EC5-F747-A5CF-B5C32A66883A}" type="datetime1">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49525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93BAB-6BB8-EE43-BE39-F8B09559A34A}" type="datetime1">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40538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226846-F798-0646-A3CF-24BB13717079}" type="datetime1">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56620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D5B288-CF74-C44F-B24F-97FDF315CDD2}" type="datetime1">
              <a:rPr lang="en-US" smtClean="0"/>
              <a:t>9/16/2019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19839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565E58-9E18-8140-9D73-63A4134DB716}" type="datetime1">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74029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54133F-FCC8-8940-806F-752EF4787DCD}" type="datetime1">
              <a:rPr lang="en-US" smtClean="0"/>
              <a:t>9/16/2019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59665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540865-9501-E64E-A4C0-39E87C009C40}" type="datetime1">
              <a:rPr lang="en-US" smtClean="0"/>
              <a:t>9/16/2019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38672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649C5-1605-574B-8231-4E4C15D0C772}" type="datetime1">
              <a:rPr lang="en-US" smtClean="0"/>
              <a:t>9/16/2019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365841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F54ABA-59D1-4249-B04A-6C2FD1A04513}" type="datetime1">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219167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CD9AC8-2C0A-D14E-B0BE-112714DF6370}" type="datetime1">
              <a:rPr lang="en-US" smtClean="0"/>
              <a:t>9/16/2019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8893E-28ED-2D47-8DD9-E455AD685131}" type="slidenum">
              <a:rPr lang="en-US" smtClean="0"/>
              <a:t>‹#›</a:t>
            </a:fld>
            <a:endParaRPr lang="en-US"/>
          </a:p>
        </p:txBody>
      </p:sp>
    </p:spTree>
    <p:extLst>
      <p:ext uri="{BB962C8B-B14F-4D97-AF65-F5344CB8AC3E}">
        <p14:creationId xmlns:p14="http://schemas.microsoft.com/office/powerpoint/2010/main" val="122014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370A8-65ED-434B-808B-AAE4BB69A982}" type="datetime1">
              <a:rPr lang="en-US" smtClean="0"/>
              <a:t>9/16/2019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8893E-28ED-2D47-8DD9-E455AD685131}" type="slidenum">
              <a:rPr lang="en-US" smtClean="0"/>
              <a:t>‹#›</a:t>
            </a:fld>
            <a:endParaRPr lang="en-US"/>
          </a:p>
        </p:txBody>
      </p:sp>
    </p:spTree>
    <p:extLst>
      <p:ext uri="{BB962C8B-B14F-4D97-AF65-F5344CB8AC3E}">
        <p14:creationId xmlns:p14="http://schemas.microsoft.com/office/powerpoint/2010/main" val="279843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Slow controls</a:t>
            </a:r>
          </a:p>
        </p:txBody>
      </p:sp>
      <p:sp>
        <p:nvSpPr>
          <p:cNvPr id="3" name="Subtitle 2"/>
          <p:cNvSpPr>
            <a:spLocks noGrp="1"/>
          </p:cNvSpPr>
          <p:nvPr>
            <p:ph type="subTitle" idx="1"/>
          </p:nvPr>
        </p:nvSpPr>
        <p:spPr/>
        <p:txBody>
          <a:bodyPr/>
          <a:lstStyle/>
          <a:p>
            <a:r>
              <a:rPr lang="en-US" dirty="0"/>
              <a:t>Junhao Chen</a:t>
            </a:r>
          </a:p>
          <a:p>
            <a:r>
              <a:rPr lang="en-US" dirty="0"/>
              <a:t>Brad Sawatzky</a:t>
            </a:r>
          </a:p>
          <a:p>
            <a:r>
              <a:rPr lang="en-US" dirty="0" smtClean="0"/>
              <a:t>Arun Tadepalli</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1</a:t>
            </a:fld>
            <a:endParaRPr lang="en-US"/>
          </a:p>
        </p:txBody>
      </p:sp>
    </p:spTree>
    <p:extLst>
      <p:ext uri="{BB962C8B-B14F-4D97-AF65-F5344CB8AC3E}">
        <p14:creationId xmlns:p14="http://schemas.microsoft.com/office/powerpoint/2010/main" val="371865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generator</a:t>
            </a:r>
            <a:endParaRPr lang="en-US" dirty="0"/>
          </a:p>
        </p:txBody>
      </p:sp>
      <p:sp>
        <p:nvSpPr>
          <p:cNvPr id="3" name="Content Placeholder 2"/>
          <p:cNvSpPr>
            <a:spLocks noGrp="1"/>
          </p:cNvSpPr>
          <p:nvPr>
            <p:ph idx="1"/>
          </p:nvPr>
        </p:nvSpPr>
        <p:spPr>
          <a:xfrm>
            <a:off x="457200" y="1600200"/>
            <a:ext cx="3149600" cy="4525963"/>
          </a:xfrm>
        </p:spPr>
        <p:txBody>
          <a:bodyPr/>
          <a:lstStyle/>
          <a:p>
            <a:r>
              <a:rPr lang="en-US" dirty="0" smtClean="0"/>
              <a:t>RF generator needs to connect to PC with labview using a GPIB</a:t>
            </a:r>
          </a:p>
          <a:p>
            <a:endParaRPr lang="en-US" dirty="0"/>
          </a:p>
        </p:txBody>
      </p:sp>
      <p:pic>
        <p:nvPicPr>
          <p:cNvPr id="4" name="Picture 3" descr="IMG_2662.jpg"/>
          <p:cNvPicPr>
            <a:picLocks noChangeAspect="1"/>
          </p:cNvPicPr>
          <p:nvPr/>
        </p:nvPicPr>
        <p:blipFill rotWithShape="1">
          <a:blip r:embed="rId2">
            <a:extLst>
              <a:ext uri="{28A0092B-C50C-407E-A947-70E740481C1C}">
                <a14:useLocalDpi xmlns:a14="http://schemas.microsoft.com/office/drawing/2010/main" val="0"/>
              </a:ext>
            </a:extLst>
          </a:blip>
          <a:srcRect l="9792" t="20061" b="26944"/>
          <a:stretch/>
        </p:blipFill>
        <p:spPr>
          <a:xfrm>
            <a:off x="3708402" y="1600200"/>
            <a:ext cx="5046132" cy="2223343"/>
          </a:xfrm>
          <a:prstGeom prst="rect">
            <a:avLst/>
          </a:prstGeom>
        </p:spPr>
      </p:pic>
      <p:pic>
        <p:nvPicPr>
          <p:cNvPr id="5" name="Picture 4" descr="IMG_2665.jpg"/>
          <p:cNvPicPr>
            <a:picLocks noChangeAspect="1"/>
          </p:cNvPicPr>
          <p:nvPr/>
        </p:nvPicPr>
        <p:blipFill rotWithShape="1">
          <a:blip r:embed="rId3">
            <a:extLst>
              <a:ext uri="{28A0092B-C50C-407E-A947-70E740481C1C}">
                <a14:useLocalDpi xmlns:a14="http://schemas.microsoft.com/office/drawing/2010/main" val="0"/>
              </a:ext>
            </a:extLst>
          </a:blip>
          <a:srcRect b="51111"/>
          <a:stretch/>
        </p:blipFill>
        <p:spPr>
          <a:xfrm>
            <a:off x="3697624" y="4271963"/>
            <a:ext cx="5056909" cy="1854200"/>
          </a:xfrm>
          <a:prstGeom prst="rect">
            <a:avLst/>
          </a:prstGeom>
        </p:spPr>
      </p:pic>
      <p:cxnSp>
        <p:nvCxnSpPr>
          <p:cNvPr id="7" name="Straight Arrow Connector 6"/>
          <p:cNvCxnSpPr/>
          <p:nvPr/>
        </p:nvCxnSpPr>
        <p:spPr>
          <a:xfrm>
            <a:off x="2590800" y="4047067"/>
            <a:ext cx="1600200" cy="753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A258893E-28ED-2D47-8DD9-E455AD685131}" type="slidenum">
              <a:rPr lang="en-US" smtClean="0"/>
              <a:t>10</a:t>
            </a:fld>
            <a:endParaRPr lang="en-US"/>
          </a:p>
        </p:txBody>
      </p:sp>
    </p:spTree>
    <p:extLst>
      <p:ext uri="{BB962C8B-B14F-4D97-AF65-F5344CB8AC3E}">
        <p14:creationId xmlns:p14="http://schemas.microsoft.com/office/powerpoint/2010/main" val="1205390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10467" cy="1143000"/>
          </a:xfrm>
        </p:spPr>
        <p:txBody>
          <a:bodyPr/>
          <a:lstStyle/>
          <a:p>
            <a:r>
              <a:rPr lang="en-US" dirty="0" smtClean="0"/>
              <a:t>Attenuator </a:t>
            </a:r>
            <a:endParaRPr lang="en-US" dirty="0"/>
          </a:p>
        </p:txBody>
      </p:sp>
      <p:sp>
        <p:nvSpPr>
          <p:cNvPr id="3" name="Content Placeholder 2"/>
          <p:cNvSpPr>
            <a:spLocks noGrp="1"/>
          </p:cNvSpPr>
          <p:nvPr>
            <p:ph idx="1"/>
          </p:nvPr>
        </p:nvSpPr>
        <p:spPr>
          <a:xfrm>
            <a:off x="457200" y="1600200"/>
            <a:ext cx="3310467" cy="4525963"/>
          </a:xfrm>
        </p:spPr>
        <p:txBody>
          <a:bodyPr/>
          <a:lstStyle/>
          <a:p>
            <a:r>
              <a:rPr lang="en-US" dirty="0" smtClean="0"/>
              <a:t>Connected in series with the RF field source</a:t>
            </a:r>
          </a:p>
          <a:p>
            <a:r>
              <a:rPr lang="en-US" dirty="0" smtClean="0"/>
              <a:t>Does NOT need to be monitored</a:t>
            </a:r>
            <a:endParaRPr lang="en-US" dirty="0"/>
          </a:p>
        </p:txBody>
      </p:sp>
      <p:pic>
        <p:nvPicPr>
          <p:cNvPr id="4" name="Picture 3" descr="IMG_2663.jpg"/>
          <p:cNvPicPr>
            <a:picLocks noChangeAspect="1"/>
          </p:cNvPicPr>
          <p:nvPr/>
        </p:nvPicPr>
        <p:blipFill rotWithShape="1">
          <a:blip r:embed="rId2">
            <a:extLst>
              <a:ext uri="{28A0092B-C50C-407E-A947-70E740481C1C}">
                <a14:useLocalDpi xmlns:a14="http://schemas.microsoft.com/office/drawing/2010/main" val="0"/>
              </a:ext>
            </a:extLst>
          </a:blip>
          <a:srcRect l="31979" t="41389" r="23125" b="28056"/>
          <a:stretch/>
        </p:blipFill>
        <p:spPr>
          <a:xfrm>
            <a:off x="4851399" y="660399"/>
            <a:ext cx="3649133" cy="1862667"/>
          </a:xfrm>
          <a:prstGeom prst="rect">
            <a:avLst/>
          </a:prstGeom>
        </p:spPr>
      </p:pic>
      <p:pic>
        <p:nvPicPr>
          <p:cNvPr id="5" name="Picture 4" descr="IMG_2664.jpg"/>
          <p:cNvPicPr>
            <a:picLocks noChangeAspect="1"/>
          </p:cNvPicPr>
          <p:nvPr/>
        </p:nvPicPr>
        <p:blipFill rotWithShape="1">
          <a:blip r:embed="rId3">
            <a:extLst>
              <a:ext uri="{28A0092B-C50C-407E-A947-70E740481C1C}">
                <a14:useLocalDpi xmlns:a14="http://schemas.microsoft.com/office/drawing/2010/main" val="0"/>
              </a:ext>
            </a:extLst>
          </a:blip>
          <a:srcRect l="36459" t="23611" r="33437" b="38473"/>
          <a:stretch/>
        </p:blipFill>
        <p:spPr>
          <a:xfrm rot="5400000">
            <a:off x="6121398" y="2798233"/>
            <a:ext cx="2446866" cy="2311401"/>
          </a:xfrm>
          <a:prstGeom prst="rect">
            <a:avLst/>
          </a:prstGeom>
        </p:spPr>
      </p:pic>
      <p:sp>
        <p:nvSpPr>
          <p:cNvPr id="6" name="Slide Number Placeholder 5"/>
          <p:cNvSpPr>
            <a:spLocks noGrp="1"/>
          </p:cNvSpPr>
          <p:nvPr>
            <p:ph type="sldNum" sz="quarter" idx="12"/>
          </p:nvPr>
        </p:nvSpPr>
        <p:spPr/>
        <p:txBody>
          <a:bodyPr/>
          <a:lstStyle/>
          <a:p>
            <a:fld id="{A258893E-28ED-2D47-8DD9-E455AD685131}" type="slidenum">
              <a:rPr lang="en-US" smtClean="0"/>
              <a:t>11</a:t>
            </a:fld>
            <a:endParaRPr lang="en-US"/>
          </a:p>
        </p:txBody>
      </p:sp>
    </p:spTree>
    <p:extLst>
      <p:ext uri="{BB962C8B-B14F-4D97-AF65-F5344CB8AC3E}">
        <p14:creationId xmlns:p14="http://schemas.microsoft.com/office/powerpoint/2010/main" val="415837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Amplifier </a:t>
            </a:r>
            <a:endParaRPr lang="en-US" dirty="0"/>
          </a:p>
        </p:txBody>
      </p:sp>
      <p:sp>
        <p:nvSpPr>
          <p:cNvPr id="3" name="Content Placeholder 2"/>
          <p:cNvSpPr>
            <a:spLocks noGrp="1"/>
          </p:cNvSpPr>
          <p:nvPr>
            <p:ph idx="1"/>
          </p:nvPr>
        </p:nvSpPr>
        <p:spPr>
          <a:xfrm>
            <a:off x="457200" y="1600200"/>
            <a:ext cx="3749215" cy="4525963"/>
          </a:xfrm>
        </p:spPr>
        <p:txBody>
          <a:bodyPr/>
          <a:lstStyle/>
          <a:p>
            <a:r>
              <a:rPr lang="en-US" dirty="0" smtClean="0"/>
              <a:t>This is connected in between the attenuator and the impedance matcher</a:t>
            </a:r>
          </a:p>
          <a:p>
            <a:r>
              <a:rPr lang="en-US" dirty="0" smtClean="0"/>
              <a:t>We need to control using labview</a:t>
            </a:r>
            <a:endParaRPr lang="en-US" dirty="0"/>
          </a:p>
        </p:txBody>
      </p:sp>
      <p:pic>
        <p:nvPicPr>
          <p:cNvPr id="4" name="Picture 3" descr="IMG_2694.jpg"/>
          <p:cNvPicPr>
            <a:picLocks noChangeAspect="1"/>
          </p:cNvPicPr>
          <p:nvPr/>
        </p:nvPicPr>
        <p:blipFill rotWithShape="1">
          <a:blip r:embed="rId2">
            <a:extLst>
              <a:ext uri="{28A0092B-C50C-407E-A947-70E740481C1C}">
                <a14:useLocalDpi xmlns:a14="http://schemas.microsoft.com/office/drawing/2010/main" val="0"/>
              </a:ext>
            </a:extLst>
          </a:blip>
          <a:srcRect t="7856" b="27210"/>
          <a:stretch/>
        </p:blipFill>
        <p:spPr>
          <a:xfrm>
            <a:off x="4404500" y="1852490"/>
            <a:ext cx="4282299" cy="2085508"/>
          </a:xfrm>
          <a:prstGeom prst="rect">
            <a:avLst/>
          </a:prstGeom>
        </p:spPr>
      </p:pic>
      <p:pic>
        <p:nvPicPr>
          <p:cNvPr id="5" name="Picture 4" descr="IMG_2695.jpg"/>
          <p:cNvPicPr>
            <a:picLocks noChangeAspect="1"/>
          </p:cNvPicPr>
          <p:nvPr/>
        </p:nvPicPr>
        <p:blipFill rotWithShape="1">
          <a:blip r:embed="rId3">
            <a:extLst>
              <a:ext uri="{28A0092B-C50C-407E-A947-70E740481C1C}">
                <a14:useLocalDpi xmlns:a14="http://schemas.microsoft.com/office/drawing/2010/main" val="0"/>
              </a:ext>
            </a:extLst>
          </a:blip>
          <a:srcRect b="46344"/>
          <a:stretch/>
        </p:blipFill>
        <p:spPr>
          <a:xfrm>
            <a:off x="4404500" y="4240921"/>
            <a:ext cx="4282300" cy="1723279"/>
          </a:xfrm>
          <a:prstGeom prst="rect">
            <a:avLst/>
          </a:prstGeom>
        </p:spPr>
      </p:pic>
      <p:sp>
        <p:nvSpPr>
          <p:cNvPr id="6" name="Slide Number Placeholder 5"/>
          <p:cNvSpPr>
            <a:spLocks noGrp="1"/>
          </p:cNvSpPr>
          <p:nvPr>
            <p:ph type="sldNum" sz="quarter" idx="12"/>
          </p:nvPr>
        </p:nvSpPr>
        <p:spPr/>
        <p:txBody>
          <a:bodyPr/>
          <a:lstStyle/>
          <a:p>
            <a:fld id="{A258893E-28ED-2D47-8DD9-E455AD685131}" type="slidenum">
              <a:rPr lang="en-US" smtClean="0"/>
              <a:t>12</a:t>
            </a:fld>
            <a:endParaRPr lang="en-US"/>
          </a:p>
        </p:txBody>
      </p:sp>
    </p:spTree>
    <p:extLst>
      <p:ext uri="{BB962C8B-B14F-4D97-AF65-F5344CB8AC3E}">
        <p14:creationId xmlns:p14="http://schemas.microsoft.com/office/powerpoint/2010/main" val="149831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Impedance matcher</a:t>
            </a:r>
            <a:endParaRPr lang="en-US" dirty="0"/>
          </a:p>
        </p:txBody>
      </p:sp>
      <p:sp>
        <p:nvSpPr>
          <p:cNvPr id="3" name="Content Placeholder 2"/>
          <p:cNvSpPr>
            <a:spLocks noGrp="1"/>
          </p:cNvSpPr>
          <p:nvPr>
            <p:ph idx="1"/>
          </p:nvPr>
        </p:nvSpPr>
        <p:spPr>
          <a:xfrm>
            <a:off x="457200" y="1600200"/>
            <a:ext cx="3108348" cy="4525963"/>
          </a:xfrm>
        </p:spPr>
        <p:txBody>
          <a:bodyPr>
            <a:normAutofit fontScale="92500" lnSpcReduction="20000"/>
          </a:bodyPr>
          <a:lstStyle/>
          <a:p>
            <a:r>
              <a:rPr lang="en-US" dirty="0" smtClean="0"/>
              <a:t>This is the impedance matcher which is connected in series between amplifier and the coil</a:t>
            </a:r>
          </a:p>
          <a:p>
            <a:r>
              <a:rPr lang="en-US" dirty="0" smtClean="0"/>
              <a:t>This does NOT need to be connected to labview</a:t>
            </a:r>
          </a:p>
        </p:txBody>
      </p:sp>
      <p:pic>
        <p:nvPicPr>
          <p:cNvPr id="4" name="Picture 3" descr="IMG_2668.jpg"/>
          <p:cNvPicPr>
            <a:picLocks noChangeAspect="1"/>
          </p:cNvPicPr>
          <p:nvPr/>
        </p:nvPicPr>
        <p:blipFill rotWithShape="1">
          <a:blip r:embed="rId2">
            <a:extLst>
              <a:ext uri="{28A0092B-C50C-407E-A947-70E740481C1C}">
                <a14:useLocalDpi xmlns:a14="http://schemas.microsoft.com/office/drawing/2010/main" val="0"/>
              </a:ext>
            </a:extLst>
          </a:blip>
          <a:srcRect t="24839" b="24771"/>
          <a:stretch/>
        </p:blipFill>
        <p:spPr>
          <a:xfrm>
            <a:off x="3950068" y="1600200"/>
            <a:ext cx="4736732" cy="1790147"/>
          </a:xfrm>
          <a:prstGeom prst="rect">
            <a:avLst/>
          </a:prstGeom>
        </p:spPr>
      </p:pic>
      <p:sp>
        <p:nvSpPr>
          <p:cNvPr id="5" name="Slide Number Placeholder 4"/>
          <p:cNvSpPr>
            <a:spLocks noGrp="1"/>
          </p:cNvSpPr>
          <p:nvPr>
            <p:ph type="sldNum" sz="quarter" idx="12"/>
          </p:nvPr>
        </p:nvSpPr>
        <p:spPr/>
        <p:txBody>
          <a:bodyPr/>
          <a:lstStyle/>
          <a:p>
            <a:fld id="{A258893E-28ED-2D47-8DD9-E455AD685131}" type="slidenum">
              <a:rPr lang="en-US" smtClean="0"/>
              <a:t>13</a:t>
            </a:fld>
            <a:endParaRPr lang="en-US"/>
          </a:p>
        </p:txBody>
      </p:sp>
    </p:spTree>
    <p:extLst>
      <p:ext uri="{BB962C8B-B14F-4D97-AF65-F5344CB8AC3E}">
        <p14:creationId xmlns:p14="http://schemas.microsoft.com/office/powerpoint/2010/main" val="4010852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current gauge</a:t>
            </a:r>
            <a:endParaRPr lang="en-US" dirty="0"/>
          </a:p>
        </p:txBody>
      </p:sp>
      <p:sp>
        <p:nvSpPr>
          <p:cNvPr id="3" name="Content Placeholder 2"/>
          <p:cNvSpPr>
            <a:spLocks noGrp="1"/>
          </p:cNvSpPr>
          <p:nvPr>
            <p:ph idx="1"/>
          </p:nvPr>
        </p:nvSpPr>
        <p:spPr>
          <a:xfrm>
            <a:off x="457200" y="1600200"/>
            <a:ext cx="3865736" cy="4525963"/>
          </a:xfrm>
        </p:spPr>
        <p:txBody>
          <a:bodyPr>
            <a:normAutofit fontScale="77500" lnSpcReduction="20000"/>
          </a:bodyPr>
          <a:lstStyle/>
          <a:p>
            <a:r>
              <a:rPr lang="en-US" dirty="0" smtClean="0"/>
              <a:t>This is connected in series and in between the impedance matching box and the coil</a:t>
            </a:r>
          </a:p>
          <a:p>
            <a:r>
              <a:rPr lang="en-US" dirty="0" smtClean="0"/>
              <a:t>This is connected to an oscilloscope to monitor the RF power in the RF coil</a:t>
            </a:r>
          </a:p>
          <a:p>
            <a:r>
              <a:rPr lang="en-US" dirty="0" smtClean="0"/>
              <a:t>The oscilloscope is monitored perhaps by connecting to a network USB hub which will be observed in labview</a:t>
            </a:r>
            <a:endParaRPr lang="en-US" dirty="0"/>
          </a:p>
        </p:txBody>
      </p:sp>
      <p:pic>
        <p:nvPicPr>
          <p:cNvPr id="4" name="Picture 3" descr="IMG_2685.jpg"/>
          <p:cNvPicPr>
            <a:picLocks noChangeAspect="1"/>
          </p:cNvPicPr>
          <p:nvPr/>
        </p:nvPicPr>
        <p:blipFill rotWithShape="1">
          <a:blip r:embed="rId2">
            <a:extLst>
              <a:ext uri="{28A0092B-C50C-407E-A947-70E740481C1C}">
                <a14:useLocalDpi xmlns:a14="http://schemas.microsoft.com/office/drawing/2010/main" val="0"/>
              </a:ext>
            </a:extLst>
          </a:blip>
          <a:srcRect l="9832" t="16636"/>
          <a:stretch/>
        </p:blipFill>
        <p:spPr>
          <a:xfrm rot="5400000">
            <a:off x="4187806" y="2200611"/>
            <a:ext cx="3916567" cy="2715746"/>
          </a:xfrm>
          <a:prstGeom prst="rect">
            <a:avLst/>
          </a:prstGeom>
        </p:spPr>
      </p:pic>
      <p:pic>
        <p:nvPicPr>
          <p:cNvPr id="5" name="Picture 4" descr="IMG_2688.jpg"/>
          <p:cNvPicPr>
            <a:picLocks noChangeAspect="1"/>
          </p:cNvPicPr>
          <p:nvPr/>
        </p:nvPicPr>
        <p:blipFill rotWithShape="1">
          <a:blip r:embed="rId3">
            <a:extLst>
              <a:ext uri="{28A0092B-C50C-407E-A947-70E740481C1C}">
                <a14:useLocalDpi xmlns:a14="http://schemas.microsoft.com/office/drawing/2010/main" val="0"/>
              </a:ext>
            </a:extLst>
          </a:blip>
          <a:srcRect l="34517" t="28783" b="33757"/>
          <a:stretch/>
        </p:blipFill>
        <p:spPr>
          <a:xfrm rot="5400000">
            <a:off x="6842973" y="4519584"/>
            <a:ext cx="2812676" cy="1206771"/>
          </a:xfrm>
          <a:prstGeom prst="rect">
            <a:avLst/>
          </a:prstGeom>
        </p:spPr>
      </p:pic>
      <p:sp>
        <p:nvSpPr>
          <p:cNvPr id="7" name="Slide Number Placeholder 6"/>
          <p:cNvSpPr>
            <a:spLocks noGrp="1"/>
          </p:cNvSpPr>
          <p:nvPr>
            <p:ph type="sldNum" sz="quarter" idx="12"/>
          </p:nvPr>
        </p:nvSpPr>
        <p:spPr/>
        <p:txBody>
          <a:bodyPr/>
          <a:lstStyle/>
          <a:p>
            <a:fld id="{A258893E-28ED-2D47-8DD9-E455AD685131}" type="slidenum">
              <a:rPr lang="en-US" smtClean="0"/>
              <a:t>14</a:t>
            </a:fld>
            <a:endParaRPr lang="en-US"/>
          </a:p>
        </p:txBody>
      </p:sp>
    </p:spTree>
    <p:extLst>
      <p:ext uri="{BB962C8B-B14F-4D97-AF65-F5344CB8AC3E}">
        <p14:creationId xmlns:p14="http://schemas.microsoft.com/office/powerpoint/2010/main" val="243163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a:t>
            </a:r>
            <a:endParaRPr lang="en-US" dirty="0"/>
          </a:p>
        </p:txBody>
      </p:sp>
      <p:sp>
        <p:nvSpPr>
          <p:cNvPr id="3" name="Content Placeholder 2"/>
          <p:cNvSpPr>
            <a:spLocks noGrp="1"/>
          </p:cNvSpPr>
          <p:nvPr>
            <p:ph idx="1"/>
          </p:nvPr>
        </p:nvSpPr>
        <p:spPr>
          <a:xfrm>
            <a:off x="457200" y="1600200"/>
            <a:ext cx="3690954" cy="4525963"/>
          </a:xfrm>
        </p:spPr>
        <p:txBody>
          <a:bodyPr>
            <a:normAutofit fontScale="85000" lnSpcReduction="10000"/>
          </a:bodyPr>
          <a:lstStyle/>
          <a:p>
            <a:r>
              <a:rPr lang="en-US" dirty="0" smtClean="0"/>
              <a:t>Four of these pre-amplifiers will be used for NMR pick-up coils</a:t>
            </a:r>
          </a:p>
          <a:p>
            <a:r>
              <a:rPr lang="en-US" dirty="0" smtClean="0"/>
              <a:t>These are connected to the lock-in amplifier and the lock-in amplifiers are connected to the PC that hosts labview through GPIB</a:t>
            </a:r>
            <a:endParaRPr lang="en-US" dirty="0"/>
          </a:p>
        </p:txBody>
      </p:sp>
      <p:pic>
        <p:nvPicPr>
          <p:cNvPr id="4" name="Picture 3" descr="IMG_2683.jpg"/>
          <p:cNvPicPr>
            <a:picLocks noChangeAspect="1"/>
          </p:cNvPicPr>
          <p:nvPr/>
        </p:nvPicPr>
        <p:blipFill rotWithShape="1">
          <a:blip r:embed="rId2">
            <a:extLst>
              <a:ext uri="{28A0092B-C50C-407E-A947-70E740481C1C}">
                <a14:useLocalDpi xmlns:a14="http://schemas.microsoft.com/office/drawing/2010/main" val="0"/>
              </a:ext>
            </a:extLst>
          </a:blip>
          <a:srcRect l="28021" t="6427" b="18858"/>
          <a:stretch/>
        </p:blipFill>
        <p:spPr>
          <a:xfrm>
            <a:off x="5022063" y="1576898"/>
            <a:ext cx="3577200" cy="2784948"/>
          </a:xfrm>
          <a:prstGeom prst="rect">
            <a:avLst/>
          </a:prstGeom>
        </p:spPr>
      </p:pic>
      <p:pic>
        <p:nvPicPr>
          <p:cNvPr id="5" name="Picture 4" descr="IMG_2677.jpg"/>
          <p:cNvPicPr>
            <a:picLocks noChangeAspect="1"/>
          </p:cNvPicPr>
          <p:nvPr/>
        </p:nvPicPr>
        <p:blipFill rotWithShape="1">
          <a:blip r:embed="rId3">
            <a:extLst>
              <a:ext uri="{28A0092B-C50C-407E-A947-70E740481C1C}">
                <a14:useLocalDpi xmlns:a14="http://schemas.microsoft.com/office/drawing/2010/main" val="0"/>
              </a:ext>
            </a:extLst>
          </a:blip>
          <a:srcRect l="20944" r="7951" b="48198"/>
          <a:stretch/>
        </p:blipFill>
        <p:spPr>
          <a:xfrm>
            <a:off x="5022063" y="4453420"/>
            <a:ext cx="3577200" cy="1954566"/>
          </a:xfrm>
          <a:prstGeom prst="rect">
            <a:avLst/>
          </a:prstGeom>
        </p:spPr>
      </p:pic>
      <p:sp>
        <p:nvSpPr>
          <p:cNvPr id="6" name="Slide Number Placeholder 5"/>
          <p:cNvSpPr>
            <a:spLocks noGrp="1"/>
          </p:cNvSpPr>
          <p:nvPr>
            <p:ph type="sldNum" sz="quarter" idx="12"/>
          </p:nvPr>
        </p:nvSpPr>
        <p:spPr/>
        <p:txBody>
          <a:bodyPr/>
          <a:lstStyle/>
          <a:p>
            <a:fld id="{A258893E-28ED-2D47-8DD9-E455AD685131}" type="slidenum">
              <a:rPr lang="en-US" smtClean="0"/>
              <a:t>15</a:t>
            </a:fld>
            <a:endParaRPr lang="en-US"/>
          </a:p>
        </p:txBody>
      </p:sp>
    </p:spTree>
    <p:extLst>
      <p:ext uri="{BB962C8B-B14F-4D97-AF65-F5344CB8AC3E}">
        <p14:creationId xmlns:p14="http://schemas.microsoft.com/office/powerpoint/2010/main" val="180804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 amplifiers</a:t>
            </a:r>
            <a:endParaRPr lang="en-US" dirty="0"/>
          </a:p>
        </p:txBody>
      </p:sp>
      <p:sp>
        <p:nvSpPr>
          <p:cNvPr id="3" name="Content Placeholder 2"/>
          <p:cNvSpPr>
            <a:spLocks noGrp="1"/>
          </p:cNvSpPr>
          <p:nvPr>
            <p:ph idx="1"/>
          </p:nvPr>
        </p:nvSpPr>
        <p:spPr>
          <a:xfrm>
            <a:off x="457200" y="1600200"/>
            <a:ext cx="4191995" cy="4525963"/>
          </a:xfrm>
        </p:spPr>
        <p:txBody>
          <a:bodyPr/>
          <a:lstStyle/>
          <a:p>
            <a:r>
              <a:rPr lang="en-US" dirty="0" smtClean="0"/>
              <a:t>Four of these lock-in amplifiers are connected to the PC with labview as stated in the previous slide</a:t>
            </a:r>
            <a:endParaRPr lang="en-US" dirty="0"/>
          </a:p>
        </p:txBody>
      </p:sp>
      <p:pic>
        <p:nvPicPr>
          <p:cNvPr id="4" name="Picture 3" descr="IMG_26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063" y="1600201"/>
            <a:ext cx="3507288" cy="2630466"/>
          </a:xfrm>
          <a:prstGeom prst="rect">
            <a:avLst/>
          </a:prstGeom>
        </p:spPr>
      </p:pic>
      <p:sp>
        <p:nvSpPr>
          <p:cNvPr id="5" name="Slide Number Placeholder 4"/>
          <p:cNvSpPr>
            <a:spLocks noGrp="1"/>
          </p:cNvSpPr>
          <p:nvPr>
            <p:ph type="sldNum" sz="quarter" idx="12"/>
          </p:nvPr>
        </p:nvSpPr>
        <p:spPr/>
        <p:txBody>
          <a:bodyPr/>
          <a:lstStyle/>
          <a:p>
            <a:fld id="{A258893E-28ED-2D47-8DD9-E455AD685131}" type="slidenum">
              <a:rPr lang="en-US" smtClean="0"/>
              <a:t>16</a:t>
            </a:fld>
            <a:endParaRPr lang="en-US"/>
          </a:p>
        </p:txBody>
      </p:sp>
      <p:pic>
        <p:nvPicPr>
          <p:cNvPr id="6" name="Picture 5" descr="IMG_2671.jpg"/>
          <p:cNvPicPr>
            <a:picLocks noChangeAspect="1"/>
          </p:cNvPicPr>
          <p:nvPr/>
        </p:nvPicPr>
        <p:blipFill rotWithShape="1">
          <a:blip r:embed="rId3">
            <a:extLst>
              <a:ext uri="{28A0092B-C50C-407E-A947-70E740481C1C}">
                <a14:useLocalDpi xmlns:a14="http://schemas.microsoft.com/office/drawing/2010/main" val="0"/>
              </a:ext>
            </a:extLst>
          </a:blip>
          <a:srcRect t="-8828" b="26236"/>
          <a:stretch/>
        </p:blipFill>
        <p:spPr>
          <a:xfrm>
            <a:off x="5022063" y="4230667"/>
            <a:ext cx="3507288" cy="2172555"/>
          </a:xfrm>
          <a:prstGeom prst="rect">
            <a:avLst/>
          </a:prstGeom>
        </p:spPr>
      </p:pic>
    </p:spTree>
    <p:extLst>
      <p:ext uri="{BB962C8B-B14F-4D97-AF65-F5344CB8AC3E}">
        <p14:creationId xmlns:p14="http://schemas.microsoft.com/office/powerpoint/2010/main" val="3366893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MR RF coil</a:t>
            </a:r>
            <a:endParaRPr lang="en-US" dirty="0"/>
          </a:p>
        </p:txBody>
      </p:sp>
      <p:sp>
        <p:nvSpPr>
          <p:cNvPr id="3" name="Content Placeholder 2"/>
          <p:cNvSpPr>
            <a:spLocks noGrp="1"/>
          </p:cNvSpPr>
          <p:nvPr>
            <p:ph idx="1"/>
          </p:nvPr>
        </p:nvSpPr>
        <p:spPr>
          <a:xfrm>
            <a:off x="457200" y="1600200"/>
            <a:ext cx="2630611" cy="4525963"/>
          </a:xfrm>
        </p:spPr>
        <p:txBody>
          <a:bodyPr/>
          <a:lstStyle/>
          <a:p>
            <a:r>
              <a:rPr lang="en-US" dirty="0" smtClean="0"/>
              <a:t>Current gauge is connected to the coil to monitor the RF power</a:t>
            </a:r>
          </a:p>
          <a:p>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17</a:t>
            </a:fld>
            <a:endParaRPr lang="en-US"/>
          </a:p>
        </p:txBody>
      </p:sp>
      <p:pic>
        <p:nvPicPr>
          <p:cNvPr id="5" name="Picture 4" descr="IMG_26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352" y="1701983"/>
            <a:ext cx="4581408" cy="3436056"/>
          </a:xfrm>
          <a:prstGeom prst="rect">
            <a:avLst/>
          </a:prstGeom>
        </p:spPr>
      </p:pic>
      <p:pic>
        <p:nvPicPr>
          <p:cNvPr id="6" name="Picture 5" descr="IMG_2685.jpg"/>
          <p:cNvPicPr>
            <a:picLocks noChangeAspect="1"/>
          </p:cNvPicPr>
          <p:nvPr/>
        </p:nvPicPr>
        <p:blipFill rotWithShape="1">
          <a:blip r:embed="rId3">
            <a:extLst>
              <a:ext uri="{28A0092B-C50C-407E-A947-70E740481C1C}">
                <a14:useLocalDpi xmlns:a14="http://schemas.microsoft.com/office/drawing/2010/main" val="0"/>
              </a:ext>
            </a:extLst>
          </a:blip>
          <a:srcRect l="9832" t="16636"/>
          <a:stretch/>
        </p:blipFill>
        <p:spPr>
          <a:xfrm rot="5400000">
            <a:off x="7416032" y="4591034"/>
            <a:ext cx="1916853" cy="1329145"/>
          </a:xfrm>
          <a:prstGeom prst="rect">
            <a:avLst/>
          </a:prstGeom>
        </p:spPr>
      </p:pic>
    </p:spTree>
    <p:extLst>
      <p:ext uri="{BB962C8B-B14F-4D97-AF65-F5344CB8AC3E}">
        <p14:creationId xmlns:p14="http://schemas.microsoft.com/office/powerpoint/2010/main" val="3129489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
            </a:r>
            <a:r>
              <a:rPr lang="en-US" dirty="0" smtClean="0"/>
              <a:t>ick up coils</a:t>
            </a:r>
            <a:r>
              <a:rPr lang="en-US" dirty="0"/>
              <a:t> </a:t>
            </a:r>
            <a:r>
              <a:rPr lang="en-US" dirty="0" smtClean="0"/>
              <a:t>(2 pairs)</a:t>
            </a:r>
            <a:endParaRPr lang="en-US" dirty="0"/>
          </a:p>
        </p:txBody>
      </p:sp>
      <p:sp>
        <p:nvSpPr>
          <p:cNvPr id="3" name="Content Placeholder 2"/>
          <p:cNvSpPr>
            <a:spLocks noGrp="1"/>
          </p:cNvSpPr>
          <p:nvPr>
            <p:ph idx="1"/>
          </p:nvPr>
        </p:nvSpPr>
        <p:spPr>
          <a:xfrm>
            <a:off x="457200" y="1600200"/>
            <a:ext cx="3213217" cy="4525963"/>
          </a:xfrm>
        </p:spPr>
        <p:txBody>
          <a:bodyPr>
            <a:normAutofit lnSpcReduction="10000"/>
          </a:bodyPr>
          <a:lstStyle/>
          <a:p>
            <a:r>
              <a:rPr lang="en-US" dirty="0" smtClean="0"/>
              <a:t>These are connected to the pre-amplifiers which will be connected to the lock-in amplifiers monitored through labview</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18</a:t>
            </a:fld>
            <a:endParaRPr lang="en-US"/>
          </a:p>
        </p:txBody>
      </p:sp>
      <p:pic>
        <p:nvPicPr>
          <p:cNvPr id="5" name="Picture 4" descr="IMG_2675.jpg"/>
          <p:cNvPicPr>
            <a:picLocks noChangeAspect="1"/>
          </p:cNvPicPr>
          <p:nvPr/>
        </p:nvPicPr>
        <p:blipFill rotWithShape="1">
          <a:blip r:embed="rId2">
            <a:extLst>
              <a:ext uri="{28A0092B-C50C-407E-A947-70E740481C1C}">
                <a14:useLocalDpi xmlns:a14="http://schemas.microsoft.com/office/drawing/2010/main" val="0"/>
              </a:ext>
            </a:extLst>
          </a:blip>
          <a:srcRect l="19612" t="22287" r="15161"/>
          <a:stretch/>
        </p:blipFill>
        <p:spPr>
          <a:xfrm>
            <a:off x="3897779" y="1600200"/>
            <a:ext cx="4663375" cy="4166986"/>
          </a:xfrm>
          <a:prstGeom prst="rect">
            <a:avLst/>
          </a:prstGeom>
        </p:spPr>
      </p:pic>
      <p:cxnSp>
        <p:nvCxnSpPr>
          <p:cNvPr id="7" name="Straight Arrow Connector 6"/>
          <p:cNvCxnSpPr/>
          <p:nvPr/>
        </p:nvCxnSpPr>
        <p:spPr>
          <a:xfrm>
            <a:off x="6408665" y="2365129"/>
            <a:ext cx="489389" cy="376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898054" y="2365129"/>
            <a:ext cx="0" cy="3761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337593" y="2006152"/>
            <a:ext cx="360293" cy="41200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697886" y="2006152"/>
            <a:ext cx="0" cy="41200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97886" y="5987018"/>
            <a:ext cx="1326004" cy="369332"/>
          </a:xfrm>
          <a:prstGeom prst="rect">
            <a:avLst/>
          </a:prstGeom>
          <a:noFill/>
        </p:spPr>
        <p:txBody>
          <a:bodyPr wrap="none" rtlCol="0">
            <a:spAutoFit/>
          </a:bodyPr>
          <a:lstStyle/>
          <a:p>
            <a:r>
              <a:rPr lang="en-US" dirty="0" smtClean="0"/>
              <a:t>Pick up coils</a:t>
            </a:r>
            <a:endParaRPr lang="en-US" dirty="0"/>
          </a:p>
        </p:txBody>
      </p:sp>
    </p:spTree>
    <p:extLst>
      <p:ext uri="{BB962C8B-B14F-4D97-AF65-F5344CB8AC3E}">
        <p14:creationId xmlns:p14="http://schemas.microsoft.com/office/powerpoint/2010/main" val="38596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a:t>EPR</a:t>
            </a:r>
          </a:p>
        </p:txBody>
      </p:sp>
      <p:sp>
        <p:nvSpPr>
          <p:cNvPr id="4" name="Slide Number Placeholder 3"/>
          <p:cNvSpPr>
            <a:spLocks noGrp="1"/>
          </p:cNvSpPr>
          <p:nvPr>
            <p:ph type="sldNum" sz="quarter" idx="12"/>
          </p:nvPr>
        </p:nvSpPr>
        <p:spPr/>
        <p:txBody>
          <a:bodyPr/>
          <a:lstStyle/>
          <a:p>
            <a:fld id="{A258893E-28ED-2D47-8DD9-E455AD685131}" type="slidenum">
              <a:rPr lang="en-US" smtClean="0"/>
              <a:t>19</a:t>
            </a:fld>
            <a:endParaRPr lang="en-US"/>
          </a:p>
        </p:txBody>
      </p:sp>
    </p:spTree>
    <p:extLst>
      <p:ext uri="{BB962C8B-B14F-4D97-AF65-F5344CB8AC3E}">
        <p14:creationId xmlns:p14="http://schemas.microsoft.com/office/powerpoint/2010/main" val="166486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a:t>FIELD</a:t>
            </a:r>
          </a:p>
        </p:txBody>
      </p:sp>
      <p:sp>
        <p:nvSpPr>
          <p:cNvPr id="4" name="Slide Number Placeholder 3"/>
          <p:cNvSpPr>
            <a:spLocks noGrp="1"/>
          </p:cNvSpPr>
          <p:nvPr>
            <p:ph type="sldNum" sz="quarter" idx="12"/>
          </p:nvPr>
        </p:nvSpPr>
        <p:spPr/>
        <p:txBody>
          <a:bodyPr/>
          <a:lstStyle/>
          <a:p>
            <a:fld id="{A258893E-28ED-2D47-8DD9-E455AD685131}" type="slidenum">
              <a:rPr lang="en-US" smtClean="0"/>
              <a:t>2</a:t>
            </a:fld>
            <a:endParaRPr lang="en-US"/>
          </a:p>
        </p:txBody>
      </p:sp>
    </p:spTree>
    <p:extLst>
      <p:ext uri="{BB962C8B-B14F-4D97-AF65-F5344CB8AC3E}">
        <p14:creationId xmlns:p14="http://schemas.microsoft.com/office/powerpoint/2010/main" val="3560808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generator</a:t>
            </a:r>
            <a:endParaRPr lang="en-US" dirty="0"/>
          </a:p>
        </p:txBody>
      </p:sp>
      <p:sp>
        <p:nvSpPr>
          <p:cNvPr id="3" name="Content Placeholder 2"/>
          <p:cNvSpPr>
            <a:spLocks noGrp="1"/>
          </p:cNvSpPr>
          <p:nvPr>
            <p:ph idx="1"/>
          </p:nvPr>
        </p:nvSpPr>
        <p:spPr>
          <a:xfrm>
            <a:off x="457200" y="1600200"/>
            <a:ext cx="2968523" cy="4525963"/>
          </a:xfrm>
        </p:spPr>
        <p:txBody>
          <a:bodyPr/>
          <a:lstStyle/>
          <a:p>
            <a:r>
              <a:rPr lang="en-US" dirty="0" smtClean="0"/>
              <a:t>This is monitored through labview through a GPIB connection</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20</a:t>
            </a:fld>
            <a:endParaRPr lang="en-US"/>
          </a:p>
        </p:txBody>
      </p:sp>
      <p:pic>
        <p:nvPicPr>
          <p:cNvPr id="5" name="Picture 4" descr="IMG_2692.jpg"/>
          <p:cNvPicPr>
            <a:picLocks noChangeAspect="1"/>
          </p:cNvPicPr>
          <p:nvPr/>
        </p:nvPicPr>
        <p:blipFill rotWithShape="1">
          <a:blip r:embed="rId2">
            <a:extLst>
              <a:ext uri="{28A0092B-C50C-407E-A947-70E740481C1C}">
                <a14:useLocalDpi xmlns:a14="http://schemas.microsoft.com/office/drawing/2010/main" val="0"/>
              </a:ext>
            </a:extLst>
          </a:blip>
          <a:srcRect t="21397" b="26110"/>
          <a:stretch/>
        </p:blipFill>
        <p:spPr>
          <a:xfrm>
            <a:off x="3591620" y="1600200"/>
            <a:ext cx="5095180" cy="2005954"/>
          </a:xfrm>
          <a:prstGeom prst="rect">
            <a:avLst/>
          </a:prstGeom>
        </p:spPr>
      </p:pic>
      <p:pic>
        <p:nvPicPr>
          <p:cNvPr id="6" name="Picture 5" descr="IMG_2693.jpg"/>
          <p:cNvPicPr>
            <a:picLocks noChangeAspect="1"/>
          </p:cNvPicPr>
          <p:nvPr/>
        </p:nvPicPr>
        <p:blipFill rotWithShape="1">
          <a:blip r:embed="rId3">
            <a:extLst>
              <a:ext uri="{28A0092B-C50C-407E-A947-70E740481C1C}">
                <a14:useLocalDpi xmlns:a14="http://schemas.microsoft.com/office/drawing/2010/main" val="0"/>
              </a:ext>
            </a:extLst>
          </a:blip>
          <a:srcRect b="34139"/>
          <a:stretch/>
        </p:blipFill>
        <p:spPr>
          <a:xfrm>
            <a:off x="3591620" y="3839565"/>
            <a:ext cx="5095180" cy="2516786"/>
          </a:xfrm>
          <a:prstGeom prst="rect">
            <a:avLst/>
          </a:prstGeom>
        </p:spPr>
      </p:pic>
    </p:spTree>
    <p:extLst>
      <p:ext uri="{BB962C8B-B14F-4D97-AF65-F5344CB8AC3E}">
        <p14:creationId xmlns:p14="http://schemas.microsoft.com/office/powerpoint/2010/main" val="2912220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Amplifier </a:t>
            </a:r>
            <a:endParaRPr lang="en-US" dirty="0"/>
          </a:p>
        </p:txBody>
      </p:sp>
      <p:sp>
        <p:nvSpPr>
          <p:cNvPr id="3" name="Content Placeholder 2"/>
          <p:cNvSpPr>
            <a:spLocks noGrp="1"/>
          </p:cNvSpPr>
          <p:nvPr>
            <p:ph idx="1"/>
          </p:nvPr>
        </p:nvSpPr>
        <p:spPr>
          <a:xfrm>
            <a:off x="457200" y="1600200"/>
            <a:ext cx="3749215" cy="4525963"/>
          </a:xfrm>
        </p:spPr>
        <p:txBody>
          <a:bodyPr/>
          <a:lstStyle/>
          <a:p>
            <a:r>
              <a:rPr lang="en-US" dirty="0" smtClean="0"/>
              <a:t>This need NOT be controlled through labview</a:t>
            </a:r>
            <a:endParaRPr lang="en-US" dirty="0"/>
          </a:p>
        </p:txBody>
      </p:sp>
      <p:pic>
        <p:nvPicPr>
          <p:cNvPr id="4" name="Picture 3" descr="IMG_2694.jpg"/>
          <p:cNvPicPr>
            <a:picLocks noChangeAspect="1"/>
          </p:cNvPicPr>
          <p:nvPr/>
        </p:nvPicPr>
        <p:blipFill rotWithShape="1">
          <a:blip r:embed="rId2">
            <a:extLst>
              <a:ext uri="{28A0092B-C50C-407E-A947-70E740481C1C}">
                <a14:useLocalDpi xmlns:a14="http://schemas.microsoft.com/office/drawing/2010/main" val="0"/>
              </a:ext>
            </a:extLst>
          </a:blip>
          <a:srcRect t="7856" b="27210"/>
          <a:stretch/>
        </p:blipFill>
        <p:spPr>
          <a:xfrm>
            <a:off x="4404500" y="1852490"/>
            <a:ext cx="4282299" cy="2085508"/>
          </a:xfrm>
          <a:prstGeom prst="rect">
            <a:avLst/>
          </a:prstGeom>
        </p:spPr>
      </p:pic>
      <p:pic>
        <p:nvPicPr>
          <p:cNvPr id="5" name="Picture 4" descr="IMG_2695.jpg"/>
          <p:cNvPicPr>
            <a:picLocks noChangeAspect="1"/>
          </p:cNvPicPr>
          <p:nvPr/>
        </p:nvPicPr>
        <p:blipFill rotWithShape="1">
          <a:blip r:embed="rId3">
            <a:extLst>
              <a:ext uri="{28A0092B-C50C-407E-A947-70E740481C1C}">
                <a14:useLocalDpi xmlns:a14="http://schemas.microsoft.com/office/drawing/2010/main" val="0"/>
              </a:ext>
            </a:extLst>
          </a:blip>
          <a:srcRect b="46344"/>
          <a:stretch/>
        </p:blipFill>
        <p:spPr>
          <a:xfrm>
            <a:off x="4404500" y="4240921"/>
            <a:ext cx="4282300" cy="1723279"/>
          </a:xfrm>
          <a:prstGeom prst="rect">
            <a:avLst/>
          </a:prstGeom>
        </p:spPr>
      </p:pic>
      <p:sp>
        <p:nvSpPr>
          <p:cNvPr id="6" name="Slide Number Placeholder 5"/>
          <p:cNvSpPr>
            <a:spLocks noGrp="1"/>
          </p:cNvSpPr>
          <p:nvPr>
            <p:ph type="sldNum" sz="quarter" idx="12"/>
          </p:nvPr>
        </p:nvSpPr>
        <p:spPr/>
        <p:txBody>
          <a:bodyPr/>
          <a:lstStyle/>
          <a:p>
            <a:fld id="{A258893E-28ED-2D47-8DD9-E455AD685131}" type="slidenum">
              <a:rPr lang="en-US" smtClean="0"/>
              <a:t>21</a:t>
            </a:fld>
            <a:endParaRPr lang="en-US"/>
          </a:p>
        </p:txBody>
      </p:sp>
    </p:spTree>
    <p:extLst>
      <p:ext uri="{BB962C8B-B14F-4D97-AF65-F5344CB8AC3E}">
        <p14:creationId xmlns:p14="http://schemas.microsoft.com/office/powerpoint/2010/main" val="402951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Photodiode</a:t>
            </a:r>
            <a:endParaRPr lang="en-US" dirty="0"/>
          </a:p>
        </p:txBody>
      </p:sp>
      <p:sp>
        <p:nvSpPr>
          <p:cNvPr id="3" name="Content Placeholder 2"/>
          <p:cNvSpPr>
            <a:spLocks noGrp="1"/>
          </p:cNvSpPr>
          <p:nvPr>
            <p:ph idx="1"/>
          </p:nvPr>
        </p:nvSpPr>
        <p:spPr>
          <a:xfrm>
            <a:off x="457200" y="1600200"/>
            <a:ext cx="3539477" cy="4525963"/>
          </a:xfrm>
        </p:spPr>
        <p:txBody>
          <a:bodyPr/>
          <a:lstStyle/>
          <a:p>
            <a:r>
              <a:rPr lang="en-US" dirty="0" smtClean="0"/>
              <a:t>This is connected to the lock-in amplifier which is monitored through labview</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22</a:t>
            </a:fld>
            <a:endParaRPr lang="en-US"/>
          </a:p>
        </p:txBody>
      </p:sp>
      <p:pic>
        <p:nvPicPr>
          <p:cNvPr id="5" name="Picture 4" descr="IMG_26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6677" y="1600200"/>
            <a:ext cx="4925933" cy="3694450"/>
          </a:xfrm>
          <a:prstGeom prst="rect">
            <a:avLst/>
          </a:prstGeom>
        </p:spPr>
      </p:pic>
    </p:spTree>
    <p:extLst>
      <p:ext uri="{BB962C8B-B14F-4D97-AF65-F5344CB8AC3E}">
        <p14:creationId xmlns:p14="http://schemas.microsoft.com/office/powerpoint/2010/main" val="2525310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 amplifier for photodiode</a:t>
            </a:r>
            <a:endParaRPr lang="en-US" dirty="0"/>
          </a:p>
        </p:txBody>
      </p:sp>
      <p:sp>
        <p:nvSpPr>
          <p:cNvPr id="3" name="Content Placeholder 2"/>
          <p:cNvSpPr>
            <a:spLocks noGrp="1"/>
          </p:cNvSpPr>
          <p:nvPr>
            <p:ph idx="1"/>
          </p:nvPr>
        </p:nvSpPr>
        <p:spPr>
          <a:xfrm>
            <a:off x="457200" y="1600200"/>
            <a:ext cx="2898610" cy="4525963"/>
          </a:xfrm>
        </p:spPr>
        <p:txBody>
          <a:bodyPr/>
          <a:lstStyle/>
          <a:p>
            <a:r>
              <a:rPr lang="en-US" dirty="0" smtClean="0"/>
              <a:t>This lock-in amplifier is connected to labview through a GPIB interface</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23</a:t>
            </a:fld>
            <a:endParaRPr lang="en-US"/>
          </a:p>
        </p:txBody>
      </p:sp>
      <p:pic>
        <p:nvPicPr>
          <p:cNvPr id="5" name="Picture 4" descr="IMG_2696.jpg"/>
          <p:cNvPicPr>
            <a:picLocks noChangeAspect="1"/>
          </p:cNvPicPr>
          <p:nvPr/>
        </p:nvPicPr>
        <p:blipFill rotWithShape="1">
          <a:blip r:embed="rId2">
            <a:extLst>
              <a:ext uri="{28A0092B-C50C-407E-A947-70E740481C1C}">
                <a14:useLocalDpi xmlns:a14="http://schemas.microsoft.com/office/drawing/2010/main" val="0"/>
              </a:ext>
            </a:extLst>
          </a:blip>
          <a:srcRect t="10053" b="43696"/>
          <a:stretch/>
        </p:blipFill>
        <p:spPr>
          <a:xfrm>
            <a:off x="3713757" y="1600200"/>
            <a:ext cx="4973043" cy="1725093"/>
          </a:xfrm>
          <a:prstGeom prst="rect">
            <a:avLst/>
          </a:prstGeom>
        </p:spPr>
      </p:pic>
      <p:pic>
        <p:nvPicPr>
          <p:cNvPr id="6" name="Picture 5" descr="IMG_2697.jpg"/>
          <p:cNvPicPr>
            <a:picLocks noChangeAspect="1"/>
          </p:cNvPicPr>
          <p:nvPr/>
        </p:nvPicPr>
        <p:blipFill rotWithShape="1">
          <a:blip r:embed="rId3">
            <a:extLst>
              <a:ext uri="{28A0092B-C50C-407E-A947-70E740481C1C}">
                <a14:useLocalDpi xmlns:a14="http://schemas.microsoft.com/office/drawing/2010/main" val="0"/>
              </a:ext>
            </a:extLst>
          </a:blip>
          <a:srcRect t="8142" b="41401"/>
          <a:stretch/>
        </p:blipFill>
        <p:spPr>
          <a:xfrm>
            <a:off x="3713757" y="3798679"/>
            <a:ext cx="4973043" cy="1881920"/>
          </a:xfrm>
          <a:prstGeom prst="rect">
            <a:avLst/>
          </a:prstGeom>
        </p:spPr>
      </p:pic>
    </p:spTree>
    <p:extLst>
      <p:ext uri="{BB962C8B-B14F-4D97-AF65-F5344CB8AC3E}">
        <p14:creationId xmlns:p14="http://schemas.microsoft.com/office/powerpoint/2010/main" val="2080457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 box</a:t>
            </a:r>
            <a:endParaRPr lang="en-US" dirty="0"/>
          </a:p>
        </p:txBody>
      </p:sp>
      <p:sp>
        <p:nvSpPr>
          <p:cNvPr id="3" name="Content Placeholder 2"/>
          <p:cNvSpPr>
            <a:spLocks noGrp="1"/>
          </p:cNvSpPr>
          <p:nvPr>
            <p:ph idx="1"/>
          </p:nvPr>
        </p:nvSpPr>
        <p:spPr>
          <a:xfrm>
            <a:off x="457200" y="1600200"/>
            <a:ext cx="3341391" cy="4525963"/>
          </a:xfrm>
        </p:spPr>
        <p:txBody>
          <a:bodyPr>
            <a:normAutofit/>
          </a:bodyPr>
          <a:lstStyle/>
          <a:p>
            <a:r>
              <a:rPr lang="en-US" dirty="0" smtClean="0"/>
              <a:t>Modulation generator and lock-in amplifier are connected to the PI box</a:t>
            </a:r>
          </a:p>
          <a:p>
            <a:r>
              <a:rPr lang="en-US" dirty="0" smtClean="0"/>
              <a:t> PI box is connected to the RF generator</a:t>
            </a:r>
          </a:p>
        </p:txBody>
      </p:sp>
      <p:sp>
        <p:nvSpPr>
          <p:cNvPr id="4" name="Slide Number Placeholder 3"/>
          <p:cNvSpPr>
            <a:spLocks noGrp="1"/>
          </p:cNvSpPr>
          <p:nvPr>
            <p:ph type="sldNum" sz="quarter" idx="12"/>
          </p:nvPr>
        </p:nvSpPr>
        <p:spPr/>
        <p:txBody>
          <a:bodyPr/>
          <a:lstStyle/>
          <a:p>
            <a:fld id="{A258893E-28ED-2D47-8DD9-E455AD685131}" type="slidenum">
              <a:rPr lang="en-US" smtClean="0"/>
              <a:t>24</a:t>
            </a:fld>
            <a:endParaRPr lang="en-US"/>
          </a:p>
        </p:txBody>
      </p:sp>
      <p:pic>
        <p:nvPicPr>
          <p:cNvPr id="5" name="Picture 4" descr="IMG_2698.jpg"/>
          <p:cNvPicPr>
            <a:picLocks noChangeAspect="1"/>
          </p:cNvPicPr>
          <p:nvPr/>
        </p:nvPicPr>
        <p:blipFill rotWithShape="1">
          <a:blip r:embed="rId2">
            <a:extLst>
              <a:ext uri="{28A0092B-C50C-407E-A947-70E740481C1C}">
                <a14:useLocalDpi xmlns:a14="http://schemas.microsoft.com/office/drawing/2010/main" val="0"/>
              </a:ext>
            </a:extLst>
          </a:blip>
          <a:srcRect b="25563"/>
          <a:stretch/>
        </p:blipFill>
        <p:spPr>
          <a:xfrm>
            <a:off x="3970351" y="1600200"/>
            <a:ext cx="4938793" cy="2757230"/>
          </a:xfrm>
          <a:prstGeom prst="rect">
            <a:avLst/>
          </a:prstGeom>
        </p:spPr>
      </p:pic>
      <p:sp>
        <p:nvSpPr>
          <p:cNvPr id="6" name="TextBox 5"/>
          <p:cNvSpPr txBox="1"/>
          <p:nvPr/>
        </p:nvSpPr>
        <p:spPr>
          <a:xfrm>
            <a:off x="4765713" y="1415534"/>
            <a:ext cx="1351652" cy="369332"/>
          </a:xfrm>
          <a:prstGeom prst="rect">
            <a:avLst/>
          </a:prstGeom>
          <a:noFill/>
        </p:spPr>
        <p:txBody>
          <a:bodyPr wrap="none" rtlCol="0">
            <a:spAutoFit/>
          </a:bodyPr>
          <a:lstStyle/>
          <a:p>
            <a:r>
              <a:rPr lang="en-US" dirty="0" smtClean="0"/>
              <a:t>Spare PI box</a:t>
            </a:r>
            <a:endParaRPr lang="en-US" dirty="0"/>
          </a:p>
        </p:txBody>
      </p:sp>
      <p:cxnSp>
        <p:nvCxnSpPr>
          <p:cNvPr id="8" name="Straight Arrow Connector 7"/>
          <p:cNvCxnSpPr/>
          <p:nvPr/>
        </p:nvCxnSpPr>
        <p:spPr>
          <a:xfrm>
            <a:off x="5196845" y="1829188"/>
            <a:ext cx="244694" cy="500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229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Modulation generator</a:t>
            </a:r>
            <a:endParaRPr lang="en-US" dirty="0"/>
          </a:p>
        </p:txBody>
      </p:sp>
      <p:sp>
        <p:nvSpPr>
          <p:cNvPr id="3" name="Content Placeholder 2"/>
          <p:cNvSpPr>
            <a:spLocks noGrp="1"/>
          </p:cNvSpPr>
          <p:nvPr>
            <p:ph idx="1"/>
          </p:nvPr>
        </p:nvSpPr>
        <p:spPr>
          <a:xfrm>
            <a:off x="457200" y="1600200"/>
            <a:ext cx="3120000" cy="4525963"/>
          </a:xfrm>
        </p:spPr>
        <p:txBody>
          <a:bodyPr>
            <a:normAutofit fontScale="92500"/>
          </a:bodyPr>
          <a:lstStyle/>
          <a:p>
            <a:r>
              <a:rPr lang="en-US" dirty="0" smtClean="0"/>
              <a:t>Modulation generator is connected to the PI box and RF generator</a:t>
            </a:r>
          </a:p>
          <a:p>
            <a:r>
              <a:rPr lang="en-US" dirty="0" smtClean="0"/>
              <a:t>It is monitored through labview through GPIB interface</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25</a:t>
            </a:fld>
            <a:endParaRPr lang="en-US"/>
          </a:p>
        </p:txBody>
      </p:sp>
      <p:pic>
        <p:nvPicPr>
          <p:cNvPr id="5" name="Picture 4" descr="IMG_2699.jpg"/>
          <p:cNvPicPr>
            <a:picLocks noChangeAspect="1"/>
          </p:cNvPicPr>
          <p:nvPr/>
        </p:nvPicPr>
        <p:blipFill rotWithShape="1">
          <a:blip r:embed="rId2">
            <a:extLst>
              <a:ext uri="{28A0092B-C50C-407E-A947-70E740481C1C}">
                <a14:useLocalDpi xmlns:a14="http://schemas.microsoft.com/office/drawing/2010/main" val="0"/>
              </a:ext>
            </a:extLst>
          </a:blip>
          <a:srcRect l="12731" t="15672" r="13726" b="28902"/>
          <a:stretch/>
        </p:blipFill>
        <p:spPr>
          <a:xfrm>
            <a:off x="3951340" y="1600200"/>
            <a:ext cx="4514070" cy="2551543"/>
          </a:xfrm>
          <a:prstGeom prst="rect">
            <a:avLst/>
          </a:prstGeom>
        </p:spPr>
      </p:pic>
      <p:pic>
        <p:nvPicPr>
          <p:cNvPr id="6" name="Picture 5" descr="IMG_2700.jpg"/>
          <p:cNvPicPr>
            <a:picLocks noChangeAspect="1"/>
          </p:cNvPicPr>
          <p:nvPr/>
        </p:nvPicPr>
        <p:blipFill rotWithShape="1">
          <a:blip r:embed="rId3">
            <a:extLst>
              <a:ext uri="{28A0092B-C50C-407E-A947-70E740481C1C}">
                <a14:useLocalDpi xmlns:a14="http://schemas.microsoft.com/office/drawing/2010/main" val="0"/>
              </a:ext>
            </a:extLst>
          </a:blip>
          <a:srcRect l="12158" t="6422" r="5625" b="32227"/>
          <a:stretch/>
        </p:blipFill>
        <p:spPr>
          <a:xfrm>
            <a:off x="4615512" y="4290743"/>
            <a:ext cx="3482712" cy="1949097"/>
          </a:xfrm>
          <a:prstGeom prst="rect">
            <a:avLst/>
          </a:prstGeom>
        </p:spPr>
      </p:pic>
    </p:spTree>
    <p:extLst>
      <p:ext uri="{BB962C8B-B14F-4D97-AF65-F5344CB8AC3E}">
        <p14:creationId xmlns:p14="http://schemas.microsoft.com/office/powerpoint/2010/main" val="3475330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counter</a:t>
            </a:r>
            <a:endParaRPr lang="en-US" dirty="0"/>
          </a:p>
        </p:txBody>
      </p:sp>
      <p:sp>
        <p:nvSpPr>
          <p:cNvPr id="3" name="Content Placeholder 2"/>
          <p:cNvSpPr>
            <a:spLocks noGrp="1"/>
          </p:cNvSpPr>
          <p:nvPr>
            <p:ph idx="1"/>
          </p:nvPr>
        </p:nvSpPr>
        <p:spPr>
          <a:xfrm>
            <a:off x="457200" y="1600200"/>
            <a:ext cx="3935649" cy="4525963"/>
          </a:xfrm>
        </p:spPr>
        <p:txBody>
          <a:bodyPr/>
          <a:lstStyle/>
          <a:p>
            <a:r>
              <a:rPr lang="en-US" dirty="0"/>
              <a:t>RF generator is connected to the frequency counter</a:t>
            </a:r>
          </a:p>
          <a:p>
            <a:r>
              <a:rPr lang="en-US" dirty="0" smtClean="0"/>
              <a:t>It is monitored through labview using a GPIB interface</a:t>
            </a:r>
          </a:p>
          <a:p>
            <a:pPr marL="0" indent="0">
              <a:buNone/>
            </a:pP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26</a:t>
            </a:fld>
            <a:endParaRPr lang="en-US"/>
          </a:p>
        </p:txBody>
      </p:sp>
      <p:pic>
        <p:nvPicPr>
          <p:cNvPr id="5" name="Picture 4" descr="IMG_27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417" y="1600200"/>
            <a:ext cx="4322236" cy="1560057"/>
          </a:xfrm>
          <a:prstGeom prst="rect">
            <a:avLst/>
          </a:prstGeom>
        </p:spPr>
      </p:pic>
      <p:pic>
        <p:nvPicPr>
          <p:cNvPr id="6" name="Picture 5" descr="IMG_27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8" y="3518566"/>
            <a:ext cx="4322236" cy="1364206"/>
          </a:xfrm>
          <a:prstGeom prst="rect">
            <a:avLst/>
          </a:prstGeom>
        </p:spPr>
      </p:pic>
    </p:spTree>
    <p:extLst>
      <p:ext uri="{BB962C8B-B14F-4D97-AF65-F5344CB8AC3E}">
        <p14:creationId xmlns:p14="http://schemas.microsoft.com/office/powerpoint/2010/main" val="113339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EPR RF coil</a:t>
            </a:r>
            <a:endParaRPr lang="en-US" dirty="0"/>
          </a:p>
        </p:txBody>
      </p:sp>
      <p:sp>
        <p:nvSpPr>
          <p:cNvPr id="3" name="Content Placeholder 2"/>
          <p:cNvSpPr>
            <a:spLocks noGrp="1"/>
          </p:cNvSpPr>
          <p:nvPr>
            <p:ph idx="1"/>
          </p:nvPr>
        </p:nvSpPr>
        <p:spPr>
          <a:xfrm>
            <a:off x="457200" y="1600200"/>
            <a:ext cx="3213217" cy="4525963"/>
          </a:xfrm>
        </p:spPr>
        <p:txBody>
          <a:bodyPr/>
          <a:lstStyle/>
          <a:p>
            <a:r>
              <a:rPr lang="en-US" dirty="0" smtClean="0"/>
              <a:t>This is connected to RF amplifier</a:t>
            </a:r>
          </a:p>
          <a:p>
            <a:r>
              <a:rPr lang="en-US" dirty="0" smtClean="0"/>
              <a:t>It is NOT monitored</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27</a:t>
            </a:fld>
            <a:endParaRPr lang="en-US"/>
          </a:p>
        </p:txBody>
      </p:sp>
      <p:pic>
        <p:nvPicPr>
          <p:cNvPr id="5" name="Picture 4" descr="IMG_2687.jpg"/>
          <p:cNvPicPr>
            <a:picLocks noChangeAspect="1"/>
          </p:cNvPicPr>
          <p:nvPr/>
        </p:nvPicPr>
        <p:blipFill rotWithShape="1">
          <a:blip r:embed="rId2">
            <a:extLst>
              <a:ext uri="{28A0092B-C50C-407E-A947-70E740481C1C}">
                <a14:useLocalDpi xmlns:a14="http://schemas.microsoft.com/office/drawing/2010/main" val="0"/>
              </a:ext>
            </a:extLst>
          </a:blip>
          <a:srcRect l="22336" t="19678" r="22471" b="2867"/>
          <a:stretch/>
        </p:blipFill>
        <p:spPr>
          <a:xfrm>
            <a:off x="3996677" y="1600200"/>
            <a:ext cx="4300099" cy="4525963"/>
          </a:xfrm>
          <a:prstGeom prst="rect">
            <a:avLst/>
          </a:prstGeom>
        </p:spPr>
      </p:pic>
      <p:cxnSp>
        <p:nvCxnSpPr>
          <p:cNvPr id="7" name="Straight Arrow Connector 6"/>
          <p:cNvCxnSpPr/>
          <p:nvPr/>
        </p:nvCxnSpPr>
        <p:spPr>
          <a:xfrm flipH="1">
            <a:off x="6117362" y="1304899"/>
            <a:ext cx="435838" cy="780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362058" y="1304899"/>
            <a:ext cx="191142" cy="933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18403" y="1130135"/>
            <a:ext cx="919430" cy="369332"/>
          </a:xfrm>
          <a:prstGeom prst="rect">
            <a:avLst/>
          </a:prstGeom>
          <a:noFill/>
        </p:spPr>
        <p:txBody>
          <a:bodyPr wrap="none" rtlCol="0">
            <a:spAutoFit/>
          </a:bodyPr>
          <a:lstStyle/>
          <a:p>
            <a:r>
              <a:rPr lang="en-US" dirty="0" smtClean="0"/>
              <a:t>EPR coil</a:t>
            </a:r>
            <a:endParaRPr lang="en-US" dirty="0"/>
          </a:p>
        </p:txBody>
      </p:sp>
    </p:spTree>
    <p:extLst>
      <p:ext uri="{BB962C8B-B14F-4D97-AF65-F5344CB8AC3E}">
        <p14:creationId xmlns:p14="http://schemas.microsoft.com/office/powerpoint/2010/main" val="424747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7200" dirty="0"/>
              <a:t>OVEN HEATING</a:t>
            </a:r>
          </a:p>
        </p:txBody>
      </p:sp>
      <p:sp>
        <p:nvSpPr>
          <p:cNvPr id="4" name="Slide Number Placeholder 3"/>
          <p:cNvSpPr>
            <a:spLocks noGrp="1"/>
          </p:cNvSpPr>
          <p:nvPr>
            <p:ph type="sldNum" sz="quarter" idx="12"/>
          </p:nvPr>
        </p:nvSpPr>
        <p:spPr/>
        <p:txBody>
          <a:bodyPr/>
          <a:lstStyle/>
          <a:p>
            <a:fld id="{A258893E-28ED-2D47-8DD9-E455AD685131}" type="slidenum">
              <a:rPr lang="en-US" smtClean="0"/>
              <a:t>28</a:t>
            </a:fld>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037755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Heater relay box</a:t>
            </a:r>
            <a:endParaRPr lang="en-US" dirty="0"/>
          </a:p>
        </p:txBody>
      </p:sp>
      <p:sp>
        <p:nvSpPr>
          <p:cNvPr id="3" name="Content Placeholder 2"/>
          <p:cNvSpPr>
            <a:spLocks noGrp="1"/>
          </p:cNvSpPr>
          <p:nvPr>
            <p:ph idx="1"/>
          </p:nvPr>
        </p:nvSpPr>
        <p:spPr>
          <a:xfrm>
            <a:off x="457200" y="1600200"/>
            <a:ext cx="3246098" cy="4525963"/>
          </a:xfrm>
        </p:spPr>
        <p:txBody>
          <a:bodyPr>
            <a:normAutofit fontScale="92500" lnSpcReduction="20000"/>
          </a:bodyPr>
          <a:lstStyle/>
          <a:p>
            <a:r>
              <a:rPr lang="en-US" dirty="0" smtClean="0"/>
              <a:t>There are two relays in this (open for now) box</a:t>
            </a:r>
          </a:p>
          <a:p>
            <a:r>
              <a:rPr lang="en-US" dirty="0" smtClean="0"/>
              <a:t>They are part of the oven and laser interlock systems</a:t>
            </a:r>
          </a:p>
          <a:p>
            <a:r>
              <a:rPr lang="en-US" dirty="0" smtClean="0"/>
              <a:t>They need </a:t>
            </a:r>
            <a:r>
              <a:rPr lang="en-US" b="1" dirty="0" smtClean="0"/>
              <a:t>not</a:t>
            </a:r>
            <a:r>
              <a:rPr lang="en-US" dirty="0" smtClean="0"/>
              <a:t> be monitored by EPICS</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29</a:t>
            </a:fld>
            <a:endParaRPr lang="en-US"/>
          </a:p>
        </p:txBody>
      </p:sp>
      <p:pic>
        <p:nvPicPr>
          <p:cNvPr id="5" name="Picture 4" descr="IMG_14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862" y="1718373"/>
            <a:ext cx="4415471" cy="3311603"/>
          </a:xfrm>
          <a:prstGeom prst="rect">
            <a:avLst/>
          </a:prstGeom>
        </p:spPr>
      </p:pic>
      <p:pic>
        <p:nvPicPr>
          <p:cNvPr id="6" name="Picture 5" descr="IMG_2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548" y="5058750"/>
            <a:ext cx="2216967" cy="1662725"/>
          </a:xfrm>
          <a:prstGeom prst="rect">
            <a:avLst/>
          </a:prstGeom>
        </p:spPr>
      </p:pic>
    </p:spTree>
    <p:extLst>
      <p:ext uri="{BB962C8B-B14F-4D97-AF65-F5344CB8AC3E}">
        <p14:creationId xmlns:p14="http://schemas.microsoft.com/office/powerpoint/2010/main" val="53841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coil power supply</a:t>
            </a:r>
          </a:p>
        </p:txBody>
      </p:sp>
      <p:sp>
        <p:nvSpPr>
          <p:cNvPr id="3" name="Content Placeholder 2"/>
          <p:cNvSpPr>
            <a:spLocks noGrp="1"/>
          </p:cNvSpPr>
          <p:nvPr>
            <p:ph idx="1"/>
          </p:nvPr>
        </p:nvSpPr>
        <p:spPr>
          <a:xfrm>
            <a:off x="457200" y="1600200"/>
            <a:ext cx="3236522" cy="4525963"/>
          </a:xfrm>
        </p:spPr>
        <p:txBody>
          <a:bodyPr>
            <a:normAutofit fontScale="70000" lnSpcReduction="20000"/>
          </a:bodyPr>
          <a:lstStyle/>
          <a:p>
            <a:r>
              <a:rPr lang="en-US" dirty="0"/>
              <a:t>Agilent 6675A power supplies that are used for the two sets of coils</a:t>
            </a:r>
          </a:p>
          <a:p>
            <a:r>
              <a:rPr lang="en-US" dirty="0"/>
              <a:t>Need to monitor the current which is connected in series with the power supply system</a:t>
            </a:r>
          </a:p>
          <a:p>
            <a:pPr lvl="1"/>
            <a:r>
              <a:rPr lang="en-US" dirty="0" err="1"/>
              <a:t>multimeter</a:t>
            </a:r>
            <a:r>
              <a:rPr lang="en-US" dirty="0"/>
              <a:t> which is HP 3440A</a:t>
            </a:r>
          </a:p>
          <a:p>
            <a:r>
              <a:rPr lang="en-US" dirty="0"/>
              <a:t>Need a cable interface between GPIB or RS232 to P.C. or VME that hosts EPICS</a:t>
            </a:r>
          </a:p>
        </p:txBody>
      </p:sp>
      <p:pic>
        <p:nvPicPr>
          <p:cNvPr id="5" name="Picture 4" descr="IMG_2570.jpg"/>
          <p:cNvPicPr>
            <a:picLocks noChangeAspect="1"/>
          </p:cNvPicPr>
          <p:nvPr/>
        </p:nvPicPr>
        <p:blipFill rotWithShape="1">
          <a:blip r:embed="rId2">
            <a:extLst>
              <a:ext uri="{28A0092B-C50C-407E-A947-70E740481C1C}">
                <a14:useLocalDpi xmlns:a14="http://schemas.microsoft.com/office/drawing/2010/main" val="0"/>
              </a:ext>
            </a:extLst>
          </a:blip>
          <a:srcRect t="25817" b="15154"/>
          <a:stretch/>
        </p:blipFill>
        <p:spPr>
          <a:xfrm>
            <a:off x="4407843" y="1600200"/>
            <a:ext cx="4048681" cy="1792398"/>
          </a:xfrm>
          <a:prstGeom prst="rect">
            <a:avLst/>
          </a:prstGeom>
        </p:spPr>
      </p:pic>
      <p:sp>
        <p:nvSpPr>
          <p:cNvPr id="6" name="TextBox 5"/>
          <p:cNvSpPr txBox="1"/>
          <p:nvPr/>
        </p:nvSpPr>
        <p:spPr>
          <a:xfrm>
            <a:off x="3693722" y="6126163"/>
            <a:ext cx="2443489" cy="369332"/>
          </a:xfrm>
          <a:prstGeom prst="rect">
            <a:avLst/>
          </a:prstGeom>
          <a:noFill/>
        </p:spPr>
        <p:txBody>
          <a:bodyPr wrap="none" rtlCol="0">
            <a:spAutoFit/>
          </a:bodyPr>
          <a:lstStyle/>
          <a:p>
            <a:r>
              <a:rPr lang="en-US" dirty="0"/>
              <a:t>GPIB OR RS232 </a:t>
            </a:r>
            <a:r>
              <a:rPr lang="en-US" dirty="0">
                <a:sym typeface="Wingdings"/>
              </a:rPr>
              <a:t> EPICS</a:t>
            </a:r>
            <a:endParaRPr lang="en-US" dirty="0"/>
          </a:p>
        </p:txBody>
      </p:sp>
      <p:pic>
        <p:nvPicPr>
          <p:cNvPr id="7" name="Picture 6" descr="IMG_2571.jpg"/>
          <p:cNvPicPr>
            <a:picLocks noChangeAspect="1"/>
          </p:cNvPicPr>
          <p:nvPr/>
        </p:nvPicPr>
        <p:blipFill rotWithShape="1">
          <a:blip r:embed="rId3">
            <a:extLst>
              <a:ext uri="{28A0092B-C50C-407E-A947-70E740481C1C}">
                <a14:useLocalDpi xmlns:a14="http://schemas.microsoft.com/office/drawing/2010/main" val="0"/>
              </a:ext>
            </a:extLst>
          </a:blip>
          <a:srcRect t="27861" b="10671"/>
          <a:stretch/>
        </p:blipFill>
        <p:spPr>
          <a:xfrm>
            <a:off x="4407843" y="3749861"/>
            <a:ext cx="4048681" cy="1866458"/>
          </a:xfrm>
          <a:prstGeom prst="rect">
            <a:avLst/>
          </a:prstGeom>
        </p:spPr>
      </p:pic>
      <p:sp>
        <p:nvSpPr>
          <p:cNvPr id="4" name="TextBox 3">
            <a:extLst>
              <a:ext uri="{FF2B5EF4-FFF2-40B4-BE49-F238E27FC236}">
                <a16:creationId xmlns:a16="http://schemas.microsoft.com/office/drawing/2014/main" id="{18260EEA-E876-DC45-ABFC-CDCEE37C7CB8}"/>
              </a:ext>
            </a:extLst>
          </p:cNvPr>
          <p:cNvSpPr txBox="1"/>
          <p:nvPr/>
        </p:nvSpPr>
        <p:spPr>
          <a:xfrm>
            <a:off x="551412" y="5572165"/>
            <a:ext cx="2785250" cy="923330"/>
          </a:xfrm>
          <a:prstGeom prst="rect">
            <a:avLst/>
          </a:prstGeom>
          <a:noFill/>
        </p:spPr>
        <p:txBody>
          <a:bodyPr wrap="none" rtlCol="0">
            <a:spAutoFit/>
          </a:bodyPr>
          <a:lstStyle/>
          <a:p>
            <a:r>
              <a:rPr lang="en-US" dirty="0">
                <a:highlight>
                  <a:srgbClr val="FFFF00"/>
                </a:highlight>
              </a:rPr>
              <a:t>Yes, only the current meter</a:t>
            </a:r>
          </a:p>
          <a:p>
            <a:r>
              <a:rPr lang="en-US" dirty="0">
                <a:highlight>
                  <a:srgbClr val="FFFF00"/>
                </a:highlight>
              </a:rPr>
              <a:t>34401A need interface with</a:t>
            </a:r>
          </a:p>
          <a:p>
            <a:r>
              <a:rPr lang="en-US" dirty="0">
                <a:highlight>
                  <a:srgbClr val="FFFF00"/>
                </a:highlight>
              </a:rPr>
              <a:t>EPICS</a:t>
            </a:r>
          </a:p>
        </p:txBody>
      </p:sp>
      <p:sp>
        <p:nvSpPr>
          <p:cNvPr id="8" name="Slide Number Placeholder 7"/>
          <p:cNvSpPr>
            <a:spLocks noGrp="1"/>
          </p:cNvSpPr>
          <p:nvPr>
            <p:ph type="sldNum" sz="quarter" idx="12"/>
          </p:nvPr>
        </p:nvSpPr>
        <p:spPr/>
        <p:txBody>
          <a:bodyPr/>
          <a:lstStyle/>
          <a:p>
            <a:fld id="{A258893E-28ED-2D47-8DD9-E455AD685131}" type="slidenum">
              <a:rPr lang="en-US" smtClean="0"/>
              <a:t>3</a:t>
            </a:fld>
            <a:endParaRPr lang="en-US"/>
          </a:p>
        </p:txBody>
      </p:sp>
    </p:spTree>
    <p:extLst>
      <p:ext uri="{BB962C8B-B14F-4D97-AF65-F5344CB8AC3E}">
        <p14:creationId xmlns:p14="http://schemas.microsoft.com/office/powerpoint/2010/main" val="1231455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Heater controller and interlock</a:t>
            </a:r>
            <a:endParaRPr lang="en-US" dirty="0"/>
          </a:p>
        </p:txBody>
      </p:sp>
      <p:sp>
        <p:nvSpPr>
          <p:cNvPr id="3" name="Content Placeholder 2"/>
          <p:cNvSpPr>
            <a:spLocks noGrp="1"/>
          </p:cNvSpPr>
          <p:nvPr>
            <p:ph idx="1"/>
          </p:nvPr>
        </p:nvSpPr>
        <p:spPr>
          <a:xfrm>
            <a:off x="457200" y="1600200"/>
            <a:ext cx="3839575" cy="4525963"/>
          </a:xfrm>
        </p:spPr>
        <p:txBody>
          <a:bodyPr>
            <a:normAutofit lnSpcReduction="10000"/>
          </a:bodyPr>
          <a:lstStyle/>
          <a:p>
            <a:r>
              <a:rPr lang="en-US" dirty="0" smtClean="0"/>
              <a:t>This system is connected to the over heater relay box</a:t>
            </a:r>
          </a:p>
          <a:p>
            <a:r>
              <a:rPr lang="en-US" dirty="0" smtClean="0"/>
              <a:t>This is monitored and controlled through EPICS through RS232 connections</a:t>
            </a:r>
          </a:p>
          <a:p>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30</a:t>
            </a:fld>
            <a:endParaRPr lang="en-US"/>
          </a:p>
        </p:txBody>
      </p:sp>
      <p:pic>
        <p:nvPicPr>
          <p:cNvPr id="5" name="Picture 4" descr="IMG_2807.jpg"/>
          <p:cNvPicPr>
            <a:picLocks noChangeAspect="1"/>
          </p:cNvPicPr>
          <p:nvPr/>
        </p:nvPicPr>
        <p:blipFill rotWithShape="1">
          <a:blip r:embed="rId2">
            <a:extLst>
              <a:ext uri="{28A0092B-C50C-407E-A947-70E740481C1C}">
                <a14:useLocalDpi xmlns:a14="http://schemas.microsoft.com/office/drawing/2010/main" val="0"/>
              </a:ext>
            </a:extLst>
          </a:blip>
          <a:srcRect b="32386"/>
          <a:stretch/>
        </p:blipFill>
        <p:spPr>
          <a:xfrm>
            <a:off x="4759562" y="1600200"/>
            <a:ext cx="3351788" cy="1699711"/>
          </a:xfrm>
          <a:prstGeom prst="rect">
            <a:avLst/>
          </a:prstGeom>
        </p:spPr>
      </p:pic>
      <p:pic>
        <p:nvPicPr>
          <p:cNvPr id="6" name="Picture 5" descr="IMG_2808.jpg"/>
          <p:cNvPicPr>
            <a:picLocks noChangeAspect="1"/>
          </p:cNvPicPr>
          <p:nvPr/>
        </p:nvPicPr>
        <p:blipFill rotWithShape="1">
          <a:blip r:embed="rId3">
            <a:extLst>
              <a:ext uri="{28A0092B-C50C-407E-A947-70E740481C1C}">
                <a14:useLocalDpi xmlns:a14="http://schemas.microsoft.com/office/drawing/2010/main" val="0"/>
              </a:ext>
            </a:extLst>
          </a:blip>
          <a:srcRect t="38021"/>
          <a:stretch/>
        </p:blipFill>
        <p:spPr>
          <a:xfrm>
            <a:off x="4759563" y="4047734"/>
            <a:ext cx="3351788" cy="1558070"/>
          </a:xfrm>
          <a:prstGeom prst="rect">
            <a:avLst/>
          </a:prstGeom>
        </p:spPr>
      </p:pic>
    </p:spTree>
    <p:extLst>
      <p:ext uri="{BB962C8B-B14F-4D97-AF65-F5344CB8AC3E}">
        <p14:creationId xmlns:p14="http://schemas.microsoft.com/office/powerpoint/2010/main" val="3242979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Variac</a:t>
            </a:r>
            <a:r>
              <a:rPr lang="en-US" dirty="0" smtClean="0"/>
              <a:t> </a:t>
            </a:r>
            <a:endParaRPr lang="en-US" dirty="0"/>
          </a:p>
        </p:txBody>
      </p:sp>
      <p:sp>
        <p:nvSpPr>
          <p:cNvPr id="3" name="Content Placeholder 2"/>
          <p:cNvSpPr>
            <a:spLocks noGrp="1"/>
          </p:cNvSpPr>
          <p:nvPr>
            <p:ph idx="1"/>
          </p:nvPr>
        </p:nvSpPr>
        <p:spPr>
          <a:xfrm>
            <a:off x="457200" y="1600200"/>
            <a:ext cx="4076966" cy="4525963"/>
          </a:xfrm>
        </p:spPr>
        <p:txBody>
          <a:bodyPr>
            <a:normAutofit fontScale="85000" lnSpcReduction="10000"/>
          </a:bodyPr>
          <a:lstStyle/>
          <a:p>
            <a:r>
              <a:rPr lang="en-US" dirty="0" smtClean="0"/>
              <a:t>The oven heating system uses two power supplies</a:t>
            </a:r>
          </a:p>
          <a:p>
            <a:r>
              <a:rPr lang="en-US" dirty="0" smtClean="0"/>
              <a:t>One is a constant source and the </a:t>
            </a:r>
            <a:r>
              <a:rPr lang="en-US" dirty="0" err="1"/>
              <a:t>V</a:t>
            </a:r>
            <a:r>
              <a:rPr lang="en-US" dirty="0" err="1" smtClean="0"/>
              <a:t>ariac</a:t>
            </a:r>
            <a:r>
              <a:rPr lang="en-US" dirty="0" smtClean="0"/>
              <a:t> is the source which the output power can be varied to regulate the heat to maintain the oven temperature</a:t>
            </a:r>
          </a:p>
          <a:p>
            <a:r>
              <a:rPr lang="en-US" dirty="0" smtClean="0"/>
              <a:t>Does NOT need to be monitored</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31</a:t>
            </a:fld>
            <a:endParaRPr lang="en-US"/>
          </a:p>
        </p:txBody>
      </p:sp>
      <p:pic>
        <p:nvPicPr>
          <p:cNvPr id="5" name="Picture 4" descr="IMG_28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855" y="1744916"/>
            <a:ext cx="3936945" cy="2952709"/>
          </a:xfrm>
          <a:prstGeom prst="rect">
            <a:avLst/>
          </a:prstGeom>
        </p:spPr>
      </p:pic>
    </p:spTree>
    <p:extLst>
      <p:ext uri="{BB962C8B-B14F-4D97-AF65-F5344CB8AC3E}">
        <p14:creationId xmlns:p14="http://schemas.microsoft.com/office/powerpoint/2010/main" val="856151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Oven and cell RTD</a:t>
            </a:r>
            <a:endParaRPr lang="en-US" dirty="0"/>
          </a:p>
        </p:txBody>
      </p:sp>
      <p:sp>
        <p:nvSpPr>
          <p:cNvPr id="3" name="Content Placeholder 2"/>
          <p:cNvSpPr>
            <a:spLocks noGrp="1"/>
          </p:cNvSpPr>
          <p:nvPr>
            <p:ph idx="1"/>
          </p:nvPr>
        </p:nvSpPr>
        <p:spPr>
          <a:xfrm>
            <a:off x="457200" y="1600200"/>
            <a:ext cx="3768358" cy="4525963"/>
          </a:xfrm>
        </p:spPr>
        <p:txBody>
          <a:bodyPr>
            <a:normAutofit/>
          </a:bodyPr>
          <a:lstStyle/>
          <a:p>
            <a:r>
              <a:rPr lang="en-US" dirty="0" smtClean="0"/>
              <a:t>RTD model in use is F3105 model</a:t>
            </a:r>
          </a:p>
          <a:p>
            <a:r>
              <a:rPr lang="en-US" dirty="0" smtClean="0"/>
              <a:t>Information on the next slide pertains to the actual readout of this RTD</a:t>
            </a:r>
          </a:p>
        </p:txBody>
      </p:sp>
      <p:sp>
        <p:nvSpPr>
          <p:cNvPr id="4" name="Slide Number Placeholder 3"/>
          <p:cNvSpPr>
            <a:spLocks noGrp="1"/>
          </p:cNvSpPr>
          <p:nvPr>
            <p:ph type="sldNum" sz="quarter" idx="12"/>
          </p:nvPr>
        </p:nvSpPr>
        <p:spPr/>
        <p:txBody>
          <a:bodyPr/>
          <a:lstStyle/>
          <a:p>
            <a:fld id="{A258893E-28ED-2D47-8DD9-E455AD685131}" type="slidenum">
              <a:rPr lang="en-US" smtClean="0"/>
              <a:t>32</a:t>
            </a:fld>
            <a:endParaRPr lang="en-US"/>
          </a:p>
        </p:txBody>
      </p:sp>
      <p:pic>
        <p:nvPicPr>
          <p:cNvPr id="8" name="Picture 7" descr="Screen Shot 2019-08-08 at 5.5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5003" y="1768658"/>
            <a:ext cx="3400314" cy="3652189"/>
          </a:xfrm>
          <a:prstGeom prst="rect">
            <a:avLst/>
          </a:prstGeom>
        </p:spPr>
      </p:pic>
    </p:spTree>
    <p:extLst>
      <p:ext uri="{BB962C8B-B14F-4D97-AF65-F5344CB8AC3E}">
        <p14:creationId xmlns:p14="http://schemas.microsoft.com/office/powerpoint/2010/main" val="371744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RTD readout</a:t>
            </a:r>
            <a:endParaRPr lang="en-US" dirty="0"/>
          </a:p>
        </p:txBody>
      </p:sp>
      <p:sp>
        <p:nvSpPr>
          <p:cNvPr id="3" name="Content Placeholder 2"/>
          <p:cNvSpPr>
            <a:spLocks noGrp="1"/>
          </p:cNvSpPr>
          <p:nvPr>
            <p:ph idx="1"/>
          </p:nvPr>
        </p:nvSpPr>
        <p:spPr>
          <a:xfrm>
            <a:off x="457200" y="1600200"/>
            <a:ext cx="3768358" cy="4525963"/>
          </a:xfrm>
        </p:spPr>
        <p:txBody>
          <a:bodyPr>
            <a:normAutofit fontScale="70000" lnSpcReduction="20000"/>
          </a:bodyPr>
          <a:lstStyle/>
          <a:p>
            <a:r>
              <a:rPr lang="en-US" dirty="0" smtClean="0"/>
              <a:t>Currently the oven uses 6 RTDs (but only use 5 for now)</a:t>
            </a:r>
          </a:p>
          <a:p>
            <a:r>
              <a:rPr lang="en-US" dirty="0"/>
              <a:t>W</a:t>
            </a:r>
            <a:r>
              <a:rPr lang="en-US" dirty="0" smtClean="0"/>
              <a:t>e want to implement 9 more (2 in target chamber, 4 in transfer tube and 3 in reference cell)</a:t>
            </a:r>
          </a:p>
          <a:p>
            <a:r>
              <a:rPr lang="en-US" dirty="0" smtClean="0"/>
              <a:t>It is also a part of the laser interlock system</a:t>
            </a:r>
          </a:p>
          <a:p>
            <a:r>
              <a:rPr lang="en-US" dirty="0" smtClean="0">
                <a:solidFill>
                  <a:srgbClr val="FF0000"/>
                </a:solidFill>
              </a:rPr>
              <a:t>We need two more modules that look like the ones on the right</a:t>
            </a:r>
          </a:p>
          <a:p>
            <a:r>
              <a:rPr lang="en-US" dirty="0" smtClean="0">
                <a:solidFill>
                  <a:srgbClr val="FF0000"/>
                </a:solidFill>
              </a:rPr>
              <a:t>May be Mark Taylor has a module?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258893E-28ED-2D47-8DD9-E455AD685131}" type="slidenum">
              <a:rPr lang="en-US" smtClean="0"/>
              <a:t>33</a:t>
            </a:fld>
            <a:endParaRPr lang="en-US"/>
          </a:p>
        </p:txBody>
      </p:sp>
      <p:pic>
        <p:nvPicPr>
          <p:cNvPr id="5" name="Picture 4" descr="IMG_2807.jpg"/>
          <p:cNvPicPr>
            <a:picLocks noChangeAspect="1"/>
          </p:cNvPicPr>
          <p:nvPr/>
        </p:nvPicPr>
        <p:blipFill rotWithShape="1">
          <a:blip r:embed="rId2">
            <a:extLst>
              <a:ext uri="{28A0092B-C50C-407E-A947-70E740481C1C}">
                <a14:useLocalDpi xmlns:a14="http://schemas.microsoft.com/office/drawing/2010/main" val="0"/>
              </a:ext>
            </a:extLst>
          </a:blip>
          <a:srcRect t="64781"/>
          <a:stretch/>
        </p:blipFill>
        <p:spPr>
          <a:xfrm>
            <a:off x="4759563" y="1600200"/>
            <a:ext cx="3351788" cy="885351"/>
          </a:xfrm>
          <a:prstGeom prst="rect">
            <a:avLst/>
          </a:prstGeom>
        </p:spPr>
      </p:pic>
      <p:pic>
        <p:nvPicPr>
          <p:cNvPr id="7" name="Picture 6" descr="IMG_2809.jpg"/>
          <p:cNvPicPr>
            <a:picLocks noChangeAspect="1"/>
          </p:cNvPicPr>
          <p:nvPr/>
        </p:nvPicPr>
        <p:blipFill rotWithShape="1">
          <a:blip r:embed="rId3">
            <a:extLst>
              <a:ext uri="{28A0092B-C50C-407E-A947-70E740481C1C}">
                <a14:useLocalDpi xmlns:a14="http://schemas.microsoft.com/office/drawing/2010/main" val="0"/>
              </a:ext>
            </a:extLst>
          </a:blip>
          <a:srcRect b="52526"/>
          <a:stretch/>
        </p:blipFill>
        <p:spPr>
          <a:xfrm>
            <a:off x="4462823" y="3994145"/>
            <a:ext cx="4384437" cy="1561102"/>
          </a:xfrm>
          <a:prstGeom prst="rect">
            <a:avLst/>
          </a:prstGeom>
        </p:spPr>
      </p:pic>
    </p:spTree>
    <p:extLst>
      <p:ext uri="{BB962C8B-B14F-4D97-AF65-F5344CB8AC3E}">
        <p14:creationId xmlns:p14="http://schemas.microsoft.com/office/powerpoint/2010/main" val="3731596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Convection heater power supply</a:t>
            </a:r>
            <a:endParaRPr lang="en-US" dirty="0"/>
          </a:p>
        </p:txBody>
      </p:sp>
      <p:sp>
        <p:nvSpPr>
          <p:cNvPr id="3" name="Content Placeholder 2"/>
          <p:cNvSpPr>
            <a:spLocks noGrp="1"/>
          </p:cNvSpPr>
          <p:nvPr>
            <p:ph idx="1"/>
          </p:nvPr>
        </p:nvSpPr>
        <p:spPr>
          <a:xfrm>
            <a:off x="457200" y="1600201"/>
            <a:ext cx="2023535" cy="2210130"/>
          </a:xfrm>
        </p:spPr>
        <p:txBody>
          <a:bodyPr>
            <a:normAutofit fontScale="62500" lnSpcReduction="20000"/>
          </a:bodyPr>
          <a:lstStyle/>
          <a:p>
            <a:r>
              <a:rPr lang="en-US" dirty="0" smtClean="0"/>
              <a:t>Information about monitoring this type of power supply is already mentioned in slides 7 and 8 </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34</a:t>
            </a:fld>
            <a:endParaRPr lang="en-US"/>
          </a:p>
        </p:txBody>
      </p:sp>
      <p:pic>
        <p:nvPicPr>
          <p:cNvPr id="5" name="Picture 4" descr="IMG_2581.jpg"/>
          <p:cNvPicPr>
            <a:picLocks noChangeAspect="1"/>
          </p:cNvPicPr>
          <p:nvPr/>
        </p:nvPicPr>
        <p:blipFill rotWithShape="1">
          <a:blip r:embed="rId2">
            <a:extLst>
              <a:ext uri="{28A0092B-C50C-407E-A947-70E740481C1C}">
                <a14:useLocalDpi xmlns:a14="http://schemas.microsoft.com/office/drawing/2010/main" val="0"/>
              </a:ext>
            </a:extLst>
          </a:blip>
          <a:srcRect l="8283" t="20671" b="20323"/>
          <a:stretch/>
        </p:blipFill>
        <p:spPr>
          <a:xfrm>
            <a:off x="5774685" y="1600200"/>
            <a:ext cx="2789820" cy="1346116"/>
          </a:xfrm>
          <a:prstGeom prst="rect">
            <a:avLst/>
          </a:prstGeom>
        </p:spPr>
      </p:pic>
      <p:pic>
        <p:nvPicPr>
          <p:cNvPr id="6" name="Picture 5" descr="IMG_25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270" y="1600200"/>
            <a:ext cx="2734072" cy="2050554"/>
          </a:xfrm>
          <a:prstGeom prst="rect">
            <a:avLst/>
          </a:prstGeom>
        </p:spPr>
      </p:pic>
      <p:sp>
        <p:nvSpPr>
          <p:cNvPr id="7" name="Rectangle 6"/>
          <p:cNvSpPr/>
          <p:nvPr/>
        </p:nvSpPr>
        <p:spPr>
          <a:xfrm>
            <a:off x="803996" y="4276811"/>
            <a:ext cx="1817731" cy="11883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Power supply B.K.</a:t>
            </a:r>
          </a:p>
        </p:txBody>
      </p:sp>
      <p:sp>
        <p:nvSpPr>
          <p:cNvPr id="8" name="TextBox 7"/>
          <p:cNvSpPr txBox="1"/>
          <p:nvPr/>
        </p:nvSpPr>
        <p:spPr>
          <a:xfrm>
            <a:off x="1165212" y="5500153"/>
            <a:ext cx="1441508" cy="369332"/>
          </a:xfrm>
          <a:prstGeom prst="rect">
            <a:avLst/>
          </a:prstGeom>
          <a:noFill/>
        </p:spPr>
        <p:txBody>
          <a:bodyPr wrap="none" rtlCol="0">
            <a:spAutoFit/>
          </a:bodyPr>
          <a:lstStyle/>
          <a:p>
            <a:r>
              <a:rPr lang="en-US" dirty="0"/>
              <a:t>1</a:t>
            </a:r>
            <a:r>
              <a:rPr lang="en-US" dirty="0" smtClean="0"/>
              <a:t> </a:t>
            </a:r>
            <a:r>
              <a:rPr lang="en-US" dirty="0"/>
              <a:t>USB outlets</a:t>
            </a:r>
          </a:p>
        </p:txBody>
      </p:sp>
      <p:cxnSp>
        <p:nvCxnSpPr>
          <p:cNvPr id="9" name="Straight Arrow Connector 8"/>
          <p:cNvCxnSpPr/>
          <p:nvPr/>
        </p:nvCxnSpPr>
        <p:spPr>
          <a:xfrm>
            <a:off x="2621727" y="4894307"/>
            <a:ext cx="10952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21727" y="4986577"/>
            <a:ext cx="1006894" cy="369332"/>
          </a:xfrm>
          <a:prstGeom prst="rect">
            <a:avLst/>
          </a:prstGeom>
          <a:noFill/>
        </p:spPr>
        <p:txBody>
          <a:bodyPr wrap="none" rtlCol="0">
            <a:spAutoFit/>
          </a:bodyPr>
          <a:lstStyle/>
          <a:p>
            <a:r>
              <a:rPr lang="en-US" dirty="0" err="1"/>
              <a:t>ethernet</a:t>
            </a:r>
            <a:endParaRPr lang="en-US" dirty="0"/>
          </a:p>
        </p:txBody>
      </p:sp>
      <p:sp>
        <p:nvSpPr>
          <p:cNvPr id="11" name="Trapezoid 10"/>
          <p:cNvSpPr/>
          <p:nvPr/>
        </p:nvSpPr>
        <p:spPr>
          <a:xfrm>
            <a:off x="6944662" y="5942417"/>
            <a:ext cx="1817731" cy="327162"/>
          </a:xfrm>
          <a:prstGeom prst="trapezoi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Trapezoid 11"/>
          <p:cNvSpPr/>
          <p:nvPr/>
        </p:nvSpPr>
        <p:spPr>
          <a:xfrm>
            <a:off x="7619562" y="5451674"/>
            <a:ext cx="396173" cy="327162"/>
          </a:xfrm>
          <a:prstGeom prst="trapezoi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Rectangle 12"/>
          <p:cNvSpPr/>
          <p:nvPr/>
        </p:nvSpPr>
        <p:spPr>
          <a:xfrm>
            <a:off x="6944662" y="4300112"/>
            <a:ext cx="1817731" cy="11883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Counting room PC</a:t>
            </a:r>
          </a:p>
        </p:txBody>
      </p:sp>
      <p:pic>
        <p:nvPicPr>
          <p:cNvPr id="14" name="Picture 13" descr="IMG_2584.jpg"/>
          <p:cNvPicPr>
            <a:picLocks noChangeAspect="1"/>
          </p:cNvPicPr>
          <p:nvPr/>
        </p:nvPicPr>
        <p:blipFill rotWithShape="1">
          <a:blip r:embed="rId4">
            <a:extLst>
              <a:ext uri="{28A0092B-C50C-407E-A947-70E740481C1C}">
                <a14:useLocalDpi xmlns:a14="http://schemas.microsoft.com/office/drawing/2010/main" val="0"/>
              </a:ext>
            </a:extLst>
          </a:blip>
          <a:srcRect l="18350" t="9343" b="19800"/>
          <a:stretch/>
        </p:blipFill>
        <p:spPr>
          <a:xfrm>
            <a:off x="3880156" y="4111481"/>
            <a:ext cx="2405525" cy="1565651"/>
          </a:xfrm>
          <a:prstGeom prst="rect">
            <a:avLst/>
          </a:prstGeom>
        </p:spPr>
      </p:pic>
      <p:sp>
        <p:nvSpPr>
          <p:cNvPr id="15" name="TextBox 14"/>
          <p:cNvSpPr txBox="1"/>
          <p:nvPr/>
        </p:nvSpPr>
        <p:spPr>
          <a:xfrm>
            <a:off x="4590935" y="5684819"/>
            <a:ext cx="980407" cy="369332"/>
          </a:xfrm>
          <a:prstGeom prst="rect">
            <a:avLst/>
          </a:prstGeom>
          <a:noFill/>
        </p:spPr>
        <p:txBody>
          <a:bodyPr wrap="none" rtlCol="0">
            <a:spAutoFit/>
          </a:bodyPr>
          <a:lstStyle/>
          <a:p>
            <a:r>
              <a:rPr lang="en-US" dirty="0"/>
              <a:t>USB hub</a:t>
            </a:r>
          </a:p>
        </p:txBody>
      </p:sp>
      <p:cxnSp>
        <p:nvCxnSpPr>
          <p:cNvPr id="16" name="Straight Arrow Connector 15"/>
          <p:cNvCxnSpPr>
            <a:endCxn id="13" idx="1"/>
          </p:cNvCxnSpPr>
          <p:nvPr/>
        </p:nvCxnSpPr>
        <p:spPr>
          <a:xfrm flipV="1">
            <a:off x="6285681" y="4894307"/>
            <a:ext cx="658981" cy="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399E7C0-2559-3F4A-A82B-2003E8953218}"/>
              </a:ext>
            </a:extLst>
          </p:cNvPr>
          <p:cNvSpPr txBox="1"/>
          <p:nvPr/>
        </p:nvSpPr>
        <p:spPr>
          <a:xfrm>
            <a:off x="2784857" y="5398393"/>
            <a:ext cx="562975" cy="369332"/>
          </a:xfrm>
          <a:prstGeom prst="rect">
            <a:avLst/>
          </a:prstGeom>
          <a:noFill/>
        </p:spPr>
        <p:txBody>
          <a:bodyPr wrap="none" rtlCol="0">
            <a:spAutoFit/>
          </a:bodyPr>
          <a:lstStyle/>
          <a:p>
            <a:r>
              <a:rPr lang="en-US" dirty="0">
                <a:highlight>
                  <a:srgbClr val="FFFF00"/>
                </a:highlight>
              </a:rPr>
              <a:t>USB</a:t>
            </a:r>
          </a:p>
        </p:txBody>
      </p:sp>
      <p:sp>
        <p:nvSpPr>
          <p:cNvPr id="19" name="TextBox 18">
            <a:extLst>
              <a:ext uri="{FF2B5EF4-FFF2-40B4-BE49-F238E27FC236}">
                <a16:creationId xmlns:a16="http://schemas.microsoft.com/office/drawing/2014/main" id="{EFC5CC85-21B6-5D4A-8D34-337AD8C68991}"/>
              </a:ext>
            </a:extLst>
          </p:cNvPr>
          <p:cNvSpPr txBox="1"/>
          <p:nvPr/>
        </p:nvSpPr>
        <p:spPr>
          <a:xfrm>
            <a:off x="6139183" y="5611129"/>
            <a:ext cx="1006894" cy="369332"/>
          </a:xfrm>
          <a:prstGeom prst="rect">
            <a:avLst/>
          </a:prstGeom>
          <a:noFill/>
        </p:spPr>
        <p:txBody>
          <a:bodyPr wrap="none" rtlCol="0">
            <a:spAutoFit/>
          </a:bodyPr>
          <a:lstStyle/>
          <a:p>
            <a:r>
              <a:rPr lang="en-US" dirty="0" err="1">
                <a:highlight>
                  <a:srgbClr val="FFFF00"/>
                </a:highlight>
              </a:rPr>
              <a:t>ethernet</a:t>
            </a:r>
            <a:endParaRPr lang="en-US" dirty="0">
              <a:highlight>
                <a:srgbClr val="FFFF00"/>
              </a:highlight>
            </a:endParaRPr>
          </a:p>
        </p:txBody>
      </p:sp>
    </p:spTree>
    <p:extLst>
      <p:ext uri="{BB962C8B-B14F-4D97-AF65-F5344CB8AC3E}">
        <p14:creationId xmlns:p14="http://schemas.microsoft.com/office/powerpoint/2010/main" val="95203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Convection heater</a:t>
            </a:r>
            <a:endParaRPr lang="en-US" dirty="0"/>
          </a:p>
        </p:txBody>
      </p:sp>
      <p:sp>
        <p:nvSpPr>
          <p:cNvPr id="3" name="Content Placeholder 2"/>
          <p:cNvSpPr>
            <a:spLocks noGrp="1"/>
          </p:cNvSpPr>
          <p:nvPr>
            <p:ph idx="1"/>
          </p:nvPr>
        </p:nvSpPr>
        <p:spPr>
          <a:xfrm>
            <a:off x="457200" y="1600200"/>
            <a:ext cx="3697140" cy="4525963"/>
          </a:xfrm>
        </p:spPr>
        <p:txBody>
          <a:bodyPr/>
          <a:lstStyle/>
          <a:p>
            <a:r>
              <a:rPr lang="en-US" dirty="0" smtClean="0"/>
              <a:t>We do not need to monitor this heater</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35</a:t>
            </a:fld>
            <a:endParaRPr lang="en-US"/>
          </a:p>
        </p:txBody>
      </p:sp>
      <p:pic>
        <p:nvPicPr>
          <p:cNvPr id="5" name="Picture 4" descr="IMG_28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28807" y="2314685"/>
            <a:ext cx="4490887" cy="3368165"/>
          </a:xfrm>
          <a:prstGeom prst="rect">
            <a:avLst/>
          </a:prstGeom>
        </p:spPr>
      </p:pic>
    </p:spTree>
    <p:extLst>
      <p:ext uri="{BB962C8B-B14F-4D97-AF65-F5344CB8AC3E}">
        <p14:creationId xmlns:p14="http://schemas.microsoft.com/office/powerpoint/2010/main" val="2903012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err="1"/>
              <a:t>pNMR</a:t>
            </a:r>
            <a:r>
              <a:rPr lang="en-US" sz="8000" dirty="0"/>
              <a:t> w/Lockin + DAQ</a:t>
            </a:r>
          </a:p>
        </p:txBody>
      </p:sp>
      <p:sp>
        <p:nvSpPr>
          <p:cNvPr id="4" name="Slide Number Placeholder 3"/>
          <p:cNvSpPr>
            <a:spLocks noGrp="1"/>
          </p:cNvSpPr>
          <p:nvPr>
            <p:ph type="sldNum" sz="quarter" idx="12"/>
          </p:nvPr>
        </p:nvSpPr>
        <p:spPr/>
        <p:txBody>
          <a:bodyPr/>
          <a:lstStyle/>
          <a:p>
            <a:fld id="{A258893E-28ED-2D47-8DD9-E455AD685131}" type="slidenum">
              <a:rPr lang="en-US" smtClean="0"/>
              <a:t>36</a:t>
            </a:fld>
            <a:endParaRPr lang="en-US"/>
          </a:p>
        </p:txBody>
      </p:sp>
    </p:spTree>
    <p:extLst>
      <p:ext uri="{BB962C8B-B14F-4D97-AF65-F5344CB8AC3E}">
        <p14:creationId xmlns:p14="http://schemas.microsoft.com/office/powerpoint/2010/main" val="395592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generator</a:t>
            </a:r>
            <a:endParaRPr lang="en-US" dirty="0"/>
          </a:p>
        </p:txBody>
      </p:sp>
      <p:sp>
        <p:nvSpPr>
          <p:cNvPr id="3" name="Content Placeholder 2"/>
          <p:cNvSpPr>
            <a:spLocks noGrp="1"/>
          </p:cNvSpPr>
          <p:nvPr>
            <p:ph idx="1"/>
          </p:nvPr>
        </p:nvSpPr>
        <p:spPr>
          <a:xfrm>
            <a:off x="457200" y="1600200"/>
            <a:ext cx="3851444" cy="4525963"/>
          </a:xfrm>
        </p:spPr>
        <p:txBody>
          <a:bodyPr>
            <a:normAutofit lnSpcReduction="10000"/>
          </a:bodyPr>
          <a:lstStyle/>
          <a:p>
            <a:r>
              <a:rPr lang="en-US" dirty="0" smtClean="0"/>
              <a:t>This is connected to PC which is holding labview </a:t>
            </a:r>
            <a:r>
              <a:rPr lang="en-US" dirty="0"/>
              <a:t>using GPIB </a:t>
            </a:r>
            <a:endParaRPr lang="en-US" dirty="0" smtClean="0"/>
          </a:p>
          <a:p>
            <a:r>
              <a:rPr lang="en-US" dirty="0" smtClean="0"/>
              <a:t>This will be located in the Hall C counting room and will send signals through a BNC cable</a:t>
            </a:r>
          </a:p>
          <a:p>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37</a:t>
            </a:fld>
            <a:endParaRPr lang="en-US"/>
          </a:p>
        </p:txBody>
      </p:sp>
      <p:pic>
        <p:nvPicPr>
          <p:cNvPr id="5" name="Picture 4" descr="IMG_2815.jpg"/>
          <p:cNvPicPr>
            <a:picLocks noChangeAspect="1"/>
          </p:cNvPicPr>
          <p:nvPr/>
        </p:nvPicPr>
        <p:blipFill rotWithShape="1">
          <a:blip r:embed="rId2">
            <a:extLst>
              <a:ext uri="{28A0092B-C50C-407E-A947-70E740481C1C}">
                <a14:useLocalDpi xmlns:a14="http://schemas.microsoft.com/office/drawing/2010/main" val="0"/>
              </a:ext>
            </a:extLst>
          </a:blip>
          <a:srcRect t="24121" r="55270" b="43210"/>
          <a:stretch/>
        </p:blipFill>
        <p:spPr>
          <a:xfrm>
            <a:off x="4581186" y="1600200"/>
            <a:ext cx="3944028" cy="2160373"/>
          </a:xfrm>
          <a:prstGeom prst="rect">
            <a:avLst/>
          </a:prstGeom>
        </p:spPr>
      </p:pic>
      <p:pic>
        <p:nvPicPr>
          <p:cNvPr id="8" name="Picture 7" descr="IMG_2814.jpg"/>
          <p:cNvPicPr>
            <a:picLocks noChangeAspect="1"/>
          </p:cNvPicPr>
          <p:nvPr/>
        </p:nvPicPr>
        <p:blipFill rotWithShape="1">
          <a:blip r:embed="rId3">
            <a:extLst>
              <a:ext uri="{28A0092B-C50C-407E-A947-70E740481C1C}">
                <a14:useLocalDpi xmlns:a14="http://schemas.microsoft.com/office/drawing/2010/main" val="0"/>
              </a:ext>
            </a:extLst>
          </a:blip>
          <a:srcRect l="52373" b="54539"/>
          <a:stretch/>
        </p:blipFill>
        <p:spPr>
          <a:xfrm>
            <a:off x="4581186" y="3956812"/>
            <a:ext cx="3351827" cy="2399538"/>
          </a:xfrm>
          <a:prstGeom prst="rect">
            <a:avLst/>
          </a:prstGeom>
        </p:spPr>
      </p:pic>
    </p:spTree>
    <p:extLst>
      <p:ext uri="{BB962C8B-B14F-4D97-AF65-F5344CB8AC3E}">
        <p14:creationId xmlns:p14="http://schemas.microsoft.com/office/powerpoint/2010/main" val="330928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a:t>
            </a:r>
            <a:endParaRPr lang="en-US" dirty="0"/>
          </a:p>
        </p:txBody>
      </p:sp>
      <p:sp>
        <p:nvSpPr>
          <p:cNvPr id="3" name="Content Placeholder 2"/>
          <p:cNvSpPr>
            <a:spLocks noGrp="1"/>
          </p:cNvSpPr>
          <p:nvPr>
            <p:ph idx="1"/>
          </p:nvPr>
        </p:nvSpPr>
        <p:spPr>
          <a:xfrm>
            <a:off x="457200" y="1600200"/>
            <a:ext cx="3625923" cy="4525963"/>
          </a:xfrm>
        </p:spPr>
        <p:txBody>
          <a:bodyPr>
            <a:normAutofit fontScale="92500" lnSpcReduction="10000"/>
          </a:bodyPr>
          <a:lstStyle/>
          <a:p>
            <a:r>
              <a:rPr lang="en-US" dirty="0" smtClean="0"/>
              <a:t>Trigger is controlled using labview and connected to the PC in the counting room using GPIB interface</a:t>
            </a:r>
          </a:p>
          <a:p>
            <a:r>
              <a:rPr lang="en-US" dirty="0" smtClean="0"/>
              <a:t>The signals are sent to the switches in the hall using BNC cables</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38</a:t>
            </a:fld>
            <a:endParaRPr lang="en-US"/>
          </a:p>
        </p:txBody>
      </p:sp>
      <p:pic>
        <p:nvPicPr>
          <p:cNvPr id="7" name="Picture 6" descr="IMG_2814.jpg"/>
          <p:cNvPicPr>
            <a:picLocks noChangeAspect="1"/>
          </p:cNvPicPr>
          <p:nvPr/>
        </p:nvPicPr>
        <p:blipFill rotWithShape="1">
          <a:blip r:embed="rId2">
            <a:extLst>
              <a:ext uri="{28A0092B-C50C-407E-A947-70E740481C1C}">
                <a14:useLocalDpi xmlns:a14="http://schemas.microsoft.com/office/drawing/2010/main" val="0"/>
              </a:ext>
            </a:extLst>
          </a:blip>
          <a:srcRect r="42095" b="50585"/>
          <a:stretch/>
        </p:blipFill>
        <p:spPr>
          <a:xfrm>
            <a:off x="4550245" y="3501704"/>
            <a:ext cx="3854447" cy="2467019"/>
          </a:xfrm>
          <a:prstGeom prst="rect">
            <a:avLst/>
          </a:prstGeom>
        </p:spPr>
      </p:pic>
      <p:pic>
        <p:nvPicPr>
          <p:cNvPr id="9" name="Picture 8" descr="IMG_2815.jpg"/>
          <p:cNvPicPr>
            <a:picLocks noChangeAspect="1"/>
          </p:cNvPicPr>
          <p:nvPr/>
        </p:nvPicPr>
        <p:blipFill rotWithShape="1">
          <a:blip r:embed="rId3">
            <a:extLst>
              <a:ext uri="{28A0092B-C50C-407E-A947-70E740481C1C}">
                <a14:useLocalDpi xmlns:a14="http://schemas.microsoft.com/office/drawing/2010/main" val="0"/>
              </a:ext>
            </a:extLst>
          </a:blip>
          <a:srcRect l="43123" t="24815" b="39628"/>
          <a:stretch/>
        </p:blipFill>
        <p:spPr>
          <a:xfrm>
            <a:off x="4550245" y="1373986"/>
            <a:ext cx="3854447" cy="1807224"/>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pNMR</a:t>
            </a:r>
            <a:r>
              <a:rPr lang="en-US" dirty="0" smtClean="0"/>
              <a:t> coil</a:t>
            </a:r>
            <a:endParaRPr lang="en-US" dirty="0"/>
          </a:p>
        </p:txBody>
      </p:sp>
      <p:sp>
        <p:nvSpPr>
          <p:cNvPr id="3" name="Content Placeholder 2"/>
          <p:cNvSpPr>
            <a:spLocks noGrp="1"/>
          </p:cNvSpPr>
          <p:nvPr>
            <p:ph idx="1"/>
          </p:nvPr>
        </p:nvSpPr>
        <p:spPr>
          <a:xfrm>
            <a:off x="457200" y="1600200"/>
            <a:ext cx="4148183" cy="4525963"/>
          </a:xfrm>
        </p:spPr>
        <p:txBody>
          <a:bodyPr/>
          <a:lstStyle/>
          <a:p>
            <a:r>
              <a:rPr lang="en-US" dirty="0" smtClean="0"/>
              <a:t>We do not need to monitor this</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39</a:t>
            </a:fld>
            <a:endParaRPr lang="en-US"/>
          </a:p>
        </p:txBody>
      </p:sp>
      <p:pic>
        <p:nvPicPr>
          <p:cNvPr id="5" name="Picture 4" descr="Messages Image(343931299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643" y="1600199"/>
            <a:ext cx="2979256" cy="4793357"/>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Multimeter</a:t>
            </a:r>
            <a:r>
              <a:rPr lang="en-US" dirty="0"/>
              <a:t> 3440A</a:t>
            </a:r>
          </a:p>
        </p:txBody>
      </p:sp>
      <p:sp>
        <p:nvSpPr>
          <p:cNvPr id="3" name="Content Placeholder 2"/>
          <p:cNvSpPr>
            <a:spLocks noGrp="1"/>
          </p:cNvSpPr>
          <p:nvPr>
            <p:ph idx="1"/>
          </p:nvPr>
        </p:nvSpPr>
        <p:spPr>
          <a:xfrm>
            <a:off x="457200" y="4788512"/>
            <a:ext cx="8423125" cy="1337651"/>
          </a:xfrm>
        </p:spPr>
        <p:txBody>
          <a:bodyPr/>
          <a:lstStyle/>
          <a:p>
            <a:r>
              <a:rPr lang="en-US" dirty="0"/>
              <a:t>Do we have the cables to connect to this in series with the PS and monitor the PS current?</a:t>
            </a:r>
          </a:p>
        </p:txBody>
      </p:sp>
      <p:pic>
        <p:nvPicPr>
          <p:cNvPr id="5" name="Picture 4" descr="IMG_25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324" y="1600200"/>
            <a:ext cx="4068001" cy="3051001"/>
          </a:xfrm>
          <a:prstGeom prst="rect">
            <a:avLst/>
          </a:prstGeom>
        </p:spPr>
      </p:pic>
      <p:pic>
        <p:nvPicPr>
          <p:cNvPr id="6" name="Picture 5" descr="IMG_25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67" y="1600200"/>
            <a:ext cx="4076407" cy="3057306"/>
          </a:xfrm>
          <a:prstGeom prst="rect">
            <a:avLst/>
          </a:prstGeom>
        </p:spPr>
      </p:pic>
      <p:sp>
        <p:nvSpPr>
          <p:cNvPr id="4" name="TextBox 3">
            <a:extLst>
              <a:ext uri="{FF2B5EF4-FFF2-40B4-BE49-F238E27FC236}">
                <a16:creationId xmlns:a16="http://schemas.microsoft.com/office/drawing/2014/main" id="{BC5AABDA-2C8D-9546-ACF0-40435FE5BD95}"/>
              </a:ext>
            </a:extLst>
          </p:cNvPr>
          <p:cNvSpPr txBox="1"/>
          <p:nvPr/>
        </p:nvSpPr>
        <p:spPr>
          <a:xfrm>
            <a:off x="2501461" y="5937031"/>
            <a:ext cx="4351283" cy="646331"/>
          </a:xfrm>
          <a:prstGeom prst="rect">
            <a:avLst/>
          </a:prstGeom>
          <a:noFill/>
        </p:spPr>
        <p:txBody>
          <a:bodyPr wrap="square" rtlCol="0">
            <a:spAutoFit/>
          </a:bodyPr>
          <a:lstStyle/>
          <a:p>
            <a:r>
              <a:rPr lang="en-US" dirty="0">
                <a:highlight>
                  <a:srgbClr val="FFFF00"/>
                </a:highlight>
              </a:rPr>
              <a:t>We don’t, the current is up to 10A and voltage is up to 30 V, maybe a work request?</a:t>
            </a:r>
          </a:p>
        </p:txBody>
      </p:sp>
      <p:sp>
        <p:nvSpPr>
          <p:cNvPr id="7" name="Slide Number Placeholder 6"/>
          <p:cNvSpPr>
            <a:spLocks noGrp="1"/>
          </p:cNvSpPr>
          <p:nvPr>
            <p:ph type="sldNum" sz="quarter" idx="12"/>
          </p:nvPr>
        </p:nvSpPr>
        <p:spPr/>
        <p:txBody>
          <a:bodyPr/>
          <a:lstStyle/>
          <a:p>
            <a:fld id="{A258893E-28ED-2D47-8DD9-E455AD685131}" type="slidenum">
              <a:rPr lang="en-US" smtClean="0"/>
              <a:t>4</a:t>
            </a:fld>
            <a:endParaRPr lang="en-US"/>
          </a:p>
        </p:txBody>
      </p:sp>
    </p:spTree>
    <p:extLst>
      <p:ext uri="{BB962C8B-B14F-4D97-AF65-F5344CB8AC3E}">
        <p14:creationId xmlns:p14="http://schemas.microsoft.com/office/powerpoint/2010/main" val="3207437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signal generator</a:t>
            </a:r>
            <a:endParaRPr lang="en-US" dirty="0"/>
          </a:p>
        </p:txBody>
      </p:sp>
      <p:sp>
        <p:nvSpPr>
          <p:cNvPr id="3" name="Content Placeholder 2"/>
          <p:cNvSpPr>
            <a:spLocks noGrp="1"/>
          </p:cNvSpPr>
          <p:nvPr>
            <p:ph idx="1"/>
          </p:nvPr>
        </p:nvSpPr>
        <p:spPr>
          <a:xfrm>
            <a:off x="457200" y="1600200"/>
            <a:ext cx="3412271" cy="4525963"/>
          </a:xfrm>
        </p:spPr>
        <p:txBody>
          <a:bodyPr>
            <a:normAutofit lnSpcReduction="10000"/>
          </a:bodyPr>
          <a:lstStyle/>
          <a:p>
            <a:r>
              <a:rPr lang="en-US" dirty="0" smtClean="0"/>
              <a:t>This will be in the hall counting room and connected to the PC holding labview</a:t>
            </a:r>
          </a:p>
          <a:p>
            <a:r>
              <a:rPr lang="en-US" dirty="0"/>
              <a:t>S</a:t>
            </a:r>
            <a:r>
              <a:rPr lang="en-US" dirty="0" smtClean="0"/>
              <a:t>ignal goes into the lock-in amplifier</a:t>
            </a:r>
          </a:p>
        </p:txBody>
      </p:sp>
      <p:sp>
        <p:nvSpPr>
          <p:cNvPr id="4" name="Slide Number Placeholder 3"/>
          <p:cNvSpPr>
            <a:spLocks noGrp="1"/>
          </p:cNvSpPr>
          <p:nvPr>
            <p:ph type="sldNum" sz="quarter" idx="12"/>
          </p:nvPr>
        </p:nvSpPr>
        <p:spPr/>
        <p:txBody>
          <a:bodyPr/>
          <a:lstStyle/>
          <a:p>
            <a:fld id="{A258893E-28ED-2D47-8DD9-E455AD685131}" type="slidenum">
              <a:rPr lang="en-US" smtClean="0"/>
              <a:t>40</a:t>
            </a:fld>
            <a:endParaRPr lang="en-US"/>
          </a:p>
        </p:txBody>
      </p:sp>
      <p:pic>
        <p:nvPicPr>
          <p:cNvPr id="6" name="Picture 5" descr="IMG_2815.jpg"/>
          <p:cNvPicPr>
            <a:picLocks noChangeAspect="1"/>
          </p:cNvPicPr>
          <p:nvPr/>
        </p:nvPicPr>
        <p:blipFill rotWithShape="1">
          <a:blip r:embed="rId2">
            <a:extLst>
              <a:ext uri="{28A0092B-C50C-407E-A947-70E740481C1C}">
                <a14:useLocalDpi xmlns:a14="http://schemas.microsoft.com/office/drawing/2010/main" val="0"/>
              </a:ext>
            </a:extLst>
          </a:blip>
          <a:srcRect t="53353" b="4781"/>
          <a:stretch/>
        </p:blipFill>
        <p:spPr>
          <a:xfrm>
            <a:off x="4142470" y="1600200"/>
            <a:ext cx="4442729" cy="1394962"/>
          </a:xfrm>
          <a:prstGeom prst="rect">
            <a:avLst/>
          </a:prstGeom>
        </p:spPr>
      </p:pic>
      <p:pic>
        <p:nvPicPr>
          <p:cNvPr id="7" name="Picture 6" descr="IMG_2814.jpg"/>
          <p:cNvPicPr>
            <a:picLocks noChangeAspect="1"/>
          </p:cNvPicPr>
          <p:nvPr/>
        </p:nvPicPr>
        <p:blipFill rotWithShape="1">
          <a:blip r:embed="rId3">
            <a:extLst>
              <a:ext uri="{28A0092B-C50C-407E-A947-70E740481C1C}">
                <a14:useLocalDpi xmlns:a14="http://schemas.microsoft.com/office/drawing/2010/main" val="0"/>
              </a:ext>
            </a:extLst>
          </a:blip>
          <a:srcRect t="35828"/>
          <a:stretch/>
        </p:blipFill>
        <p:spPr>
          <a:xfrm>
            <a:off x="4142470" y="3382520"/>
            <a:ext cx="3985530" cy="1918177"/>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switch</a:t>
            </a:r>
            <a:endParaRPr lang="en-US" dirty="0"/>
          </a:p>
        </p:txBody>
      </p:sp>
      <p:sp>
        <p:nvSpPr>
          <p:cNvPr id="3" name="Content Placeholder 2"/>
          <p:cNvSpPr>
            <a:spLocks noGrp="1"/>
          </p:cNvSpPr>
          <p:nvPr>
            <p:ph idx="1"/>
          </p:nvPr>
        </p:nvSpPr>
        <p:spPr>
          <a:xfrm>
            <a:off x="457201" y="1600200"/>
            <a:ext cx="3341054" cy="4525963"/>
          </a:xfrm>
        </p:spPr>
        <p:txBody>
          <a:bodyPr>
            <a:normAutofit/>
          </a:bodyPr>
          <a:lstStyle/>
          <a:p>
            <a:r>
              <a:rPr lang="en-US" dirty="0" smtClean="0"/>
              <a:t>Two such switches will be located in the hall</a:t>
            </a:r>
          </a:p>
          <a:p>
            <a:r>
              <a:rPr lang="en-US" dirty="0" smtClean="0"/>
              <a:t>These need not be monitored directly</a:t>
            </a:r>
          </a:p>
        </p:txBody>
      </p:sp>
      <p:sp>
        <p:nvSpPr>
          <p:cNvPr id="4" name="Slide Number Placeholder 3"/>
          <p:cNvSpPr>
            <a:spLocks noGrp="1"/>
          </p:cNvSpPr>
          <p:nvPr>
            <p:ph type="sldNum" sz="quarter" idx="12"/>
          </p:nvPr>
        </p:nvSpPr>
        <p:spPr/>
        <p:txBody>
          <a:bodyPr/>
          <a:lstStyle/>
          <a:p>
            <a:fld id="{A258893E-28ED-2D47-8DD9-E455AD685131}" type="slidenum">
              <a:rPr lang="en-US" smtClean="0"/>
              <a:t>41</a:t>
            </a:fld>
            <a:endParaRPr lang="en-US"/>
          </a:p>
        </p:txBody>
      </p:sp>
      <p:pic>
        <p:nvPicPr>
          <p:cNvPr id="5" name="Picture 4" descr="IMG_28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682" y="1600200"/>
            <a:ext cx="4092137" cy="3069103"/>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power supply</a:t>
            </a:r>
          </a:p>
        </p:txBody>
      </p:sp>
      <p:sp>
        <p:nvSpPr>
          <p:cNvPr id="3" name="Content Placeholder 2"/>
          <p:cNvSpPr>
            <a:spLocks noGrp="1"/>
          </p:cNvSpPr>
          <p:nvPr>
            <p:ph idx="1"/>
          </p:nvPr>
        </p:nvSpPr>
        <p:spPr>
          <a:xfrm>
            <a:off x="457200" y="1600200"/>
            <a:ext cx="3685271" cy="4525963"/>
          </a:xfrm>
        </p:spPr>
        <p:txBody>
          <a:bodyPr/>
          <a:lstStyle/>
          <a:p>
            <a:r>
              <a:rPr lang="en-US" dirty="0" smtClean="0"/>
              <a:t>We do not need to monitor this</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42</a:t>
            </a:fld>
            <a:endParaRPr lang="en-US"/>
          </a:p>
        </p:txBody>
      </p:sp>
      <p:pic>
        <p:nvPicPr>
          <p:cNvPr id="7" name="Picture 6" descr="IMG_28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701" y="1600200"/>
            <a:ext cx="4380099" cy="3285074"/>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a:t>
            </a:r>
            <a:endParaRPr lang="en-US" dirty="0"/>
          </a:p>
        </p:txBody>
      </p:sp>
      <p:sp>
        <p:nvSpPr>
          <p:cNvPr id="3" name="Content Placeholder 2"/>
          <p:cNvSpPr>
            <a:spLocks noGrp="1"/>
          </p:cNvSpPr>
          <p:nvPr>
            <p:ph idx="1"/>
          </p:nvPr>
        </p:nvSpPr>
        <p:spPr>
          <a:xfrm>
            <a:off x="457200" y="1600200"/>
            <a:ext cx="3685271" cy="4525963"/>
          </a:xfrm>
        </p:spPr>
        <p:txBody>
          <a:bodyPr/>
          <a:lstStyle/>
          <a:p>
            <a:r>
              <a:rPr lang="en-US" dirty="0" smtClean="0"/>
              <a:t>This is connected to the switch and lock-in amplifier</a:t>
            </a:r>
          </a:p>
          <a:p>
            <a:r>
              <a:rPr lang="en-US" dirty="0" smtClean="0"/>
              <a:t>It will not be monitored</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43</a:t>
            </a:fld>
            <a:endParaRPr lang="en-US"/>
          </a:p>
        </p:txBody>
      </p:sp>
      <p:pic>
        <p:nvPicPr>
          <p:cNvPr id="5" name="Picture 4" descr="IMG_2817.jpg"/>
          <p:cNvPicPr>
            <a:picLocks noChangeAspect="1"/>
          </p:cNvPicPr>
          <p:nvPr/>
        </p:nvPicPr>
        <p:blipFill rotWithShape="1">
          <a:blip r:embed="rId2">
            <a:extLst>
              <a:ext uri="{28A0092B-C50C-407E-A947-70E740481C1C}">
                <a14:useLocalDpi xmlns:a14="http://schemas.microsoft.com/office/drawing/2010/main" val="0"/>
              </a:ext>
            </a:extLst>
          </a:blip>
          <a:srcRect t="19261" b="14887"/>
          <a:stretch/>
        </p:blipFill>
        <p:spPr>
          <a:xfrm>
            <a:off x="4522296" y="1600200"/>
            <a:ext cx="3869472" cy="1911101"/>
          </a:xfrm>
          <a:prstGeom prst="rect">
            <a:avLst/>
          </a:prstGeom>
        </p:spPr>
      </p:pic>
      <p:pic>
        <p:nvPicPr>
          <p:cNvPr id="6" name="Picture 5" descr="IMG_2818.jpg"/>
          <p:cNvPicPr>
            <a:picLocks noChangeAspect="1"/>
          </p:cNvPicPr>
          <p:nvPr/>
        </p:nvPicPr>
        <p:blipFill rotWithShape="1">
          <a:blip r:embed="rId3">
            <a:extLst>
              <a:ext uri="{28A0092B-C50C-407E-A947-70E740481C1C}">
                <a14:useLocalDpi xmlns:a14="http://schemas.microsoft.com/office/drawing/2010/main" val="0"/>
              </a:ext>
            </a:extLst>
          </a:blip>
          <a:srcRect t="26294"/>
          <a:stretch/>
        </p:blipFill>
        <p:spPr>
          <a:xfrm>
            <a:off x="4558151" y="3761372"/>
            <a:ext cx="3846331" cy="2126240"/>
          </a:xfrm>
          <a:prstGeom prst="rect">
            <a:avLst/>
          </a:prstGeom>
        </p:spPr>
      </p:pic>
    </p:spTree>
    <p:extLst>
      <p:ext uri="{BB962C8B-B14F-4D97-AF65-F5344CB8AC3E}">
        <p14:creationId xmlns:p14="http://schemas.microsoft.com/office/powerpoint/2010/main" val="594425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a:t>
            </a:r>
            <a:endParaRPr lang="en-US" dirty="0"/>
          </a:p>
        </p:txBody>
      </p:sp>
      <p:sp>
        <p:nvSpPr>
          <p:cNvPr id="3" name="Content Placeholder 2"/>
          <p:cNvSpPr>
            <a:spLocks noGrp="1"/>
          </p:cNvSpPr>
          <p:nvPr>
            <p:ph idx="1"/>
          </p:nvPr>
        </p:nvSpPr>
        <p:spPr>
          <a:xfrm>
            <a:off x="457200" y="1600200"/>
            <a:ext cx="4017618" cy="4525963"/>
          </a:xfrm>
        </p:spPr>
        <p:txBody>
          <a:bodyPr/>
          <a:lstStyle/>
          <a:p>
            <a:r>
              <a:rPr lang="en-US" dirty="0" smtClean="0"/>
              <a:t>It is connected to the PC in the counting room and stays in the counting room</a:t>
            </a:r>
          </a:p>
          <a:p>
            <a:r>
              <a:rPr lang="en-US" dirty="0" smtClean="0"/>
              <a:t>This is readout using a USB interface using labview</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44</a:t>
            </a:fld>
            <a:endParaRPr lang="en-US"/>
          </a:p>
        </p:txBody>
      </p:sp>
      <p:pic>
        <p:nvPicPr>
          <p:cNvPr id="5" name="Picture 4" descr="IMG_28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96566" y="2190852"/>
            <a:ext cx="4725213" cy="3543910"/>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a:t>
            </a:r>
            <a:r>
              <a:rPr lang="en-US" dirty="0"/>
              <a:t> </a:t>
            </a:r>
          </a:p>
        </p:txBody>
      </p:sp>
      <p:sp>
        <p:nvSpPr>
          <p:cNvPr id="3" name="Content Placeholder 2"/>
          <p:cNvSpPr>
            <a:spLocks noGrp="1"/>
          </p:cNvSpPr>
          <p:nvPr>
            <p:ph idx="1"/>
          </p:nvPr>
        </p:nvSpPr>
        <p:spPr>
          <a:xfrm>
            <a:off x="457200" y="1600200"/>
            <a:ext cx="3554706" cy="4525963"/>
          </a:xfrm>
        </p:spPr>
        <p:txBody>
          <a:bodyPr/>
          <a:lstStyle/>
          <a:p>
            <a:r>
              <a:rPr lang="en-US" dirty="0" smtClean="0"/>
              <a:t>This is controlled using the PC in the counting room through a GPIB interface</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45</a:t>
            </a:fld>
            <a:endParaRPr lang="en-US"/>
          </a:p>
        </p:txBody>
      </p:sp>
      <p:pic>
        <p:nvPicPr>
          <p:cNvPr id="5" name="Picture 4" descr="IMG_28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035" y="1600200"/>
            <a:ext cx="3083551" cy="2312664"/>
          </a:xfrm>
          <a:prstGeom prst="rect">
            <a:avLst/>
          </a:prstGeom>
        </p:spPr>
      </p:pic>
      <p:pic>
        <p:nvPicPr>
          <p:cNvPr id="6" name="Picture 5" descr="IMG_28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035" y="4248582"/>
            <a:ext cx="3083551" cy="2312663"/>
          </a:xfrm>
          <a:prstGeom prst="rect">
            <a:avLst/>
          </a:prstGeom>
        </p:spPr>
      </p:pic>
    </p:spTree>
    <p:extLst>
      <p:ext uri="{BB962C8B-B14F-4D97-AF65-F5344CB8AC3E}">
        <p14:creationId xmlns:p14="http://schemas.microsoft.com/office/powerpoint/2010/main" val="969482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a:t>Polarization laser system</a:t>
            </a:r>
          </a:p>
        </p:txBody>
      </p:sp>
      <p:sp>
        <p:nvSpPr>
          <p:cNvPr id="4" name="Slide Number Placeholder 3"/>
          <p:cNvSpPr>
            <a:spLocks noGrp="1"/>
          </p:cNvSpPr>
          <p:nvPr>
            <p:ph type="sldNum" sz="quarter" idx="12"/>
          </p:nvPr>
        </p:nvSpPr>
        <p:spPr/>
        <p:txBody>
          <a:bodyPr/>
          <a:lstStyle/>
          <a:p>
            <a:fld id="{A258893E-28ED-2D47-8DD9-E455AD685131}" type="slidenum">
              <a:rPr lang="en-US" smtClean="0"/>
              <a:t>46</a:t>
            </a:fld>
            <a:endParaRPr lang="en-US"/>
          </a:p>
        </p:txBody>
      </p:sp>
    </p:spTree>
    <p:extLst>
      <p:ext uri="{BB962C8B-B14F-4D97-AF65-F5344CB8AC3E}">
        <p14:creationId xmlns:p14="http://schemas.microsoft.com/office/powerpoint/2010/main" val="999536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Stepper motor controller</a:t>
            </a:r>
            <a:endParaRPr lang="en-US" dirty="0"/>
          </a:p>
        </p:txBody>
      </p:sp>
      <p:sp>
        <p:nvSpPr>
          <p:cNvPr id="3" name="Content Placeholder 2"/>
          <p:cNvSpPr>
            <a:spLocks noGrp="1"/>
          </p:cNvSpPr>
          <p:nvPr>
            <p:ph idx="1"/>
          </p:nvPr>
        </p:nvSpPr>
        <p:spPr>
          <a:xfrm>
            <a:off x="457200" y="1600200"/>
            <a:ext cx="3399651" cy="4525963"/>
          </a:xfrm>
        </p:spPr>
        <p:txBody>
          <a:bodyPr>
            <a:normAutofit lnSpcReduction="10000"/>
          </a:bodyPr>
          <a:lstStyle/>
          <a:p>
            <a:r>
              <a:rPr lang="en-US" dirty="0" smtClean="0"/>
              <a:t>The outlet labeled computer(USB) will connect to the USB hub which will connect to the USB of the PC which holds labview</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47</a:t>
            </a:fld>
            <a:endParaRPr lang="en-US"/>
          </a:p>
        </p:txBody>
      </p:sp>
      <p:pic>
        <p:nvPicPr>
          <p:cNvPr id="5" name="Picture 4" descr="IMG_2797.jpg"/>
          <p:cNvPicPr>
            <a:picLocks noChangeAspect="1"/>
          </p:cNvPicPr>
          <p:nvPr/>
        </p:nvPicPr>
        <p:blipFill rotWithShape="1">
          <a:blip r:embed="rId2">
            <a:extLst>
              <a:ext uri="{28A0092B-C50C-407E-A947-70E740481C1C}">
                <a14:useLocalDpi xmlns:a14="http://schemas.microsoft.com/office/drawing/2010/main" val="0"/>
              </a:ext>
            </a:extLst>
          </a:blip>
          <a:srcRect l="17682" r="20316"/>
          <a:stretch/>
        </p:blipFill>
        <p:spPr>
          <a:xfrm rot="5400000">
            <a:off x="5828382" y="3980689"/>
            <a:ext cx="2260269" cy="2734133"/>
          </a:xfrm>
          <a:prstGeom prst="rect">
            <a:avLst/>
          </a:prstGeom>
        </p:spPr>
      </p:pic>
      <p:pic>
        <p:nvPicPr>
          <p:cNvPr id="6" name="Picture 5" descr="IMG_2796.jpg"/>
          <p:cNvPicPr>
            <a:picLocks noChangeAspect="1"/>
          </p:cNvPicPr>
          <p:nvPr/>
        </p:nvPicPr>
        <p:blipFill rotWithShape="1">
          <a:blip r:embed="rId3">
            <a:extLst>
              <a:ext uri="{28A0092B-C50C-407E-A947-70E740481C1C}">
                <a14:useLocalDpi xmlns:a14="http://schemas.microsoft.com/office/drawing/2010/main" val="0"/>
              </a:ext>
            </a:extLst>
          </a:blip>
          <a:srcRect l="18381" r="18416"/>
          <a:stretch/>
        </p:blipFill>
        <p:spPr>
          <a:xfrm rot="5400000">
            <a:off x="4523343" y="1369691"/>
            <a:ext cx="2469987" cy="2931006"/>
          </a:xfrm>
          <a:prstGeom prst="rect">
            <a:avLst/>
          </a:prstGeom>
        </p:spPr>
      </p:pic>
      <p:cxnSp>
        <p:nvCxnSpPr>
          <p:cNvPr id="8" name="Straight Arrow Connector 7"/>
          <p:cNvCxnSpPr/>
          <p:nvPr/>
        </p:nvCxnSpPr>
        <p:spPr>
          <a:xfrm>
            <a:off x="3518940" y="2807862"/>
            <a:ext cx="1281733" cy="221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380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Motorized rotation stage</a:t>
            </a:r>
            <a:endParaRPr lang="en-US" dirty="0"/>
          </a:p>
        </p:txBody>
      </p:sp>
      <p:sp>
        <p:nvSpPr>
          <p:cNvPr id="3" name="Content Placeholder 2"/>
          <p:cNvSpPr>
            <a:spLocks noGrp="1"/>
          </p:cNvSpPr>
          <p:nvPr>
            <p:ph idx="1"/>
          </p:nvPr>
        </p:nvSpPr>
        <p:spPr>
          <a:xfrm>
            <a:off x="457200" y="1600200"/>
            <a:ext cx="3912344" cy="4525963"/>
          </a:xfrm>
        </p:spPr>
        <p:txBody>
          <a:bodyPr>
            <a:normAutofit lnSpcReduction="10000"/>
          </a:bodyPr>
          <a:lstStyle/>
          <a:p>
            <a:r>
              <a:rPr lang="en-US" dirty="0" smtClean="0"/>
              <a:t>This “motorized rotation stage” is connected to the stepper motor controller</a:t>
            </a:r>
          </a:p>
          <a:p>
            <a:r>
              <a:rPr lang="en-US" dirty="0" smtClean="0"/>
              <a:t>Its status is reflected by the stepper motor controller</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48</a:t>
            </a:fld>
            <a:endParaRPr lang="en-US"/>
          </a:p>
        </p:txBody>
      </p:sp>
      <p:pic>
        <p:nvPicPr>
          <p:cNvPr id="5" name="Picture 4" descr="imag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64185" y="2125576"/>
            <a:ext cx="4180671" cy="3135503"/>
          </a:xfrm>
          <a:prstGeom prst="rect">
            <a:avLst/>
          </a:prstGeom>
        </p:spPr>
      </p:pic>
    </p:spTree>
    <p:extLst>
      <p:ext uri="{BB962C8B-B14F-4D97-AF65-F5344CB8AC3E}">
        <p14:creationId xmlns:p14="http://schemas.microsoft.com/office/powerpoint/2010/main" val="1502512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a:t>
            </a:r>
            <a:endParaRPr lang="en-US" dirty="0"/>
          </a:p>
        </p:txBody>
      </p:sp>
      <p:sp>
        <p:nvSpPr>
          <p:cNvPr id="3" name="Content Placeholder 2"/>
          <p:cNvSpPr>
            <a:spLocks noGrp="1"/>
          </p:cNvSpPr>
          <p:nvPr>
            <p:ph idx="1"/>
          </p:nvPr>
        </p:nvSpPr>
        <p:spPr>
          <a:xfrm>
            <a:off x="457199" y="3495264"/>
            <a:ext cx="3539477" cy="2861086"/>
          </a:xfrm>
        </p:spPr>
        <p:txBody>
          <a:bodyPr>
            <a:normAutofit fontScale="47500" lnSpcReduction="20000"/>
          </a:bodyPr>
          <a:lstStyle/>
          <a:p>
            <a:r>
              <a:rPr lang="en-US" dirty="0" smtClean="0"/>
              <a:t>There are a total of 8 lasers and the specifications are mentioned above</a:t>
            </a:r>
          </a:p>
          <a:p>
            <a:r>
              <a:rPr lang="en-US" dirty="0" smtClean="0"/>
              <a:t>Currently it is undecided how to monitor them. Three possible options are:</a:t>
            </a:r>
          </a:p>
          <a:p>
            <a:pPr lvl="1"/>
            <a:r>
              <a:rPr lang="en-US" dirty="0" err="1" smtClean="0"/>
              <a:t>Raytum</a:t>
            </a:r>
            <a:r>
              <a:rPr lang="en-US" dirty="0" smtClean="0"/>
              <a:t> will write the drivers and provide support?</a:t>
            </a:r>
          </a:p>
          <a:p>
            <a:pPr lvl="1"/>
            <a:r>
              <a:rPr lang="en-US" dirty="0" smtClean="0"/>
              <a:t>Whit will help with the integration?</a:t>
            </a:r>
          </a:p>
          <a:p>
            <a:pPr lvl="1"/>
            <a:r>
              <a:rPr lang="en-US" dirty="0" smtClean="0"/>
              <a:t>EPICS group will help?</a:t>
            </a:r>
          </a:p>
          <a:p>
            <a:pPr lvl="1"/>
            <a:endParaRPr lang="en-US" dirty="0"/>
          </a:p>
          <a:p>
            <a:r>
              <a:rPr lang="en-US" dirty="0" smtClean="0"/>
              <a:t>The plan may be is to have a giant screen in the counting room which will display all the 8 laser control programs GUI</a:t>
            </a:r>
          </a:p>
          <a:p>
            <a:endParaRPr lang="en-US" dirty="0" smtClean="0"/>
          </a:p>
        </p:txBody>
      </p:sp>
      <p:sp>
        <p:nvSpPr>
          <p:cNvPr id="4" name="Slide Number Placeholder 3"/>
          <p:cNvSpPr>
            <a:spLocks noGrp="1"/>
          </p:cNvSpPr>
          <p:nvPr>
            <p:ph type="sldNum" sz="quarter" idx="12"/>
          </p:nvPr>
        </p:nvSpPr>
        <p:spPr/>
        <p:txBody>
          <a:bodyPr/>
          <a:lstStyle/>
          <a:p>
            <a:fld id="{A258893E-28ED-2D47-8DD9-E455AD685131}" type="slidenum">
              <a:rPr lang="en-US" smtClean="0"/>
              <a:t>49</a:t>
            </a:fld>
            <a:endParaRPr lang="en-US"/>
          </a:p>
        </p:txBody>
      </p:sp>
      <p:pic>
        <p:nvPicPr>
          <p:cNvPr id="5" name="Picture 4" descr="Screen Shot 2019-08-08 at 4.08.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6860"/>
            <a:ext cx="9144000" cy="2000922"/>
          </a:xfrm>
          <a:prstGeom prst="rect">
            <a:avLst/>
          </a:prstGeom>
        </p:spPr>
      </p:pic>
      <p:pic>
        <p:nvPicPr>
          <p:cNvPr id="6" name="Picture 5" descr="IMG_1569.jpg"/>
          <p:cNvPicPr>
            <a:picLocks noChangeAspect="1"/>
          </p:cNvPicPr>
          <p:nvPr/>
        </p:nvPicPr>
        <p:blipFill rotWithShape="1">
          <a:blip r:embed="rId3">
            <a:extLst>
              <a:ext uri="{28A0092B-C50C-407E-A947-70E740481C1C}">
                <a14:useLocalDpi xmlns:a14="http://schemas.microsoft.com/office/drawing/2010/main" val="0"/>
              </a:ext>
            </a:extLst>
          </a:blip>
          <a:srcRect t="20671"/>
          <a:stretch/>
        </p:blipFill>
        <p:spPr>
          <a:xfrm>
            <a:off x="4342231" y="3495264"/>
            <a:ext cx="4421938" cy="2630899"/>
          </a:xfrm>
          <a:prstGeom prst="rect">
            <a:avLst/>
          </a:prstGeom>
        </p:spPr>
      </p:pic>
    </p:spTree>
    <p:extLst>
      <p:ext uri="{BB962C8B-B14F-4D97-AF65-F5344CB8AC3E}">
        <p14:creationId xmlns:p14="http://schemas.microsoft.com/office/powerpoint/2010/main" val="229209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sweep</a:t>
            </a:r>
          </a:p>
        </p:txBody>
      </p:sp>
      <p:sp>
        <p:nvSpPr>
          <p:cNvPr id="3" name="Content Placeholder 2"/>
          <p:cNvSpPr>
            <a:spLocks noGrp="1"/>
          </p:cNvSpPr>
          <p:nvPr>
            <p:ph idx="1"/>
          </p:nvPr>
        </p:nvSpPr>
        <p:spPr>
          <a:xfrm>
            <a:off x="457200" y="1600200"/>
            <a:ext cx="3236522" cy="4525963"/>
          </a:xfrm>
        </p:spPr>
        <p:txBody>
          <a:bodyPr>
            <a:normAutofit fontScale="92500" lnSpcReduction="20000"/>
          </a:bodyPr>
          <a:lstStyle/>
          <a:p>
            <a:r>
              <a:rPr lang="en-US" dirty="0"/>
              <a:t>Two of these SRS DS 345 (in series) will be used for each power supply</a:t>
            </a:r>
          </a:p>
          <a:p>
            <a:r>
              <a:rPr lang="en-US" dirty="0"/>
              <a:t>We need another GPIB or RS232 to connect the </a:t>
            </a:r>
            <a:r>
              <a:rPr lang="en-US" dirty="0" err="1"/>
              <a:t>multimeter</a:t>
            </a:r>
            <a:r>
              <a:rPr lang="en-US" dirty="0"/>
              <a:t> to the system that hosts EPICS</a:t>
            </a:r>
          </a:p>
          <a:p>
            <a:endParaRPr lang="en-US" dirty="0"/>
          </a:p>
        </p:txBody>
      </p:sp>
      <p:pic>
        <p:nvPicPr>
          <p:cNvPr id="4" name="Picture 3" descr="IMG_25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843" y="1600200"/>
            <a:ext cx="4468113" cy="3351085"/>
          </a:xfrm>
          <a:prstGeom prst="rect">
            <a:avLst/>
          </a:prstGeom>
        </p:spPr>
      </p:pic>
      <p:sp>
        <p:nvSpPr>
          <p:cNvPr id="5" name="Slide Number Placeholder 4"/>
          <p:cNvSpPr>
            <a:spLocks noGrp="1"/>
          </p:cNvSpPr>
          <p:nvPr>
            <p:ph type="sldNum" sz="quarter" idx="12"/>
          </p:nvPr>
        </p:nvSpPr>
        <p:spPr/>
        <p:txBody>
          <a:bodyPr/>
          <a:lstStyle/>
          <a:p>
            <a:fld id="{A258893E-28ED-2D47-8DD9-E455AD685131}" type="slidenum">
              <a:rPr lang="en-US" smtClean="0"/>
              <a:t>5</a:t>
            </a:fld>
            <a:endParaRPr lang="en-US"/>
          </a:p>
        </p:txBody>
      </p:sp>
    </p:spTree>
    <p:extLst>
      <p:ext uri="{BB962C8B-B14F-4D97-AF65-F5344CB8AC3E}">
        <p14:creationId xmlns:p14="http://schemas.microsoft.com/office/powerpoint/2010/main" val="2527401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fiber</a:t>
            </a:r>
            <a:endParaRPr lang="en-US" dirty="0"/>
          </a:p>
        </p:txBody>
      </p:sp>
      <p:sp>
        <p:nvSpPr>
          <p:cNvPr id="3" name="Content Placeholder 2"/>
          <p:cNvSpPr>
            <a:spLocks noGrp="1"/>
          </p:cNvSpPr>
          <p:nvPr>
            <p:ph idx="1"/>
          </p:nvPr>
        </p:nvSpPr>
        <p:spPr>
          <a:xfrm>
            <a:off x="457200" y="1600200"/>
            <a:ext cx="3947301" cy="4525963"/>
          </a:xfrm>
        </p:spPr>
        <p:txBody>
          <a:bodyPr>
            <a:normAutofit lnSpcReduction="10000"/>
          </a:bodyPr>
          <a:lstStyle/>
          <a:p>
            <a:r>
              <a:rPr lang="en-US" dirty="0" smtClean="0"/>
              <a:t>Connects the laser in the counting house and the “optical area” in the hall</a:t>
            </a:r>
          </a:p>
          <a:p>
            <a:r>
              <a:rPr lang="en-US" dirty="0" smtClean="0"/>
              <a:t>It is 110 m long stainless steel jacket optical fiber which is 600 </a:t>
            </a:r>
            <a:r>
              <a:rPr lang="en-US" dirty="0" err="1" smtClean="0"/>
              <a:t>μm</a:t>
            </a:r>
            <a:r>
              <a:rPr lang="en-US" dirty="0" smtClean="0"/>
              <a:t> fiber</a:t>
            </a:r>
          </a:p>
        </p:txBody>
      </p:sp>
      <p:sp>
        <p:nvSpPr>
          <p:cNvPr id="4" name="Slide Number Placeholder 3"/>
          <p:cNvSpPr>
            <a:spLocks noGrp="1"/>
          </p:cNvSpPr>
          <p:nvPr>
            <p:ph type="sldNum" sz="quarter" idx="12"/>
          </p:nvPr>
        </p:nvSpPr>
        <p:spPr/>
        <p:txBody>
          <a:bodyPr/>
          <a:lstStyle/>
          <a:p>
            <a:fld id="{A258893E-28ED-2D47-8DD9-E455AD685131}" type="slidenum">
              <a:rPr lang="en-US" smtClean="0"/>
              <a:t>50</a:t>
            </a:fld>
            <a:endParaRPr lang="en-US"/>
          </a:p>
        </p:txBody>
      </p:sp>
      <p:sp>
        <p:nvSpPr>
          <p:cNvPr id="5" name="Rectangle 4"/>
          <p:cNvSpPr/>
          <p:nvPr/>
        </p:nvSpPr>
        <p:spPr>
          <a:xfrm>
            <a:off x="5697886" y="1759283"/>
            <a:ext cx="2738248" cy="37981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Picture goes here</a:t>
            </a:r>
            <a:endParaRPr lang="en-US" dirty="0"/>
          </a:p>
        </p:txBody>
      </p:sp>
    </p:spTree>
    <p:extLst>
      <p:ext uri="{BB962C8B-B14F-4D97-AF65-F5344CB8AC3E}">
        <p14:creationId xmlns:p14="http://schemas.microsoft.com/office/powerpoint/2010/main" val="220756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4-1 combiner</a:t>
            </a:r>
            <a:endParaRPr lang="en-US" dirty="0"/>
          </a:p>
        </p:txBody>
      </p:sp>
      <p:sp>
        <p:nvSpPr>
          <p:cNvPr id="3" name="Content Placeholder 2"/>
          <p:cNvSpPr>
            <a:spLocks noGrp="1"/>
          </p:cNvSpPr>
          <p:nvPr>
            <p:ph idx="1"/>
          </p:nvPr>
        </p:nvSpPr>
        <p:spPr>
          <a:xfrm>
            <a:off x="457201" y="1600200"/>
            <a:ext cx="3644346" cy="2349449"/>
          </a:xfrm>
        </p:spPr>
        <p:txBody>
          <a:bodyPr>
            <a:normAutofit fontScale="47500" lnSpcReduction="20000"/>
          </a:bodyPr>
          <a:lstStyle/>
          <a:p>
            <a:r>
              <a:rPr lang="en-US" dirty="0" smtClean="0"/>
              <a:t>This connects 4 lasers (4 long fibers) into the 4-1 combiner input and will output 100 W into the polarization optics</a:t>
            </a:r>
          </a:p>
          <a:p>
            <a:r>
              <a:rPr lang="en-US" dirty="0" smtClean="0"/>
              <a:t>12 RTDs for fibers will be attached to the 4 inputs and 1 output to monitor the temperature</a:t>
            </a:r>
          </a:p>
          <a:p>
            <a:r>
              <a:rPr lang="en-US" dirty="0" smtClean="0"/>
              <a:t>The readout of the RTD will be </a:t>
            </a:r>
            <a:r>
              <a:rPr lang="en-US" dirty="0" smtClean="0">
                <a:solidFill>
                  <a:srgbClr val="FF0000"/>
                </a:solidFill>
              </a:rPr>
              <a:t>monitored through EPICS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258893E-28ED-2D47-8DD9-E455AD685131}" type="slidenum">
              <a:rPr lang="en-US" smtClean="0"/>
              <a:t>51</a:t>
            </a:fld>
            <a:endParaRPr lang="en-US"/>
          </a:p>
        </p:txBody>
      </p:sp>
      <p:pic>
        <p:nvPicPr>
          <p:cNvPr id="5" name="Picture 4" descr="IMG_2803.jpg"/>
          <p:cNvPicPr>
            <a:picLocks noChangeAspect="1"/>
          </p:cNvPicPr>
          <p:nvPr/>
        </p:nvPicPr>
        <p:blipFill rotWithShape="1">
          <a:blip r:embed="rId2">
            <a:extLst>
              <a:ext uri="{28A0092B-C50C-407E-A947-70E740481C1C}">
                <a14:useLocalDpi xmlns:a14="http://schemas.microsoft.com/office/drawing/2010/main" val="0"/>
              </a:ext>
            </a:extLst>
          </a:blip>
          <a:srcRect l="19469" t="2411" r="24192" b="32799"/>
          <a:stretch/>
        </p:blipFill>
        <p:spPr>
          <a:xfrm>
            <a:off x="5236150" y="1417638"/>
            <a:ext cx="3069221" cy="2647214"/>
          </a:xfrm>
          <a:prstGeom prst="rect">
            <a:avLst/>
          </a:prstGeom>
        </p:spPr>
      </p:pic>
      <p:pic>
        <p:nvPicPr>
          <p:cNvPr id="6" name="Picture 5" descr="IMG_28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150" y="4229191"/>
            <a:ext cx="3069221" cy="2301916"/>
          </a:xfrm>
          <a:prstGeom prst="rect">
            <a:avLst/>
          </a:prstGeom>
        </p:spPr>
      </p:pic>
      <p:pic>
        <p:nvPicPr>
          <p:cNvPr id="7" name="Picture 6" descr="IMG_28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425" y="4297784"/>
            <a:ext cx="2977764" cy="2233323"/>
          </a:xfrm>
          <a:prstGeom prst="rect">
            <a:avLst/>
          </a:prstGeom>
        </p:spPr>
      </p:pic>
      <p:sp>
        <p:nvSpPr>
          <p:cNvPr id="8" name="TextBox 7"/>
          <p:cNvSpPr txBox="1"/>
          <p:nvPr/>
        </p:nvSpPr>
        <p:spPr>
          <a:xfrm>
            <a:off x="6642963" y="2136815"/>
            <a:ext cx="1675384" cy="369332"/>
          </a:xfrm>
          <a:prstGeom prst="rect">
            <a:avLst/>
          </a:prstGeom>
          <a:noFill/>
        </p:spPr>
        <p:txBody>
          <a:bodyPr wrap="none" rtlCol="0">
            <a:spAutoFit/>
          </a:bodyPr>
          <a:lstStyle/>
          <a:p>
            <a:r>
              <a:rPr lang="en-US" dirty="0" smtClean="0"/>
              <a:t>4-1 input cables</a:t>
            </a:r>
            <a:endParaRPr lang="en-US" dirty="0"/>
          </a:p>
        </p:txBody>
      </p:sp>
      <p:sp>
        <p:nvSpPr>
          <p:cNvPr id="9" name="TextBox 8"/>
          <p:cNvSpPr txBox="1"/>
          <p:nvPr/>
        </p:nvSpPr>
        <p:spPr>
          <a:xfrm>
            <a:off x="5329426" y="4559507"/>
            <a:ext cx="1405440" cy="369332"/>
          </a:xfrm>
          <a:prstGeom prst="rect">
            <a:avLst/>
          </a:prstGeom>
          <a:noFill/>
        </p:spPr>
        <p:txBody>
          <a:bodyPr wrap="none" rtlCol="0">
            <a:spAutoFit/>
          </a:bodyPr>
          <a:lstStyle/>
          <a:p>
            <a:r>
              <a:rPr lang="en-US" dirty="0" smtClean="0"/>
              <a:t>Output cable</a:t>
            </a:r>
            <a:endParaRPr lang="en-US" dirty="0"/>
          </a:p>
        </p:txBody>
      </p:sp>
    </p:spTree>
    <p:extLst>
      <p:ext uri="{BB962C8B-B14F-4D97-AF65-F5344CB8AC3E}">
        <p14:creationId xmlns:p14="http://schemas.microsoft.com/office/powerpoint/2010/main" val="232969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end RTDs</a:t>
            </a:r>
            <a:endParaRPr lang="en-US" dirty="0"/>
          </a:p>
        </p:txBody>
      </p:sp>
      <p:sp>
        <p:nvSpPr>
          <p:cNvPr id="3" name="Content Placeholder 2"/>
          <p:cNvSpPr>
            <a:spLocks noGrp="1"/>
          </p:cNvSpPr>
          <p:nvPr>
            <p:ph idx="1"/>
          </p:nvPr>
        </p:nvSpPr>
        <p:spPr>
          <a:xfrm>
            <a:off x="457200" y="1600200"/>
            <a:ext cx="4136314" cy="4525963"/>
          </a:xfrm>
        </p:spPr>
        <p:txBody>
          <a:bodyPr/>
          <a:lstStyle/>
          <a:p>
            <a:r>
              <a:rPr lang="en-US" dirty="0" smtClean="0"/>
              <a:t>Information mentioned on the previous slide should be sufficient</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52</a:t>
            </a:fld>
            <a:endParaRPr lang="en-US"/>
          </a:p>
        </p:txBody>
      </p:sp>
      <p:pic>
        <p:nvPicPr>
          <p:cNvPr id="5" name="Picture 4" descr="IMG_1773.jpg"/>
          <p:cNvPicPr>
            <a:picLocks noChangeAspect="1"/>
          </p:cNvPicPr>
          <p:nvPr/>
        </p:nvPicPr>
        <p:blipFill rotWithShape="1">
          <a:blip r:embed="rId2">
            <a:extLst>
              <a:ext uri="{28A0092B-C50C-407E-A947-70E740481C1C}">
                <a14:useLocalDpi xmlns:a14="http://schemas.microsoft.com/office/drawing/2010/main" val="0"/>
              </a:ext>
            </a:extLst>
          </a:blip>
          <a:srcRect t="23969" b="31437"/>
          <a:stretch/>
        </p:blipFill>
        <p:spPr>
          <a:xfrm rot="5400000">
            <a:off x="4578537" y="3670920"/>
            <a:ext cx="4146870" cy="1386922"/>
          </a:xfrm>
          <a:prstGeom prst="rect">
            <a:avLst/>
          </a:prstGeom>
        </p:spPr>
      </p:pic>
      <p:pic>
        <p:nvPicPr>
          <p:cNvPr id="6" name="Picture 5" descr="IMG_2804.jpg"/>
          <p:cNvPicPr>
            <a:picLocks noChangeAspect="1"/>
          </p:cNvPicPr>
          <p:nvPr/>
        </p:nvPicPr>
        <p:blipFill rotWithShape="1">
          <a:blip r:embed="rId3">
            <a:extLst>
              <a:ext uri="{28A0092B-C50C-407E-A947-70E740481C1C}">
                <a14:useLocalDpi xmlns:a14="http://schemas.microsoft.com/office/drawing/2010/main" val="0"/>
              </a:ext>
            </a:extLst>
          </a:blip>
          <a:srcRect l="23332" r="24231"/>
          <a:stretch/>
        </p:blipFill>
        <p:spPr>
          <a:xfrm>
            <a:off x="1697345" y="3871820"/>
            <a:ext cx="1792301" cy="1570146"/>
          </a:xfrm>
          <a:prstGeom prst="rect">
            <a:avLst/>
          </a:prstGeom>
        </p:spPr>
      </p:pic>
      <p:sp>
        <p:nvSpPr>
          <p:cNvPr id="7" name="TextBox 6"/>
          <p:cNvSpPr txBox="1"/>
          <p:nvPr/>
        </p:nvSpPr>
        <p:spPr>
          <a:xfrm>
            <a:off x="457200" y="5234752"/>
            <a:ext cx="783390" cy="646331"/>
          </a:xfrm>
          <a:prstGeom prst="rect">
            <a:avLst/>
          </a:prstGeom>
          <a:noFill/>
        </p:spPr>
        <p:txBody>
          <a:bodyPr wrap="square" rtlCol="0">
            <a:spAutoFit/>
          </a:bodyPr>
          <a:lstStyle/>
          <a:p>
            <a:r>
              <a:rPr lang="en-US" dirty="0" smtClean="0"/>
              <a:t>Fiber end</a:t>
            </a:r>
            <a:endParaRPr lang="en-US" dirty="0"/>
          </a:p>
        </p:txBody>
      </p:sp>
      <p:cxnSp>
        <p:nvCxnSpPr>
          <p:cNvPr id="9" name="Straight Arrow Connector 8"/>
          <p:cNvCxnSpPr/>
          <p:nvPr/>
        </p:nvCxnSpPr>
        <p:spPr>
          <a:xfrm>
            <a:off x="1015067" y="5602728"/>
            <a:ext cx="47478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89849" y="5365324"/>
            <a:ext cx="1999797" cy="369332"/>
          </a:xfrm>
          <a:prstGeom prst="rect">
            <a:avLst/>
          </a:prstGeom>
          <a:noFill/>
        </p:spPr>
        <p:txBody>
          <a:bodyPr wrap="square" rtlCol="0">
            <a:spAutoFit/>
          </a:bodyPr>
          <a:lstStyle/>
          <a:p>
            <a:r>
              <a:rPr lang="en-US" dirty="0" smtClean="0"/>
              <a:t>Busch that has RTD</a:t>
            </a:r>
            <a:endParaRPr lang="en-US" dirty="0"/>
          </a:p>
        </p:txBody>
      </p:sp>
      <p:sp>
        <p:nvSpPr>
          <p:cNvPr id="13" name="Rectangle 12"/>
          <p:cNvSpPr/>
          <p:nvPr/>
        </p:nvSpPr>
        <p:spPr>
          <a:xfrm>
            <a:off x="3946624" y="4620130"/>
            <a:ext cx="1293779" cy="12292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4-1 COMBINER</a:t>
            </a:r>
            <a:endParaRPr lang="en-US" dirty="0"/>
          </a:p>
        </p:txBody>
      </p:sp>
      <p:sp>
        <p:nvSpPr>
          <p:cNvPr id="24" name="TextBox 23"/>
          <p:cNvSpPr txBox="1"/>
          <p:nvPr/>
        </p:nvSpPr>
        <p:spPr>
          <a:xfrm>
            <a:off x="5804207" y="1921614"/>
            <a:ext cx="1749197" cy="369332"/>
          </a:xfrm>
          <a:prstGeom prst="rect">
            <a:avLst/>
          </a:prstGeom>
          <a:noFill/>
        </p:spPr>
        <p:txBody>
          <a:bodyPr wrap="none" rtlCol="0">
            <a:spAutoFit/>
          </a:bodyPr>
          <a:lstStyle/>
          <a:p>
            <a:r>
              <a:rPr lang="en-US" dirty="0" smtClean="0"/>
              <a:t>ANALOG SIGNAL</a:t>
            </a:r>
            <a:endParaRPr lang="en-US" dirty="0"/>
          </a:p>
        </p:txBody>
      </p:sp>
      <p:cxnSp>
        <p:nvCxnSpPr>
          <p:cNvPr id="26" name="Straight Arrow Connector 25"/>
          <p:cNvCxnSpPr>
            <a:endCxn id="13" idx="1"/>
          </p:cNvCxnSpPr>
          <p:nvPr/>
        </p:nvCxnSpPr>
        <p:spPr>
          <a:xfrm flipV="1">
            <a:off x="3489646" y="5234752"/>
            <a:ext cx="456978" cy="367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345433" y="4311125"/>
            <a:ext cx="67656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021997" y="4126460"/>
            <a:ext cx="917852" cy="369332"/>
          </a:xfrm>
          <a:prstGeom prst="rect">
            <a:avLst/>
          </a:prstGeom>
          <a:noFill/>
        </p:spPr>
        <p:txBody>
          <a:bodyPr wrap="none" rtlCol="0">
            <a:spAutoFit/>
          </a:bodyPr>
          <a:lstStyle/>
          <a:p>
            <a:r>
              <a:rPr lang="en-US" dirty="0" smtClean="0"/>
              <a:t>EPICS??</a:t>
            </a:r>
            <a:endParaRPr lang="en-US" dirty="0"/>
          </a:p>
        </p:txBody>
      </p:sp>
      <p:cxnSp>
        <p:nvCxnSpPr>
          <p:cNvPr id="32" name="Straight Arrow Connector 31"/>
          <p:cNvCxnSpPr/>
          <p:nvPr/>
        </p:nvCxnSpPr>
        <p:spPr>
          <a:xfrm flipV="1">
            <a:off x="5240403" y="4213916"/>
            <a:ext cx="718108" cy="923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4365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RTD readout</a:t>
            </a:r>
            <a:endParaRPr lang="en-US" dirty="0"/>
          </a:p>
        </p:txBody>
      </p:sp>
      <p:sp>
        <p:nvSpPr>
          <p:cNvPr id="3" name="Content Placeholder 2"/>
          <p:cNvSpPr>
            <a:spLocks noGrp="1"/>
          </p:cNvSpPr>
          <p:nvPr>
            <p:ph idx="1"/>
          </p:nvPr>
        </p:nvSpPr>
        <p:spPr>
          <a:xfrm>
            <a:off x="457200" y="1600200"/>
            <a:ext cx="4919703" cy="4525963"/>
          </a:xfrm>
        </p:spPr>
        <p:txBody>
          <a:bodyPr/>
          <a:lstStyle/>
          <a:p>
            <a:r>
              <a:rPr lang="en-US" dirty="0" smtClean="0"/>
              <a:t>Information provided in the previous slide is sufficient</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53</a:t>
            </a:fld>
            <a:endParaRPr lang="en-US"/>
          </a:p>
        </p:txBody>
      </p:sp>
      <p:pic>
        <p:nvPicPr>
          <p:cNvPr id="5" name="Picture 4" descr="IMG_1773.jpg"/>
          <p:cNvPicPr>
            <a:picLocks noChangeAspect="1"/>
          </p:cNvPicPr>
          <p:nvPr/>
        </p:nvPicPr>
        <p:blipFill rotWithShape="1">
          <a:blip r:embed="rId2">
            <a:extLst>
              <a:ext uri="{28A0092B-C50C-407E-A947-70E740481C1C}">
                <a14:useLocalDpi xmlns:a14="http://schemas.microsoft.com/office/drawing/2010/main" val="0"/>
              </a:ext>
            </a:extLst>
          </a:blip>
          <a:srcRect t="23969" b="31437"/>
          <a:stretch/>
        </p:blipFill>
        <p:spPr>
          <a:xfrm rot="5400000">
            <a:off x="4328719" y="3229990"/>
            <a:ext cx="4897579" cy="1637997"/>
          </a:xfrm>
          <a:prstGeom prst="rect">
            <a:avLst/>
          </a:prstGeom>
        </p:spPr>
      </p:pic>
    </p:spTree>
    <p:extLst>
      <p:ext uri="{BB962C8B-B14F-4D97-AF65-F5344CB8AC3E}">
        <p14:creationId xmlns:p14="http://schemas.microsoft.com/office/powerpoint/2010/main" val="1735391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interlock in laser room</a:t>
            </a:r>
            <a:endParaRPr lang="en-US" dirty="0"/>
          </a:p>
        </p:txBody>
      </p:sp>
      <p:sp>
        <p:nvSpPr>
          <p:cNvPr id="3" name="Content Placeholder 2"/>
          <p:cNvSpPr>
            <a:spLocks noGrp="1"/>
          </p:cNvSpPr>
          <p:nvPr>
            <p:ph idx="1"/>
          </p:nvPr>
        </p:nvSpPr>
        <p:spPr/>
        <p:txBody>
          <a:bodyPr>
            <a:normAutofit lnSpcReduction="10000"/>
          </a:bodyPr>
          <a:lstStyle/>
          <a:p>
            <a:r>
              <a:rPr lang="en-US" dirty="0" smtClean="0"/>
              <a:t>The laser conditions are monitored according to the magnetic door, oven temperature, heater temperature, cell temperature, RTD attached to the fiber ends, flow rate of gas into the oven and the emergency interlock buttons are all connected to the laser interlock in the laser room</a:t>
            </a:r>
          </a:p>
          <a:p>
            <a:r>
              <a:rPr lang="en-US" dirty="0" smtClean="0"/>
              <a:t>Should anything happen, it will be triggered and shutdown the laser system</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54</a:t>
            </a:fld>
            <a:endParaRPr lang="en-US"/>
          </a:p>
        </p:txBody>
      </p:sp>
    </p:spTree>
    <p:extLst>
      <p:ext uri="{BB962C8B-B14F-4D97-AF65-F5344CB8AC3E}">
        <p14:creationId xmlns:p14="http://schemas.microsoft.com/office/powerpoint/2010/main" val="3711457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interlock in the hall</a:t>
            </a:r>
            <a:endParaRPr lang="en-US" dirty="0"/>
          </a:p>
        </p:txBody>
      </p:sp>
      <p:sp>
        <p:nvSpPr>
          <p:cNvPr id="3" name="Content Placeholder 2"/>
          <p:cNvSpPr>
            <a:spLocks noGrp="1"/>
          </p:cNvSpPr>
          <p:nvPr>
            <p:ph idx="1"/>
          </p:nvPr>
        </p:nvSpPr>
        <p:spPr/>
        <p:txBody>
          <a:bodyPr/>
          <a:lstStyle/>
          <a:p>
            <a:r>
              <a:rPr lang="en-US" dirty="0" smtClean="0"/>
              <a:t>This is being taken care of by Mark Taylor </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55</a:t>
            </a:fld>
            <a:endParaRPr lang="en-US"/>
          </a:p>
        </p:txBody>
      </p:sp>
    </p:spTree>
    <p:extLst>
      <p:ext uri="{BB962C8B-B14F-4D97-AF65-F5344CB8AC3E}">
        <p14:creationId xmlns:p14="http://schemas.microsoft.com/office/powerpoint/2010/main" val="1276552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spectrometer </a:t>
            </a:r>
            <a:endParaRPr lang="en-US" dirty="0"/>
          </a:p>
        </p:txBody>
      </p:sp>
      <p:sp>
        <p:nvSpPr>
          <p:cNvPr id="8" name="Content Placeholder 7"/>
          <p:cNvSpPr>
            <a:spLocks noGrp="1"/>
          </p:cNvSpPr>
          <p:nvPr>
            <p:ph idx="1"/>
          </p:nvPr>
        </p:nvSpPr>
        <p:spPr>
          <a:xfrm>
            <a:off x="457200" y="1600200"/>
            <a:ext cx="4124444" cy="4525963"/>
          </a:xfrm>
        </p:spPr>
        <p:txBody>
          <a:bodyPr>
            <a:normAutofit fontScale="92500"/>
          </a:bodyPr>
          <a:lstStyle/>
          <a:p>
            <a:r>
              <a:rPr lang="en-US" dirty="0" smtClean="0"/>
              <a:t>Detects the transmission spectrum for optical pumping lasers after the cell</a:t>
            </a:r>
          </a:p>
          <a:p>
            <a:r>
              <a:rPr lang="en-US" dirty="0" smtClean="0"/>
              <a:t>This is connected to the network USB hub and to the PC which hosts its proprietary software </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56</a:t>
            </a:fld>
            <a:endParaRPr lang="en-US"/>
          </a:p>
        </p:txBody>
      </p:sp>
      <p:pic>
        <p:nvPicPr>
          <p:cNvPr id="7" name="Picture 6"/>
          <p:cNvPicPr>
            <a:picLocks noChangeAspect="1"/>
          </p:cNvPicPr>
          <p:nvPr/>
        </p:nvPicPr>
        <p:blipFill>
          <a:blip r:embed="rId2"/>
          <a:stretch>
            <a:fillRect/>
          </a:stretch>
        </p:blipFill>
        <p:spPr>
          <a:xfrm>
            <a:off x="4820087" y="1875489"/>
            <a:ext cx="3866713" cy="3866713"/>
          </a:xfrm>
          <a:prstGeom prst="rect">
            <a:avLst/>
          </a:prstGeom>
        </p:spPr>
      </p:pic>
    </p:spTree>
    <p:extLst>
      <p:ext uri="{BB962C8B-B14F-4D97-AF65-F5344CB8AC3E}">
        <p14:creationId xmlns:p14="http://schemas.microsoft.com/office/powerpoint/2010/main" val="2702477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Reference cell and Cooling Jets &amp; Target Ladder</a:t>
            </a:r>
          </a:p>
        </p:txBody>
      </p:sp>
      <p:sp>
        <p:nvSpPr>
          <p:cNvPr id="3" name="Content Placeholder 2"/>
          <p:cNvSpPr>
            <a:spLocks noGrp="1"/>
          </p:cNvSpPr>
          <p:nvPr>
            <p:ph idx="1"/>
          </p:nvPr>
        </p:nvSpPr>
        <p:spPr/>
        <p:txBody>
          <a:bodyPr/>
          <a:lstStyle/>
          <a:p>
            <a:r>
              <a:rPr lang="en-US" dirty="0" smtClean="0"/>
              <a:t>Reference cell and cooling jets are </a:t>
            </a:r>
            <a:r>
              <a:rPr lang="en-US" dirty="0"/>
              <a:t>b</a:t>
            </a:r>
            <a:r>
              <a:rPr lang="en-US" dirty="0" smtClean="0"/>
              <a:t>eing taken care of by Todd </a:t>
            </a:r>
            <a:r>
              <a:rPr lang="en-US" dirty="0" err="1" smtClean="0"/>
              <a:t>Averett</a:t>
            </a:r>
            <a:endParaRPr lang="en-US" dirty="0" smtClean="0"/>
          </a:p>
          <a:p>
            <a:r>
              <a:rPr lang="en-US" dirty="0" smtClean="0"/>
              <a:t>Target ladder being taken care of by Jack Segal</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57</a:t>
            </a:fld>
            <a:endParaRPr lang="en-US"/>
          </a:p>
        </p:txBody>
      </p:sp>
    </p:spTree>
    <p:extLst>
      <p:ext uri="{BB962C8B-B14F-4D97-AF65-F5344CB8AC3E}">
        <p14:creationId xmlns:p14="http://schemas.microsoft.com/office/powerpoint/2010/main" val="1017189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Airflow meter</a:t>
            </a:r>
            <a:endParaRPr lang="en-US" dirty="0"/>
          </a:p>
        </p:txBody>
      </p:sp>
      <p:sp>
        <p:nvSpPr>
          <p:cNvPr id="3" name="Content Placeholder 2"/>
          <p:cNvSpPr>
            <a:spLocks noGrp="1"/>
          </p:cNvSpPr>
          <p:nvPr>
            <p:ph idx="1"/>
          </p:nvPr>
        </p:nvSpPr>
        <p:spPr>
          <a:xfrm>
            <a:off x="457200" y="1600200"/>
            <a:ext cx="4704688" cy="4525963"/>
          </a:xfrm>
        </p:spPr>
        <p:txBody>
          <a:bodyPr>
            <a:normAutofit fontScale="92500" lnSpcReduction="20000"/>
          </a:bodyPr>
          <a:lstStyle/>
          <a:p>
            <a:r>
              <a:rPr lang="en-US" dirty="0" err="1" smtClean="0"/>
              <a:t>Junhao</a:t>
            </a:r>
            <a:r>
              <a:rPr lang="en-US" dirty="0" smtClean="0"/>
              <a:t> has some pictures of the air flow meter</a:t>
            </a:r>
          </a:p>
          <a:p>
            <a:r>
              <a:rPr lang="en-US" dirty="0" smtClean="0"/>
              <a:t>Todd </a:t>
            </a:r>
            <a:r>
              <a:rPr lang="en-US" dirty="0" err="1" smtClean="0"/>
              <a:t>Averett</a:t>
            </a:r>
            <a:r>
              <a:rPr lang="en-US" dirty="0" smtClean="0"/>
              <a:t> is dealing with them</a:t>
            </a:r>
          </a:p>
          <a:p>
            <a:r>
              <a:rPr lang="en-US" dirty="0" smtClean="0">
                <a:solidFill>
                  <a:srgbClr val="FF0000"/>
                </a:solidFill>
              </a:rPr>
              <a:t>We need to monitor the flow rate of the cooling jet airflow through connections in the back panel. We are not sure what kind of connection is it yet..  </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258893E-28ED-2D47-8DD9-E455AD685131}" type="slidenum">
              <a:rPr lang="en-US" smtClean="0"/>
              <a:t>58</a:t>
            </a:fld>
            <a:endParaRPr lang="en-US" dirty="0"/>
          </a:p>
        </p:txBody>
      </p:sp>
      <p:pic>
        <p:nvPicPr>
          <p:cNvPr id="8" name="Picture 7" descr="IMG_1526.jpg"/>
          <p:cNvPicPr>
            <a:picLocks noChangeAspect="1"/>
          </p:cNvPicPr>
          <p:nvPr/>
        </p:nvPicPr>
        <p:blipFill rotWithShape="1">
          <a:blip r:embed="rId2">
            <a:extLst>
              <a:ext uri="{28A0092B-C50C-407E-A947-70E740481C1C}">
                <a14:useLocalDpi xmlns:a14="http://schemas.microsoft.com/office/drawing/2010/main" val="0"/>
              </a:ext>
            </a:extLst>
          </a:blip>
          <a:srcRect t="21693" r="53907" b="19530"/>
          <a:stretch/>
        </p:blipFill>
        <p:spPr>
          <a:xfrm rot="5400000">
            <a:off x="4994236" y="1682523"/>
            <a:ext cx="3774886" cy="3610241"/>
          </a:xfrm>
          <a:prstGeom prst="rect">
            <a:avLst/>
          </a:prstGeom>
        </p:spPr>
      </p:pic>
    </p:spTree>
    <p:extLst>
      <p:ext uri="{BB962C8B-B14F-4D97-AF65-F5344CB8AC3E}">
        <p14:creationId xmlns:p14="http://schemas.microsoft.com/office/powerpoint/2010/main" val="743559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cell pressure</a:t>
            </a:r>
            <a:endParaRPr lang="en-US" dirty="0"/>
          </a:p>
        </p:txBody>
      </p:sp>
      <p:sp>
        <p:nvSpPr>
          <p:cNvPr id="3" name="Content Placeholder 2"/>
          <p:cNvSpPr>
            <a:spLocks noGrp="1"/>
          </p:cNvSpPr>
          <p:nvPr>
            <p:ph idx="1"/>
          </p:nvPr>
        </p:nvSpPr>
        <p:spPr>
          <a:xfrm>
            <a:off x="457200" y="1600200"/>
            <a:ext cx="3446260" cy="4525963"/>
          </a:xfrm>
        </p:spPr>
        <p:txBody>
          <a:bodyPr>
            <a:normAutofit fontScale="92500" lnSpcReduction="20000"/>
          </a:bodyPr>
          <a:lstStyle/>
          <a:p>
            <a:r>
              <a:rPr lang="en-US" dirty="0" smtClean="0"/>
              <a:t>There are many components to the reference cell</a:t>
            </a:r>
          </a:p>
          <a:p>
            <a:r>
              <a:rPr lang="en-US" dirty="0" smtClean="0"/>
              <a:t>From a slow controls point of view, we only need to monitor (</a:t>
            </a:r>
            <a:r>
              <a:rPr lang="en-US" dirty="0" smtClean="0">
                <a:solidFill>
                  <a:srgbClr val="FF0000"/>
                </a:solidFill>
              </a:rPr>
              <a:t>one or two analog signals?</a:t>
            </a:r>
            <a:r>
              <a:rPr lang="en-US" dirty="0" smtClean="0"/>
              <a:t>) coming out of the control box</a:t>
            </a: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59</a:t>
            </a:fld>
            <a:endParaRPr lang="en-US"/>
          </a:p>
        </p:txBody>
      </p:sp>
      <p:pic>
        <p:nvPicPr>
          <p:cNvPr id="5" name="Picture 4" descr="Screen Shot 2019-08-08 at 3.4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512" y="1600200"/>
            <a:ext cx="4708493" cy="4772492"/>
          </a:xfrm>
          <a:prstGeom prst="rect">
            <a:avLst/>
          </a:prstGeom>
        </p:spPr>
      </p:pic>
      <p:cxnSp>
        <p:nvCxnSpPr>
          <p:cNvPr id="7" name="Straight Arrow Connector 6"/>
          <p:cNvCxnSpPr/>
          <p:nvPr/>
        </p:nvCxnSpPr>
        <p:spPr>
          <a:xfrm flipV="1">
            <a:off x="3344158" y="4345779"/>
            <a:ext cx="2167294" cy="174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74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sweep trigger</a:t>
            </a:r>
          </a:p>
        </p:txBody>
      </p:sp>
      <p:sp>
        <p:nvSpPr>
          <p:cNvPr id="3" name="Content Placeholder 2"/>
          <p:cNvSpPr>
            <a:spLocks noGrp="1"/>
          </p:cNvSpPr>
          <p:nvPr>
            <p:ph idx="1"/>
          </p:nvPr>
        </p:nvSpPr>
        <p:spPr>
          <a:xfrm>
            <a:off x="457200" y="1600200"/>
            <a:ext cx="3236522" cy="4525963"/>
          </a:xfrm>
        </p:spPr>
        <p:txBody>
          <a:bodyPr>
            <a:normAutofit fontScale="92500"/>
          </a:bodyPr>
          <a:lstStyle/>
          <a:p>
            <a:r>
              <a:rPr lang="en-US" dirty="0"/>
              <a:t>One device 80 GP1B#2 is connected to two of the DS345 field sweeps</a:t>
            </a:r>
          </a:p>
          <a:p>
            <a:r>
              <a:rPr lang="en-US" dirty="0"/>
              <a:t>No need to read this back</a:t>
            </a:r>
          </a:p>
          <a:p>
            <a:r>
              <a:rPr lang="en-US" dirty="0"/>
              <a:t>Trigger remotely??</a:t>
            </a:r>
          </a:p>
        </p:txBody>
      </p:sp>
      <p:pic>
        <p:nvPicPr>
          <p:cNvPr id="4" name="Picture 3" descr="IMG_25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097" y="1600200"/>
            <a:ext cx="4415703" cy="3311777"/>
          </a:xfrm>
          <a:prstGeom prst="rect">
            <a:avLst/>
          </a:prstGeom>
        </p:spPr>
      </p:pic>
      <p:pic>
        <p:nvPicPr>
          <p:cNvPr id="5" name="Picture 4">
            <a:extLst>
              <a:ext uri="{FF2B5EF4-FFF2-40B4-BE49-F238E27FC236}">
                <a16:creationId xmlns:a16="http://schemas.microsoft.com/office/drawing/2014/main" id="{610B57BB-764D-1A4D-87D4-E58AC30F5058}"/>
              </a:ext>
            </a:extLst>
          </p:cNvPr>
          <p:cNvPicPr>
            <a:picLocks noChangeAspect="1"/>
          </p:cNvPicPr>
          <p:nvPr/>
        </p:nvPicPr>
        <p:blipFill>
          <a:blip r:embed="rId3"/>
          <a:stretch>
            <a:fillRect/>
          </a:stretch>
        </p:blipFill>
        <p:spPr>
          <a:xfrm>
            <a:off x="3353522" y="4022725"/>
            <a:ext cx="1835150" cy="2470150"/>
          </a:xfrm>
          <a:prstGeom prst="rect">
            <a:avLst/>
          </a:prstGeom>
        </p:spPr>
      </p:pic>
      <p:cxnSp>
        <p:nvCxnSpPr>
          <p:cNvPr id="6" name="Straight Arrow Connector 5">
            <a:extLst>
              <a:ext uri="{FF2B5EF4-FFF2-40B4-BE49-F238E27FC236}">
                <a16:creationId xmlns:a16="http://schemas.microsoft.com/office/drawing/2014/main" id="{220C3362-633B-FF42-8A4C-C2D1AD673F74}"/>
              </a:ext>
            </a:extLst>
          </p:cNvPr>
          <p:cNvCxnSpPr>
            <a:cxnSpLocks/>
          </p:cNvCxnSpPr>
          <p:nvPr/>
        </p:nvCxnSpPr>
        <p:spPr>
          <a:xfrm>
            <a:off x="2343807" y="5391807"/>
            <a:ext cx="1927290" cy="105103"/>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7" name="Slide Number Placeholder 6"/>
          <p:cNvSpPr>
            <a:spLocks noGrp="1"/>
          </p:cNvSpPr>
          <p:nvPr>
            <p:ph type="sldNum" sz="quarter" idx="12"/>
          </p:nvPr>
        </p:nvSpPr>
        <p:spPr/>
        <p:txBody>
          <a:bodyPr/>
          <a:lstStyle/>
          <a:p>
            <a:fld id="{A258893E-28ED-2D47-8DD9-E455AD685131}" type="slidenum">
              <a:rPr lang="en-US" smtClean="0"/>
              <a:t>6</a:t>
            </a:fld>
            <a:endParaRPr lang="en-US"/>
          </a:p>
        </p:txBody>
      </p:sp>
    </p:spTree>
    <p:extLst>
      <p:ext uri="{BB962C8B-B14F-4D97-AF65-F5344CB8AC3E}">
        <p14:creationId xmlns:p14="http://schemas.microsoft.com/office/powerpoint/2010/main" val="2527401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Target ladder stepper motor controller</a:t>
            </a:r>
            <a:endParaRPr lang="en-US" dirty="0"/>
          </a:p>
        </p:txBody>
      </p:sp>
      <p:sp>
        <p:nvSpPr>
          <p:cNvPr id="3" name="Content Placeholder 2"/>
          <p:cNvSpPr>
            <a:spLocks noGrp="1"/>
          </p:cNvSpPr>
          <p:nvPr>
            <p:ph idx="1"/>
          </p:nvPr>
        </p:nvSpPr>
        <p:spPr>
          <a:xfrm>
            <a:off x="457200" y="1600200"/>
            <a:ext cx="3376347" cy="4525963"/>
          </a:xfrm>
        </p:spPr>
        <p:txBody>
          <a:bodyPr/>
          <a:lstStyle/>
          <a:p>
            <a:r>
              <a:rPr lang="en-US" dirty="0" smtClean="0">
                <a:solidFill>
                  <a:srgbClr val="FF0000"/>
                </a:solidFill>
              </a:rPr>
              <a:t>Jack Segal is in charge of this equipment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258893E-28ED-2D47-8DD9-E455AD685131}" type="slidenum">
              <a:rPr lang="en-US" smtClean="0"/>
              <a:t>60</a:t>
            </a:fld>
            <a:endParaRPr lang="en-US"/>
          </a:p>
        </p:txBody>
      </p:sp>
      <p:sp>
        <p:nvSpPr>
          <p:cNvPr id="5" name="Frame 4"/>
          <p:cNvSpPr/>
          <p:nvPr/>
        </p:nvSpPr>
        <p:spPr>
          <a:xfrm>
            <a:off x="4998759" y="2050555"/>
            <a:ext cx="3250941" cy="4075608"/>
          </a:xfrm>
          <a:prstGeom prst="frame">
            <a:avLst>
              <a:gd name="adj1" fmla="val 35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965884" y="3693329"/>
            <a:ext cx="1412992" cy="369332"/>
          </a:xfrm>
          <a:prstGeom prst="rect">
            <a:avLst/>
          </a:prstGeom>
          <a:noFill/>
        </p:spPr>
        <p:txBody>
          <a:bodyPr wrap="none" rtlCol="0">
            <a:spAutoFit/>
          </a:bodyPr>
          <a:lstStyle/>
          <a:p>
            <a:r>
              <a:rPr lang="en-US" dirty="0" smtClean="0"/>
              <a:t>NO PICTURE!</a:t>
            </a:r>
            <a:endParaRPr lang="en-US" dirty="0"/>
          </a:p>
        </p:txBody>
      </p:sp>
    </p:spTree>
    <p:extLst>
      <p:ext uri="{BB962C8B-B14F-4D97-AF65-F5344CB8AC3E}">
        <p14:creationId xmlns:p14="http://schemas.microsoft.com/office/powerpoint/2010/main" val="2395187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58893E-28ED-2D47-8DD9-E455AD685131}" type="slidenum">
              <a:rPr lang="en-US" smtClean="0"/>
              <a:t>61</a:t>
            </a:fld>
            <a:endParaRPr lang="en-US"/>
          </a:p>
        </p:txBody>
      </p:sp>
    </p:spTree>
    <p:extLst>
      <p:ext uri="{BB962C8B-B14F-4D97-AF65-F5344CB8AC3E}">
        <p14:creationId xmlns:p14="http://schemas.microsoft.com/office/powerpoint/2010/main" val="1867770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GPIB TO PC connection</a:t>
            </a:r>
            <a:endParaRPr lang="en-US" dirty="0"/>
          </a:p>
        </p:txBody>
      </p:sp>
      <p:sp>
        <p:nvSpPr>
          <p:cNvPr id="3" name="Content Placeholder 2"/>
          <p:cNvSpPr>
            <a:spLocks noGrp="1"/>
          </p:cNvSpPr>
          <p:nvPr>
            <p:ph idx="1"/>
          </p:nvPr>
        </p:nvSpPr>
        <p:spPr>
          <a:xfrm>
            <a:off x="457200" y="1600200"/>
            <a:ext cx="3341578" cy="4525963"/>
          </a:xfrm>
        </p:spPr>
        <p:txBody>
          <a:bodyPr/>
          <a:lstStyle/>
          <a:p>
            <a:r>
              <a:rPr lang="en-US" dirty="0" smtClean="0"/>
              <a:t>GPIB cable connects to PCIE-GPIB</a:t>
            </a:r>
            <a:endParaRPr lang="en-US" dirty="0"/>
          </a:p>
        </p:txBody>
      </p:sp>
      <p:pic>
        <p:nvPicPr>
          <p:cNvPr id="4" name="Picture 3" descr="IMG_2666.jpg"/>
          <p:cNvPicPr>
            <a:picLocks noChangeAspect="1"/>
          </p:cNvPicPr>
          <p:nvPr/>
        </p:nvPicPr>
        <p:blipFill rotWithShape="1">
          <a:blip r:embed="rId2">
            <a:extLst>
              <a:ext uri="{28A0092B-C50C-407E-A947-70E740481C1C}">
                <a14:useLocalDpi xmlns:a14="http://schemas.microsoft.com/office/drawing/2010/main" val="0"/>
              </a:ext>
            </a:extLst>
          </a:blip>
          <a:srcRect l="28406" r="22741"/>
          <a:stretch/>
        </p:blipFill>
        <p:spPr>
          <a:xfrm>
            <a:off x="5476496" y="1600200"/>
            <a:ext cx="2190598" cy="3363006"/>
          </a:xfrm>
          <a:prstGeom prst="rect">
            <a:avLst/>
          </a:prstGeom>
        </p:spPr>
      </p:pic>
      <p:sp>
        <p:nvSpPr>
          <p:cNvPr id="5" name="TextBox 4"/>
          <p:cNvSpPr txBox="1"/>
          <p:nvPr/>
        </p:nvSpPr>
        <p:spPr>
          <a:xfrm>
            <a:off x="7901984" y="3336235"/>
            <a:ext cx="1043876" cy="369332"/>
          </a:xfrm>
          <a:prstGeom prst="rect">
            <a:avLst/>
          </a:prstGeom>
          <a:noFill/>
        </p:spPr>
        <p:txBody>
          <a:bodyPr wrap="none" rtlCol="0">
            <a:spAutoFit/>
          </a:bodyPr>
          <a:lstStyle/>
          <a:p>
            <a:r>
              <a:rPr lang="en-US" dirty="0" smtClean="0"/>
              <a:t>PCIE part</a:t>
            </a:r>
            <a:endParaRPr lang="en-US" dirty="0"/>
          </a:p>
        </p:txBody>
      </p:sp>
      <p:cxnSp>
        <p:nvCxnSpPr>
          <p:cNvPr id="7" name="Straight Arrow Connector 6"/>
          <p:cNvCxnSpPr/>
          <p:nvPr/>
        </p:nvCxnSpPr>
        <p:spPr>
          <a:xfrm flipH="1" flipV="1">
            <a:off x="7445704" y="2608251"/>
            <a:ext cx="792344" cy="7239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35798" y="5244645"/>
            <a:ext cx="1075084" cy="369332"/>
          </a:xfrm>
          <a:prstGeom prst="rect">
            <a:avLst/>
          </a:prstGeom>
          <a:noFill/>
        </p:spPr>
        <p:txBody>
          <a:bodyPr wrap="none" rtlCol="0">
            <a:spAutoFit/>
          </a:bodyPr>
          <a:lstStyle/>
          <a:p>
            <a:r>
              <a:rPr lang="en-US" dirty="0" smtClean="0"/>
              <a:t>GPIB part</a:t>
            </a:r>
            <a:endParaRPr lang="en-US" dirty="0"/>
          </a:p>
        </p:txBody>
      </p:sp>
      <p:cxnSp>
        <p:nvCxnSpPr>
          <p:cNvPr id="11" name="Straight Arrow Connector 10"/>
          <p:cNvCxnSpPr>
            <a:stCxn id="10" idx="0"/>
          </p:cNvCxnSpPr>
          <p:nvPr/>
        </p:nvCxnSpPr>
        <p:spPr>
          <a:xfrm flipH="1" flipV="1">
            <a:off x="6479501" y="4765210"/>
            <a:ext cx="93839" cy="479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12"/>
          </p:nvPr>
        </p:nvSpPr>
        <p:spPr/>
        <p:txBody>
          <a:bodyPr/>
          <a:lstStyle/>
          <a:p>
            <a:fld id="{A258893E-28ED-2D47-8DD9-E455AD685131}" type="slidenum">
              <a:rPr lang="en-US" smtClean="0"/>
              <a:t>62</a:t>
            </a:fld>
            <a:endParaRPr lang="en-US"/>
          </a:p>
        </p:txBody>
      </p:sp>
    </p:spTree>
    <p:extLst>
      <p:ext uri="{BB962C8B-B14F-4D97-AF65-F5344CB8AC3E}">
        <p14:creationId xmlns:p14="http://schemas.microsoft.com/office/powerpoint/2010/main" val="2944674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changes since previous experiment?</a:t>
            </a:r>
            <a:endParaRPr lang="en-US" dirty="0"/>
          </a:p>
        </p:txBody>
      </p:sp>
      <p:sp>
        <p:nvSpPr>
          <p:cNvPr id="3" name="Content Placeholder 2"/>
          <p:cNvSpPr>
            <a:spLocks noGrp="1"/>
          </p:cNvSpPr>
          <p:nvPr>
            <p:ph idx="1"/>
          </p:nvPr>
        </p:nvSpPr>
        <p:spPr/>
        <p:txBody>
          <a:bodyPr/>
          <a:lstStyle/>
          <a:p>
            <a:r>
              <a:rPr lang="en-US" dirty="0" smtClean="0"/>
              <a:t>RTDs were readout using a module which was connected to a VME crate (for </a:t>
            </a:r>
            <a:r>
              <a:rPr lang="en-US" dirty="0" err="1"/>
              <a:t>T</a:t>
            </a:r>
            <a:r>
              <a:rPr lang="en-US" dirty="0" err="1" smtClean="0"/>
              <a:t>ransversity</a:t>
            </a:r>
            <a:r>
              <a:rPr lang="en-US" dirty="0" smtClean="0"/>
              <a:t>)</a:t>
            </a:r>
          </a:p>
          <a:p>
            <a:r>
              <a:rPr lang="en-US" dirty="0" smtClean="0"/>
              <a:t>For this experiment, the module (not tested yet!) is the same but the option to readout the module (VME??) is still being considered</a:t>
            </a:r>
          </a:p>
          <a:p>
            <a:pPr marL="0" indent="0">
              <a:buNone/>
            </a:pPr>
            <a:endParaRPr lang="en-US" dirty="0"/>
          </a:p>
        </p:txBody>
      </p:sp>
      <p:sp>
        <p:nvSpPr>
          <p:cNvPr id="4" name="Slide Number Placeholder 3"/>
          <p:cNvSpPr>
            <a:spLocks noGrp="1"/>
          </p:cNvSpPr>
          <p:nvPr>
            <p:ph type="sldNum" sz="quarter" idx="12"/>
          </p:nvPr>
        </p:nvSpPr>
        <p:spPr/>
        <p:txBody>
          <a:bodyPr/>
          <a:lstStyle/>
          <a:p>
            <a:fld id="{A258893E-28ED-2D47-8DD9-E455AD685131}" type="slidenum">
              <a:rPr lang="en-US" smtClean="0"/>
              <a:t>63</a:t>
            </a:fld>
            <a:endParaRPr lang="en-US"/>
          </a:p>
        </p:txBody>
      </p:sp>
    </p:spTree>
    <p:extLst>
      <p:ext uri="{BB962C8B-B14F-4D97-AF65-F5344CB8AC3E}">
        <p14:creationId xmlns:p14="http://schemas.microsoft.com/office/powerpoint/2010/main" val="391644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coil</a:t>
            </a:r>
          </a:p>
        </p:txBody>
      </p:sp>
      <p:sp>
        <p:nvSpPr>
          <p:cNvPr id="3" name="Content Placeholder 2"/>
          <p:cNvSpPr>
            <a:spLocks noGrp="1"/>
          </p:cNvSpPr>
          <p:nvPr>
            <p:ph idx="1"/>
          </p:nvPr>
        </p:nvSpPr>
        <p:spPr>
          <a:xfrm>
            <a:off x="457200" y="1600200"/>
            <a:ext cx="2525742" cy="4525963"/>
          </a:xfrm>
        </p:spPr>
        <p:txBody>
          <a:bodyPr/>
          <a:lstStyle/>
          <a:p>
            <a:r>
              <a:rPr lang="en-US" dirty="0"/>
              <a:t>This takes two types of power supplies</a:t>
            </a:r>
          </a:p>
          <a:p>
            <a:pPr lvl="1"/>
            <a:r>
              <a:rPr lang="en-US" dirty="0"/>
              <a:t>2 BK precision</a:t>
            </a:r>
          </a:p>
          <a:p>
            <a:pPr lvl="1"/>
            <a:r>
              <a:rPr lang="en-US" dirty="0"/>
              <a:t>2 Keysight</a:t>
            </a:r>
          </a:p>
          <a:p>
            <a:pPr lvl="1"/>
            <a:endParaRPr lang="en-US" dirty="0"/>
          </a:p>
        </p:txBody>
      </p:sp>
      <p:pic>
        <p:nvPicPr>
          <p:cNvPr id="4" name="Picture 3" descr="IMG_25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942" y="1600200"/>
            <a:ext cx="2775304" cy="2081478"/>
          </a:xfrm>
          <a:prstGeom prst="rect">
            <a:avLst/>
          </a:prstGeom>
        </p:spPr>
      </p:pic>
      <p:pic>
        <p:nvPicPr>
          <p:cNvPr id="5" name="Picture 4" descr="IMG_2580.jpg"/>
          <p:cNvPicPr>
            <a:picLocks noChangeAspect="1"/>
          </p:cNvPicPr>
          <p:nvPr/>
        </p:nvPicPr>
        <p:blipFill rotWithShape="1">
          <a:blip r:embed="rId3">
            <a:extLst>
              <a:ext uri="{28A0092B-C50C-407E-A947-70E740481C1C}">
                <a14:useLocalDpi xmlns:a14="http://schemas.microsoft.com/office/drawing/2010/main" val="0"/>
              </a:ext>
            </a:extLst>
          </a:blip>
          <a:srcRect l="7008" t="12912"/>
          <a:stretch/>
        </p:blipFill>
        <p:spPr>
          <a:xfrm>
            <a:off x="5854327" y="1600200"/>
            <a:ext cx="2963414" cy="2081478"/>
          </a:xfrm>
          <a:prstGeom prst="rect">
            <a:avLst/>
          </a:prstGeom>
        </p:spPr>
      </p:pic>
      <p:pic>
        <p:nvPicPr>
          <p:cNvPr id="6" name="Picture 5" descr="IMG_2581.jpg"/>
          <p:cNvPicPr>
            <a:picLocks noChangeAspect="1"/>
          </p:cNvPicPr>
          <p:nvPr/>
        </p:nvPicPr>
        <p:blipFill rotWithShape="1">
          <a:blip r:embed="rId4">
            <a:extLst>
              <a:ext uri="{28A0092B-C50C-407E-A947-70E740481C1C}">
                <a14:useLocalDpi xmlns:a14="http://schemas.microsoft.com/office/drawing/2010/main" val="0"/>
              </a:ext>
            </a:extLst>
          </a:blip>
          <a:srcRect l="8283" t="20671" b="20323"/>
          <a:stretch/>
        </p:blipFill>
        <p:spPr>
          <a:xfrm>
            <a:off x="2982942" y="3929534"/>
            <a:ext cx="2789820" cy="1346116"/>
          </a:xfrm>
          <a:prstGeom prst="rect">
            <a:avLst/>
          </a:prstGeom>
        </p:spPr>
      </p:pic>
      <p:pic>
        <p:nvPicPr>
          <p:cNvPr id="7" name="Picture 6" descr="IMG_258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728" y="3929534"/>
            <a:ext cx="2734072" cy="2050554"/>
          </a:xfrm>
          <a:prstGeom prst="rect">
            <a:avLst/>
          </a:prstGeom>
        </p:spPr>
      </p:pic>
      <p:sp>
        <p:nvSpPr>
          <p:cNvPr id="8" name="Slide Number Placeholder 7"/>
          <p:cNvSpPr>
            <a:spLocks noGrp="1"/>
          </p:cNvSpPr>
          <p:nvPr>
            <p:ph type="sldNum" sz="quarter" idx="12"/>
          </p:nvPr>
        </p:nvSpPr>
        <p:spPr/>
        <p:txBody>
          <a:bodyPr/>
          <a:lstStyle/>
          <a:p>
            <a:fld id="{A258893E-28ED-2D47-8DD9-E455AD685131}" type="slidenum">
              <a:rPr lang="en-US" smtClean="0"/>
              <a:t>7</a:t>
            </a:fld>
            <a:endParaRPr lang="en-US"/>
          </a:p>
        </p:txBody>
      </p:sp>
    </p:spTree>
    <p:extLst>
      <p:ext uri="{BB962C8B-B14F-4D97-AF65-F5344CB8AC3E}">
        <p14:creationId xmlns:p14="http://schemas.microsoft.com/office/powerpoint/2010/main" val="252740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Circuit diagram</a:t>
            </a:r>
          </a:p>
        </p:txBody>
      </p:sp>
      <p:sp>
        <p:nvSpPr>
          <p:cNvPr id="4" name="Rectangle 3"/>
          <p:cNvSpPr/>
          <p:nvPr/>
        </p:nvSpPr>
        <p:spPr>
          <a:xfrm>
            <a:off x="803996" y="2190364"/>
            <a:ext cx="1817731" cy="11883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Power supply Keysight</a:t>
            </a:r>
          </a:p>
        </p:txBody>
      </p:sp>
      <p:sp>
        <p:nvSpPr>
          <p:cNvPr id="6" name="Rectangle 5"/>
          <p:cNvSpPr/>
          <p:nvPr/>
        </p:nvSpPr>
        <p:spPr>
          <a:xfrm>
            <a:off x="803996" y="4276811"/>
            <a:ext cx="1817731" cy="11883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Power supply B.K.</a:t>
            </a:r>
          </a:p>
        </p:txBody>
      </p:sp>
      <p:sp>
        <p:nvSpPr>
          <p:cNvPr id="7" name="TextBox 6"/>
          <p:cNvSpPr txBox="1"/>
          <p:nvPr/>
        </p:nvSpPr>
        <p:spPr>
          <a:xfrm>
            <a:off x="1165212" y="5500153"/>
            <a:ext cx="1441508" cy="369332"/>
          </a:xfrm>
          <a:prstGeom prst="rect">
            <a:avLst/>
          </a:prstGeom>
          <a:noFill/>
        </p:spPr>
        <p:txBody>
          <a:bodyPr wrap="none" rtlCol="0">
            <a:spAutoFit/>
          </a:bodyPr>
          <a:lstStyle/>
          <a:p>
            <a:r>
              <a:rPr lang="en-US" dirty="0"/>
              <a:t>2 USB outlets</a:t>
            </a:r>
          </a:p>
        </p:txBody>
      </p:sp>
      <p:sp>
        <p:nvSpPr>
          <p:cNvPr id="8" name="TextBox 7"/>
          <p:cNvSpPr txBox="1"/>
          <p:nvPr/>
        </p:nvSpPr>
        <p:spPr>
          <a:xfrm>
            <a:off x="1188516" y="3565170"/>
            <a:ext cx="802436" cy="369332"/>
          </a:xfrm>
          <a:prstGeom prst="rect">
            <a:avLst/>
          </a:prstGeom>
          <a:noFill/>
        </p:spPr>
        <p:txBody>
          <a:bodyPr wrap="none" rtlCol="0">
            <a:spAutoFit/>
          </a:bodyPr>
          <a:lstStyle/>
          <a:p>
            <a:r>
              <a:rPr lang="en-US" dirty="0"/>
              <a:t>2 GPIB</a:t>
            </a:r>
          </a:p>
        </p:txBody>
      </p:sp>
      <p:cxnSp>
        <p:nvCxnSpPr>
          <p:cNvPr id="10" name="Straight Arrow Connector 9"/>
          <p:cNvCxnSpPr>
            <a:stCxn id="4" idx="3"/>
          </p:cNvCxnSpPr>
          <p:nvPr/>
        </p:nvCxnSpPr>
        <p:spPr>
          <a:xfrm>
            <a:off x="2621727" y="2784559"/>
            <a:ext cx="10952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621727" y="4894307"/>
            <a:ext cx="10952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06720" y="2784559"/>
            <a:ext cx="1006894" cy="369332"/>
          </a:xfrm>
          <a:prstGeom prst="rect">
            <a:avLst/>
          </a:prstGeom>
          <a:noFill/>
        </p:spPr>
        <p:txBody>
          <a:bodyPr wrap="none" rtlCol="0">
            <a:spAutoFit/>
          </a:bodyPr>
          <a:lstStyle/>
          <a:p>
            <a:r>
              <a:rPr lang="en-US" dirty="0" err="1"/>
              <a:t>ethernet</a:t>
            </a:r>
            <a:endParaRPr lang="en-US" dirty="0"/>
          </a:p>
        </p:txBody>
      </p:sp>
      <p:sp>
        <p:nvSpPr>
          <p:cNvPr id="15" name="TextBox 14"/>
          <p:cNvSpPr txBox="1"/>
          <p:nvPr/>
        </p:nvSpPr>
        <p:spPr>
          <a:xfrm>
            <a:off x="2621727" y="4986577"/>
            <a:ext cx="1006894" cy="369332"/>
          </a:xfrm>
          <a:prstGeom prst="rect">
            <a:avLst/>
          </a:prstGeom>
          <a:noFill/>
        </p:spPr>
        <p:txBody>
          <a:bodyPr wrap="none" rtlCol="0">
            <a:spAutoFit/>
          </a:bodyPr>
          <a:lstStyle/>
          <a:p>
            <a:r>
              <a:rPr lang="en-US" dirty="0" err="1"/>
              <a:t>ethernet</a:t>
            </a:r>
            <a:endParaRPr lang="en-US" dirty="0"/>
          </a:p>
        </p:txBody>
      </p:sp>
      <p:pic>
        <p:nvPicPr>
          <p:cNvPr id="16" name="Picture 15" descr="IMG_2583.jpg"/>
          <p:cNvPicPr>
            <a:picLocks noChangeAspect="1"/>
          </p:cNvPicPr>
          <p:nvPr/>
        </p:nvPicPr>
        <p:blipFill rotWithShape="1">
          <a:blip r:embed="rId2">
            <a:extLst>
              <a:ext uri="{28A0092B-C50C-407E-A947-70E740481C1C}">
                <a14:useLocalDpi xmlns:a14="http://schemas.microsoft.com/office/drawing/2010/main" val="0"/>
              </a:ext>
            </a:extLst>
          </a:blip>
          <a:srcRect l="14400" t="22935" r="3663" b="14414"/>
          <a:stretch/>
        </p:blipFill>
        <p:spPr>
          <a:xfrm>
            <a:off x="3717026" y="2060247"/>
            <a:ext cx="2299173" cy="1318507"/>
          </a:xfrm>
          <a:prstGeom prst="rect">
            <a:avLst/>
          </a:prstGeom>
        </p:spPr>
      </p:pic>
      <p:sp>
        <p:nvSpPr>
          <p:cNvPr id="18" name="Trapezoid 17"/>
          <p:cNvSpPr/>
          <p:nvPr/>
        </p:nvSpPr>
        <p:spPr>
          <a:xfrm>
            <a:off x="6944662" y="5942417"/>
            <a:ext cx="1817731" cy="327162"/>
          </a:xfrm>
          <a:prstGeom prst="trapezoi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Trapezoid 18"/>
          <p:cNvSpPr/>
          <p:nvPr/>
        </p:nvSpPr>
        <p:spPr>
          <a:xfrm>
            <a:off x="7619562" y="5451674"/>
            <a:ext cx="396173" cy="327162"/>
          </a:xfrm>
          <a:prstGeom prst="trapezoi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Rectangle 20"/>
          <p:cNvSpPr/>
          <p:nvPr/>
        </p:nvSpPr>
        <p:spPr>
          <a:xfrm>
            <a:off x="6944662" y="4300112"/>
            <a:ext cx="1817731" cy="11883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Counting room PC</a:t>
            </a:r>
          </a:p>
        </p:txBody>
      </p:sp>
      <p:cxnSp>
        <p:nvCxnSpPr>
          <p:cNvPr id="22" name="Straight Arrow Connector 21"/>
          <p:cNvCxnSpPr>
            <a:endCxn id="26" idx="1"/>
          </p:cNvCxnSpPr>
          <p:nvPr/>
        </p:nvCxnSpPr>
        <p:spPr>
          <a:xfrm>
            <a:off x="6016199" y="2784559"/>
            <a:ext cx="626431" cy="58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Picture 23" descr="IMG_2584.jpg"/>
          <p:cNvPicPr>
            <a:picLocks noChangeAspect="1"/>
          </p:cNvPicPr>
          <p:nvPr/>
        </p:nvPicPr>
        <p:blipFill rotWithShape="1">
          <a:blip r:embed="rId3">
            <a:extLst>
              <a:ext uri="{28A0092B-C50C-407E-A947-70E740481C1C}">
                <a14:useLocalDpi xmlns:a14="http://schemas.microsoft.com/office/drawing/2010/main" val="0"/>
              </a:ext>
            </a:extLst>
          </a:blip>
          <a:srcRect l="18350" t="9343" b="19800"/>
          <a:stretch/>
        </p:blipFill>
        <p:spPr>
          <a:xfrm>
            <a:off x="3880156" y="4111481"/>
            <a:ext cx="2405525" cy="1565651"/>
          </a:xfrm>
          <a:prstGeom prst="rect">
            <a:avLst/>
          </a:prstGeom>
        </p:spPr>
      </p:pic>
      <p:sp>
        <p:nvSpPr>
          <p:cNvPr id="25" name="TextBox 24"/>
          <p:cNvSpPr txBox="1"/>
          <p:nvPr/>
        </p:nvSpPr>
        <p:spPr>
          <a:xfrm>
            <a:off x="4590935" y="5684819"/>
            <a:ext cx="980407" cy="369332"/>
          </a:xfrm>
          <a:prstGeom prst="rect">
            <a:avLst/>
          </a:prstGeom>
          <a:noFill/>
        </p:spPr>
        <p:txBody>
          <a:bodyPr wrap="none" rtlCol="0">
            <a:spAutoFit/>
          </a:bodyPr>
          <a:lstStyle/>
          <a:p>
            <a:r>
              <a:rPr lang="en-US" dirty="0"/>
              <a:t>USB hub</a:t>
            </a:r>
          </a:p>
        </p:txBody>
      </p:sp>
      <p:pic>
        <p:nvPicPr>
          <p:cNvPr id="26" name="Picture 25" descr="IMG_2584.jpg"/>
          <p:cNvPicPr>
            <a:picLocks noChangeAspect="1"/>
          </p:cNvPicPr>
          <p:nvPr/>
        </p:nvPicPr>
        <p:blipFill rotWithShape="1">
          <a:blip r:embed="rId3">
            <a:extLst>
              <a:ext uri="{28A0092B-C50C-407E-A947-70E740481C1C}">
                <a14:useLocalDpi xmlns:a14="http://schemas.microsoft.com/office/drawing/2010/main" val="0"/>
              </a:ext>
            </a:extLst>
          </a:blip>
          <a:srcRect l="18350" t="9343" b="19800"/>
          <a:stretch/>
        </p:blipFill>
        <p:spPr>
          <a:xfrm>
            <a:off x="6642630" y="2060247"/>
            <a:ext cx="2405525" cy="1565651"/>
          </a:xfrm>
          <a:prstGeom prst="rect">
            <a:avLst/>
          </a:prstGeom>
        </p:spPr>
      </p:pic>
      <p:cxnSp>
        <p:nvCxnSpPr>
          <p:cNvPr id="28" name="Straight Arrow Connector 27"/>
          <p:cNvCxnSpPr>
            <a:endCxn id="21" idx="0"/>
          </p:cNvCxnSpPr>
          <p:nvPr/>
        </p:nvCxnSpPr>
        <p:spPr>
          <a:xfrm>
            <a:off x="7702519" y="3626835"/>
            <a:ext cx="151009" cy="673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21" idx="1"/>
          </p:cNvCxnSpPr>
          <p:nvPr/>
        </p:nvCxnSpPr>
        <p:spPr>
          <a:xfrm flipV="1">
            <a:off x="6285681" y="4894307"/>
            <a:ext cx="658981" cy="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6EFF4A3-3DC7-B747-93DA-542DB1C97564}"/>
              </a:ext>
            </a:extLst>
          </p:cNvPr>
          <p:cNvSpPr txBox="1"/>
          <p:nvPr/>
        </p:nvSpPr>
        <p:spPr>
          <a:xfrm>
            <a:off x="2609311" y="3457769"/>
            <a:ext cx="968217" cy="369324"/>
          </a:xfrm>
          <a:prstGeom prst="rect">
            <a:avLst/>
          </a:prstGeom>
          <a:noFill/>
        </p:spPr>
        <p:txBody>
          <a:bodyPr wrap="square" rtlCol="0">
            <a:spAutoFit/>
          </a:bodyPr>
          <a:lstStyle/>
          <a:p>
            <a:r>
              <a:rPr lang="en-US" dirty="0">
                <a:highlight>
                  <a:srgbClr val="FFFF00"/>
                </a:highlight>
              </a:rPr>
              <a:t>GPIB</a:t>
            </a:r>
          </a:p>
        </p:txBody>
      </p:sp>
      <p:cxnSp>
        <p:nvCxnSpPr>
          <p:cNvPr id="23" name="Straight Arrow Connector 22">
            <a:extLst>
              <a:ext uri="{FF2B5EF4-FFF2-40B4-BE49-F238E27FC236}">
                <a16:creationId xmlns:a16="http://schemas.microsoft.com/office/drawing/2014/main" id="{B394FF09-4A79-1F47-9773-A06570F3C0E7}"/>
              </a:ext>
            </a:extLst>
          </p:cNvPr>
          <p:cNvCxnSpPr>
            <a:cxnSpLocks/>
          </p:cNvCxnSpPr>
          <p:nvPr/>
        </p:nvCxnSpPr>
        <p:spPr>
          <a:xfrm>
            <a:off x="6011855" y="3378754"/>
            <a:ext cx="932807" cy="979871"/>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1E2488E9-27EA-F641-A7BD-684706613EFE}"/>
              </a:ext>
            </a:extLst>
          </p:cNvPr>
          <p:cNvSpPr txBox="1"/>
          <p:nvPr/>
        </p:nvSpPr>
        <p:spPr>
          <a:xfrm>
            <a:off x="5471364" y="3642427"/>
            <a:ext cx="1006894" cy="369332"/>
          </a:xfrm>
          <a:prstGeom prst="rect">
            <a:avLst/>
          </a:prstGeom>
          <a:noFill/>
        </p:spPr>
        <p:txBody>
          <a:bodyPr wrap="none" rtlCol="0">
            <a:spAutoFit/>
          </a:bodyPr>
          <a:lstStyle/>
          <a:p>
            <a:r>
              <a:rPr lang="en-US" dirty="0" err="1">
                <a:highlight>
                  <a:srgbClr val="FFFF00"/>
                </a:highlight>
              </a:rPr>
              <a:t>ethernet</a:t>
            </a:r>
            <a:endParaRPr lang="en-US" dirty="0">
              <a:highlight>
                <a:srgbClr val="FFFF00"/>
              </a:highlight>
            </a:endParaRPr>
          </a:p>
        </p:txBody>
      </p:sp>
      <p:sp>
        <p:nvSpPr>
          <p:cNvPr id="29" name="TextBox 28">
            <a:extLst>
              <a:ext uri="{FF2B5EF4-FFF2-40B4-BE49-F238E27FC236}">
                <a16:creationId xmlns:a16="http://schemas.microsoft.com/office/drawing/2014/main" id="{6399E7C0-2559-3F4A-A82B-2003E8953218}"/>
              </a:ext>
            </a:extLst>
          </p:cNvPr>
          <p:cNvSpPr txBox="1"/>
          <p:nvPr/>
        </p:nvSpPr>
        <p:spPr>
          <a:xfrm>
            <a:off x="2784857" y="5398393"/>
            <a:ext cx="562975" cy="369332"/>
          </a:xfrm>
          <a:prstGeom prst="rect">
            <a:avLst/>
          </a:prstGeom>
          <a:noFill/>
        </p:spPr>
        <p:txBody>
          <a:bodyPr wrap="none" rtlCol="0">
            <a:spAutoFit/>
          </a:bodyPr>
          <a:lstStyle/>
          <a:p>
            <a:r>
              <a:rPr lang="en-US" dirty="0">
                <a:highlight>
                  <a:srgbClr val="FFFF00"/>
                </a:highlight>
              </a:rPr>
              <a:t>USB</a:t>
            </a:r>
          </a:p>
        </p:txBody>
      </p:sp>
      <p:sp>
        <p:nvSpPr>
          <p:cNvPr id="31" name="TextBox 30">
            <a:extLst>
              <a:ext uri="{FF2B5EF4-FFF2-40B4-BE49-F238E27FC236}">
                <a16:creationId xmlns:a16="http://schemas.microsoft.com/office/drawing/2014/main" id="{EFC5CC85-21B6-5D4A-8D34-337AD8C68991}"/>
              </a:ext>
            </a:extLst>
          </p:cNvPr>
          <p:cNvSpPr txBox="1"/>
          <p:nvPr/>
        </p:nvSpPr>
        <p:spPr>
          <a:xfrm>
            <a:off x="6139183" y="5611129"/>
            <a:ext cx="1006894" cy="369332"/>
          </a:xfrm>
          <a:prstGeom prst="rect">
            <a:avLst/>
          </a:prstGeom>
          <a:noFill/>
        </p:spPr>
        <p:txBody>
          <a:bodyPr wrap="none" rtlCol="0">
            <a:spAutoFit/>
          </a:bodyPr>
          <a:lstStyle/>
          <a:p>
            <a:r>
              <a:rPr lang="en-US" dirty="0" err="1">
                <a:highlight>
                  <a:srgbClr val="FFFF00"/>
                </a:highlight>
              </a:rPr>
              <a:t>ethernet</a:t>
            </a:r>
            <a:endParaRPr lang="en-US" dirty="0">
              <a:highlight>
                <a:srgbClr val="FFFF00"/>
              </a:highlight>
            </a:endParaRPr>
          </a:p>
        </p:txBody>
      </p:sp>
      <p:sp>
        <p:nvSpPr>
          <p:cNvPr id="5" name="Slide Number Placeholder 4"/>
          <p:cNvSpPr>
            <a:spLocks noGrp="1"/>
          </p:cNvSpPr>
          <p:nvPr>
            <p:ph type="sldNum" sz="quarter" idx="12"/>
          </p:nvPr>
        </p:nvSpPr>
        <p:spPr/>
        <p:txBody>
          <a:bodyPr/>
          <a:lstStyle/>
          <a:p>
            <a:fld id="{A258893E-28ED-2D47-8DD9-E455AD685131}" type="slidenum">
              <a:rPr lang="en-US" smtClean="0"/>
              <a:t>8</a:t>
            </a:fld>
            <a:endParaRPr lang="en-US"/>
          </a:p>
        </p:txBody>
      </p:sp>
    </p:spTree>
    <p:extLst>
      <p:ext uri="{BB962C8B-B14F-4D97-AF65-F5344CB8AC3E}">
        <p14:creationId xmlns:p14="http://schemas.microsoft.com/office/powerpoint/2010/main" val="252740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a:t>NMR</a:t>
            </a:r>
          </a:p>
        </p:txBody>
      </p:sp>
      <p:sp>
        <p:nvSpPr>
          <p:cNvPr id="4" name="Slide Number Placeholder 3"/>
          <p:cNvSpPr>
            <a:spLocks noGrp="1"/>
          </p:cNvSpPr>
          <p:nvPr>
            <p:ph type="sldNum" sz="quarter" idx="12"/>
          </p:nvPr>
        </p:nvSpPr>
        <p:spPr/>
        <p:txBody>
          <a:bodyPr/>
          <a:lstStyle/>
          <a:p>
            <a:fld id="{A258893E-28ED-2D47-8DD9-E455AD685131}" type="slidenum">
              <a:rPr lang="en-US" smtClean="0"/>
              <a:t>9</a:t>
            </a:fld>
            <a:endParaRPr lang="en-US"/>
          </a:p>
        </p:txBody>
      </p:sp>
    </p:spTree>
    <p:extLst>
      <p:ext uri="{BB962C8B-B14F-4D97-AF65-F5344CB8AC3E}">
        <p14:creationId xmlns:p14="http://schemas.microsoft.com/office/powerpoint/2010/main" val="887532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TotalTime>
  <Words>1619</Words>
  <Application>Microsoft Office PowerPoint</Application>
  <PresentationFormat>On-screen Show (4:3)</PresentationFormat>
  <Paragraphs>272</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Wingdings</vt:lpstr>
      <vt:lpstr>Office Theme</vt:lpstr>
      <vt:lpstr>Slow controls</vt:lpstr>
      <vt:lpstr>PowerPoint Presentation</vt:lpstr>
      <vt:lpstr>Main coil power supply</vt:lpstr>
      <vt:lpstr>Multimeter 3440A</vt:lpstr>
      <vt:lpstr>Field sweep</vt:lpstr>
      <vt:lpstr>Field sweep trigger</vt:lpstr>
      <vt:lpstr>Correction coil</vt:lpstr>
      <vt:lpstr>Circuit diagram</vt:lpstr>
      <vt:lpstr>PowerPoint Presentation</vt:lpstr>
      <vt:lpstr>RF generator</vt:lpstr>
      <vt:lpstr>Attenuator </vt:lpstr>
      <vt:lpstr>RF Amplifier </vt:lpstr>
      <vt:lpstr>Impedance matcher</vt:lpstr>
      <vt:lpstr>AC current gauge</vt:lpstr>
      <vt:lpstr>Pre-Amplifier</vt:lpstr>
      <vt:lpstr>Lock-in amplifiers</vt:lpstr>
      <vt:lpstr>NMR RF coil</vt:lpstr>
      <vt:lpstr>Pick up coils (2 pairs)</vt:lpstr>
      <vt:lpstr>PowerPoint Presentation</vt:lpstr>
      <vt:lpstr>RF generator</vt:lpstr>
      <vt:lpstr>RF Amplifier </vt:lpstr>
      <vt:lpstr>Photodiode</vt:lpstr>
      <vt:lpstr>Lock-in amplifier for photodiode</vt:lpstr>
      <vt:lpstr>PI box</vt:lpstr>
      <vt:lpstr>Modulation generator</vt:lpstr>
      <vt:lpstr>Frequency counter</vt:lpstr>
      <vt:lpstr>EPR RF coil</vt:lpstr>
      <vt:lpstr>PowerPoint Presentation</vt:lpstr>
      <vt:lpstr>Heater relay box</vt:lpstr>
      <vt:lpstr>Heater controller and interlock</vt:lpstr>
      <vt:lpstr>Variac </vt:lpstr>
      <vt:lpstr>Oven and cell RTD</vt:lpstr>
      <vt:lpstr>Cell RTD readout</vt:lpstr>
      <vt:lpstr>Convection heater power supply</vt:lpstr>
      <vt:lpstr>Convection heater</vt:lpstr>
      <vt:lpstr>PowerPoint Presentation</vt:lpstr>
      <vt:lpstr>RF generator</vt:lpstr>
      <vt:lpstr>Trigger</vt:lpstr>
      <vt:lpstr>pNMR coil</vt:lpstr>
      <vt:lpstr>Reference signal generator</vt:lpstr>
      <vt:lpstr>RF switch</vt:lpstr>
      <vt:lpstr>Switch power supply</vt:lpstr>
      <vt:lpstr>Pre-amplifier</vt:lpstr>
      <vt:lpstr>DAQ</vt:lpstr>
      <vt:lpstr>Lockin </vt:lpstr>
      <vt:lpstr>PowerPoint Presentation</vt:lpstr>
      <vt:lpstr>Stepper motor controller</vt:lpstr>
      <vt:lpstr>Motorized rotation stage</vt:lpstr>
      <vt:lpstr>Laser </vt:lpstr>
      <vt:lpstr>Long fiber</vt:lpstr>
      <vt:lpstr>4-1 combiner</vt:lpstr>
      <vt:lpstr>Fiber end RTDs</vt:lpstr>
      <vt:lpstr>RTD readout</vt:lpstr>
      <vt:lpstr>Laser interlock in laser room</vt:lpstr>
      <vt:lpstr>Laser interlock in the hall</vt:lpstr>
      <vt:lpstr>Laser spectrometer </vt:lpstr>
      <vt:lpstr>Reference cell and Cooling Jets &amp; Target Ladder</vt:lpstr>
      <vt:lpstr>Airflow meter</vt:lpstr>
      <vt:lpstr>Reference cell pressure</vt:lpstr>
      <vt:lpstr>Target ladder stepper motor controller</vt:lpstr>
      <vt:lpstr>BACKUP</vt:lpstr>
      <vt:lpstr>GENERAL GPIB TO PC connection</vt:lpstr>
      <vt:lpstr>Some changes since previous experiment?</vt:lpstr>
    </vt:vector>
  </TitlesOfParts>
  <Company>Rutgers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Slow control variables</dc:title>
  <dc:creator>Arun Tadepalli</dc:creator>
  <cp:lastModifiedBy>Jack Segal</cp:lastModifiedBy>
  <cp:revision>72</cp:revision>
  <dcterms:created xsi:type="dcterms:W3CDTF">2019-07-23T18:12:00Z</dcterms:created>
  <dcterms:modified xsi:type="dcterms:W3CDTF">2019-09-16T22:24:26Z</dcterms:modified>
</cp:coreProperties>
</file>