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  <p:sldId id="256" r:id="rId3"/>
    <p:sldId id="257" r:id="rId4"/>
    <p:sldId id="263" r:id="rId5"/>
    <p:sldId id="258" r:id="rId6"/>
    <p:sldId id="260" r:id="rId7"/>
    <p:sldId id="264" r:id="rId8"/>
    <p:sldId id="262" r:id="rId9"/>
    <p:sldId id="265" r:id="rId10"/>
  </p:sldIdLst>
  <p:sldSz cx="10080625" cy="7559675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1656" y="90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" name="Picture 36"/>
          <p:cNvPicPr/>
          <p:nvPr/>
        </p:nvPicPr>
        <p:blipFill>
          <a:blip r:embed="rId2"/>
          <a:stretch/>
        </p:blipFill>
        <p:spPr>
          <a:xfrm>
            <a:off x="2290680" y="1768680"/>
            <a:ext cx="5497920" cy="4384440"/>
          </a:xfrm>
          <a:prstGeom prst="rect">
            <a:avLst/>
          </a:prstGeom>
          <a:ln>
            <a:noFill/>
          </a:ln>
        </p:spPr>
      </p:pic>
      <p:pic>
        <p:nvPicPr>
          <p:cNvPr id="38" name="Picture 37"/>
          <p:cNvPicPr/>
          <p:nvPr/>
        </p:nvPicPr>
        <p:blipFill>
          <a:blip r:embed="rId2"/>
          <a:stretch/>
        </p:blipFill>
        <p:spPr>
          <a:xfrm>
            <a:off x="2290680" y="1768680"/>
            <a:ext cx="5497920" cy="4384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DD7801EE-9276-4D2B-A945-0394860ADB05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6912" y="350837"/>
            <a:ext cx="7866256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------------------------------------</a:t>
            </a:r>
          </a:p>
          <a:p>
            <a:r>
              <a:rPr lang="en-US" dirty="0" smtClean="0"/>
              <a:t>SHMS "pivot-patch" cable run</a:t>
            </a:r>
          </a:p>
          <a:p>
            <a:r>
              <a:rPr lang="en-US" dirty="0" smtClean="0"/>
              <a:t>------------------------------------</a:t>
            </a:r>
          </a:p>
          <a:p>
            <a:r>
              <a:rPr lang="en-US" dirty="0" smtClean="0"/>
              <a:t>Experiments: NPS, LAD(?), CGEN(?)</a:t>
            </a:r>
          </a:p>
          <a:p>
            <a:endParaRPr lang="en-US" dirty="0" smtClean="0"/>
          </a:p>
          <a:p>
            <a:r>
              <a:rPr lang="en-US" dirty="0" smtClean="0"/>
              <a:t>- Run from pivot around the carriage to beam-left to under-floor</a:t>
            </a:r>
          </a:p>
          <a:p>
            <a:r>
              <a:rPr lang="en-US" dirty="0" smtClean="0"/>
              <a:t>  of electronics hut is roughly 65--75'</a:t>
            </a:r>
          </a:p>
          <a:p>
            <a:endParaRPr lang="en-US" dirty="0" smtClean="0"/>
          </a:p>
          <a:p>
            <a:r>
              <a:rPr lang="en-US" dirty="0" smtClean="0"/>
              <a:t>- Radiation is significant concern (_do_ need a robust bunker somewhere..)</a:t>
            </a:r>
          </a:p>
          <a:p>
            <a:r>
              <a:rPr lang="en-US" dirty="0" smtClean="0"/>
              <a:t>- Probably do _not_ want to run cables along beam-right side of carriage</a:t>
            </a:r>
          </a:p>
          <a:p>
            <a:r>
              <a:rPr lang="en-US" dirty="0" smtClean="0"/>
              <a:t>  (radiation damage)</a:t>
            </a:r>
          </a:p>
          <a:p>
            <a:endParaRPr lang="en-US" dirty="0"/>
          </a:p>
          <a:p>
            <a:pPr marL="285750" indent="-285750">
              <a:buFont typeface="Wingdings"/>
              <a:buChar char="à"/>
            </a:pPr>
            <a:r>
              <a:rPr lang="en-US" dirty="0" smtClean="0">
                <a:sym typeface="Wingdings" panose="05000000000000000000" pitchFamily="2" charset="2"/>
              </a:rPr>
              <a:t>Assume beam-left (large angle) side of carriage</a:t>
            </a:r>
          </a:p>
          <a:p>
            <a:pPr marL="285750" indent="-285750">
              <a:buFont typeface="Wingdings"/>
              <a:buChar char="à"/>
            </a:pPr>
            <a:r>
              <a:rPr lang="en-US" dirty="0" smtClean="0">
                <a:sym typeface="Wingdings" panose="05000000000000000000" pitchFamily="2" charset="2"/>
              </a:rPr>
              <a:t>Assume patch panel in front of carriage?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Rough cable count:</a:t>
            </a:r>
          </a:p>
          <a:p>
            <a:r>
              <a:rPr lang="en-US" dirty="0" smtClean="0"/>
              <a:t>NPS	1200 cables</a:t>
            </a:r>
          </a:p>
          <a:p>
            <a:r>
              <a:rPr lang="en-US" dirty="0" smtClean="0"/>
              <a:t>LAD	&lt; 600 cables?</a:t>
            </a:r>
          </a:p>
          <a:p>
            <a:r>
              <a:rPr lang="en-US" dirty="0" smtClean="0"/>
              <a:t>CGEN	&lt; 600 cables</a:t>
            </a:r>
          </a:p>
        </p:txBody>
      </p:sp>
    </p:spTree>
    <p:extLst>
      <p:ext uri="{BB962C8B-B14F-4D97-AF65-F5344CB8AC3E}">
        <p14:creationId xmlns:p14="http://schemas.microsoft.com/office/powerpoint/2010/main" val="3982770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0" name="Picture 39"/>
          <p:cNvPicPr/>
          <p:nvPr/>
        </p:nvPicPr>
        <p:blipFill>
          <a:blip r:embed="rId2"/>
          <a:stretch/>
        </p:blipFill>
        <p:spPr>
          <a:xfrm>
            <a:off x="1181880" y="1768680"/>
            <a:ext cx="7715160" cy="4384440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7518667" y="5837237"/>
            <a:ext cx="22749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Patch panel here?</a:t>
            </a:r>
          </a:p>
          <a:p>
            <a:r>
              <a:rPr lang="en-US" dirty="0" smtClean="0"/>
              <a:t>(next to small crane)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7631112" y="4389437"/>
            <a:ext cx="916042" cy="1447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2" name="Picture 41"/>
          <p:cNvPicPr/>
          <p:nvPr/>
        </p:nvPicPr>
        <p:blipFill>
          <a:blip r:embed="rId2"/>
          <a:stretch/>
        </p:blipFill>
        <p:spPr>
          <a:xfrm>
            <a:off x="1457280" y="1768680"/>
            <a:ext cx="7164360" cy="4384440"/>
          </a:xfrm>
          <a:prstGeom prst="rect">
            <a:avLst/>
          </a:prstGeom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107112" y="6446837"/>
            <a:ext cx="264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(Signal) cable run here?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6676757" y="4999037"/>
            <a:ext cx="458842" cy="1447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zimbra.jlab.org/service/home/~/?auth=co&amp;loc=en_US&amp;id=212968&amp;part=2"/>
          <p:cNvSpPr>
            <a:spLocks noChangeAspect="1" noChangeArrowheads="1"/>
          </p:cNvSpPr>
          <p:nvPr/>
        </p:nvSpPr>
        <p:spPr bwMode="auto">
          <a:xfrm>
            <a:off x="155575" y="-4319588"/>
            <a:ext cx="6753225" cy="901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434" y="0"/>
            <a:ext cx="5669756" cy="75596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35067" y="4697771"/>
            <a:ext cx="21455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Penetrations into SHMS electronics hut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526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504000" y="301320"/>
            <a:ext cx="7279512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Use 1 DAQ space for patch for all 1200 signal cables</a:t>
            </a:r>
          </a:p>
          <a:p>
            <a:r>
              <a:rPr lang="en-US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flashADC</a:t>
            </a:r>
            <a:r>
              <a:rPr lang="en-US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will require 5 crates, so likely 1 and 2/3 rack space</a:t>
            </a:r>
          </a:p>
          <a:p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Could in principle try to use 3 red slots for DAQ (1 empty, 1 half empty) and future DAQ along wall</a:t>
            </a:r>
            <a:endParaRPr lang="en-US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4" name="Picture 43"/>
          <p:cNvPicPr/>
          <p:nvPr/>
        </p:nvPicPr>
        <p:blipFill>
          <a:blip r:embed="rId2"/>
          <a:stretch/>
        </p:blipFill>
        <p:spPr>
          <a:xfrm>
            <a:off x="1729800" y="1768680"/>
            <a:ext cx="6619680" cy="4384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6912" y="267731"/>
            <a:ext cx="8994770" cy="6740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------------------------------------</a:t>
            </a:r>
          </a:p>
          <a:p>
            <a:r>
              <a:rPr lang="en-US" dirty="0" smtClean="0"/>
              <a:t>SHMS "pivot-patch" cable run</a:t>
            </a:r>
          </a:p>
          <a:p>
            <a:r>
              <a:rPr lang="en-US" dirty="0" smtClean="0"/>
              <a:t>------------------------------------</a:t>
            </a:r>
          </a:p>
          <a:p>
            <a:r>
              <a:rPr lang="en-US" dirty="0" smtClean="0"/>
              <a:t>Experiments: NPS, LAD(?), CGEN(?)</a:t>
            </a:r>
          </a:p>
          <a:p>
            <a:endParaRPr lang="en-US" dirty="0" smtClean="0"/>
          </a:p>
          <a:p>
            <a:r>
              <a:rPr lang="en-US" dirty="0" smtClean="0"/>
              <a:t>1200 HV cables (NPS-driven others are less)</a:t>
            </a:r>
          </a:p>
          <a:p>
            <a:r>
              <a:rPr lang="en-US" dirty="0" smtClean="0"/>
              <a:t>  - RG59  : 0.242" OD; 0.023 </a:t>
            </a:r>
            <a:r>
              <a:rPr lang="en-US" dirty="0" err="1" smtClean="0"/>
              <a:t>lbs</a:t>
            </a:r>
            <a:r>
              <a:rPr lang="en-US" dirty="0" smtClean="0"/>
              <a:t>/</a:t>
            </a:r>
            <a:r>
              <a:rPr lang="en-US" dirty="0" err="1" smtClean="0"/>
              <a:t>ft</a:t>
            </a:r>
            <a:endParaRPr lang="en-US" dirty="0" smtClean="0"/>
          </a:p>
          <a:p>
            <a:r>
              <a:rPr lang="en-US" dirty="0" smtClean="0"/>
              <a:t>  - 72 in2 + overhead</a:t>
            </a:r>
          </a:p>
          <a:p>
            <a:r>
              <a:rPr lang="en-US" dirty="0" smtClean="0"/>
              <a:t>  - Cable tray: nominal 24" wide 4--6" tall tray</a:t>
            </a:r>
          </a:p>
          <a:p>
            <a:r>
              <a:rPr lang="en-US" dirty="0" smtClean="0"/>
              <a:t>  - fills 1--2 penetrations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1200 RG213 cables</a:t>
            </a:r>
          </a:p>
          <a:p>
            <a:r>
              <a:rPr lang="en-US" dirty="0" smtClean="0"/>
              <a:t>  - </a:t>
            </a:r>
            <a:r>
              <a:rPr lang="en-US" dirty="0" err="1" smtClean="0"/>
              <a:t>Diam</a:t>
            </a:r>
            <a:r>
              <a:rPr lang="en-US" dirty="0" smtClean="0"/>
              <a:t>:    0.405" OD, </a:t>
            </a:r>
          </a:p>
          <a:p>
            <a:r>
              <a:rPr lang="en-US" dirty="0" smtClean="0"/>
              <a:t>  - Weight:  0.115 </a:t>
            </a:r>
            <a:r>
              <a:rPr lang="en-US" dirty="0" err="1" smtClean="0"/>
              <a:t>lbs</a:t>
            </a:r>
            <a:r>
              <a:rPr lang="en-US" dirty="0" smtClean="0"/>
              <a:t>/</a:t>
            </a:r>
            <a:r>
              <a:rPr lang="en-US" dirty="0" err="1" smtClean="0"/>
              <a:t>ft</a:t>
            </a:r>
            <a:endParaRPr lang="en-US" dirty="0" smtClean="0"/>
          </a:p>
          <a:p>
            <a:r>
              <a:rPr lang="en-US" dirty="0" smtClean="0"/>
              <a:t>  - Sig </a:t>
            </a:r>
            <a:r>
              <a:rPr lang="en-US" dirty="0" err="1" smtClean="0"/>
              <a:t>Sp</a:t>
            </a:r>
            <a:r>
              <a:rPr lang="en-US" dirty="0" smtClean="0"/>
              <a:t>:  66%</a:t>
            </a:r>
          </a:p>
          <a:p>
            <a:r>
              <a:rPr lang="en-US" dirty="0" smtClean="0"/>
              <a:t>  - Termination of old cables?</a:t>
            </a:r>
          </a:p>
          <a:p>
            <a:r>
              <a:rPr lang="en-US" dirty="0" smtClean="0"/>
              <a:t>  - </a:t>
            </a:r>
            <a:r>
              <a:rPr lang="en-US" dirty="0" err="1" smtClean="0"/>
              <a:t>reterminate</a:t>
            </a:r>
            <a:r>
              <a:rPr lang="en-US" dirty="0" smtClean="0"/>
              <a:t> at least one end -- cost?</a:t>
            </a:r>
          </a:p>
          <a:p>
            <a:endParaRPr lang="en-US" dirty="0" smtClean="0"/>
          </a:p>
          <a:p>
            <a:r>
              <a:rPr lang="en-US" dirty="0" smtClean="0"/>
              <a:t>  - Cable tray:</a:t>
            </a:r>
          </a:p>
          <a:p>
            <a:r>
              <a:rPr lang="en-US" dirty="0" smtClean="0"/>
              <a:t>    - 200 in2 + overhead</a:t>
            </a:r>
          </a:p>
          <a:p>
            <a:r>
              <a:rPr lang="en-US" dirty="0" smtClean="0"/>
              <a:t>    - nominal 30" wide 10" tall tray</a:t>
            </a:r>
          </a:p>
          <a:p>
            <a:r>
              <a:rPr lang="en-US" dirty="0" smtClean="0"/>
              <a:t>    - nominal 24" wide 12" tall tray</a:t>
            </a:r>
          </a:p>
          <a:p>
            <a:endParaRPr lang="en-US" dirty="0" smtClean="0"/>
          </a:p>
          <a:p>
            <a:r>
              <a:rPr lang="en-US" dirty="0" smtClean="0"/>
              <a:t>  - fills 3--4 penetrations			1200 RG58 cables only 1-2 penetrations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07112" y="1215112"/>
            <a:ext cx="3733800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Note: later thinking points to that if the choice is for the HV crates to be upstairs in the Counting House, we can better simply have a HV patch/breakout panel at the front of the SHMS carriage, and move the 16-channel cables up from there.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95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98" y="46037"/>
            <a:ext cx="4025022" cy="30191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712" y="69867"/>
            <a:ext cx="2269374" cy="30241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338" y="69867"/>
            <a:ext cx="2269374" cy="30241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9712" y="3181905"/>
            <a:ext cx="9734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density BNC patch		High </a:t>
            </a:r>
            <a:r>
              <a:rPr lang="en-US" dirty="0"/>
              <a:t>density HV breakout panel (BETA weldment in ESB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55" y="3703637"/>
            <a:ext cx="4025022" cy="22643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690" y="4258650"/>
            <a:ext cx="4025022" cy="22643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03195" y="4445132"/>
            <a:ext cx="4025022" cy="226438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9712" y="6218237"/>
            <a:ext cx="4467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Like this 64 cables on 3.5 inch high panel</a:t>
            </a:r>
          </a:p>
          <a:p>
            <a:r>
              <a:rPr lang="en-US" dirty="0" smtClean="0"/>
              <a:t>Can fit over 1200 cables in one rack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0931" y="6542035"/>
            <a:ext cx="3212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Iike</a:t>
            </a:r>
            <a:r>
              <a:rPr lang="en-US" dirty="0" smtClean="0"/>
              <a:t> HMS: Here can fit at best 5 times 64 cables in rack</a:t>
            </a:r>
          </a:p>
        </p:txBody>
      </p:sp>
    </p:spTree>
    <p:extLst>
      <p:ext uri="{BB962C8B-B14F-4D97-AF65-F5344CB8AC3E}">
        <p14:creationId xmlns:p14="http://schemas.microsoft.com/office/powerpoint/2010/main" val="389523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5512" y="884237"/>
            <a:ext cx="8382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Total Hall C (negative) HV count</a:t>
            </a:r>
            <a:r>
              <a:rPr lang="en-US" dirty="0" smtClean="0"/>
              <a:t>:</a:t>
            </a:r>
            <a:endParaRPr lang="en-US" dirty="0"/>
          </a:p>
          <a:p>
            <a:r>
              <a:rPr lang="en-US" dirty="0"/>
              <a:t>  813 </a:t>
            </a:r>
            <a:r>
              <a:rPr lang="en-US" dirty="0" err="1"/>
              <a:t>ch</a:t>
            </a:r>
            <a:r>
              <a:rPr lang="en-US" dirty="0"/>
              <a:t>   (Older CAEN units: 13 crates, 64ch/crate)</a:t>
            </a:r>
          </a:p>
          <a:p>
            <a:r>
              <a:rPr lang="en-US" dirty="0"/>
              <a:t>  336 </a:t>
            </a:r>
            <a:r>
              <a:rPr lang="en-US" dirty="0" err="1"/>
              <a:t>ch</a:t>
            </a:r>
            <a:r>
              <a:rPr lang="en-US" dirty="0"/>
              <a:t>   (New CAEN units:    2 crates: 192ch +144ch)</a:t>
            </a:r>
          </a:p>
          <a:p>
            <a:endParaRPr lang="en-US" dirty="0"/>
          </a:p>
          <a:p>
            <a:r>
              <a:rPr lang="en-US" dirty="0"/>
              <a:t>-------</a:t>
            </a:r>
          </a:p>
          <a:p>
            <a:endParaRPr lang="en-US" dirty="0"/>
          </a:p>
          <a:p>
            <a:r>
              <a:rPr lang="en-US" dirty="0"/>
              <a:t>Channels presently allocated to the spectrometers:</a:t>
            </a:r>
          </a:p>
          <a:p>
            <a:r>
              <a:rPr lang="en-US" dirty="0"/>
              <a:t>   HMS is using a (nominal) 200 channels</a:t>
            </a:r>
          </a:p>
          <a:p>
            <a:r>
              <a:rPr lang="en-US" dirty="0"/>
              <a:t>  SHMS is using a (nominal) 400 channels</a:t>
            </a:r>
          </a:p>
          <a:p>
            <a:endParaRPr lang="en-US" dirty="0"/>
          </a:p>
          <a:p>
            <a:r>
              <a:rPr lang="en-US" dirty="0"/>
              <a:t>-------</a:t>
            </a:r>
          </a:p>
          <a:p>
            <a:endParaRPr lang="en-US" dirty="0"/>
          </a:p>
          <a:p>
            <a:r>
              <a:rPr lang="en-US" dirty="0"/>
              <a:t>There are at least a few more of the older CAEN (64ch) crates </a:t>
            </a:r>
            <a:r>
              <a:rPr lang="en-US" dirty="0" smtClean="0"/>
              <a:t>kicking around </a:t>
            </a:r>
            <a:r>
              <a:rPr lang="en-US" dirty="0"/>
              <a:t>site that are _not_ included in the above count.  (Those </a:t>
            </a:r>
            <a:r>
              <a:rPr lang="en-US" dirty="0" smtClean="0"/>
              <a:t>crates are </a:t>
            </a:r>
            <a:r>
              <a:rPr lang="en-US" dirty="0"/>
              <a:t>in use in the EEL/ESB for test-beds, staging, etc.)</a:t>
            </a:r>
          </a:p>
          <a:p>
            <a:endParaRPr lang="en-US" dirty="0"/>
          </a:p>
          <a:p>
            <a:r>
              <a:rPr lang="en-US" dirty="0"/>
              <a:t>Not all of the older crates and not all of the older cards </a:t>
            </a:r>
            <a:r>
              <a:rPr lang="en-US" dirty="0" smtClean="0"/>
              <a:t>are functioning</a:t>
            </a:r>
            <a:r>
              <a:rPr lang="en-US" dirty="0"/>
              <a:t>, so you may wish to subtract 10--20% off the 'old </a:t>
            </a:r>
            <a:r>
              <a:rPr lang="en-US" dirty="0" smtClean="0"/>
              <a:t>crate‘ channel </a:t>
            </a:r>
            <a:r>
              <a:rPr lang="en-US" dirty="0"/>
              <a:t>count for contingency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-------</a:t>
            </a:r>
          </a:p>
          <a:p>
            <a:r>
              <a:rPr lang="en-US" dirty="0" smtClean="0"/>
              <a:t>Need </a:t>
            </a:r>
            <a:r>
              <a:rPr lang="en-US" dirty="0"/>
              <a:t>to decide where we want the HV </a:t>
            </a:r>
            <a:r>
              <a:rPr lang="en-US" dirty="0" smtClean="0"/>
              <a:t>mainframes</a:t>
            </a:r>
            <a:r>
              <a:rPr lang="en-US" dirty="0"/>
              <a:t>.</a:t>
            </a:r>
          </a:p>
          <a:p>
            <a:r>
              <a:rPr lang="en-US" dirty="0" smtClean="0"/>
              <a:t>In </a:t>
            </a:r>
            <a:r>
              <a:rPr lang="en-US" dirty="0"/>
              <a:t>electronics hut or as in 6-GeV era in counting house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25512" y="122237"/>
            <a:ext cx="39469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Hall C HV Count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45312" y="6147216"/>
            <a:ext cx="27432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Note: choice seems for HV crates to be upstairs in the Counting House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2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0712" y="889714"/>
            <a:ext cx="8917826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Consensus seems to be that the most generic solution for Hall C would be to have:</a:t>
            </a:r>
          </a:p>
          <a:p>
            <a:r>
              <a:rPr lang="en-US" dirty="0" smtClean="0"/>
              <a:t>Patch panels at front of SHMS deck, to accommodate 1200 channels</a:t>
            </a:r>
          </a:p>
          <a:p>
            <a:r>
              <a:rPr lang="en-US" dirty="0" smtClean="0"/>
              <a:t>Signal cable runs at beam-left (large-angle) side of SHMS</a:t>
            </a:r>
          </a:p>
          <a:p>
            <a:r>
              <a:rPr lang="en-US" dirty="0" smtClean="0"/>
              <a:t>Use penetrations into SHMS electronics hut for signal cables</a:t>
            </a:r>
          </a:p>
          <a:p>
            <a:r>
              <a:rPr lang="en-US" dirty="0" smtClean="0"/>
              <a:t>Try to fit in one rack a patch panel for 1200 connectors (</a:t>
            </a:r>
            <a:r>
              <a:rPr lang="en-US" dirty="0" smtClean="0">
                <a:sym typeface="Wingdings" panose="05000000000000000000" pitchFamily="2" charset="2"/>
              </a:rPr>
              <a:t> regular BNC)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HV patch/breakout panel also at front of SHMS deck, then go upstairs to CH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To do: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Do we need more HV mainframes (can fit up to 240 channels in one </a:t>
            </a:r>
            <a:r>
              <a:rPr lang="en-US" dirty="0" err="1" smtClean="0">
                <a:sym typeface="Wingdings" panose="05000000000000000000" pitchFamily="2" charset="2"/>
              </a:rPr>
              <a:t>caen</a:t>
            </a:r>
            <a:r>
              <a:rPr lang="en-US" dirty="0" smtClean="0">
                <a:sym typeface="Wingdings" panose="05000000000000000000" pitchFamily="2" charset="2"/>
              </a:rPr>
              <a:t> mainframe)</a:t>
            </a:r>
          </a:p>
          <a:p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dirty="0" smtClean="0">
                <a:sym typeface="Wingdings" panose="05000000000000000000" pitchFamily="2" charset="2"/>
              </a:rPr>
              <a:t>	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Yes, need 1-2 more HV mainframes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Where do we plan to have the HV mainframes – in CH or electronics hut?</a:t>
            </a:r>
          </a:p>
          <a:p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dirty="0" smtClean="0">
                <a:sym typeface="Wingdings" panose="05000000000000000000" pitchFamily="2" charset="2"/>
              </a:rPr>
              <a:t>	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Choice seems to be in CH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Work this plan out in more detail to see if everything fits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Get buy-in from </a:t>
            </a:r>
            <a:r>
              <a:rPr lang="en-US" dirty="0" err="1" smtClean="0">
                <a:sym typeface="Wingdings" panose="05000000000000000000" pitchFamily="2" charset="2"/>
              </a:rPr>
              <a:t>Thia</a:t>
            </a:r>
            <a:r>
              <a:rPr lang="en-US" dirty="0" smtClean="0">
                <a:sym typeface="Wingdings" panose="05000000000000000000" pitchFamily="2" charset="2"/>
              </a:rPr>
              <a:t> &amp; Steve</a:t>
            </a:r>
          </a:p>
          <a:p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dirty="0" smtClean="0">
                <a:sym typeface="Wingdings" panose="05000000000000000000" pitchFamily="2" charset="2"/>
              </a:rPr>
              <a:t>	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Folded in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2838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</TotalTime>
  <Words>679</Words>
  <Application>Microsoft Office PowerPoint</Application>
  <PresentationFormat>Custom</PresentationFormat>
  <Paragraphs>91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DejaVu Sans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brads</dc:creator>
  <cp:lastModifiedBy>segal</cp:lastModifiedBy>
  <cp:revision>14</cp:revision>
  <dcterms:created xsi:type="dcterms:W3CDTF">2016-05-26T15:37:51Z</dcterms:created>
  <dcterms:modified xsi:type="dcterms:W3CDTF">2016-08-03T15:35:00Z</dcterms:modified>
  <dc:language>en-US</dc:language>
</cp:coreProperties>
</file>