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37"/>
  </p:notesMasterIdLst>
  <p:sldIdLst>
    <p:sldId id="257" r:id="rId3"/>
    <p:sldId id="258" r:id="rId4"/>
    <p:sldId id="329" r:id="rId5"/>
    <p:sldId id="307" r:id="rId6"/>
    <p:sldId id="336" r:id="rId7"/>
    <p:sldId id="332" r:id="rId8"/>
    <p:sldId id="333" r:id="rId9"/>
    <p:sldId id="334" r:id="rId10"/>
    <p:sldId id="335" r:id="rId11"/>
    <p:sldId id="323" r:id="rId12"/>
    <p:sldId id="327" r:id="rId13"/>
    <p:sldId id="324" r:id="rId14"/>
    <p:sldId id="325" r:id="rId15"/>
    <p:sldId id="351" r:id="rId16"/>
    <p:sldId id="350" r:id="rId17"/>
    <p:sldId id="348" r:id="rId18"/>
    <p:sldId id="349" r:id="rId19"/>
    <p:sldId id="312" r:id="rId20"/>
    <p:sldId id="313" r:id="rId21"/>
    <p:sldId id="315" r:id="rId22"/>
    <p:sldId id="322" r:id="rId23"/>
    <p:sldId id="308" r:id="rId24"/>
    <p:sldId id="342" r:id="rId25"/>
    <p:sldId id="320" r:id="rId26"/>
    <p:sldId id="289" r:id="rId27"/>
    <p:sldId id="326" r:id="rId28"/>
    <p:sldId id="339" r:id="rId29"/>
    <p:sldId id="337" r:id="rId30"/>
    <p:sldId id="343" r:id="rId31"/>
    <p:sldId id="340" r:id="rId32"/>
    <p:sldId id="344" r:id="rId33"/>
    <p:sldId id="345" r:id="rId34"/>
    <p:sldId id="346" r:id="rId35"/>
    <p:sldId id="34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0" autoAdjust="0"/>
    <p:restoredTop sz="97747" autoAdjust="0"/>
  </p:normalViewPr>
  <p:slideViewPr>
    <p:cSldViewPr>
      <p:cViewPr varScale="1">
        <p:scale>
          <a:sx n="82" d="100"/>
          <a:sy n="82" d="100"/>
        </p:scale>
        <p:origin x="-624" y="-51"/>
      </p:cViewPr>
      <p:guideLst>
        <p:guide orient="horz" pos="2160"/>
        <p:guide pos="2880"/>
      </p:guideLst>
    </p:cSldViewPr>
  </p:slideViewPr>
  <p:outlineViewPr>
    <p:cViewPr>
      <p:scale>
        <a:sx n="33" d="100"/>
        <a:sy n="33" d="100"/>
      </p:scale>
      <p:origin x="0" y="9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E8C8-51CE-4C82-A0EA-11D6B1FE8602}" type="datetimeFigureOut">
              <a:rPr lang="en-US" smtClean="0"/>
              <a:t>11/24/2015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1B0A3-06B4-49BD-BD58-8467B8286442}" type="slidenum">
              <a:rPr lang="en-US" smtClean="0"/>
              <a:t>‹#›</a:t>
            </a:fld>
            <a:endParaRPr lang="en-US"/>
          </a:p>
        </p:txBody>
      </p:sp>
    </p:spTree>
    <p:extLst>
      <p:ext uri="{BB962C8B-B14F-4D97-AF65-F5344CB8AC3E}">
        <p14:creationId xmlns:p14="http://schemas.microsoft.com/office/powerpoint/2010/main" val="15664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ahoma" pitchFamily="34" charset="0"/>
                <a:ea typeface="宋体" pitchFamily="2" charset="-122"/>
              </a:rPr>
              <a:t>A non-zero Ay is forbidden under</a:t>
            </a:r>
            <a:r>
              <a:rPr lang="en-US" baseline="0" dirty="0" smtClean="0">
                <a:latin typeface="Tahoma" pitchFamily="34" charset="0"/>
                <a:ea typeface="宋体" pitchFamily="2" charset="-122"/>
              </a:rPr>
              <a:t> the assumption of one-photon exchange.  Becomes non-zero due to amplitudes interference between one-photon and two-photon exchange processes. </a:t>
            </a:r>
            <a:endParaRPr lang="en-US" dirty="0" smtClean="0">
              <a:latin typeface="Tahoma" pitchFamily="34" charset="0"/>
              <a:ea typeface="宋体" pitchFamily="2" charset="-122"/>
            </a:endParaRPr>
          </a:p>
          <a:p>
            <a:r>
              <a:rPr lang="en-US" dirty="0" smtClean="0"/>
              <a:t>Measured Neutron Asymmetry (in percent), quasi-elastic scattering off a polarized 3He target.</a:t>
            </a:r>
          </a:p>
          <a:p>
            <a:r>
              <a:rPr lang="en-US" smtClean="0"/>
              <a:t>Systematic on </a:t>
            </a:r>
            <a:r>
              <a:rPr lang="en-US" dirty="0" smtClean="0"/>
              <a:t>false asymmetry of</a:t>
            </a:r>
            <a:r>
              <a:rPr lang="en-US" baseline="0" dirty="0" smtClean="0"/>
              <a:t> 3He(</a:t>
            </a:r>
            <a:r>
              <a:rPr lang="en-US" baseline="0" dirty="0" err="1" smtClean="0"/>
              <a:t>e,e</a:t>
            </a:r>
            <a:r>
              <a:rPr lang="en-US" baseline="0" dirty="0" smtClean="0"/>
              <a:t>’) is less than 2.4*10^-4,  t</a:t>
            </a:r>
            <a:r>
              <a:rPr lang="en-US" dirty="0" smtClean="0"/>
              <a:t>he most precise target single-spin measurement. </a:t>
            </a:r>
          </a:p>
          <a:p>
            <a:endParaRPr lang="en-US" dirty="0" smtClean="0"/>
          </a:p>
          <a:p>
            <a:r>
              <a:rPr lang="en-US" dirty="0" smtClean="0"/>
              <a:t>Dot-dash line is contribution from elastic intermediate state between the two photon</a:t>
            </a:r>
            <a:r>
              <a:rPr lang="en-US" baseline="0" dirty="0" smtClean="0"/>
              <a:t>s.</a:t>
            </a:r>
          </a:p>
          <a:p>
            <a:r>
              <a:rPr lang="en-US" baseline="0" dirty="0" smtClean="0"/>
              <a:t>The short solid line is from GPD model calculation,  Chen, </a:t>
            </a:r>
            <a:r>
              <a:rPr lang="en-US" sz="1200" b="0" i="0" u="none" strike="noStrike" kern="1200" baseline="0" dirty="0" err="1" smtClean="0">
                <a:solidFill>
                  <a:schemeClr val="tx1"/>
                </a:solidFill>
                <a:latin typeface="+mn-lt"/>
                <a:ea typeface="+mn-ea"/>
                <a:cs typeface="+mn-cs"/>
              </a:rPr>
              <a:t>Afanasev</a:t>
            </a:r>
            <a:r>
              <a:rPr lang="en-US" sz="1200" b="0" i="0" u="none" strike="noStrike" kern="1200" baseline="0" dirty="0" smtClean="0">
                <a:solidFill>
                  <a:schemeClr val="tx1"/>
                </a:solidFill>
                <a:latin typeface="+mn-lt"/>
                <a:ea typeface="+mn-ea"/>
                <a:cs typeface="+mn-cs"/>
              </a:rPr>
              <a:t>, Brodsky, C. Carlson, and </a:t>
            </a:r>
            <a:r>
              <a:rPr lang="en-US" sz="1200" b="0" i="0" u="none" strike="noStrike" kern="1200" baseline="0" dirty="0" err="1" smtClean="0">
                <a:solidFill>
                  <a:schemeClr val="tx1"/>
                </a:solidFill>
                <a:latin typeface="+mn-lt"/>
                <a:ea typeface="+mn-ea"/>
                <a:cs typeface="+mn-cs"/>
              </a:rPr>
              <a:t>Vanderhaeghen</a:t>
            </a:r>
            <a:r>
              <a:rPr lang="en-US" sz="1200" b="0" i="0" u="none" strike="noStrike" kern="1200" baseline="0" dirty="0" smtClean="0">
                <a:solidFill>
                  <a:schemeClr val="tx1"/>
                </a:solidFill>
                <a:latin typeface="+mn-lt"/>
                <a:ea typeface="+mn-ea"/>
                <a:cs typeface="+mn-cs"/>
              </a:rPr>
              <a:t>,</a:t>
            </a:r>
            <a:r>
              <a:rPr lang="en-US" baseline="0" dirty="0" smtClean="0"/>
              <a:t> </a:t>
            </a:r>
            <a:r>
              <a:rPr lang="hu-HU" sz="1200" b="0" i="0" u="none" strike="noStrike" kern="1200" baseline="0" dirty="0" smtClean="0">
                <a:solidFill>
                  <a:schemeClr val="tx1"/>
                </a:solidFill>
                <a:latin typeface="+mn-lt"/>
                <a:ea typeface="+mn-ea"/>
                <a:cs typeface="+mn-cs"/>
              </a:rPr>
              <a:t>Phys. Rev. Lett. 93, 122301 (2004).</a:t>
            </a:r>
            <a:endParaRPr lang="en-US" dirty="0"/>
          </a:p>
        </p:txBody>
      </p:sp>
      <p:sp>
        <p:nvSpPr>
          <p:cNvPr id="4" name="Slide Number Placeholder 3"/>
          <p:cNvSpPr>
            <a:spLocks noGrp="1"/>
          </p:cNvSpPr>
          <p:nvPr>
            <p:ph type="sldNum" sz="quarter" idx="10"/>
          </p:nvPr>
        </p:nvSpPr>
        <p:spPr/>
        <p:txBody>
          <a:bodyPr/>
          <a:lstStyle/>
          <a:p>
            <a:fld id="{16AFDC37-E6FB-3E4A-B8E5-1480980128F3}" type="slidenum">
              <a:rPr lang="en-US" smtClean="0"/>
              <a:t>3</a:t>
            </a:fld>
            <a:endParaRPr lang="en-US"/>
          </a:p>
        </p:txBody>
      </p:sp>
    </p:spTree>
    <p:extLst>
      <p:ext uri="{BB962C8B-B14F-4D97-AF65-F5344CB8AC3E}">
        <p14:creationId xmlns:p14="http://schemas.microsoft.com/office/powerpoint/2010/main" val="297482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17</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a:t>
            </a:r>
          </a:p>
          <a:p>
            <a:r>
              <a:rPr lang="en-US" dirty="0" smtClean="0"/>
              <a:t>Brightened graphic (no more shame); added current activities from previous</a:t>
            </a:r>
            <a:r>
              <a:rPr lang="en-US" baseline="0" dirty="0" smtClean="0"/>
              <a:t> version; </a:t>
            </a:r>
          </a:p>
          <a:p>
            <a:r>
              <a:rPr lang="en-US" baseline="0" dirty="0" smtClean="0"/>
              <a:t>Mary Beth please format text</a:t>
            </a:r>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893674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a:noFill/>
        </p:spPr>
        <p:txBody>
          <a:bodyPr/>
          <a:lstStyle/>
          <a:p>
            <a:endParaRPr lang="en-US">
              <a:latin typeface="Times" pitchFamily="-104" charset="0"/>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B9B816CE-CB8D-B248-83F6-819F55F70105}" type="slidenum">
              <a:rPr lang="en-US" smtClean="0">
                <a:solidFill>
                  <a:srgbClr val="000000"/>
                </a:solidFill>
                <a:latin typeface="Times" pitchFamily="-104" charset="0"/>
              </a:rPr>
              <a:pPr/>
              <a:t>27</a:t>
            </a:fld>
            <a:endParaRPr lang="en-US" smtClean="0">
              <a:solidFill>
                <a:srgbClr val="000000"/>
              </a:solidFill>
              <a:latin typeface="Times" pitchFamily="-1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4</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5</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6</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7</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8</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9</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bet HPS will have some illustrations.  </a:t>
            </a:r>
            <a:r>
              <a:rPr lang="en-US" b="1" dirty="0" smtClean="0"/>
              <a:t>Done</a:t>
            </a:r>
            <a:r>
              <a:rPr lang="en-US" dirty="0" smtClean="0"/>
              <a:t>.  I would play this and also </a:t>
            </a:r>
            <a:r>
              <a:rPr lang="en-US" dirty="0" err="1" smtClean="0"/>
              <a:t>GlueX</a:t>
            </a:r>
            <a:r>
              <a:rPr lang="en-US" dirty="0" smtClean="0"/>
              <a:t> as hard as we can.. Its what she told us to do. I would explain how you extended the run to make sure we got physics, interleaving with the installation of 4 CLAS 12 Coils!!!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5979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16</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11/24/2015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4592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6"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a:t>
            </a: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2015</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99688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a:t>
            </a: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2015</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310989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4"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a:t>
            </a: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2015</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419298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11/24/2015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9724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8"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a:t>
            </a: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2015</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54757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a:t>
            </a: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2015</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202784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4"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a:t>
            </a: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2015</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26271579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11/24/2015</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222132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11/24/2015</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09554969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microsoft.com/office/2007/relationships/hdphoto" Target="../media/hdphoto4.wdp"/><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680245" y="-19050"/>
            <a:ext cx="7273255" cy="666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defTabSz="457200" fontAlgn="base">
              <a:spcBef>
                <a:spcPct val="0"/>
              </a:spcBef>
              <a:spcAft>
                <a:spcPct val="0"/>
              </a:spcAft>
              <a:defRPr/>
            </a:pPr>
            <a:r>
              <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Jefferson </a:t>
            </a:r>
            <a:r>
              <a:rPr lang="en-US" sz="3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Status</a:t>
            </a:r>
            <a:endPar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8575" y="6096000"/>
            <a:ext cx="2714625"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Bob </a:t>
            </a:r>
            <a:r>
              <a:rPr lang="en-US" b="1" kern="0"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McKeown</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a:t>
            </a: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ember </a:t>
            </a:r>
            <a:r>
              <a:rPr lang="en-US" sz="1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2015</a:t>
            </a:r>
          </a:p>
        </p:txBody>
      </p:sp>
      <p:sp>
        <p:nvSpPr>
          <p:cNvPr id="2" name="AutoShape 2" descr="imap://bmck@mail.jlab.org:993/fetch%3EUID%3E/INBOX%3E278150?part=1.2&amp;type=image/jpeg&amp;filename=Version%2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p://bmck@mail.jlab.org:993/fetch%3EUID%3E/INBOX%3E278150?part=1.2&amp;type=image/jpeg&amp;filename=Version%20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p://bmck@mail.jlab.org:993/fetch%3EUID%3E/INBOX%3E278150?part=1.2&amp;type=image/jpeg&amp;filename=Version%20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C:\Users\bmck\Desktop\D_drive\Jlab\DOE\2015\phot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552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13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Arial" panose="020B0604020202020204" pitchFamily="34" charset="0"/>
                <a:cs typeface="Arial" panose="020B0604020202020204" pitchFamily="34" charset="0"/>
              </a:rPr>
              <a:t>CEBAF Commissioning</a:t>
            </a:r>
            <a:endParaRPr lang="en-US" sz="4000" b="1" dirty="0">
              <a:latin typeface="Arial" panose="020B0604020202020204" pitchFamily="34" charset="0"/>
              <a:cs typeface="Arial" panose="020B0604020202020204" pitchFamily="34" charset="0"/>
            </a:endParaRPr>
          </a:p>
        </p:txBody>
      </p:sp>
      <p:grpSp>
        <p:nvGrpSpPr>
          <p:cNvPr id="3" name="Group 7"/>
          <p:cNvGrpSpPr>
            <a:grpSpLocks noChangeAspect="1"/>
          </p:cNvGrpSpPr>
          <p:nvPr/>
        </p:nvGrpSpPr>
        <p:grpSpPr>
          <a:xfrm>
            <a:off x="2429348" y="965212"/>
            <a:ext cx="5957785" cy="3073387"/>
            <a:chOff x="416508" y="1802346"/>
            <a:chExt cx="4624217" cy="2385452"/>
          </a:xfrm>
        </p:grpSpPr>
        <p:pic>
          <p:nvPicPr>
            <p:cNvPr id="4" name="Picture 3"/>
            <p:cNvPicPr/>
            <p:nvPr/>
          </p:nvPicPr>
          <p:blipFill rotWithShape="1">
            <a:blip r:embed="rId2">
              <a:extLst>
                <a:ext uri="{28A0092B-C50C-407E-A947-70E740481C1C}">
                  <a14:useLocalDpi xmlns:a14="http://schemas.microsoft.com/office/drawing/2010/main" val="0"/>
                </a:ext>
              </a:extLst>
            </a:blip>
            <a:srcRect l="50309" t="50000" r="1740" b="13910"/>
            <a:stretch/>
          </p:blipFill>
          <p:spPr bwMode="auto">
            <a:xfrm>
              <a:off x="489161" y="1803468"/>
              <a:ext cx="4551564" cy="2384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53640926-AAD7-44D8-BBD7-CCE9431645EC}">
                <a14:shadowObscured xmlns:a14="http://schemas.microsoft.com/office/drawing/2010/main"/>
              </a:ext>
            </a:extLst>
          </p:spPr>
        </p:pic>
        <p:sp>
          <p:nvSpPr>
            <p:cNvPr id="5" name="TextBox 4"/>
            <p:cNvSpPr txBox="1"/>
            <p:nvPr/>
          </p:nvSpPr>
          <p:spPr>
            <a:xfrm rot="16200000">
              <a:off x="175961" y="2758588"/>
              <a:ext cx="819648" cy="338554"/>
            </a:xfrm>
            <a:prstGeom prst="rect">
              <a:avLst/>
            </a:prstGeom>
            <a:noFill/>
          </p:spPr>
          <p:txBody>
            <a:bodyPr wrap="none" rtlCol="0">
              <a:spAutoFit/>
            </a:bodyPr>
            <a:lstStyle/>
            <a:p>
              <a:pPr defTabSz="457200"/>
              <a:r>
                <a:rPr lang="en-US" sz="1600" dirty="0">
                  <a:solidFill>
                    <a:prstClr val="black"/>
                  </a:solidFill>
                </a:rPr>
                <a:t>Current</a:t>
              </a:r>
            </a:p>
          </p:txBody>
        </p:sp>
        <p:sp>
          <p:nvSpPr>
            <p:cNvPr id="6" name="TextBox 5"/>
            <p:cNvSpPr txBox="1"/>
            <p:nvPr/>
          </p:nvSpPr>
          <p:spPr>
            <a:xfrm>
              <a:off x="1037345" y="3273399"/>
              <a:ext cx="554960" cy="276999"/>
            </a:xfrm>
            <a:prstGeom prst="rect">
              <a:avLst/>
            </a:prstGeom>
            <a:solidFill>
              <a:schemeClr val="tx2">
                <a:lumMod val="20000"/>
                <a:lumOff val="80000"/>
              </a:schemeClr>
            </a:solidFill>
            <a:ln>
              <a:solidFill>
                <a:schemeClr val="tx2">
                  <a:lumMod val="75000"/>
                </a:schemeClr>
              </a:solidFill>
            </a:ln>
          </p:spPr>
          <p:txBody>
            <a:bodyPr wrap="none" rtlCol="0">
              <a:spAutoFit/>
            </a:bodyPr>
            <a:lstStyle/>
            <a:p>
              <a:pPr defTabSz="457200"/>
              <a:r>
                <a:rPr lang="en-US" sz="1200" dirty="0">
                  <a:solidFill>
                    <a:prstClr val="black"/>
                  </a:solidFill>
                </a:rPr>
                <a:t>Hall D</a:t>
              </a:r>
            </a:p>
          </p:txBody>
        </p:sp>
        <p:sp>
          <p:nvSpPr>
            <p:cNvPr id="7" name="TextBox 6"/>
            <p:cNvSpPr txBox="1"/>
            <p:nvPr/>
          </p:nvSpPr>
          <p:spPr>
            <a:xfrm>
              <a:off x="1037345" y="2628098"/>
              <a:ext cx="543739" cy="276999"/>
            </a:xfrm>
            <a:prstGeom prst="rect">
              <a:avLst/>
            </a:prstGeom>
            <a:solidFill>
              <a:schemeClr val="accent2">
                <a:lumMod val="20000"/>
                <a:lumOff val="80000"/>
              </a:schemeClr>
            </a:solidFill>
            <a:ln>
              <a:solidFill>
                <a:schemeClr val="accent2">
                  <a:lumMod val="75000"/>
                </a:schemeClr>
              </a:solidFill>
            </a:ln>
          </p:spPr>
          <p:txBody>
            <a:bodyPr wrap="none" rtlCol="0">
              <a:spAutoFit/>
            </a:bodyPr>
            <a:lstStyle/>
            <a:p>
              <a:pPr defTabSz="457200"/>
              <a:r>
                <a:rPr lang="en-US" sz="1200" dirty="0">
                  <a:solidFill>
                    <a:prstClr val="black"/>
                  </a:solidFill>
                </a:rPr>
                <a:t>Hall B</a:t>
              </a:r>
            </a:p>
          </p:txBody>
        </p:sp>
        <p:sp>
          <p:nvSpPr>
            <p:cNvPr id="8" name="TextBox 7"/>
            <p:cNvSpPr txBox="1"/>
            <p:nvPr/>
          </p:nvSpPr>
          <p:spPr>
            <a:xfrm>
              <a:off x="1008319" y="1802346"/>
              <a:ext cx="550151" cy="276999"/>
            </a:xfrm>
            <a:prstGeom prst="rect">
              <a:avLst/>
            </a:prstGeom>
            <a:solidFill>
              <a:schemeClr val="accent3">
                <a:lumMod val="20000"/>
                <a:lumOff val="80000"/>
              </a:schemeClr>
            </a:solidFill>
            <a:ln>
              <a:solidFill>
                <a:schemeClr val="accent3">
                  <a:lumMod val="75000"/>
                </a:schemeClr>
              </a:solidFill>
            </a:ln>
          </p:spPr>
          <p:txBody>
            <a:bodyPr wrap="none" rtlCol="0">
              <a:spAutoFit/>
            </a:bodyPr>
            <a:lstStyle/>
            <a:p>
              <a:pPr defTabSz="457200"/>
              <a:r>
                <a:rPr lang="en-US" sz="1200" dirty="0">
                  <a:solidFill>
                    <a:prstClr val="black"/>
                  </a:solidFill>
                </a:rPr>
                <a:t>Hall A</a:t>
              </a:r>
            </a:p>
          </p:txBody>
        </p:sp>
      </p:grpSp>
      <p:sp>
        <p:nvSpPr>
          <p:cNvPr id="9" name="TextBox 8"/>
          <p:cNvSpPr txBox="1"/>
          <p:nvPr/>
        </p:nvSpPr>
        <p:spPr>
          <a:xfrm>
            <a:off x="688344" y="1600200"/>
            <a:ext cx="1673856" cy="461665"/>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Dec. 2014:</a:t>
            </a:r>
            <a:endParaRPr lang="en-US" sz="24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89229" y="4267200"/>
            <a:ext cx="7797904" cy="1881990"/>
          </a:xfrm>
          <a:prstGeom prst="rect">
            <a:avLst/>
          </a:prstGeom>
          <a:noFill/>
        </p:spPr>
        <p:txBody>
          <a:bodyPr wrap="none" rtlCol="0">
            <a:spAutoFit/>
          </a:bodyPr>
          <a:lstStyle/>
          <a:p>
            <a:pPr marL="461963" indent="-461963">
              <a:lnSpc>
                <a:spcPct val="150000"/>
              </a:lnSpc>
              <a:buFont typeface="Arial" panose="020B0604020202020204" pitchFamily="34" charset="0"/>
              <a:buChar char="•"/>
            </a:pPr>
            <a:r>
              <a:rPr lang="en-US" sz="2000" b="1" dirty="0" smtClean="0">
                <a:solidFill>
                  <a:prstClr val="black"/>
                </a:solidFill>
                <a:latin typeface="Arial" panose="020B0604020202020204" pitchFamily="34" charset="0"/>
                <a:cs typeface="Arial" panose="020B0604020202020204" pitchFamily="34" charset="0"/>
              </a:rPr>
              <a:t>Feb. 2015: restore 5 pass beam</a:t>
            </a:r>
          </a:p>
          <a:p>
            <a:pPr marL="461963" indent="-461963">
              <a:lnSpc>
                <a:spcPct val="150000"/>
              </a:lnSpc>
              <a:buFont typeface="Arial" panose="020B0604020202020204" pitchFamily="34" charset="0"/>
              <a:buChar char="•"/>
            </a:pPr>
            <a:r>
              <a:rPr lang="en-US" sz="2000" b="1" dirty="0" smtClean="0">
                <a:solidFill>
                  <a:prstClr val="black"/>
                </a:solidFill>
                <a:latin typeface="Arial" panose="020B0604020202020204" pitchFamily="34" charset="0"/>
                <a:cs typeface="Arial" panose="020B0604020202020204" pitchFamily="34" charset="0"/>
              </a:rPr>
              <a:t>Mar. 2015: commission new RF separator system in pass 5</a:t>
            </a:r>
          </a:p>
          <a:p>
            <a:pPr marL="461963" indent="-461963">
              <a:lnSpc>
                <a:spcPct val="150000"/>
              </a:lnSpc>
              <a:buFont typeface="Arial" panose="020B0604020202020204" pitchFamily="34" charset="0"/>
              <a:buChar char="•"/>
            </a:pPr>
            <a:r>
              <a:rPr lang="en-US" sz="2000" b="1" dirty="0" smtClean="0">
                <a:solidFill>
                  <a:prstClr val="black"/>
                </a:solidFill>
                <a:latin typeface="Arial" panose="020B0604020202020204" pitchFamily="34" charset="0"/>
                <a:cs typeface="Arial" panose="020B0604020202020204" pitchFamily="34" charset="0"/>
              </a:rPr>
              <a:t>Demonstrate 5 pass beam to D and A</a:t>
            </a:r>
          </a:p>
          <a:p>
            <a:pPr marL="461963" indent="-461963">
              <a:lnSpc>
                <a:spcPct val="150000"/>
              </a:lnSpc>
              <a:buFont typeface="Arial" panose="020B0604020202020204" pitchFamily="34" charset="0"/>
              <a:buChar char="•"/>
            </a:pPr>
            <a:r>
              <a:rPr lang="en-US" sz="2000" b="1" dirty="0" smtClean="0">
                <a:solidFill>
                  <a:prstClr val="black"/>
                </a:solidFill>
                <a:latin typeface="Arial" panose="020B0604020202020204" pitchFamily="34" charset="0"/>
                <a:cs typeface="Arial" panose="020B0604020202020204" pitchFamily="34" charset="0"/>
              </a:rPr>
              <a:t>Beam to Hall A, B, D for commissioning/physics</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746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Outage Event </a:t>
            </a:r>
            <a:endParaRPr lang="en-US" dirty="0"/>
          </a:p>
        </p:txBody>
      </p:sp>
      <p:sp>
        <p:nvSpPr>
          <p:cNvPr id="3" name="Content Placeholder 2"/>
          <p:cNvSpPr>
            <a:spLocks noGrp="1"/>
          </p:cNvSpPr>
          <p:nvPr>
            <p:ph idx="1"/>
          </p:nvPr>
        </p:nvSpPr>
        <p:spPr>
          <a:xfrm>
            <a:off x="381000" y="990600"/>
            <a:ext cx="8382000" cy="5186082"/>
          </a:xfrm>
        </p:spPr>
        <p:txBody>
          <a:bodyPr>
            <a:normAutofit fontScale="92500"/>
          </a:bodyPr>
          <a:lstStyle/>
          <a:p>
            <a:pPr marL="461963" indent="-461963">
              <a:spcBef>
                <a:spcPts val="1000"/>
              </a:spcBef>
              <a:spcAft>
                <a:spcPts val="1000"/>
              </a:spcAft>
            </a:pPr>
            <a:r>
              <a:rPr lang="en-US" sz="2400" dirty="0" smtClean="0"/>
              <a:t>March 24, 4PM </a:t>
            </a:r>
            <a:r>
              <a:rPr lang="en-US" sz="2400" dirty="0" err="1" smtClean="0"/>
              <a:t>JLab</a:t>
            </a:r>
            <a:r>
              <a:rPr lang="en-US" sz="2400" dirty="0" smtClean="0"/>
              <a:t> site lost power due to off-site event</a:t>
            </a:r>
          </a:p>
          <a:p>
            <a:pPr marL="461963" indent="-461963">
              <a:spcBef>
                <a:spcPts val="1000"/>
              </a:spcBef>
              <a:spcAft>
                <a:spcPts val="1000"/>
              </a:spcAft>
            </a:pPr>
            <a:r>
              <a:rPr lang="en-US" sz="2400" dirty="0" smtClean="0"/>
              <a:t>Power restored after a few hours, both CHL-1 and CHL-2 stable at 4K</a:t>
            </a:r>
          </a:p>
          <a:p>
            <a:pPr marL="461963" indent="-461963">
              <a:spcBef>
                <a:spcPts val="1000"/>
              </a:spcBef>
              <a:spcAft>
                <a:spcPts val="1000"/>
              </a:spcAft>
            </a:pPr>
            <a:r>
              <a:rPr lang="en-US" sz="2400" dirty="0" smtClean="0"/>
              <a:t>Encountered difficulties restarting 2K cold boxes on CHL-1 and CHL-2</a:t>
            </a:r>
          </a:p>
          <a:p>
            <a:pPr marL="461963" indent="-461963">
              <a:spcBef>
                <a:spcPts val="1000"/>
              </a:spcBef>
              <a:spcAft>
                <a:spcPts val="1000"/>
              </a:spcAft>
            </a:pPr>
            <a:r>
              <a:rPr lang="en-US" sz="2400" dirty="0" smtClean="0"/>
              <a:t>CHL-2 warmup to remove contamination restored functionality</a:t>
            </a:r>
          </a:p>
          <a:p>
            <a:pPr marL="461963" indent="-461963">
              <a:spcBef>
                <a:spcPts val="1000"/>
              </a:spcBef>
              <a:spcAft>
                <a:spcPts val="1000"/>
              </a:spcAft>
            </a:pPr>
            <a:r>
              <a:rPr lang="en-US" sz="2400" dirty="0" smtClean="0"/>
              <a:t>CHL-1 has a failed compressor</a:t>
            </a:r>
          </a:p>
          <a:p>
            <a:pPr marL="461963" indent="-461963">
              <a:spcBef>
                <a:spcPts val="1000"/>
              </a:spcBef>
              <a:spcAft>
                <a:spcPts val="1000"/>
              </a:spcAft>
            </a:pPr>
            <a:r>
              <a:rPr lang="en-US" sz="2400" dirty="0" smtClean="0"/>
              <a:t>Reconfigured </a:t>
            </a:r>
            <a:r>
              <a:rPr lang="en-US" sz="2400" dirty="0" err="1" smtClean="0"/>
              <a:t>cryoplant</a:t>
            </a:r>
            <a:r>
              <a:rPr lang="en-US" sz="2400" dirty="0" smtClean="0"/>
              <a:t> to use CHL-2 to cool both LINACs and attempt to restore beam at lower energy (~5.5 GeV) </a:t>
            </a:r>
            <a:endParaRPr lang="en-US" sz="2400" dirty="0"/>
          </a:p>
          <a:p>
            <a:pPr marL="461963" indent="-461963">
              <a:spcBef>
                <a:spcPts val="1000"/>
              </a:spcBef>
              <a:spcAft>
                <a:spcPts val="1000"/>
              </a:spcAft>
            </a:pPr>
            <a:r>
              <a:rPr lang="en-US" sz="2400" dirty="0" smtClean="0"/>
              <a:t>Run extended for HPS until May 18</a:t>
            </a:r>
          </a:p>
          <a:p>
            <a:pPr marL="461963" indent="-461963">
              <a:spcAft>
                <a:spcPts val="1000"/>
              </a:spcAft>
            </a:pPr>
            <a:endParaRPr lang="en-US" sz="2400" dirty="0"/>
          </a:p>
        </p:txBody>
      </p:sp>
    </p:spTree>
    <p:extLst>
      <p:ext uri="{BB962C8B-B14F-4D97-AF65-F5344CB8AC3E}">
        <p14:creationId xmlns:p14="http://schemas.microsoft.com/office/powerpoint/2010/main" val="3618116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 y="838200"/>
            <a:ext cx="4011253" cy="5530015"/>
          </a:xfrm>
          <a:prstGeom prst="rect">
            <a:avLst/>
          </a:prstGeom>
          <a:solidFill>
            <a:srgbClr val="E8DDC6"/>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Times" pitchFamily="18" charset="0"/>
            </a:endParaRPr>
          </a:p>
        </p:txBody>
      </p:sp>
      <p:sp>
        <p:nvSpPr>
          <p:cNvPr id="32" name="Shape 32"/>
          <p:cNvSpPr/>
          <p:nvPr/>
        </p:nvSpPr>
        <p:spPr>
          <a:xfrm>
            <a:off x="0" y="152400"/>
            <a:ext cx="9144000" cy="503019"/>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algn="ctr">
              <a:defRPr sz="1800"/>
            </a:pPr>
            <a:r>
              <a:rPr sz="2800" b="1" dirty="0">
                <a:solidFill>
                  <a:prstClr val="black"/>
                </a:solidFill>
                <a:latin typeface="Arial" panose="020B0604020202020204" pitchFamily="34" charset="0"/>
                <a:cs typeface="Arial" panose="020B0604020202020204" pitchFamily="34" charset="0"/>
              </a:rPr>
              <a:t>Polarized </a:t>
            </a:r>
            <a:r>
              <a:rPr sz="2800" b="1" dirty="0">
                <a:solidFill>
                  <a:prstClr val="black"/>
                </a:solidFill>
              </a:rPr>
              <a:t>ρ </a:t>
            </a:r>
            <a:r>
              <a:rPr sz="2800" b="1" dirty="0">
                <a:solidFill>
                  <a:prstClr val="black"/>
                </a:solidFill>
                <a:latin typeface="Arial" panose="020B0604020202020204" pitchFamily="34" charset="0"/>
                <a:cs typeface="Arial" panose="020B0604020202020204" pitchFamily="34" charset="0"/>
              </a:rPr>
              <a:t>Production with the Hall D Photon Beam </a:t>
            </a:r>
          </a:p>
        </p:txBody>
      </p:sp>
      <p:pic>
        <p:nvPicPr>
          <p:cNvPr id="33" name="pasted-image.pdf"/>
          <p:cNvPicPr/>
          <p:nvPr/>
        </p:nvPicPr>
        <p:blipFill>
          <a:blip r:embed="rId2">
            <a:extLst/>
          </a:blip>
          <a:stretch>
            <a:fillRect/>
          </a:stretch>
        </p:blipFill>
        <p:spPr>
          <a:xfrm>
            <a:off x="5387427" y="947733"/>
            <a:ext cx="2786063" cy="357188"/>
          </a:xfrm>
          <a:prstGeom prst="rect">
            <a:avLst/>
          </a:prstGeom>
          <a:ln w="12700">
            <a:miter lim="400000"/>
          </a:ln>
        </p:spPr>
      </p:pic>
      <p:pic>
        <p:nvPicPr>
          <p:cNvPr id="34" name="piplusPsi.png"/>
          <p:cNvPicPr/>
          <p:nvPr/>
        </p:nvPicPr>
        <p:blipFill>
          <a:blip r:embed="rId3">
            <a:extLst/>
          </a:blip>
          <a:stretch>
            <a:fillRect/>
          </a:stretch>
        </p:blipFill>
        <p:spPr>
          <a:xfrm rot="16200000">
            <a:off x="857827" y="252038"/>
            <a:ext cx="2486689" cy="3842487"/>
          </a:xfrm>
          <a:prstGeom prst="rect">
            <a:avLst/>
          </a:prstGeom>
          <a:ln w="12700">
            <a:miter lim="400000"/>
          </a:ln>
        </p:spPr>
      </p:pic>
      <p:pic>
        <p:nvPicPr>
          <p:cNvPr id="35" name="rhoEgamma.png"/>
          <p:cNvPicPr/>
          <p:nvPr/>
        </p:nvPicPr>
        <p:blipFill>
          <a:blip r:embed="rId4">
            <a:extLst/>
          </a:blip>
          <a:stretch>
            <a:fillRect/>
          </a:stretch>
        </p:blipFill>
        <p:spPr>
          <a:xfrm rot="16200000">
            <a:off x="791967" y="3121582"/>
            <a:ext cx="2634414" cy="3858852"/>
          </a:xfrm>
          <a:prstGeom prst="rect">
            <a:avLst/>
          </a:prstGeom>
          <a:ln w="12700">
            <a:miter lim="400000"/>
          </a:ln>
        </p:spPr>
      </p:pic>
      <p:pic>
        <p:nvPicPr>
          <p:cNvPr id="36" name="polarization_transfer.pdf"/>
          <p:cNvPicPr/>
          <p:nvPr/>
        </p:nvPicPr>
        <p:blipFill>
          <a:blip r:embed="rId5">
            <a:extLst/>
          </a:blip>
          <a:stretch>
            <a:fillRect/>
          </a:stretch>
        </p:blipFill>
        <p:spPr>
          <a:xfrm>
            <a:off x="4694081" y="1540894"/>
            <a:ext cx="4401575" cy="5164778"/>
          </a:xfrm>
          <a:prstGeom prst="rect">
            <a:avLst/>
          </a:prstGeom>
          <a:ln w="12700">
            <a:miter lim="400000"/>
          </a:ln>
        </p:spPr>
      </p:pic>
    </p:spTree>
    <p:extLst>
      <p:ext uri="{BB962C8B-B14F-4D97-AF65-F5344CB8AC3E}">
        <p14:creationId xmlns:p14="http://schemas.microsoft.com/office/powerpoint/2010/main" val="67905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71" y="2600713"/>
            <a:ext cx="3129288" cy="290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464771" y="-29570"/>
            <a:ext cx="7772400" cy="914400"/>
          </a:xfrm>
        </p:spPr>
        <p:txBody>
          <a:bodyPr/>
          <a:lstStyle/>
          <a:p>
            <a:r>
              <a:rPr lang="en-US" b="1" dirty="0" smtClean="0">
                <a:latin typeface="+mj-lt"/>
              </a:rPr>
              <a:t>Heavy Photon Search</a:t>
            </a:r>
            <a:endParaRPr lang="en-US" b="1" dirty="0">
              <a:latin typeface="+mj-lt"/>
            </a:endParaRPr>
          </a:p>
        </p:txBody>
      </p:sp>
      <p:sp>
        <p:nvSpPr>
          <p:cNvPr id="3" name="Slide Number Placeholder 2"/>
          <p:cNvSpPr>
            <a:spLocks noGrp="1"/>
          </p:cNvSpPr>
          <p:nvPr>
            <p:ph type="sldNum" sz="quarter" idx="4294967295"/>
          </p:nvPr>
        </p:nvSpPr>
        <p:spPr>
          <a:xfrm>
            <a:off x="7010400" y="6515100"/>
            <a:ext cx="2133600" cy="190500"/>
          </a:xfrm>
          <a:prstGeom prst="rect">
            <a:avLst/>
          </a:prstGeom>
        </p:spPr>
        <p:txBody>
          <a:bodyPr/>
          <a:lstStyle/>
          <a:p>
            <a:pPr defTabSz="457200"/>
            <a:fld id="{B58F48A6-A3E1-4848-9AC3-B43F560BE4FE}" type="slidenum">
              <a:rPr lang="en-US" smtClean="0">
                <a:solidFill>
                  <a:prstClr val="white"/>
                </a:solidFill>
              </a:rPr>
              <a:pPr defTabSz="457200"/>
              <a:t>13</a:t>
            </a:fld>
            <a:endParaRPr lang="en-US" dirty="0">
              <a:solidFill>
                <a:prstClr val="white"/>
              </a:solidFill>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820680"/>
            <a:ext cx="4141981" cy="311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srcRect l="8861" t="18987" r="11572" b="20253"/>
          <a:stretch>
            <a:fillRect/>
          </a:stretch>
        </p:blipFill>
        <p:spPr bwMode="auto">
          <a:xfrm>
            <a:off x="122999" y="912858"/>
            <a:ext cx="3868003" cy="1687856"/>
          </a:xfrm>
          <a:prstGeom prst="rect">
            <a:avLst/>
          </a:prstGeom>
          <a:noFill/>
          <a:ln w="9525">
            <a:noFill/>
            <a:miter lim="800000"/>
            <a:headEnd/>
            <a:tailEnd/>
          </a:ln>
        </p:spPr>
      </p:pic>
      <p:sp>
        <p:nvSpPr>
          <p:cNvPr id="8" name="TextBox 7"/>
          <p:cNvSpPr txBox="1"/>
          <p:nvPr/>
        </p:nvSpPr>
        <p:spPr>
          <a:xfrm>
            <a:off x="1524000" y="2775117"/>
            <a:ext cx="1378775" cy="646331"/>
          </a:xfrm>
          <a:prstGeom prst="rect">
            <a:avLst/>
          </a:prstGeom>
          <a:noFill/>
        </p:spPr>
        <p:txBody>
          <a:bodyPr wrap="none" rtlCol="0">
            <a:spAutoFit/>
          </a:bodyPr>
          <a:lstStyle/>
          <a:p>
            <a:r>
              <a:rPr lang="en-US" b="1" dirty="0" smtClean="0">
                <a:solidFill>
                  <a:srgbClr val="C00000"/>
                </a:solidFill>
              </a:rPr>
              <a:t>HPS tracked </a:t>
            </a:r>
          </a:p>
          <a:p>
            <a:r>
              <a:rPr lang="en-US" b="1" dirty="0">
                <a:solidFill>
                  <a:srgbClr val="C00000"/>
                </a:solidFill>
              </a:rPr>
              <a:t> </a:t>
            </a:r>
            <a:r>
              <a:rPr lang="en-US" b="1" dirty="0" smtClean="0">
                <a:solidFill>
                  <a:srgbClr val="C00000"/>
                </a:solidFill>
              </a:rPr>
              <a:t>            pairs</a:t>
            </a:r>
            <a:endParaRPr lang="en-US" b="1" dirty="0">
              <a:solidFill>
                <a:srgbClr val="C00000"/>
              </a:solidFill>
            </a:endParaRPr>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808" y="4178419"/>
            <a:ext cx="4800600" cy="198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5562600"/>
            <a:ext cx="3663182" cy="707886"/>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solidFill>
                  <a:srgbClr val="002060"/>
                </a:solidFill>
                <a:latin typeface="Arial" pitchFamily="34" charset="0"/>
                <a:cs typeface="Arial" pitchFamily="34" charset="0"/>
              </a:rPr>
              <a:t> Engineering run in Hall B</a:t>
            </a:r>
          </a:p>
          <a:p>
            <a:pPr marL="342900" indent="-342900">
              <a:buFont typeface="Arial" panose="020B0604020202020204" pitchFamily="34" charset="0"/>
              <a:buChar char="•"/>
            </a:pPr>
            <a:r>
              <a:rPr lang="en-US" sz="2000" b="1" dirty="0">
                <a:solidFill>
                  <a:srgbClr val="002060"/>
                </a:solidFill>
                <a:latin typeface="Arial" pitchFamily="34" charset="0"/>
                <a:cs typeface="Arial" pitchFamily="34" charset="0"/>
              </a:rPr>
              <a:t> </a:t>
            </a:r>
            <a:r>
              <a:rPr lang="en-US" sz="2000" b="1" dirty="0" smtClean="0">
                <a:solidFill>
                  <a:srgbClr val="002060"/>
                </a:solidFill>
                <a:latin typeface="Arial" pitchFamily="34" charset="0"/>
                <a:cs typeface="Arial" pitchFamily="34" charset="0"/>
              </a:rPr>
              <a:t>CE from DOE-HEP</a:t>
            </a:r>
          </a:p>
        </p:txBody>
      </p:sp>
      <p:pic>
        <p:nvPicPr>
          <p:cNvPr id="13" name="Picture 9"/>
          <p:cNvPicPr>
            <a:picLocks noChangeAspect="1" noChangeArrowheads="1"/>
          </p:cNvPicPr>
          <p:nvPr/>
        </p:nvPicPr>
        <p:blipFill>
          <a:blip r:embed="rId7" cstate="print"/>
          <a:srcRect/>
          <a:stretch>
            <a:fillRect/>
          </a:stretch>
        </p:blipFill>
        <p:spPr bwMode="auto">
          <a:xfrm>
            <a:off x="3530937" y="2925703"/>
            <a:ext cx="1722437" cy="1014413"/>
          </a:xfrm>
          <a:prstGeom prst="rect">
            <a:avLst/>
          </a:prstGeom>
          <a:noFill/>
          <a:ln w="12700">
            <a:noFill/>
            <a:miter lim="800000"/>
            <a:headEnd/>
            <a:tailEnd/>
          </a:ln>
        </p:spPr>
      </p:pic>
      <p:pic>
        <p:nvPicPr>
          <p:cNvPr id="614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800" y="161166"/>
            <a:ext cx="2191603" cy="145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206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5263"/>
            <a:ext cx="8229600" cy="396875"/>
          </a:xfrm>
        </p:spPr>
        <p:txBody>
          <a:bodyPr/>
          <a:lstStyle/>
          <a:p>
            <a:r>
              <a:rPr lang="en-US" dirty="0" smtClean="0"/>
              <a:t>2015 Summer Shutdown</a:t>
            </a:r>
            <a:endParaRPr lang="en-US" dirty="0"/>
          </a:p>
        </p:txBody>
      </p:sp>
      <p:sp>
        <p:nvSpPr>
          <p:cNvPr id="3" name="Content Placeholder 2"/>
          <p:cNvSpPr>
            <a:spLocks noGrp="1"/>
          </p:cNvSpPr>
          <p:nvPr>
            <p:ph idx="4294967295"/>
          </p:nvPr>
        </p:nvSpPr>
        <p:spPr>
          <a:xfrm>
            <a:off x="0" y="1290638"/>
            <a:ext cx="8229600" cy="4835525"/>
          </a:xfrm>
        </p:spPr>
        <p:txBody>
          <a:bodyPr>
            <a:normAutofit fontScale="92500"/>
          </a:bodyPr>
          <a:lstStyle/>
          <a:p>
            <a:pPr marL="461963" indent="-461963">
              <a:spcAft>
                <a:spcPts val="1000"/>
              </a:spcAft>
            </a:pPr>
            <a:r>
              <a:rPr lang="en-US" sz="2400" dirty="0"/>
              <a:t>Received spare compressor drive unit from SNS – </a:t>
            </a:r>
            <a:r>
              <a:rPr lang="en-US" sz="2400" dirty="0" smtClean="0"/>
              <a:t>installed. </a:t>
            </a:r>
            <a:r>
              <a:rPr lang="en-US" sz="2400" dirty="0"/>
              <a:t>Damaged compressor sent to factory for assessment</a:t>
            </a:r>
            <a:r>
              <a:rPr lang="en-US" sz="2400" dirty="0" smtClean="0"/>
              <a:t>.</a:t>
            </a:r>
          </a:p>
          <a:p>
            <a:pPr marL="461963" indent="-461963">
              <a:spcAft>
                <a:spcPts val="1000"/>
              </a:spcAft>
            </a:pPr>
            <a:r>
              <a:rPr lang="en-US" sz="2400" dirty="0" smtClean="0"/>
              <a:t>CHL-1 maintenance (UIM project) – completed successfully</a:t>
            </a:r>
          </a:p>
          <a:p>
            <a:pPr marL="461963" indent="-461963">
              <a:spcAft>
                <a:spcPts val="1000"/>
              </a:spcAft>
            </a:pPr>
            <a:r>
              <a:rPr lang="en-US" sz="2400" dirty="0" smtClean="0"/>
              <a:t>CHL-2 warranty repair by vendor – completed successfully</a:t>
            </a:r>
          </a:p>
          <a:p>
            <a:pPr marL="461963" indent="-461963">
              <a:spcAft>
                <a:spcPts val="1000"/>
              </a:spcAft>
            </a:pPr>
            <a:r>
              <a:rPr lang="en-US" sz="2400" dirty="0" smtClean="0"/>
              <a:t>He processing of both LINACS (gradient maintenance)</a:t>
            </a:r>
          </a:p>
          <a:p>
            <a:pPr marL="461963" indent="-461963">
              <a:spcAft>
                <a:spcPts val="1000"/>
              </a:spcAft>
            </a:pPr>
            <a:r>
              <a:rPr lang="en-US" sz="2400" dirty="0" smtClean="0"/>
              <a:t>October: CHL-1 restart showed another problem in 2K cold box – opened up last weekend, still under diagnosis</a:t>
            </a:r>
          </a:p>
          <a:p>
            <a:pPr marL="461963" indent="-461963">
              <a:spcAft>
                <a:spcPts val="1000"/>
              </a:spcAft>
            </a:pPr>
            <a:r>
              <a:rPr lang="en-US" sz="2400"/>
              <a:t>R</a:t>
            </a:r>
            <a:r>
              <a:rPr lang="en-US" sz="2400" smtClean="0"/>
              <a:t>estarted </a:t>
            </a:r>
            <a:r>
              <a:rPr lang="en-US" sz="2400" dirty="0" smtClean="0"/>
              <a:t>November 9 – emphasis on 12 GeV beam development and multi-hall beam delivery</a:t>
            </a:r>
            <a:endParaRPr lang="en-US" sz="2400" dirty="0"/>
          </a:p>
        </p:txBody>
      </p:sp>
    </p:spTree>
    <p:extLst>
      <p:ext uri="{BB962C8B-B14F-4D97-AF65-F5344CB8AC3E}">
        <p14:creationId xmlns:p14="http://schemas.microsoft.com/office/powerpoint/2010/main" val="3975456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477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88"/>
          <a:stretch/>
        </p:blipFill>
        <p:spPr bwMode="auto">
          <a:xfrm>
            <a:off x="236082" y="190499"/>
            <a:ext cx="8668019" cy="6126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220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3600" dirty="0" smtClean="0">
                <a:ln>
                  <a:prstDash val="solid"/>
                </a:ln>
              </a:rPr>
              <a:t>Hall A Projected Experiment Schedule</a:t>
            </a:r>
            <a:endParaRPr lang="en-US" sz="3600" dirty="0">
              <a:ln>
                <a:prstDash val="solid"/>
              </a:ln>
            </a:endParaRPr>
          </a:p>
        </p:txBody>
      </p:sp>
      <p:pic>
        <p:nvPicPr>
          <p:cNvPr id="2" name="Picture 1" descr="Screen Shot 2015-10-25 at 10.49.50.png"/>
          <p:cNvPicPr>
            <a:picLocks noChangeAspect="1"/>
          </p:cNvPicPr>
          <p:nvPr/>
        </p:nvPicPr>
        <p:blipFill rotWithShape="1">
          <a:blip r:embed="rId3">
            <a:extLst>
              <a:ext uri="{28A0092B-C50C-407E-A947-70E740481C1C}">
                <a14:useLocalDpi xmlns:a14="http://schemas.microsoft.com/office/drawing/2010/main" val="0"/>
              </a:ext>
            </a:extLst>
          </a:blip>
          <a:srcRect l="17647" t="12891" r="12092" b="24005"/>
          <a:stretch/>
        </p:blipFill>
        <p:spPr>
          <a:xfrm>
            <a:off x="1165416" y="896644"/>
            <a:ext cx="6424707" cy="383988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649887" y="2013930"/>
            <a:ext cx="1494113" cy="1477328"/>
          </a:xfrm>
          <a:prstGeom prst="rect">
            <a:avLst/>
          </a:prstGeom>
          <a:noFill/>
        </p:spPr>
        <p:txBody>
          <a:bodyPr wrap="square" rtlCol="0">
            <a:spAutoFit/>
          </a:bodyPr>
          <a:lstStyle/>
          <a:p>
            <a:r>
              <a:rPr lang="en-US" dirty="0" smtClean="0"/>
              <a:t>Presented by T. Keppel at the July 2015 Hall A</a:t>
            </a:r>
            <a:r>
              <a:rPr lang="en-US" dirty="0"/>
              <a:t> </a:t>
            </a:r>
            <a:r>
              <a:rPr lang="en-US" dirty="0" smtClean="0"/>
              <a:t>&amp; C Coll. Meet.</a:t>
            </a:r>
            <a:endParaRPr lang="en-US" dirty="0"/>
          </a:p>
        </p:txBody>
      </p:sp>
      <p:sp>
        <p:nvSpPr>
          <p:cNvPr id="4" name="TextBox 3"/>
          <p:cNvSpPr txBox="1"/>
          <p:nvPr/>
        </p:nvSpPr>
        <p:spPr>
          <a:xfrm>
            <a:off x="12081" y="1613820"/>
            <a:ext cx="1031628" cy="400110"/>
          </a:xfrm>
          <a:prstGeom prst="rect">
            <a:avLst/>
          </a:prstGeom>
          <a:noFill/>
        </p:spPr>
        <p:txBody>
          <a:bodyPr wrap="none" rtlCol="0">
            <a:spAutoFit/>
          </a:bodyPr>
          <a:lstStyle/>
          <a:p>
            <a:r>
              <a:rPr lang="en-US" sz="2000" b="1" dirty="0" smtClean="0"/>
              <a:t>CY 2015</a:t>
            </a:r>
            <a:endParaRPr lang="en-US" sz="2000" b="1" dirty="0"/>
          </a:p>
        </p:txBody>
      </p:sp>
      <p:sp>
        <p:nvSpPr>
          <p:cNvPr id="7" name="TextBox 6"/>
          <p:cNvSpPr txBox="1"/>
          <p:nvPr/>
        </p:nvSpPr>
        <p:spPr>
          <a:xfrm>
            <a:off x="7475" y="2260755"/>
            <a:ext cx="1031628" cy="400110"/>
          </a:xfrm>
          <a:prstGeom prst="rect">
            <a:avLst/>
          </a:prstGeom>
          <a:noFill/>
        </p:spPr>
        <p:txBody>
          <a:bodyPr wrap="none" rtlCol="0">
            <a:spAutoFit/>
          </a:bodyPr>
          <a:lstStyle/>
          <a:p>
            <a:r>
              <a:rPr lang="en-US" sz="2000" b="1" dirty="0" smtClean="0"/>
              <a:t>CY 2016</a:t>
            </a:r>
            <a:endParaRPr lang="en-US" sz="2000" b="1" dirty="0"/>
          </a:p>
        </p:txBody>
      </p:sp>
      <p:sp>
        <p:nvSpPr>
          <p:cNvPr id="8" name="TextBox 7"/>
          <p:cNvSpPr txBox="1"/>
          <p:nvPr/>
        </p:nvSpPr>
        <p:spPr>
          <a:xfrm>
            <a:off x="32751" y="3385802"/>
            <a:ext cx="1031628" cy="400110"/>
          </a:xfrm>
          <a:prstGeom prst="rect">
            <a:avLst/>
          </a:prstGeom>
          <a:noFill/>
        </p:spPr>
        <p:txBody>
          <a:bodyPr wrap="none" rtlCol="0">
            <a:spAutoFit/>
          </a:bodyPr>
          <a:lstStyle/>
          <a:p>
            <a:r>
              <a:rPr lang="en-US" sz="2000" b="1" dirty="0" smtClean="0"/>
              <a:t>CY 2017</a:t>
            </a:r>
            <a:endParaRPr lang="en-US" sz="2000" b="1" dirty="0"/>
          </a:p>
        </p:txBody>
      </p:sp>
      <p:sp>
        <p:nvSpPr>
          <p:cNvPr id="9" name="TextBox 8"/>
          <p:cNvSpPr txBox="1"/>
          <p:nvPr/>
        </p:nvSpPr>
        <p:spPr>
          <a:xfrm>
            <a:off x="32751" y="4736527"/>
            <a:ext cx="1031628" cy="400110"/>
          </a:xfrm>
          <a:prstGeom prst="rect">
            <a:avLst/>
          </a:prstGeom>
          <a:noFill/>
        </p:spPr>
        <p:txBody>
          <a:bodyPr wrap="none" rtlCol="0">
            <a:spAutoFit/>
          </a:bodyPr>
          <a:lstStyle/>
          <a:p>
            <a:r>
              <a:rPr lang="en-US" sz="2000" b="1" dirty="0" smtClean="0"/>
              <a:t>CY 2018</a:t>
            </a:r>
            <a:endParaRPr lang="en-US" sz="2000" b="1" dirty="0"/>
          </a:p>
        </p:txBody>
      </p:sp>
      <p:sp>
        <p:nvSpPr>
          <p:cNvPr id="5" name="TextBox 4"/>
          <p:cNvSpPr txBox="1"/>
          <p:nvPr/>
        </p:nvSpPr>
        <p:spPr>
          <a:xfrm>
            <a:off x="6094639" y="4842623"/>
            <a:ext cx="1480543" cy="461665"/>
          </a:xfrm>
          <a:prstGeom prst="rect">
            <a:avLst/>
          </a:prstGeom>
          <a:noFill/>
        </p:spPr>
        <p:txBody>
          <a:bodyPr wrap="none" rtlCol="0">
            <a:spAutoFit/>
          </a:bodyPr>
          <a:lstStyle/>
          <a:p>
            <a:r>
              <a:rPr lang="en-US" sz="2400" b="1" dirty="0" smtClean="0">
                <a:solidFill>
                  <a:srgbClr val="FF0000"/>
                </a:solidFill>
              </a:rPr>
              <a:t>SBS Start?</a:t>
            </a:r>
            <a:endParaRPr lang="en-US" sz="2400" b="1" dirty="0">
              <a:solidFill>
                <a:srgbClr val="FF0000"/>
              </a:solidFill>
            </a:endParaRPr>
          </a:p>
        </p:txBody>
      </p:sp>
      <p:sp>
        <p:nvSpPr>
          <p:cNvPr id="11" name="TextBox 10"/>
          <p:cNvSpPr txBox="1"/>
          <p:nvPr/>
        </p:nvSpPr>
        <p:spPr>
          <a:xfrm>
            <a:off x="6094639" y="5159379"/>
            <a:ext cx="2398163" cy="461665"/>
          </a:xfrm>
          <a:prstGeom prst="rect">
            <a:avLst/>
          </a:prstGeom>
          <a:noFill/>
        </p:spPr>
        <p:txBody>
          <a:bodyPr wrap="none" rtlCol="0">
            <a:spAutoFit/>
          </a:bodyPr>
          <a:lstStyle/>
          <a:p>
            <a:r>
              <a:rPr lang="en-US" sz="2400" b="1" dirty="0" smtClean="0">
                <a:solidFill>
                  <a:srgbClr val="FF0000"/>
                </a:solidFill>
              </a:rPr>
              <a:t>Moller, </a:t>
            </a:r>
            <a:r>
              <a:rPr lang="en-US" sz="2400" b="1" dirty="0" err="1" smtClean="0">
                <a:solidFill>
                  <a:srgbClr val="FF0000"/>
                </a:solidFill>
              </a:rPr>
              <a:t>SoLID</a:t>
            </a:r>
            <a:r>
              <a:rPr lang="en-US" sz="2400" b="1" dirty="0" smtClean="0">
                <a:solidFill>
                  <a:srgbClr val="FF0000"/>
                </a:solidFill>
              </a:rPr>
              <a:t> ???</a:t>
            </a:r>
            <a:endParaRPr lang="en-US" sz="2400" b="1" dirty="0">
              <a:solidFill>
                <a:srgbClr val="FF0000"/>
              </a:solidFill>
            </a:endParaRPr>
          </a:p>
        </p:txBody>
      </p:sp>
      <p:cxnSp>
        <p:nvCxnSpPr>
          <p:cNvPr id="13" name="Straight Arrow Connector 12"/>
          <p:cNvCxnSpPr/>
          <p:nvPr/>
        </p:nvCxnSpPr>
        <p:spPr>
          <a:xfrm>
            <a:off x="4286753" y="5411871"/>
            <a:ext cx="1800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381000" y="5592534"/>
            <a:ext cx="8516473" cy="707886"/>
          </a:xfrm>
          <a:prstGeom prst="rect">
            <a:avLst/>
          </a:prstGeom>
        </p:spPr>
        <p:txBody>
          <a:bodyPr wrap="square">
            <a:spAutoFit/>
          </a:bodyPr>
          <a:lstStyle/>
          <a:p>
            <a:pPr marL="342900" indent="-342900">
              <a:buFont typeface="Lucida Grande"/>
              <a:buChar char="-"/>
            </a:pPr>
            <a:r>
              <a:rPr lang="en-US" sz="2000" dirty="0" smtClean="0">
                <a:ea typeface="Times New Roman"/>
              </a:rPr>
              <a:t>Experiments listed in Italics represent potential schedule options, </a:t>
            </a:r>
            <a:r>
              <a:rPr lang="en-US" sz="2000" b="1" i="1" u="sng" dirty="0" smtClean="0">
                <a:ea typeface="Times New Roman"/>
              </a:rPr>
              <a:t>in no order</a:t>
            </a:r>
          </a:p>
          <a:p>
            <a:pPr marL="342900" indent="-342900">
              <a:buFont typeface="Lucida Grande"/>
              <a:buChar char="-"/>
            </a:pPr>
            <a:r>
              <a:rPr lang="en-US" sz="2000" dirty="0" smtClean="0">
                <a:solidFill>
                  <a:srgbClr val="FF0000"/>
                </a:solidFill>
                <a:ea typeface="Times New Roman"/>
              </a:rPr>
              <a:t>Red indicates PAC41 High Impact Experiments including SBS </a:t>
            </a:r>
            <a:r>
              <a:rPr lang="en-US" sz="2000" dirty="0" err="1" smtClean="0">
                <a:solidFill>
                  <a:srgbClr val="FF0000"/>
                </a:solidFill>
                <a:ea typeface="Times New Roman"/>
              </a:rPr>
              <a:t>G</a:t>
            </a:r>
            <a:r>
              <a:rPr lang="en-US" sz="2000" baseline="-25000" dirty="0" err="1" smtClean="0">
                <a:solidFill>
                  <a:srgbClr val="FF0000"/>
                </a:solidFill>
                <a:ea typeface="Times New Roman"/>
              </a:rPr>
              <a:t>E</a:t>
            </a:r>
            <a:r>
              <a:rPr lang="en-US" sz="2000" baseline="30000" dirty="0" err="1" smtClean="0">
                <a:solidFill>
                  <a:srgbClr val="FF0000"/>
                </a:solidFill>
                <a:ea typeface="Times New Roman"/>
              </a:rPr>
              <a:t>p</a:t>
            </a:r>
            <a:endParaRPr lang="en-US" sz="2000" baseline="30000" dirty="0">
              <a:solidFill>
                <a:srgbClr val="FF0000"/>
              </a:solidFill>
            </a:endParaRPr>
          </a:p>
        </p:txBody>
      </p:sp>
    </p:spTree>
    <p:extLst>
      <p:ext uri="{BB962C8B-B14F-4D97-AF65-F5344CB8AC3E}">
        <p14:creationId xmlns:p14="http://schemas.microsoft.com/office/powerpoint/2010/main" val="1003040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3600" dirty="0" smtClean="0">
                <a:ln>
                  <a:prstDash val="solid"/>
                </a:ln>
              </a:rPr>
              <a:t>Hall B Schedule</a:t>
            </a:r>
            <a:endParaRPr lang="en-US" sz="3600" dirty="0">
              <a:ln>
                <a:prstDash val="solid"/>
              </a:ln>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8" name="Content Placeholder 2"/>
          <p:cNvSpPr>
            <a:spLocks noGrp="1"/>
          </p:cNvSpPr>
          <p:nvPr>
            <p:ph idx="1"/>
          </p:nvPr>
        </p:nvSpPr>
        <p:spPr>
          <a:xfrm>
            <a:off x="-17554" y="990600"/>
            <a:ext cx="9144000" cy="5410200"/>
          </a:xfrm>
        </p:spPr>
        <p:txBody>
          <a:bodyPr>
            <a:normAutofit/>
          </a:bodyPr>
          <a:lstStyle/>
          <a:p>
            <a:pPr marL="344488" lvl="1" indent="-342900">
              <a:buFont typeface="Arial"/>
              <a:buChar char="•"/>
            </a:pPr>
            <a:r>
              <a:rPr lang="en-US" sz="2200" dirty="0" smtClean="0"/>
              <a:t>On the critical path for 12-GeV Project </a:t>
            </a:r>
            <a:r>
              <a:rPr lang="en-US" sz="2200" dirty="0" smtClean="0">
                <a:ea typeface="Wingdings"/>
                <a:sym typeface="Wingdings"/>
              </a:rPr>
              <a:t></a:t>
            </a:r>
            <a:r>
              <a:rPr lang="en-US" sz="2200" dirty="0">
                <a:sym typeface="Wingdings"/>
              </a:rPr>
              <a:t> </a:t>
            </a:r>
            <a:r>
              <a:rPr lang="en-US" sz="2200" dirty="0" smtClean="0"/>
              <a:t>12 </a:t>
            </a:r>
            <a:r>
              <a:rPr lang="en-US" sz="2200" dirty="0" err="1"/>
              <a:t>GeV</a:t>
            </a:r>
            <a:r>
              <a:rPr lang="en-US" sz="2200" dirty="0"/>
              <a:t> Project has </a:t>
            </a:r>
            <a:r>
              <a:rPr lang="en-US" sz="2200" dirty="0" smtClean="0"/>
              <a:t>priority</a:t>
            </a:r>
          </a:p>
          <a:p>
            <a:pPr marL="344488" lvl="1" indent="-342900">
              <a:buFont typeface="Arial"/>
              <a:buChar char="•"/>
            </a:pPr>
            <a:endParaRPr lang="en-US" sz="800" dirty="0" smtClean="0"/>
          </a:p>
          <a:p>
            <a:pPr marL="344488" lvl="1" indent="-342900">
              <a:buFont typeface="Arial"/>
              <a:buChar char="•"/>
            </a:pPr>
            <a:r>
              <a:rPr lang="en-US" sz="2200" dirty="0" smtClean="0"/>
              <a:t>Need to avoid even the appearance that 12 </a:t>
            </a:r>
            <a:r>
              <a:rPr lang="en-US" sz="2200" dirty="0" err="1" smtClean="0"/>
              <a:t>GeV</a:t>
            </a:r>
            <a:r>
              <a:rPr lang="en-US" sz="2200" dirty="0" smtClean="0"/>
              <a:t> Project does not get full priority under every circumstance</a:t>
            </a:r>
          </a:p>
          <a:p>
            <a:pPr marL="344488" lvl="1" indent="-342900">
              <a:buFont typeface="Arial"/>
              <a:buChar char="•"/>
            </a:pPr>
            <a:endParaRPr lang="en-US" sz="800" dirty="0" smtClean="0"/>
          </a:p>
          <a:p>
            <a:pPr marL="344488" lvl="1" indent="-342900">
              <a:buFont typeface="Arial"/>
              <a:buChar char="•"/>
            </a:pPr>
            <a:r>
              <a:rPr lang="en-US" sz="2200" dirty="0"/>
              <a:t>Best effort to recover some running of  HPS and also provide planned running for PRAD</a:t>
            </a:r>
            <a:endParaRPr lang="en-US" sz="2200" dirty="0" smtClean="0"/>
          </a:p>
          <a:p>
            <a:pPr lvl="1">
              <a:buFont typeface="Wingdings"/>
              <a:buChar char="à"/>
            </a:pPr>
            <a:r>
              <a:rPr lang="en-US" sz="2400" dirty="0" smtClean="0">
                <a:sym typeface="Wingdings" pitchFamily="2" charset="2"/>
              </a:rPr>
              <a:t> </a:t>
            </a:r>
            <a:r>
              <a:rPr lang="en-US" sz="2200" dirty="0" smtClean="0">
                <a:sym typeface="Wingdings" pitchFamily="2" charset="2"/>
              </a:rPr>
              <a:t>Hope to run HPS in February</a:t>
            </a:r>
          </a:p>
          <a:p>
            <a:pPr lvl="1">
              <a:buNone/>
            </a:pPr>
            <a:r>
              <a:rPr lang="en-US" sz="2400" dirty="0" smtClean="0">
                <a:sym typeface="Wingdings" pitchFamily="2" charset="2"/>
              </a:rPr>
              <a:t>			</a:t>
            </a:r>
            <a:r>
              <a:rPr lang="en-US" sz="2000" dirty="0" smtClean="0">
                <a:sym typeface="Wingdings" pitchFamily="2" charset="2"/>
              </a:rPr>
              <a:t>(but only weekends will be possible this time)</a:t>
            </a:r>
            <a:endParaRPr lang="en-US" sz="2000" dirty="0"/>
          </a:p>
          <a:p>
            <a:pPr lvl="1">
              <a:buFont typeface="Wingdings"/>
              <a:buChar char="à"/>
            </a:pPr>
            <a:r>
              <a:rPr lang="en-US" sz="2400" dirty="0">
                <a:sym typeface="Wingdings" pitchFamily="2" charset="2"/>
              </a:rPr>
              <a:t> </a:t>
            </a:r>
            <a:r>
              <a:rPr lang="en-US" sz="2200" dirty="0">
                <a:sym typeface="Wingdings" pitchFamily="2" charset="2"/>
              </a:rPr>
              <a:t>Hope to </a:t>
            </a:r>
            <a:r>
              <a:rPr lang="en-US" sz="2200" dirty="0" smtClean="0">
                <a:sym typeface="Wingdings" pitchFamily="2" charset="2"/>
              </a:rPr>
              <a:t>install </a:t>
            </a:r>
            <a:r>
              <a:rPr lang="en-US" sz="2200" dirty="0" err="1" smtClean="0">
                <a:sym typeface="Wingdings" pitchFamily="2" charset="2"/>
              </a:rPr>
              <a:t>PRad</a:t>
            </a:r>
            <a:r>
              <a:rPr lang="en-US" sz="2200" dirty="0" smtClean="0">
                <a:sym typeface="Wingdings" pitchFamily="2" charset="2"/>
              </a:rPr>
              <a:t> </a:t>
            </a:r>
            <a:r>
              <a:rPr lang="en-US" sz="2200" dirty="0">
                <a:sym typeface="Wingdings" pitchFamily="2" charset="2"/>
              </a:rPr>
              <a:t>in </a:t>
            </a:r>
            <a:r>
              <a:rPr lang="en-US" sz="2200" dirty="0" smtClean="0">
                <a:sym typeface="Wingdings" pitchFamily="2" charset="2"/>
              </a:rPr>
              <a:t>March</a:t>
            </a:r>
            <a:endParaRPr lang="en-US" sz="2200" dirty="0">
              <a:sym typeface="Wingdings" pitchFamily="2" charset="2"/>
            </a:endParaRPr>
          </a:p>
          <a:p>
            <a:pPr lvl="1">
              <a:buNone/>
            </a:pPr>
            <a:r>
              <a:rPr lang="en-US" sz="2400" dirty="0">
                <a:sym typeface="Wingdings" pitchFamily="2" charset="2"/>
              </a:rPr>
              <a:t>			</a:t>
            </a:r>
            <a:r>
              <a:rPr lang="en-US" sz="2000" dirty="0" smtClean="0">
                <a:sym typeface="Wingdings" pitchFamily="2" charset="2"/>
              </a:rPr>
              <a:t>(if not in conflict with the 12 </a:t>
            </a:r>
            <a:r>
              <a:rPr lang="en-US" sz="2000" dirty="0" err="1" smtClean="0">
                <a:sym typeface="Wingdings" pitchFamily="2" charset="2"/>
              </a:rPr>
              <a:t>GeV</a:t>
            </a:r>
            <a:r>
              <a:rPr lang="en-US" sz="2000" dirty="0" smtClean="0">
                <a:sym typeface="Wingdings" pitchFamily="2" charset="2"/>
              </a:rPr>
              <a:t> Project)</a:t>
            </a:r>
          </a:p>
          <a:p>
            <a:pPr lvl="1">
              <a:buFont typeface="Wingdings"/>
              <a:buChar char="à"/>
            </a:pPr>
            <a:r>
              <a:rPr lang="en-US" sz="2400" dirty="0" smtClean="0">
                <a:sym typeface="Wingdings" pitchFamily="2" charset="2"/>
              </a:rPr>
              <a:t> </a:t>
            </a:r>
            <a:r>
              <a:rPr lang="en-US" sz="2200" dirty="0" smtClean="0">
                <a:sym typeface="Wingdings" pitchFamily="2" charset="2"/>
              </a:rPr>
              <a:t>Hope to run </a:t>
            </a:r>
            <a:r>
              <a:rPr lang="en-US" sz="2200" dirty="0" err="1" smtClean="0">
                <a:sym typeface="Wingdings" pitchFamily="2" charset="2"/>
              </a:rPr>
              <a:t>PRad</a:t>
            </a:r>
            <a:r>
              <a:rPr lang="en-US" sz="2200" dirty="0" smtClean="0">
                <a:sym typeface="Wingdings" pitchFamily="2" charset="2"/>
              </a:rPr>
              <a:t> in April/May</a:t>
            </a:r>
          </a:p>
          <a:p>
            <a:pPr marL="1293813" lvl="1" indent="-893763">
              <a:buNone/>
            </a:pPr>
            <a:r>
              <a:rPr lang="en-US" sz="2400" dirty="0" smtClean="0">
                <a:sym typeface="Wingdings" pitchFamily="2" charset="2"/>
              </a:rPr>
              <a:t>	</a:t>
            </a:r>
            <a:r>
              <a:rPr lang="en-US" sz="2000" dirty="0" smtClean="0">
                <a:sym typeface="Wingdings" pitchFamily="2" charset="2"/>
              </a:rPr>
              <a:t>(we are considering a potential few-week extension as low-energy, single-Hall operation only, similar in scope as this year in May 2015)</a:t>
            </a:r>
          </a:p>
        </p:txBody>
      </p:sp>
    </p:spTree>
    <p:extLst>
      <p:ext uri="{BB962C8B-B14F-4D97-AF65-F5344CB8AC3E}">
        <p14:creationId xmlns:p14="http://schemas.microsoft.com/office/powerpoint/2010/main" val="3129928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871538" y="76200"/>
            <a:ext cx="7434262" cy="592137"/>
          </a:xfrm>
        </p:spPr>
        <p:txBody>
          <a:bodyPr/>
          <a:lstStyle/>
          <a:p>
            <a:r>
              <a:rPr lang="en-US" altLang="en-US" smtClean="0"/>
              <a:t>PAC43 Results</a:t>
            </a:r>
          </a:p>
        </p:txBody>
      </p:sp>
      <p:graphicFrame>
        <p:nvGraphicFramePr>
          <p:cNvPr id="5" name="Table 4"/>
          <p:cNvGraphicFramePr>
            <a:graphicFrameLocks noGrp="1"/>
          </p:cNvGraphicFramePr>
          <p:nvPr>
            <p:extLst>
              <p:ext uri="{D42A27DB-BD31-4B8C-83A1-F6EECF244321}">
                <p14:modId xmlns:p14="http://schemas.microsoft.com/office/powerpoint/2010/main" val="74683194"/>
              </p:ext>
            </p:extLst>
          </p:nvPr>
        </p:nvGraphicFramePr>
        <p:xfrm>
          <a:off x="381000" y="1066800"/>
          <a:ext cx="8297863" cy="5081587"/>
        </p:xfrm>
        <a:graphic>
          <a:graphicData uri="http://schemas.openxmlformats.org/drawingml/2006/table">
            <a:tbl>
              <a:tblPr/>
              <a:tblGrid>
                <a:gridCol w="838238"/>
                <a:gridCol w="3039825"/>
                <a:gridCol w="990645"/>
                <a:gridCol w="457221"/>
                <a:gridCol w="838238"/>
                <a:gridCol w="685831"/>
                <a:gridCol w="762034"/>
                <a:gridCol w="685831"/>
              </a:tblGrid>
              <a:tr h="556264">
                <a:tc>
                  <a:txBody>
                    <a:bodyPr/>
                    <a:lstStyle/>
                    <a:p>
                      <a:pPr algn="ctr" fontAlgn="ctr"/>
                      <a:r>
                        <a:rPr lang="en-US" sz="1200" b="1" i="0" u="none" strike="noStrike" dirty="0">
                          <a:solidFill>
                            <a:srgbClr val="000000"/>
                          </a:solidFill>
                          <a:latin typeface="Arial Narrow"/>
                        </a:rPr>
                        <a:t>NUMBER</a:t>
                      </a:r>
                    </a:p>
                  </a:txBody>
                  <a:tcPr marL="7620" marR="7620"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1"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a:rPr>
                        <a:t>TITLE</a:t>
                      </a:r>
                    </a:p>
                  </a:txBody>
                  <a:tcPr marL="7620" marR="7620"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14300" marR="0" lvl="1"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a:rPr>
                        <a:t>CONTACT PERSON</a:t>
                      </a:r>
                    </a:p>
                    <a:p>
                      <a:pPr marL="114300" lvl="1" indent="0" algn="ctr" fontAlgn="t">
                        <a:tabLst/>
                      </a:pPr>
                      <a:endParaRPr lang="en-US" sz="1200" b="1" i="0" u="none" strike="noStrike" dirty="0">
                        <a:solidFill>
                          <a:srgbClr val="000000"/>
                        </a:solidFill>
                        <a:latin typeface="Arial Narrow"/>
                      </a:endParaRP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latin typeface="Arial Narrow"/>
                        </a:rPr>
                        <a:t>HALL</a:t>
                      </a:r>
                    </a:p>
                  </a:txBody>
                  <a:tcPr marL="7620" marR="7620"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latin typeface="Arial Narrow"/>
                        </a:rPr>
                        <a:t>DAYS</a:t>
                      </a:r>
                      <a:br>
                        <a:rPr lang="en-US" sz="1200" b="1" i="0" u="none" strike="noStrike" dirty="0">
                          <a:solidFill>
                            <a:srgbClr val="000000"/>
                          </a:solidFill>
                          <a:latin typeface="Arial Narrow"/>
                        </a:rPr>
                      </a:br>
                      <a:r>
                        <a:rPr lang="en-US" sz="1200" b="1" i="0" u="none" strike="noStrike" dirty="0">
                          <a:solidFill>
                            <a:srgbClr val="000000"/>
                          </a:solidFill>
                          <a:latin typeface="Arial Narrow"/>
                        </a:rPr>
                        <a:t>REQUESTED</a:t>
                      </a: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C00000"/>
                          </a:solidFill>
                          <a:latin typeface="Arial Narrow"/>
                        </a:rPr>
                        <a:t>DAYS</a:t>
                      </a:r>
                      <a:br>
                        <a:rPr lang="en-US" sz="1200" b="1" i="0" u="none" strike="noStrike" dirty="0">
                          <a:solidFill>
                            <a:srgbClr val="C00000"/>
                          </a:solidFill>
                          <a:latin typeface="Arial Narrow"/>
                        </a:rPr>
                      </a:br>
                      <a:r>
                        <a:rPr lang="en-US" sz="1200" b="1" i="0" u="none" strike="noStrike" dirty="0">
                          <a:solidFill>
                            <a:srgbClr val="C00000"/>
                          </a:solidFill>
                          <a:latin typeface="Arial Narrow"/>
                        </a:rPr>
                        <a:t>AWARDED</a:t>
                      </a: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rgbClr val="C00000"/>
                          </a:solidFill>
                          <a:latin typeface="Arial Narrow"/>
                        </a:rPr>
                        <a:t>SCIENTIFIC</a:t>
                      </a:r>
                      <a:br>
                        <a:rPr lang="en-US" sz="1200" b="1" i="0" u="none" strike="noStrike" dirty="0" smtClean="0">
                          <a:solidFill>
                            <a:srgbClr val="C00000"/>
                          </a:solidFill>
                          <a:latin typeface="Arial Narrow"/>
                        </a:rPr>
                      </a:br>
                      <a:r>
                        <a:rPr lang="en-US" sz="1200" b="1" i="0" u="none" strike="noStrike" dirty="0" smtClean="0">
                          <a:solidFill>
                            <a:srgbClr val="C00000"/>
                          </a:solidFill>
                          <a:latin typeface="Arial Narrow"/>
                        </a:rPr>
                        <a:t>RATE</a:t>
                      </a:r>
                    </a:p>
                    <a:p>
                      <a:pPr algn="ctr" fontAlgn="t"/>
                      <a:endParaRPr lang="en-US" sz="1200" b="1" i="0" u="none" strike="noStrike" dirty="0">
                        <a:solidFill>
                          <a:srgbClr val="C00000"/>
                        </a:solidFill>
                        <a:latin typeface="Arial Narrow"/>
                      </a:endParaRP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a:rPr>
                        <a:t>PAC DECISION</a:t>
                      </a:r>
                    </a:p>
                    <a:p>
                      <a:pPr algn="ctr" fontAlgn="t"/>
                      <a:endParaRPr lang="en-US" sz="1200" b="1" i="0" u="none" strike="noStrike" dirty="0">
                        <a:solidFill>
                          <a:srgbClr val="FF0000"/>
                        </a:solidFill>
                        <a:latin typeface="Arial Narrow"/>
                      </a:endParaRP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4336">
                <a:tc>
                  <a:txBody>
                    <a:bodyPr/>
                    <a:lstStyle/>
                    <a:p>
                      <a:pPr algn="l" fontAlgn="b"/>
                      <a:r>
                        <a:rPr lang="en-US" sz="1200" b="0" i="0" u="none" strike="noStrike" dirty="0">
                          <a:solidFill>
                            <a:srgbClr val="000000"/>
                          </a:solidFill>
                          <a:effectLst/>
                          <a:latin typeface="Arial Narrow"/>
                        </a:rPr>
                        <a:t>PR12-15-001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Measurement of the Generalized Polarizabilities of the Proton in Virtual Compton Scattering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N. </a:t>
                      </a:r>
                      <a:r>
                        <a:rPr lang="en-US" sz="1200" b="0" i="0" u="none" strike="noStrike" dirty="0" err="1">
                          <a:solidFill>
                            <a:srgbClr val="000000"/>
                          </a:solidFill>
                          <a:effectLst/>
                          <a:latin typeface="Arial Narrow"/>
                        </a:rPr>
                        <a:t>Sparveris</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C</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C2</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3701">
                <a:tc>
                  <a:txBody>
                    <a:bodyPr/>
                    <a:lstStyle/>
                    <a:p>
                      <a:pPr algn="l" fontAlgn="b"/>
                      <a:r>
                        <a:rPr lang="en-US" sz="1200" b="0" i="0" u="none" strike="noStrike" dirty="0">
                          <a:solidFill>
                            <a:srgbClr val="000000"/>
                          </a:solidFill>
                          <a:effectLst/>
                          <a:latin typeface="Arial Narrow"/>
                        </a:rPr>
                        <a:t>PR12-15-002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The sidereal time variations of the Lorentz force and maximum attainable speed of electrons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B. </a:t>
                      </a:r>
                      <a:r>
                        <a:rPr lang="en-US" sz="1200" b="0" i="0" u="none" strike="noStrike" dirty="0" err="1">
                          <a:solidFill>
                            <a:srgbClr val="000000"/>
                          </a:solidFill>
                          <a:effectLst/>
                          <a:latin typeface="Arial Narrow"/>
                        </a:rPr>
                        <a:t>Wojtsekhowski</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err="1">
                          <a:solidFill>
                            <a:srgbClr val="000000"/>
                          </a:solidFill>
                          <a:effectLst/>
                          <a:latin typeface="Arial Narrow"/>
                        </a:rPr>
                        <a:t>Acc</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3.5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Defer</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9239">
                <a:tc>
                  <a:txBody>
                    <a:bodyPr/>
                    <a:lstStyle/>
                    <a:p>
                      <a:pPr algn="l" fontAlgn="b"/>
                      <a:r>
                        <a:rPr lang="en-US" sz="1200" b="0" i="0" u="none" strike="noStrike">
                          <a:solidFill>
                            <a:srgbClr val="000000"/>
                          </a:solidFill>
                          <a:effectLst/>
                          <a:latin typeface="Arial Narrow"/>
                        </a:rPr>
                        <a:t>PR12-15-003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Polarization Observables in Wide-angle Compton Scattering at Photon Energies up to 8 GeV</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B. </a:t>
                      </a:r>
                      <a:r>
                        <a:rPr lang="en-US" sz="1200" b="0" i="0" u="none" strike="noStrike" dirty="0" err="1" smtClean="0">
                          <a:solidFill>
                            <a:srgbClr val="000000"/>
                          </a:solidFill>
                          <a:effectLst/>
                          <a:latin typeface="Arial Narrow"/>
                        </a:rPr>
                        <a:t>Wojtsekhowski</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Defer</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4086">
                <a:tc>
                  <a:txBody>
                    <a:bodyPr/>
                    <a:lstStyle/>
                    <a:p>
                      <a:pPr algn="l" fontAlgn="b"/>
                      <a:r>
                        <a:rPr lang="en-US" sz="1200" b="0" i="0" u="none" strike="noStrike">
                          <a:solidFill>
                            <a:srgbClr val="000000"/>
                          </a:solidFill>
                          <a:effectLst/>
                          <a:latin typeface="Arial Narrow"/>
                        </a:rPr>
                        <a:t>PR12-15-004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Deeply virtual Compton scattering on the neutron with a longitudinally polarized deuteron target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S. </a:t>
                      </a:r>
                      <a:r>
                        <a:rPr lang="en-US" sz="1200" b="0" i="0" u="none" strike="noStrike" dirty="0" err="1">
                          <a:solidFill>
                            <a:srgbClr val="000000"/>
                          </a:solidFill>
                          <a:effectLst/>
                          <a:latin typeface="Arial Narrow"/>
                        </a:rPr>
                        <a:t>Niccolai</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B</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125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C2</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2653">
                <a:tc>
                  <a:txBody>
                    <a:bodyPr/>
                    <a:lstStyle/>
                    <a:p>
                      <a:pPr algn="l" fontAlgn="b"/>
                      <a:r>
                        <a:rPr lang="en-US" sz="1200" b="0" i="0" u="none" strike="noStrike">
                          <a:solidFill>
                            <a:srgbClr val="000000"/>
                          </a:solidFill>
                          <a:effectLst/>
                          <a:latin typeface="Arial Narrow"/>
                        </a:rPr>
                        <a:t>PR12-15-005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Measurements of the Quasi-Elastic and Elastic Deuteron Tensor Asymmetries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E. </a:t>
                      </a:r>
                      <a:r>
                        <a:rPr lang="en-US" sz="1200" b="0" i="0" u="none" strike="noStrike" dirty="0">
                          <a:solidFill>
                            <a:srgbClr val="000000"/>
                          </a:solidFill>
                          <a:effectLst/>
                          <a:latin typeface="Arial Narrow"/>
                        </a:rPr>
                        <a:t>Long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C</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44.3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smtClean="0">
                          <a:solidFill>
                            <a:srgbClr val="000000"/>
                          </a:solidFill>
                          <a:effectLst/>
                          <a:latin typeface="Arial Narrow"/>
                          <a:ea typeface="+mn-ea"/>
                          <a:cs typeface="+mn-cs"/>
                        </a:rPr>
                        <a:t>C2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243">
                <a:tc>
                  <a:txBody>
                    <a:bodyPr/>
                    <a:lstStyle/>
                    <a:p>
                      <a:pPr algn="l" fontAlgn="b"/>
                      <a:r>
                        <a:rPr lang="en-US" sz="1200" b="0" i="0" u="none" strike="noStrike">
                          <a:solidFill>
                            <a:srgbClr val="000000"/>
                          </a:solidFill>
                          <a:effectLst/>
                          <a:latin typeface="Arial Narrow"/>
                        </a:rPr>
                        <a:t>PR12-15-006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Measurement of Tagged Deep Inelastic Scattering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C. </a:t>
                      </a:r>
                      <a:r>
                        <a:rPr lang="en-US" sz="1200" b="0" i="0" u="none" strike="noStrike" dirty="0">
                          <a:solidFill>
                            <a:srgbClr val="000000"/>
                          </a:solidFill>
                          <a:effectLst/>
                          <a:latin typeface="Arial Narrow"/>
                        </a:rPr>
                        <a:t>Keppel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27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C00000"/>
                          </a:solidFill>
                          <a:effectLst/>
                          <a:latin typeface="Arial Narrow"/>
                        </a:rPr>
                        <a:t>27</a:t>
                      </a:r>
                      <a:endParaRPr lang="en-US" sz="1200" b="1"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C00000"/>
                          </a:solidFill>
                          <a:effectLst/>
                          <a:latin typeface="Arial Narrow"/>
                        </a:rPr>
                        <a:t>A-</a:t>
                      </a:r>
                      <a:endParaRPr lang="en-US" sz="1200" b="1"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C1</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5070">
                <a:tc>
                  <a:txBody>
                    <a:bodyPr/>
                    <a:lstStyle/>
                    <a:p>
                      <a:pPr algn="l" fontAlgn="b"/>
                      <a:r>
                        <a:rPr lang="en-US" sz="1200" b="0" i="0" u="none" strike="noStrike">
                          <a:solidFill>
                            <a:srgbClr val="000000"/>
                          </a:solidFill>
                          <a:effectLst/>
                          <a:latin typeface="Arial Narrow"/>
                        </a:rPr>
                        <a:t>PR12-15-007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Narrow"/>
                        </a:rPr>
                        <a:t>Measurements of the Charge and Magnetic Form Factors of the Triton at Large Momentum Transfers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G. </a:t>
                      </a:r>
                      <a:r>
                        <a:rPr lang="en-US" sz="1200" b="0" i="0" u="none" strike="noStrike" dirty="0" err="1">
                          <a:solidFill>
                            <a:srgbClr val="000000"/>
                          </a:solidFill>
                          <a:effectLst/>
                          <a:latin typeface="Arial Narrow"/>
                        </a:rPr>
                        <a:t>Petratos</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Defer</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0310">
                <a:tc>
                  <a:txBody>
                    <a:bodyPr/>
                    <a:lstStyle/>
                    <a:p>
                      <a:pPr algn="l" fontAlgn="b"/>
                      <a:r>
                        <a:rPr lang="en-US" sz="1200" b="0" i="0" u="none" strike="noStrike">
                          <a:solidFill>
                            <a:srgbClr val="000000"/>
                          </a:solidFill>
                          <a:effectLst/>
                          <a:latin typeface="Arial Narrow"/>
                        </a:rPr>
                        <a:t>PR12-15-008</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A study of the Lambda-N interaction through the high precision spectroscopy of Lambda-</a:t>
                      </a:r>
                      <a:r>
                        <a:rPr lang="en-US" sz="1200" b="0" i="0" u="none" strike="noStrike" dirty="0" err="1">
                          <a:solidFill>
                            <a:srgbClr val="000000"/>
                          </a:solidFill>
                          <a:effectLst/>
                          <a:latin typeface="Arial Narrow"/>
                        </a:rPr>
                        <a:t>hypernuclei</a:t>
                      </a:r>
                      <a:r>
                        <a:rPr lang="en-US" sz="1200" b="0" i="0" u="none" strike="noStrike" dirty="0">
                          <a:solidFill>
                            <a:srgbClr val="000000"/>
                          </a:solidFill>
                          <a:effectLst/>
                          <a:latin typeface="Arial Narrow"/>
                        </a:rPr>
                        <a:t> with electron beam</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S. </a:t>
                      </a:r>
                      <a:r>
                        <a:rPr lang="en-US" sz="1200" b="0" i="0" u="none" strike="noStrike" dirty="0">
                          <a:solidFill>
                            <a:srgbClr val="000000"/>
                          </a:solidFill>
                          <a:effectLst/>
                          <a:latin typeface="Arial Narrow"/>
                        </a:rPr>
                        <a:t>N. Nakamura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73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C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smtClean="0">
                          <a:solidFill>
                            <a:srgbClr val="000000"/>
                          </a:solidFill>
                          <a:effectLst/>
                          <a:latin typeface="Arial Narrow"/>
                          <a:ea typeface="+mn-ea"/>
                          <a:cs typeface="+mn-cs"/>
                        </a:rPr>
                        <a:t>C2/D</a:t>
                      </a:r>
                      <a:endParaRPr lang="en-US" sz="1200" b="0" i="0" u="none" strike="noStrike" kern="1200" dirty="0" smtClean="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685">
                <a:tc>
                  <a:txBody>
                    <a:bodyPr/>
                    <a:lstStyle/>
                    <a:p>
                      <a:pPr algn="ctr" fontAlgn="b"/>
                      <a:endParaRPr lang="en-US" sz="11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000" b="0" i="0" u="none" strike="noStrike" dirty="0">
                        <a:solidFill>
                          <a:srgbClr val="C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C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endParaRPr lang="en-US" sz="1100" b="0" i="0" u="none" strike="noStrike" kern="1200" dirty="0">
                        <a:solidFill>
                          <a:srgbClr val="000000"/>
                        </a:solidFill>
                        <a:effectLst/>
                        <a:latin typeface="Arial Narrow"/>
                        <a:ea typeface="+mn-ea"/>
                        <a:cs typeface="+mn-cs"/>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5313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34" y="932472"/>
            <a:ext cx="8815340" cy="5214792"/>
          </a:xfrm>
          <a:prstGeom prst="rect">
            <a:avLst/>
          </a:prstGeom>
          <a:solidFill>
            <a:schemeClr val="bg1"/>
          </a:solidFill>
          <a:ln>
            <a:solidFill>
              <a:schemeClr val="bg1"/>
            </a:solidFill>
          </a:ln>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111702"/>
            <a:ext cx="9144000" cy="553998"/>
          </a:xfrm>
          <a:prstGeom prst="rect">
            <a:avLst/>
          </a:prstGeom>
        </p:spPr>
        <p:txBody>
          <a:bodyPr wrap="square">
            <a:spAutoFit/>
          </a:bodyPr>
          <a:lstStyle/>
          <a:p>
            <a:pPr algn="ctr" fontAlgn="b"/>
            <a:r>
              <a:rPr lang="en-US" sz="3000" b="1" dirty="0">
                <a:solidFill>
                  <a:srgbClr val="000000"/>
                </a:solidFill>
                <a:latin typeface="Arial" panose="020B0604020202020204" pitchFamily="34" charset="0"/>
                <a:cs typeface="Arial" panose="020B0604020202020204" pitchFamily="34" charset="0"/>
              </a:rPr>
              <a:t>12 </a:t>
            </a:r>
            <a:r>
              <a:rPr lang="en-US" sz="3000" b="1" dirty="0" err="1">
                <a:solidFill>
                  <a:srgbClr val="000000"/>
                </a:solidFill>
                <a:latin typeface="Arial" panose="020B0604020202020204" pitchFamily="34" charset="0"/>
                <a:cs typeface="Arial" panose="020B0604020202020204" pitchFamily="34" charset="0"/>
              </a:rPr>
              <a:t>GeV</a:t>
            </a:r>
            <a:r>
              <a:rPr lang="en-US" sz="3000" b="1" dirty="0">
                <a:solidFill>
                  <a:srgbClr val="000000"/>
                </a:solidFill>
                <a:latin typeface="Arial" panose="020B0604020202020204" pitchFamily="34" charset="0"/>
                <a:cs typeface="Arial" panose="020B0604020202020204" pitchFamily="34" charset="0"/>
              </a:rPr>
              <a:t> Approved Experiments by Physics Topics</a:t>
            </a:r>
          </a:p>
        </p:txBody>
      </p:sp>
      <p:graphicFrame>
        <p:nvGraphicFramePr>
          <p:cNvPr id="6" name="Content Placeholder 3"/>
          <p:cNvGraphicFramePr>
            <a:graphicFrameLocks/>
          </p:cNvGraphicFramePr>
          <p:nvPr>
            <p:extLst>
              <p:ext uri="{D42A27DB-BD31-4B8C-83A1-F6EECF244321}">
                <p14:modId xmlns:p14="http://schemas.microsoft.com/office/powerpoint/2010/main" val="1447209477"/>
              </p:ext>
            </p:extLst>
          </p:nvPr>
        </p:nvGraphicFramePr>
        <p:xfrm>
          <a:off x="174834" y="928456"/>
          <a:ext cx="8827802" cy="5218808"/>
        </p:xfrm>
        <a:graphic>
          <a:graphicData uri="http://schemas.openxmlformats.org/drawingml/2006/table">
            <a:tbl>
              <a:tblPr firstRow="1" bandRow="1">
                <a:tableStyleId>{073A0DAA-6AF3-43AB-8588-CEC1D06C72B9}</a:tableStyleId>
              </a:tblPr>
              <a:tblGrid>
                <a:gridCol w="4904337"/>
                <a:gridCol w="572172"/>
                <a:gridCol w="653911"/>
                <a:gridCol w="653911"/>
                <a:gridCol w="653911"/>
                <a:gridCol w="653911"/>
                <a:gridCol w="735649"/>
              </a:tblGrid>
              <a:tr h="5390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656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smtClean="0">
                          <a:latin typeface="Arial" panose="020B0604020202020204" pitchFamily="34" charset="0"/>
                          <a:cs typeface="Arial" panose="020B0604020202020204" pitchFamily="34" charset="0"/>
                        </a:rPr>
                        <a:t>GlueX</a:t>
                      </a:r>
                      <a:r>
                        <a:rPr lang="en-US" sz="1400" u="none" strike="noStrike" dirty="0" smtClean="0">
                          <a:latin typeface="Arial" panose="020B0604020202020204" pitchFamily="34" charset="0"/>
                          <a:cs typeface="Arial" panose="020B0604020202020204" pitchFamily="34" charset="0"/>
                        </a:rPr>
                        <a:t> </a:t>
                      </a:r>
                      <a:r>
                        <a:rPr lang="en-US" sz="1400" u="none" strike="noStrike" dirty="0">
                          <a:latin typeface="Arial" panose="020B0604020202020204" pitchFamily="34" charset="0"/>
                          <a:cs typeface="Arial" panose="020B0604020202020204" pitchFamily="34" charset="0"/>
                        </a:rPr>
                        <a:t>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5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13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751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9601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373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026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bl>
          </a:graphicData>
        </a:graphic>
      </p:graphicFrame>
    </p:spTree>
    <p:extLst>
      <p:ext uri="{BB962C8B-B14F-4D97-AF65-F5344CB8AC3E}">
        <p14:creationId xmlns:p14="http://schemas.microsoft.com/office/powerpoint/2010/main" val="2064725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09600" y="1295400"/>
            <a:ext cx="7620000" cy="4835245"/>
          </a:xfrm>
        </p:spPr>
        <p:txBody>
          <a:bodyPr>
            <a:normAutofit/>
          </a:bodyPr>
          <a:lstStyle/>
          <a:p>
            <a:pPr marL="569913" indent="-569913">
              <a:lnSpc>
                <a:spcPct val="150000"/>
              </a:lnSpc>
            </a:pPr>
            <a:r>
              <a:rPr lang="en-US" sz="2400" dirty="0" smtClean="0"/>
              <a:t>Upgrade highlights</a:t>
            </a:r>
          </a:p>
          <a:p>
            <a:pPr marL="569913" indent="-569913">
              <a:lnSpc>
                <a:spcPct val="150000"/>
              </a:lnSpc>
            </a:pPr>
            <a:r>
              <a:rPr lang="en-US" sz="2400" dirty="0" smtClean="0"/>
              <a:t>PAC meetings</a:t>
            </a:r>
          </a:p>
          <a:p>
            <a:pPr marL="569913" indent="-569913">
              <a:lnSpc>
                <a:spcPct val="150000"/>
              </a:lnSpc>
            </a:pPr>
            <a:r>
              <a:rPr lang="en-US" sz="2400" dirty="0" smtClean="0"/>
              <a:t>Budgets </a:t>
            </a:r>
          </a:p>
          <a:p>
            <a:pPr marL="569913" indent="-569913">
              <a:lnSpc>
                <a:spcPct val="150000"/>
              </a:lnSpc>
            </a:pPr>
            <a:r>
              <a:rPr lang="en-US" sz="2400" dirty="0" smtClean="0"/>
              <a:t>NSAC Long Range Plan</a:t>
            </a:r>
          </a:p>
          <a:p>
            <a:pPr marL="569913" indent="-569913">
              <a:lnSpc>
                <a:spcPct val="150000"/>
              </a:lnSpc>
            </a:pPr>
            <a:r>
              <a:rPr lang="en-US" sz="2400" dirty="0" smtClean="0"/>
              <a:t>JLEIC</a:t>
            </a:r>
          </a:p>
          <a:p>
            <a:pPr marL="569913" indent="-569913">
              <a:lnSpc>
                <a:spcPct val="150000"/>
              </a:lnSpc>
            </a:pPr>
            <a:r>
              <a:rPr lang="en-US" sz="2400" dirty="0" smtClean="0"/>
              <a:t>Outlook</a:t>
            </a:r>
          </a:p>
        </p:txBody>
      </p:sp>
    </p:spTree>
    <p:extLst>
      <p:ext uri="{BB962C8B-B14F-4D97-AF65-F5344CB8AC3E}">
        <p14:creationId xmlns:p14="http://schemas.microsoft.com/office/powerpoint/2010/main" val="1947884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734" y="940036"/>
            <a:ext cx="8793620" cy="5375305"/>
          </a:xfrm>
          <a:prstGeom prst="rect">
            <a:avLst/>
          </a:prstGeom>
          <a:solidFill>
            <a:schemeClr val="bg1"/>
          </a:solidFill>
          <a:ln>
            <a:solidFill>
              <a:schemeClr val="bg1"/>
            </a:solidFill>
          </a:ln>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95250"/>
            <a:ext cx="9144000" cy="947738"/>
          </a:xfrm>
        </p:spPr>
        <p:txBody>
          <a:bodyPr>
            <a:noAutofit/>
          </a:bodyPr>
          <a:lstStyle/>
          <a:p>
            <a:r>
              <a:rPr lang="en-US" sz="3200" b="1" dirty="0">
                <a:solidFill>
                  <a:srgbClr val="000000"/>
                </a:solidFill>
                <a:latin typeface="Arial" panose="020B0604020202020204" pitchFamily="34" charset="0"/>
                <a:cs typeface="Arial" panose="020B0604020202020204" pitchFamily="34" charset="0"/>
              </a:rPr>
              <a:t>12 </a:t>
            </a:r>
            <a:r>
              <a:rPr lang="en-US" sz="3200" b="1" dirty="0" err="1">
                <a:solidFill>
                  <a:srgbClr val="000000"/>
                </a:solidFill>
                <a:latin typeface="Arial" panose="020B0604020202020204" pitchFamily="34" charset="0"/>
                <a:cs typeface="Arial" panose="020B0604020202020204" pitchFamily="34" charset="0"/>
              </a:rPr>
              <a:t>GeV</a:t>
            </a:r>
            <a:r>
              <a:rPr lang="en-US" sz="3200" b="1" dirty="0">
                <a:solidFill>
                  <a:srgbClr val="000000"/>
                </a:solidFill>
                <a:latin typeface="Arial" panose="020B0604020202020204" pitchFamily="34" charset="0"/>
                <a:cs typeface="Arial" panose="020B0604020202020204" pitchFamily="34" charset="0"/>
              </a:rPr>
              <a:t> Approved Experiments by PAC Days</a:t>
            </a:r>
            <a:br>
              <a:rPr lang="en-US" sz="3200" b="1" dirty="0">
                <a:solidFill>
                  <a:srgbClr val="000000"/>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70860135"/>
              </p:ext>
            </p:extLst>
          </p:nvPr>
        </p:nvGraphicFramePr>
        <p:xfrm>
          <a:off x="130836" y="849507"/>
          <a:ext cx="8784564" cy="5169213"/>
        </p:xfrm>
        <a:graphic>
          <a:graphicData uri="http://schemas.openxmlformats.org/drawingml/2006/table">
            <a:tbl>
              <a:tblPr firstRow="1" bandRow="1">
                <a:tableStyleId>{073A0DAA-6AF3-43AB-8588-CEC1D06C72B9}</a:tableStyleId>
              </a:tblPr>
              <a:tblGrid>
                <a:gridCol w="4961659"/>
                <a:gridCol w="650707"/>
                <a:gridCol w="650707"/>
                <a:gridCol w="650707"/>
                <a:gridCol w="569370"/>
                <a:gridCol w="650707"/>
                <a:gridCol w="650707"/>
              </a:tblGrid>
              <a:tr h="4701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569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119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smtClean="0">
                          <a:latin typeface="Arial" panose="020B0604020202020204" pitchFamily="34" charset="0"/>
                          <a:cs typeface="Arial" panose="020B0604020202020204" pitchFamily="34" charset="0"/>
                        </a:rPr>
                        <a:t>659</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090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145.5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102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357.5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296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latin typeface="Arial" panose="020B0604020202020204" pitchFamily="34" charset="0"/>
                          <a:cs typeface="Arial" panose="020B0604020202020204" pitchFamily="34" charset="0"/>
                        </a:rPr>
                        <a:t>65</a:t>
                      </a:r>
                      <a:endParaRPr lang="en-US" sz="1400" b="0" i="0" u="none" strike="noStrike">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230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460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687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409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872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1493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78587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180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5035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547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205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79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891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024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1686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680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4430.5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02480">
                <a:tc>
                  <a:txBody>
                    <a:bodyPr/>
                    <a:lstStyle/>
                    <a:p>
                      <a:pPr algn="l" fontAlgn="b"/>
                      <a:r>
                        <a:rPr lang="en-US" sz="1400" b="1" i="0" u="none" strike="noStrike" dirty="0" smtClean="0">
                          <a:solidFill>
                            <a:srgbClr val="000000"/>
                          </a:solidFill>
                          <a:latin typeface="Arial" panose="020B0604020202020204" pitchFamily="34" charset="0"/>
                          <a:cs typeface="Arial" panose="020B0604020202020204" pitchFamily="34" charset="0"/>
                        </a:rPr>
                        <a:t>Total Approved Run Group Days (includes MIE)</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671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667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3402.5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bl>
          </a:graphicData>
        </a:graphic>
      </p:graphicFrame>
      <p:sp>
        <p:nvSpPr>
          <p:cNvPr id="6" name="TextBox 5"/>
          <p:cNvSpPr txBox="1"/>
          <p:nvPr/>
        </p:nvSpPr>
        <p:spPr>
          <a:xfrm>
            <a:off x="2971800" y="5943600"/>
            <a:ext cx="3453318" cy="461665"/>
          </a:xfrm>
          <a:prstGeom prst="rect">
            <a:avLst/>
          </a:prstGeom>
          <a:solidFill>
            <a:srgbClr val="00B0F0"/>
          </a:solidFill>
        </p:spPr>
        <p:txBody>
          <a:bodyPr wrap="none" rtlCol="0">
            <a:spAutoFit/>
          </a:bodyPr>
          <a:lstStyle/>
          <a:p>
            <a:r>
              <a:rPr lang="en-US" sz="2400" b="1" dirty="0" smtClean="0">
                <a:solidFill>
                  <a:srgbClr val="FFFF00"/>
                </a:solidFill>
              </a:rPr>
              <a:t>A  Decade of Experiments</a:t>
            </a:r>
            <a:endParaRPr lang="en-US" sz="2400" b="1" dirty="0">
              <a:solidFill>
                <a:srgbClr val="FFFF00"/>
              </a:solidFill>
            </a:endParaRPr>
          </a:p>
        </p:txBody>
      </p:sp>
    </p:spTree>
    <p:extLst>
      <p:ext uri="{BB962C8B-B14F-4D97-AF65-F5344CB8AC3E}">
        <p14:creationId xmlns:p14="http://schemas.microsoft.com/office/powerpoint/2010/main" val="230534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0"/>
            <a:ext cx="8229600" cy="639762"/>
          </a:xfrm>
        </p:spPr>
        <p:txBody>
          <a:bodyPr>
            <a:normAutofit fontScale="90000"/>
          </a:bodyPr>
          <a:lstStyle/>
          <a:p>
            <a:r>
              <a:rPr lang="en-US" sz="3600" b="1" dirty="0" smtClean="0">
                <a:latin typeface="Arial" pitchFamily="34" charset="0"/>
                <a:cs typeface="Arial" pitchFamily="34" charset="0"/>
              </a:rPr>
              <a:t>PAC44</a:t>
            </a:r>
            <a:endParaRPr lang="en-US" sz="2200" b="0" dirty="0">
              <a:latin typeface="Arial" pitchFamily="34" charset="0"/>
              <a:cs typeface="Arial" pitchFamily="34" charset="0"/>
            </a:endParaRPr>
          </a:p>
        </p:txBody>
      </p:sp>
      <p:sp>
        <p:nvSpPr>
          <p:cNvPr id="5" name="TextBox 4"/>
          <p:cNvSpPr txBox="1"/>
          <p:nvPr/>
        </p:nvSpPr>
        <p:spPr>
          <a:xfrm>
            <a:off x="457200" y="900769"/>
            <a:ext cx="8458199" cy="5155257"/>
          </a:xfrm>
          <a:prstGeom prst="rect">
            <a:avLst/>
          </a:prstGeom>
          <a:noFill/>
        </p:spPr>
        <p:txBody>
          <a:bodyPr wrap="square" rtlCol="0">
            <a:spAutoFit/>
          </a:bodyPr>
          <a:lstStyle/>
          <a:p>
            <a:pPr lvl="0"/>
            <a:r>
              <a:rPr lang="en-US" sz="1750" b="1" dirty="0" smtClean="0">
                <a:latin typeface="Arial" panose="020B0604020202020204" pitchFamily="34" charset="0"/>
                <a:cs typeface="Arial" panose="020B0604020202020204" pitchFamily="34" charset="0"/>
              </a:rPr>
              <a:t>Scheduled for July 25-29, 2016</a:t>
            </a:r>
          </a:p>
          <a:p>
            <a:pPr lvl="0"/>
            <a:endParaRPr lang="en-US" sz="1050" dirty="0" smtClean="0"/>
          </a:p>
          <a:p>
            <a:pPr lvl="0"/>
            <a:endParaRPr lang="en-US" sz="1050" dirty="0" smtClean="0">
              <a:latin typeface="Arial" pitchFamily="34" charset="0"/>
              <a:cs typeface="Arial" pitchFamily="34" charset="0"/>
            </a:endParaRPr>
          </a:p>
          <a:p>
            <a:pPr lvl="0"/>
            <a:r>
              <a:rPr lang="en-US" sz="1750" b="1" u="sng" dirty="0" smtClean="0">
                <a:latin typeface="Arial" pitchFamily="34" charset="0"/>
                <a:cs typeface="Arial" pitchFamily="34" charset="0"/>
              </a:rPr>
              <a:t>Charge</a:t>
            </a:r>
            <a:r>
              <a:rPr lang="en-US" sz="1750" b="1" dirty="0" smtClean="0">
                <a:latin typeface="Arial" pitchFamily="34" charset="0"/>
                <a:cs typeface="Arial" pitchFamily="34" charset="0"/>
              </a:rPr>
              <a:t>:</a:t>
            </a:r>
            <a:endParaRPr lang="en-US" sz="1050" b="1" dirty="0" smtClean="0">
              <a:latin typeface="Arial" pitchFamily="34" charset="0"/>
              <a:cs typeface="Arial" pitchFamily="34" charset="0"/>
            </a:endParaRPr>
          </a:p>
          <a:p>
            <a:pPr lvl="0"/>
            <a:endParaRPr lang="en-US" sz="1050" b="1" dirty="0">
              <a:latin typeface="Arial" pitchFamily="34" charset="0"/>
              <a:cs typeface="Arial" pitchFamily="34" charset="0"/>
            </a:endParaRPr>
          </a:p>
          <a:p>
            <a:pPr lvl="0"/>
            <a:r>
              <a:rPr lang="en-US" sz="1750" dirty="0" smtClean="0">
                <a:latin typeface="Arial" pitchFamily="34" charset="0"/>
                <a:cs typeface="Arial" pitchFamily="34" charset="0"/>
              </a:rPr>
              <a:t>Review </a:t>
            </a:r>
            <a:r>
              <a:rPr lang="en-US" sz="1750" dirty="0">
                <a:latin typeface="Arial" pitchFamily="34" charset="0"/>
                <a:cs typeface="Arial" pitchFamily="34" charset="0"/>
              </a:rPr>
              <a:t>new proposals, previously conditionally approved proposals, and letters of </a:t>
            </a:r>
            <a:r>
              <a:rPr lang="en-US" sz="1750" dirty="0" smtClean="0">
                <a:latin typeface="Arial" pitchFamily="34" charset="0"/>
                <a:cs typeface="Arial" pitchFamily="34" charset="0"/>
              </a:rPr>
              <a:t>intent</a:t>
            </a:r>
            <a:r>
              <a:rPr lang="en-US" sz="1750" baseline="30000" dirty="0">
                <a:latin typeface="Arial" pitchFamily="34" charset="0"/>
                <a:cs typeface="Arial" pitchFamily="34" charset="0"/>
              </a:rPr>
              <a:t> </a:t>
            </a:r>
            <a:r>
              <a:rPr lang="en-US" sz="1750" dirty="0" smtClean="0">
                <a:latin typeface="Arial" pitchFamily="34" charset="0"/>
                <a:cs typeface="Arial" pitchFamily="34" charset="0"/>
              </a:rPr>
              <a:t>for </a:t>
            </a:r>
            <a:r>
              <a:rPr lang="en-US" sz="1750" dirty="0">
                <a:latin typeface="Arial" pitchFamily="34" charset="0"/>
                <a:cs typeface="Arial" pitchFamily="34" charset="0"/>
              </a:rPr>
              <a:t>experiments that will utilize the 12 </a:t>
            </a:r>
            <a:r>
              <a:rPr lang="en-US" sz="1750" dirty="0" err="1">
                <a:latin typeface="Arial" pitchFamily="34" charset="0"/>
                <a:cs typeface="Arial" pitchFamily="34" charset="0"/>
              </a:rPr>
              <a:t>GeV</a:t>
            </a:r>
            <a:r>
              <a:rPr lang="en-US" sz="1750" dirty="0">
                <a:latin typeface="Arial" pitchFamily="34" charset="0"/>
                <a:cs typeface="Arial" pitchFamily="34" charset="0"/>
              </a:rPr>
              <a:t> upgrade of CEBAF and provide advice on their </a:t>
            </a:r>
            <a:r>
              <a:rPr lang="en-US" sz="1750" dirty="0" smtClean="0">
                <a:latin typeface="Arial" pitchFamily="34" charset="0"/>
                <a:cs typeface="Arial" pitchFamily="34" charset="0"/>
              </a:rPr>
              <a:t>scientific </a:t>
            </a:r>
            <a:r>
              <a:rPr lang="en-US" sz="1750" dirty="0">
                <a:latin typeface="Arial" pitchFamily="34" charset="0"/>
                <a:cs typeface="Arial" pitchFamily="34" charset="0"/>
              </a:rPr>
              <a:t>merit, technical feasibility and resource requirements.</a:t>
            </a:r>
          </a:p>
          <a:p>
            <a:r>
              <a:rPr lang="en-US" sz="1750" dirty="0">
                <a:latin typeface="Arial" pitchFamily="34" charset="0"/>
                <a:cs typeface="Arial" pitchFamily="34" charset="0"/>
              </a:rPr>
              <a:t> </a:t>
            </a:r>
          </a:p>
          <a:p>
            <a:pPr lvl="0"/>
            <a:r>
              <a:rPr lang="en-US" sz="1750" dirty="0" smtClean="0">
                <a:latin typeface="Arial" pitchFamily="34" charset="0"/>
                <a:cs typeface="Arial" pitchFamily="34" charset="0"/>
              </a:rPr>
              <a:t>Identify </a:t>
            </a:r>
            <a:r>
              <a:rPr lang="en-US" sz="1750" dirty="0">
                <a:latin typeface="Arial" pitchFamily="34" charset="0"/>
                <a:cs typeface="Arial" pitchFamily="34" charset="0"/>
              </a:rPr>
              <a:t>proposals </a:t>
            </a:r>
            <a:r>
              <a:rPr lang="en-US" sz="1750" dirty="0" smtClean="0">
                <a:latin typeface="Arial" pitchFamily="34" charset="0"/>
                <a:cs typeface="Arial" pitchFamily="34" charset="0"/>
              </a:rPr>
              <a:t>that </a:t>
            </a:r>
            <a:r>
              <a:rPr lang="en-US" sz="1750" dirty="0">
                <a:latin typeface="Arial" pitchFamily="34" charset="0"/>
                <a:cs typeface="Arial" pitchFamily="34" charset="0"/>
              </a:rPr>
              <a:t>represent high quality physics </a:t>
            </a:r>
            <a:r>
              <a:rPr lang="en-US" sz="1750" dirty="0" smtClean="0">
                <a:latin typeface="Arial" pitchFamily="34" charset="0"/>
                <a:cs typeface="Arial" pitchFamily="34" charset="0"/>
              </a:rPr>
              <a:t>within </a:t>
            </a:r>
            <a:r>
              <a:rPr lang="en-US" sz="1750" dirty="0">
                <a:latin typeface="Arial" pitchFamily="34" charset="0"/>
                <a:cs typeface="Arial" pitchFamily="34" charset="0"/>
              </a:rPr>
              <a:t>the range of scientific importance represented by the previously approved </a:t>
            </a:r>
            <a:r>
              <a:rPr lang="en-US" sz="1750" dirty="0" smtClean="0">
                <a:latin typeface="Arial" pitchFamily="34" charset="0"/>
                <a:cs typeface="Arial" pitchFamily="34" charset="0"/>
              </a:rPr>
              <a:t> 12 </a:t>
            </a:r>
            <a:r>
              <a:rPr lang="en-US" sz="1750" dirty="0">
                <a:latin typeface="Arial" pitchFamily="34" charset="0"/>
                <a:cs typeface="Arial" pitchFamily="34" charset="0"/>
              </a:rPr>
              <a:t>GeV </a:t>
            </a:r>
            <a:r>
              <a:rPr lang="en-US" sz="1750" dirty="0" smtClean="0">
                <a:latin typeface="Arial" pitchFamily="34" charset="0"/>
                <a:cs typeface="Arial" pitchFamily="34" charset="0"/>
              </a:rPr>
              <a:t>proposals and </a:t>
            </a:r>
            <a:r>
              <a:rPr lang="en-US" sz="1750" dirty="0">
                <a:latin typeface="Arial" pitchFamily="34" charset="0"/>
                <a:cs typeface="Arial" pitchFamily="34" charset="0"/>
              </a:rPr>
              <a:t>recommend for </a:t>
            </a:r>
            <a:r>
              <a:rPr lang="en-US" sz="1750" dirty="0">
                <a:solidFill>
                  <a:srgbClr val="C00000"/>
                </a:solidFill>
                <a:latin typeface="Arial" pitchFamily="34" charset="0"/>
                <a:cs typeface="Arial" pitchFamily="34" charset="0"/>
              </a:rPr>
              <a:t>approval</a:t>
            </a:r>
            <a:r>
              <a:rPr lang="en-US" sz="1750" dirty="0" smtClean="0">
                <a:latin typeface="Arial" pitchFamily="34" charset="0"/>
                <a:cs typeface="Arial" pitchFamily="34" charset="0"/>
              </a:rPr>
              <a:t>. </a:t>
            </a:r>
          </a:p>
          <a:p>
            <a:pPr lvl="0"/>
            <a:r>
              <a:rPr lang="en-US" sz="1750" dirty="0" smtClean="0">
                <a:latin typeface="Arial" pitchFamily="34" charset="0"/>
                <a:cs typeface="Arial" pitchFamily="34" charset="0"/>
              </a:rPr>
              <a:t>	</a:t>
            </a:r>
          </a:p>
          <a:p>
            <a:pPr lvl="0"/>
            <a:r>
              <a:rPr lang="en-US" sz="1750" dirty="0" smtClean="0">
                <a:latin typeface="Arial" pitchFamily="34" charset="0"/>
                <a:cs typeface="Arial" pitchFamily="34" charset="0"/>
              </a:rPr>
              <a:t>Also provide a recommendation on scientific rating and beam time allocation for proposals newly recommended for approval.</a:t>
            </a:r>
          </a:p>
          <a:p>
            <a:pPr lvl="0"/>
            <a:endParaRPr lang="en-US" sz="1750" dirty="0">
              <a:latin typeface="Arial" pitchFamily="34" charset="0"/>
              <a:cs typeface="Arial" pitchFamily="34" charset="0"/>
            </a:endParaRPr>
          </a:p>
          <a:p>
            <a:pPr lvl="0"/>
            <a:r>
              <a:rPr lang="en-US" sz="1750" dirty="0" smtClean="0">
                <a:latin typeface="Arial" pitchFamily="34" charset="0"/>
                <a:cs typeface="Arial" pitchFamily="34" charset="0"/>
              </a:rPr>
              <a:t>Identify </a:t>
            </a:r>
            <a:r>
              <a:rPr lang="en-US" sz="1750" dirty="0">
                <a:latin typeface="Arial" pitchFamily="34" charset="0"/>
                <a:cs typeface="Arial" pitchFamily="34" charset="0"/>
              </a:rPr>
              <a:t>other proposals with physics that have the potential for falling into </a:t>
            </a:r>
            <a:r>
              <a:rPr lang="en-US" sz="1750" dirty="0" smtClean="0">
                <a:latin typeface="Arial" pitchFamily="34" charset="0"/>
                <a:cs typeface="Arial" pitchFamily="34" charset="0"/>
              </a:rPr>
              <a:t>this category pending </a:t>
            </a:r>
            <a:r>
              <a:rPr lang="en-US" sz="1750" dirty="0">
                <a:latin typeface="Arial" pitchFamily="34" charset="0"/>
                <a:cs typeface="Arial" pitchFamily="34" charset="0"/>
              </a:rPr>
              <a:t>clarification of scientific and/or technical issues and recommend </a:t>
            </a:r>
            <a:r>
              <a:rPr lang="en-US" sz="1750" dirty="0" smtClean="0">
                <a:latin typeface="Arial" pitchFamily="34" charset="0"/>
                <a:cs typeface="Arial" pitchFamily="34" charset="0"/>
              </a:rPr>
              <a:t>for </a:t>
            </a:r>
            <a:r>
              <a:rPr lang="en-US" sz="1750" dirty="0" smtClean="0">
                <a:solidFill>
                  <a:srgbClr val="C00000"/>
                </a:solidFill>
                <a:latin typeface="Arial" pitchFamily="34" charset="0"/>
                <a:cs typeface="Arial" pitchFamily="34" charset="0"/>
              </a:rPr>
              <a:t>conditional approval</a:t>
            </a:r>
            <a:r>
              <a:rPr lang="en-US" sz="1750" dirty="0">
                <a:solidFill>
                  <a:srgbClr val="C00000"/>
                </a:solidFill>
                <a:latin typeface="Arial" pitchFamily="34" charset="0"/>
                <a:cs typeface="Arial" pitchFamily="34" charset="0"/>
              </a:rPr>
              <a:t>. </a:t>
            </a:r>
            <a:r>
              <a:rPr lang="en-US" sz="1750" dirty="0">
                <a:latin typeface="Arial" pitchFamily="34" charset="0"/>
                <a:cs typeface="Arial" pitchFamily="34" charset="0"/>
              </a:rPr>
              <a:t>Provide comments on technical and scientific issues that should </a:t>
            </a:r>
            <a:r>
              <a:rPr lang="en-US" sz="1750" dirty="0" smtClean="0">
                <a:latin typeface="Arial" pitchFamily="34" charset="0"/>
                <a:cs typeface="Arial" pitchFamily="34" charset="0"/>
              </a:rPr>
              <a:t>be addressed </a:t>
            </a:r>
            <a:r>
              <a:rPr lang="en-US" sz="1750" dirty="0">
                <a:latin typeface="Arial" pitchFamily="34" charset="0"/>
                <a:cs typeface="Arial" pitchFamily="34" charset="0"/>
              </a:rPr>
              <a:t>by the proponents prior to review at a future PAC</a:t>
            </a:r>
            <a:r>
              <a:rPr lang="en-US" sz="1750" dirty="0" smtClean="0">
                <a:latin typeface="Arial" pitchFamily="34" charset="0"/>
                <a:cs typeface="Arial" pitchFamily="34" charset="0"/>
              </a:rPr>
              <a:t>.</a:t>
            </a:r>
          </a:p>
        </p:txBody>
      </p:sp>
    </p:spTree>
    <p:extLst>
      <p:ext uri="{BB962C8B-B14F-4D97-AF65-F5344CB8AC3E}">
        <p14:creationId xmlns:p14="http://schemas.microsoft.com/office/powerpoint/2010/main" val="1960028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FY2016 Budget </a:t>
            </a:r>
            <a:endParaRPr lang="en-US" dirty="0"/>
          </a:p>
        </p:txBody>
      </p:sp>
      <p:sp>
        <p:nvSpPr>
          <p:cNvPr id="3" name="Content Placeholder 2"/>
          <p:cNvSpPr>
            <a:spLocks noGrp="1"/>
          </p:cNvSpPr>
          <p:nvPr>
            <p:ph idx="1"/>
          </p:nvPr>
        </p:nvSpPr>
        <p:spPr>
          <a:xfrm>
            <a:off x="62564" y="1143000"/>
            <a:ext cx="9035715" cy="5186425"/>
          </a:xfrm>
        </p:spPr>
        <p:txBody>
          <a:bodyPr>
            <a:noAutofit/>
          </a:bodyPr>
          <a:lstStyle/>
          <a:p>
            <a:pPr marL="457200" indent="-457200">
              <a:spcAft>
                <a:spcPts val="500"/>
              </a:spcAft>
            </a:pPr>
            <a:r>
              <a:rPr lang="en-US" sz="2000" dirty="0" smtClean="0"/>
              <a:t>ONP Guidance / FY16 President’s Budget Request supports ~ 16 weeks running </a:t>
            </a:r>
          </a:p>
          <a:p>
            <a:pPr marL="914400" lvl="1" indent="-401638">
              <a:spcAft>
                <a:spcPts val="500"/>
              </a:spcAft>
              <a:tabLst>
                <a:tab pos="914400" algn="l"/>
              </a:tabLst>
            </a:pPr>
            <a:r>
              <a:rPr lang="en-US" dirty="0" smtClean="0"/>
              <a:t>This matched somewhat with some infrastructure work in CHL and UIM which happened during the summer shutdown</a:t>
            </a:r>
          </a:p>
          <a:p>
            <a:pPr marL="914400" lvl="1" indent="-401638">
              <a:spcAft>
                <a:spcPts val="500"/>
              </a:spcAft>
              <a:tabLst>
                <a:tab pos="914400" algn="l"/>
              </a:tabLst>
            </a:pPr>
            <a:r>
              <a:rPr lang="en-US" dirty="0" smtClean="0"/>
              <a:t>But we would have liked more running in FY16 and tried with Senate and House</a:t>
            </a:r>
          </a:p>
          <a:p>
            <a:pPr marL="457200" indent="-457200">
              <a:spcAft>
                <a:spcPts val="500"/>
              </a:spcAft>
            </a:pPr>
            <a:r>
              <a:rPr lang="en-US" sz="2000" dirty="0" smtClean="0"/>
              <a:t>Current Expectations</a:t>
            </a:r>
          </a:p>
          <a:p>
            <a:pPr marL="914400" lvl="1" indent="-401638">
              <a:spcAft>
                <a:spcPts val="500"/>
              </a:spcAft>
            </a:pPr>
            <a:r>
              <a:rPr lang="en-US" b="1" dirty="0" smtClean="0">
                <a:solidFill>
                  <a:srgbClr val="00B050"/>
                </a:solidFill>
              </a:rPr>
              <a:t>No immediate lapse of Government Funding</a:t>
            </a:r>
          </a:p>
          <a:p>
            <a:pPr marL="914400" lvl="1" indent="-401638">
              <a:spcAft>
                <a:spcPts val="500"/>
              </a:spcAft>
            </a:pPr>
            <a:r>
              <a:rPr lang="en-US" b="1" dirty="0" smtClean="0">
                <a:solidFill>
                  <a:srgbClr val="C00000"/>
                </a:solidFill>
              </a:rPr>
              <a:t>A short-term Continuing Resolution </a:t>
            </a:r>
            <a:r>
              <a:rPr lang="en-US" b="1" dirty="0" smtClean="0">
                <a:solidFill>
                  <a:srgbClr val="C00000"/>
                </a:solidFill>
                <a:sym typeface="Wingdings"/>
              </a:rPr>
              <a:t> Dec. 11</a:t>
            </a:r>
            <a:endParaRPr lang="en-US" b="1" dirty="0" smtClean="0">
              <a:solidFill>
                <a:srgbClr val="C00000"/>
              </a:solidFill>
            </a:endParaRPr>
          </a:p>
          <a:p>
            <a:pPr marL="1257300" lvl="2" indent="-342900">
              <a:spcAft>
                <a:spcPts val="500"/>
              </a:spcAft>
            </a:pPr>
            <a:r>
              <a:rPr lang="en-US" b="1" dirty="0" smtClean="0">
                <a:solidFill>
                  <a:srgbClr val="C00000"/>
                </a:solidFill>
              </a:rPr>
              <a:t>Impacts on ability to mount experiments &amp; UITF …</a:t>
            </a:r>
          </a:p>
          <a:p>
            <a:pPr marL="1257300" lvl="2" indent="-342900">
              <a:spcAft>
                <a:spcPts val="500"/>
              </a:spcAft>
            </a:pPr>
            <a:r>
              <a:rPr lang="en-US" b="1" dirty="0" smtClean="0">
                <a:solidFill>
                  <a:srgbClr val="C00000"/>
                </a:solidFill>
              </a:rPr>
              <a:t>Partial mitigation coming from NP</a:t>
            </a:r>
            <a:endParaRPr lang="en-US" b="1" dirty="0">
              <a:solidFill>
                <a:srgbClr val="C00000"/>
              </a:solidFill>
            </a:endParaRPr>
          </a:p>
          <a:p>
            <a:pPr marL="914400" lvl="1" indent="-401638">
              <a:spcAft>
                <a:spcPts val="500"/>
              </a:spcAft>
            </a:pPr>
            <a:r>
              <a:rPr lang="en-US" b="1" dirty="0" smtClean="0">
                <a:solidFill>
                  <a:srgbClr val="C00000"/>
                </a:solidFill>
              </a:rPr>
              <a:t>Budget agreement in mid-October</a:t>
            </a:r>
          </a:p>
          <a:p>
            <a:pPr marL="1198562" lvl="2">
              <a:spcAft>
                <a:spcPts val="500"/>
              </a:spcAft>
              <a:buFont typeface="Arial" pitchFamily="34" charset="0"/>
              <a:buChar char="•"/>
            </a:pPr>
            <a:r>
              <a:rPr lang="en-US" b="1" dirty="0" smtClean="0">
                <a:solidFill>
                  <a:srgbClr val="C00000"/>
                </a:solidFill>
              </a:rPr>
              <a:t>	Impact still unclear at this point</a:t>
            </a:r>
          </a:p>
        </p:txBody>
      </p:sp>
    </p:spTree>
    <p:extLst>
      <p:ext uri="{BB962C8B-B14F-4D97-AF65-F5344CB8AC3E}">
        <p14:creationId xmlns:p14="http://schemas.microsoft.com/office/powerpoint/2010/main" val="2930835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94726"/>
            <a:ext cx="8229600" cy="397933"/>
          </a:xfrm>
        </p:spPr>
        <p:txBody>
          <a:bodyPr/>
          <a:lstStyle/>
          <a:p>
            <a:r>
              <a:rPr lang="en-US" sz="3600" b="1" dirty="0" smtClean="0">
                <a:latin typeface="Arial" panose="020B0604020202020204" pitchFamily="34" charset="0"/>
                <a:cs typeface="Arial" panose="020B0604020202020204" pitchFamily="34" charset="0"/>
              </a:rPr>
              <a:t>2015 NSAC Long Range Plan</a:t>
            </a:r>
            <a:endParaRPr lang="en-US" sz="3600" b="1"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891333"/>
            <a:ext cx="4907281" cy="550946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5318761" y="1455420"/>
            <a:ext cx="3825240" cy="2862322"/>
          </a:xfrm>
          <a:prstGeom prst="rect">
            <a:avLst/>
          </a:prstGeom>
          <a:noFill/>
        </p:spPr>
        <p:txBody>
          <a:bodyPr wrap="square" rtlCol="0">
            <a:spAutoFit/>
          </a:bodyPr>
          <a:lstStyle/>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NSAC = Nuclear Science Advisory Committee</a:t>
            </a:r>
          </a:p>
          <a:p>
            <a:pPr marL="227013" indent="-227013">
              <a:buClr>
                <a:srgbClr val="C00000"/>
              </a:buClr>
              <a:buSzPct val="120000"/>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Advise DOE and NSF on future of</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Nuclear Physics program every 5-7 years</a:t>
            </a:r>
          </a:p>
          <a:p>
            <a:pPr marL="227013" indent="-227013">
              <a:buClr>
                <a:srgbClr val="C00000"/>
              </a:buClr>
              <a:buSzPct val="120000"/>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Four recommendations</a:t>
            </a:r>
          </a:p>
          <a:p>
            <a:pPr marL="227013" indent="-227013">
              <a:buClr>
                <a:srgbClr val="C00000"/>
              </a:buClr>
              <a:buSzPct val="120000"/>
              <a:buFont typeface="Arial" pitchFamily="34" charset="0"/>
              <a:buChar char="•"/>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Two initiatives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1490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prstClr val="black"/>
                </a:solidFill>
                <a:latin typeface="Arial" charset="0"/>
              </a:rPr>
              <a:t>JLEIC: EIC at Jefferson Lab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005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2400" y="984677"/>
            <a:ext cx="4648200" cy="5339923"/>
          </a:xfrm>
          <a:prstGeom prst="rect">
            <a:avLst/>
          </a:prstGeom>
          <a:noFill/>
          <a:ln w="9525">
            <a:noFill/>
            <a:miter lim="800000"/>
            <a:headEnd/>
            <a:tailEnd/>
          </a:ln>
        </p:spPr>
        <p:txBody>
          <a:bodyPr wrap="square">
            <a:spAutoFit/>
          </a:bodyPr>
          <a:lstStyle/>
          <a:p>
            <a:pPr defTabSz="457200">
              <a:defRPr/>
            </a:pPr>
            <a:r>
              <a:rPr lang="en-US" sz="14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 </a:t>
            </a: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EIC </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Figure 8 Concept</a:t>
            </a:r>
          </a:p>
          <a:p>
            <a:pPr defTabSz="457200">
              <a:defRPr/>
            </a:pPr>
            <a:endParaRPr lang="en-US" sz="5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configuration</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3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300" b="1"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GeV protons + 20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p>
          <a:p>
            <a:pPr marL="0" lvl="2" defTabSz="457200">
              <a:buSzPct val="700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spcAft>
                <a:spcPts val="600"/>
              </a:spcAft>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3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White Paper Requirements</a:t>
            </a:r>
          </a:p>
          <a:p>
            <a:pPr marL="171450" lvl="2" indent="-171450" defTabSz="457200">
              <a:buFont typeface="Wingdings 3"/>
              <a:buChar char="&quot;"/>
              <a:defRPr/>
            </a:pPr>
            <a:endParaRPr lang="en-US" sz="13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5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300" dirty="0">
              <a:solidFill>
                <a:prstClr val="black"/>
              </a:solidFill>
              <a:ea typeface="ＭＳ Ｐゴシック" pitchFamily="1" charset="-128"/>
            </a:endParaRPr>
          </a:p>
        </p:txBody>
      </p:sp>
      <p:sp>
        <p:nvSpPr>
          <p:cNvPr id="4" name="Rectangle 2"/>
          <p:cNvSpPr txBox="1">
            <a:spLocks noChangeArrowheads="1"/>
          </p:cNvSpPr>
          <p:nvPr/>
        </p:nvSpPr>
        <p:spPr>
          <a:xfrm>
            <a:off x="304800" y="0"/>
            <a:ext cx="8179242" cy="762000"/>
          </a:xfrm>
          <a:prstGeom prst="rect">
            <a:avLst/>
          </a:prstGeom>
        </p:spPr>
        <p:txBody>
          <a:bodyPr vert="horz" lIns="91440" tIns="45720" rIns="91440" bIns="45720" rtlCol="0" anchor="ctr">
            <a:normAutofit fontScale="97500"/>
          </a:bodyPr>
          <a:lstStyle/>
          <a:p>
            <a:pPr algn="ctr" defTabSz="457200">
              <a:defRPr/>
            </a:pPr>
            <a:r>
              <a:rPr lang="en-US" sz="3300" b="1" dirty="0" smtClean="0">
                <a:solidFill>
                  <a:prstClr val="black"/>
                </a:solidFill>
                <a:latin typeface="Arial" charset="0"/>
              </a:rPr>
              <a:t>JLEIC: EIC at Jefferson </a:t>
            </a:r>
            <a:r>
              <a:rPr lang="en-US" sz="3300" b="1" dirty="0">
                <a:solidFill>
                  <a:prstClr val="black"/>
                </a:solidFill>
                <a:latin typeface="Arial" charset="0"/>
              </a:rPr>
              <a:t>Lab </a:t>
            </a: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8000" contrast="43000"/>
                    </a14:imgEffect>
                  </a14:imgLayer>
                </a14:imgProps>
              </a:ext>
              <a:ext uri="{28A0092B-C50C-407E-A947-70E740481C1C}">
                <a14:useLocalDpi xmlns:a14="http://schemas.microsoft.com/office/drawing/2010/main" val="0"/>
              </a:ext>
            </a:extLst>
          </a:blip>
          <a:srcRect l="1852" r="1"/>
          <a:stretch/>
        </p:blipFill>
        <p:spPr>
          <a:xfrm>
            <a:off x="4359590" y="1252096"/>
            <a:ext cx="4286010" cy="4005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3462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4"/>
          <a:stretch/>
        </p:blipFill>
        <p:spPr bwMode="auto">
          <a:xfrm>
            <a:off x="0" y="0"/>
            <a:ext cx="91440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26" y="3433445"/>
            <a:ext cx="817880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172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0"/>
            <a:ext cx="7772400" cy="685800"/>
          </a:xfrm>
        </p:spPr>
        <p:txBody>
          <a:bodyPr/>
          <a:lstStyle/>
          <a:p>
            <a:r>
              <a:rPr lang="en-US" dirty="0" smtClean="0">
                <a:latin typeface="Arial" pitchFamily="-104" charset="0"/>
              </a:rPr>
              <a:t> </a:t>
            </a:r>
            <a:r>
              <a:rPr lang="en-US" b="1" dirty="0" smtClean="0">
                <a:latin typeface="Arial" pitchFamily="-104" charset="0"/>
              </a:rPr>
              <a:t>EIC Timeline</a:t>
            </a:r>
          </a:p>
        </p:txBody>
      </p:sp>
      <p:graphicFrame>
        <p:nvGraphicFramePr>
          <p:cNvPr id="27" name="Table 26"/>
          <p:cNvGraphicFramePr>
            <a:graphicFrameLocks noGrp="1"/>
          </p:cNvGraphicFramePr>
          <p:nvPr>
            <p:extLst>
              <p:ext uri="{D42A27DB-BD31-4B8C-83A1-F6EECF244321}">
                <p14:modId xmlns:p14="http://schemas.microsoft.com/office/powerpoint/2010/main" val="2608681191"/>
              </p:ext>
            </p:extLst>
          </p:nvPr>
        </p:nvGraphicFramePr>
        <p:xfrm>
          <a:off x="96507" y="842570"/>
          <a:ext cx="8945893" cy="4563259"/>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r>
                        <a:rPr lang="en-US" sz="1600" dirty="0" smtClean="0">
                          <a:latin typeface="Arial" pitchFamily="34" charset="0"/>
                          <a:cs typeface="Arial" pitchFamily="34" charset="0"/>
                        </a:rPr>
                        <a:t>12 GeV Operations</a:t>
                      </a:r>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12 GeV Upgrade</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FRIB</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CD0</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53638">
                <a:tc>
                  <a:txBody>
                    <a:bodyPr/>
                    <a:lstStyle/>
                    <a:p>
                      <a:r>
                        <a:rPr lang="en-US" sz="1600" b="0" dirty="0" smtClean="0">
                          <a:latin typeface="Arial" pitchFamily="34" charset="0"/>
                          <a:cs typeface="Arial" pitchFamily="34" charset="0"/>
                        </a:rPr>
                        <a:t>EIC Machine Design</a:t>
                      </a:r>
                      <a:r>
                        <a:rPr lang="en-US" sz="1600" b="0" baseline="0" dirty="0" smtClean="0">
                          <a:latin typeface="Arial" pitchFamily="34" charset="0"/>
                          <a:cs typeface="Arial" pitchFamily="34" charset="0"/>
                        </a:rPr>
                        <a:t> and </a:t>
                      </a:r>
                      <a:r>
                        <a:rPr lang="en-US" sz="1600" b="0" dirty="0" smtClean="0">
                          <a:latin typeface="Arial" pitchFamily="34" charset="0"/>
                          <a:cs typeface="Arial" pitchFamily="34" charset="0"/>
                        </a:rPr>
                        <a:t>R&amp;D</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 CD1</a:t>
                      </a:r>
                      <a:r>
                        <a:rPr lang="en-US" sz="1600" b="0" baseline="0" dirty="0" smtClean="0">
                          <a:latin typeface="Arial" pitchFamily="34" charset="0"/>
                          <a:cs typeface="Arial" pitchFamily="34" charset="0"/>
                        </a:rPr>
                        <a:t>(</a:t>
                      </a:r>
                      <a:r>
                        <a:rPr lang="en-US" sz="1600" b="0" dirty="0" smtClean="0">
                          <a:latin typeface="Arial" pitchFamily="34" charset="0"/>
                          <a:cs typeface="Arial" pitchFamily="34" charset="0"/>
                        </a:rPr>
                        <a:t>Down-select)</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67797" name="Straight Connector 27"/>
          <p:cNvCxnSpPr>
            <a:cxnSpLocks noChangeShapeType="1"/>
          </p:cNvCxnSpPr>
          <p:nvPr/>
        </p:nvCxnSpPr>
        <p:spPr bwMode="auto">
          <a:xfrm>
            <a:off x="3936669" y="2860282"/>
            <a:ext cx="686131" cy="1588"/>
          </a:xfrm>
          <a:prstGeom prst="line">
            <a:avLst/>
          </a:prstGeom>
          <a:noFill/>
          <a:ln w="152400">
            <a:solidFill>
              <a:srgbClr val="FFC000"/>
            </a:solidFill>
            <a:round/>
            <a:headEnd/>
            <a:tailEnd/>
          </a:ln>
        </p:spPr>
      </p:cxnSp>
      <p:cxnSp>
        <p:nvCxnSpPr>
          <p:cNvPr id="67798" name="Straight Connector 28"/>
          <p:cNvCxnSpPr>
            <a:cxnSpLocks noChangeShapeType="1"/>
          </p:cNvCxnSpPr>
          <p:nvPr/>
        </p:nvCxnSpPr>
        <p:spPr bwMode="auto">
          <a:xfrm>
            <a:off x="4836160" y="3243664"/>
            <a:ext cx="688424" cy="1588"/>
          </a:xfrm>
          <a:prstGeom prst="line">
            <a:avLst/>
          </a:prstGeom>
          <a:noFill/>
          <a:ln w="152400">
            <a:solidFill>
              <a:srgbClr val="C00000"/>
            </a:solidFill>
            <a:round/>
            <a:headEnd/>
            <a:tailEnd/>
          </a:ln>
        </p:spPr>
      </p:cxnSp>
      <p:cxnSp>
        <p:nvCxnSpPr>
          <p:cNvPr id="67799" name="Straight Connector 29"/>
          <p:cNvCxnSpPr>
            <a:cxnSpLocks noChangeShapeType="1"/>
          </p:cNvCxnSpPr>
          <p:nvPr/>
        </p:nvCxnSpPr>
        <p:spPr bwMode="auto">
          <a:xfrm>
            <a:off x="6418882" y="5146282"/>
            <a:ext cx="2597787" cy="1588"/>
          </a:xfrm>
          <a:prstGeom prst="line">
            <a:avLst/>
          </a:prstGeom>
          <a:noFill/>
          <a:ln w="152400">
            <a:solidFill>
              <a:srgbClr val="00B050"/>
            </a:solidFill>
            <a:round/>
            <a:headEnd/>
            <a:tailEnd/>
          </a:ln>
        </p:spPr>
      </p:cxnSp>
      <p:cxnSp>
        <p:nvCxnSpPr>
          <p:cNvPr id="67800" name="Straight Connector 33"/>
          <p:cNvCxnSpPr>
            <a:cxnSpLocks noChangeShapeType="1"/>
          </p:cNvCxnSpPr>
          <p:nvPr/>
        </p:nvCxnSpPr>
        <p:spPr bwMode="auto">
          <a:xfrm>
            <a:off x="5308269" y="4231882"/>
            <a:ext cx="653413" cy="1588"/>
          </a:xfrm>
          <a:prstGeom prst="line">
            <a:avLst/>
          </a:prstGeom>
          <a:noFill/>
          <a:ln w="152400">
            <a:solidFill>
              <a:srgbClr val="C00000"/>
            </a:solidFill>
            <a:round/>
            <a:headEnd/>
            <a:tailEnd/>
          </a:ln>
        </p:spPr>
      </p:cxnSp>
      <p:cxnSp>
        <p:nvCxnSpPr>
          <p:cNvPr id="67801" name="Straight Connector 34"/>
          <p:cNvCxnSpPr>
            <a:cxnSpLocks noChangeShapeType="1"/>
          </p:cNvCxnSpPr>
          <p:nvPr/>
        </p:nvCxnSpPr>
        <p:spPr bwMode="auto">
          <a:xfrm>
            <a:off x="5664785" y="4768458"/>
            <a:ext cx="862684" cy="1588"/>
          </a:xfrm>
          <a:prstGeom prst="line">
            <a:avLst/>
          </a:prstGeom>
          <a:noFill/>
          <a:ln w="152400">
            <a:solidFill>
              <a:srgbClr val="C00000"/>
            </a:solidFill>
            <a:round/>
            <a:headEnd/>
            <a:tailEnd/>
          </a:ln>
        </p:spPr>
      </p:cxnSp>
      <p:cxnSp>
        <p:nvCxnSpPr>
          <p:cNvPr id="67802" name="Straight Connector 35"/>
          <p:cNvCxnSpPr>
            <a:cxnSpLocks noChangeShapeType="1"/>
          </p:cNvCxnSpPr>
          <p:nvPr/>
        </p:nvCxnSpPr>
        <p:spPr bwMode="auto">
          <a:xfrm>
            <a:off x="2049132" y="3836595"/>
            <a:ext cx="3475452" cy="14287"/>
          </a:xfrm>
          <a:prstGeom prst="line">
            <a:avLst/>
          </a:prstGeom>
          <a:noFill/>
          <a:ln w="152400">
            <a:solidFill>
              <a:srgbClr val="7030A0"/>
            </a:solidFill>
            <a:round/>
            <a:headEnd/>
            <a:tailEnd/>
          </a:ln>
        </p:spPr>
      </p:cxnSp>
      <p:cxnSp>
        <p:nvCxnSpPr>
          <p:cNvPr id="37" name="Straight Connector 36"/>
          <p:cNvCxnSpPr/>
          <p:nvPr/>
        </p:nvCxnSpPr>
        <p:spPr bwMode="auto">
          <a:xfrm>
            <a:off x="5120475" y="1309295"/>
            <a:ext cx="3921594" cy="1588"/>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38" name="Straight Connector 37"/>
          <p:cNvCxnSpPr/>
          <p:nvPr/>
        </p:nvCxnSpPr>
        <p:spPr bwMode="auto">
          <a:xfrm flipV="1">
            <a:off x="6527469" y="2008352"/>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7806" name="Straight Connector 39"/>
          <p:cNvCxnSpPr>
            <a:cxnSpLocks noChangeShapeType="1"/>
          </p:cNvCxnSpPr>
          <p:nvPr/>
        </p:nvCxnSpPr>
        <p:spPr bwMode="auto">
          <a:xfrm>
            <a:off x="2031669" y="2022082"/>
            <a:ext cx="1371600" cy="0"/>
          </a:xfrm>
          <a:prstGeom prst="line">
            <a:avLst/>
          </a:prstGeom>
          <a:noFill/>
          <a:ln w="152400">
            <a:solidFill>
              <a:srgbClr val="C00000"/>
            </a:solidFill>
            <a:round/>
            <a:headEnd/>
            <a:tailEnd/>
          </a:ln>
        </p:spPr>
      </p:cxnSp>
      <p:cxnSp>
        <p:nvCxnSpPr>
          <p:cNvPr id="67807" name="Straight Connector 40"/>
          <p:cNvCxnSpPr>
            <a:cxnSpLocks noChangeShapeType="1"/>
          </p:cNvCxnSpPr>
          <p:nvPr/>
        </p:nvCxnSpPr>
        <p:spPr bwMode="auto">
          <a:xfrm>
            <a:off x="3403269" y="2022082"/>
            <a:ext cx="3505200" cy="0"/>
          </a:xfrm>
          <a:prstGeom prst="line">
            <a:avLst/>
          </a:prstGeom>
          <a:noFill/>
          <a:ln w="152400">
            <a:solidFill>
              <a:srgbClr val="009933"/>
            </a:solidFill>
            <a:round/>
            <a:headEnd/>
            <a:tailEnd/>
          </a:ln>
        </p:spPr>
      </p:cxnSp>
      <p:cxnSp>
        <p:nvCxnSpPr>
          <p:cNvPr id="67808" name="Straight Connector 41"/>
          <p:cNvCxnSpPr>
            <a:cxnSpLocks noChangeShapeType="1"/>
          </p:cNvCxnSpPr>
          <p:nvPr/>
        </p:nvCxnSpPr>
        <p:spPr bwMode="auto">
          <a:xfrm>
            <a:off x="2031669" y="1641082"/>
            <a:ext cx="3088806" cy="0"/>
          </a:xfrm>
          <a:prstGeom prst="line">
            <a:avLst/>
          </a:prstGeom>
          <a:noFill/>
          <a:ln w="152400">
            <a:solidFill>
              <a:srgbClr val="009933"/>
            </a:solidFill>
            <a:round/>
            <a:headEnd/>
            <a:tailEnd/>
          </a:ln>
        </p:spPr>
      </p:cxnSp>
      <p:cxnSp>
        <p:nvCxnSpPr>
          <p:cNvPr id="35" name="Straight Connector 35"/>
          <p:cNvCxnSpPr>
            <a:cxnSpLocks noChangeShapeType="1"/>
          </p:cNvCxnSpPr>
          <p:nvPr/>
        </p:nvCxnSpPr>
        <p:spPr bwMode="auto">
          <a:xfrm>
            <a:off x="2031669" y="2492621"/>
            <a:ext cx="1905000" cy="1588"/>
          </a:xfrm>
          <a:prstGeom prst="line">
            <a:avLst/>
          </a:prstGeom>
          <a:noFill/>
          <a:ln w="152400">
            <a:solidFill>
              <a:srgbClr val="7030A0"/>
            </a:solidFill>
            <a:round/>
            <a:headEnd/>
            <a:tailEnd/>
          </a:ln>
        </p:spPr>
      </p:cxnSp>
      <p:sp>
        <p:nvSpPr>
          <p:cNvPr id="2" name="TextBox 1"/>
          <p:cNvSpPr txBox="1"/>
          <p:nvPr/>
        </p:nvSpPr>
        <p:spPr>
          <a:xfrm>
            <a:off x="124460" y="5457874"/>
            <a:ext cx="5371214" cy="923330"/>
          </a:xfrm>
          <a:prstGeom prst="rect">
            <a:avLst/>
          </a:prstGeom>
          <a:noFill/>
        </p:spPr>
        <p:txBody>
          <a:bodyPr wrap="none" rtlCol="0">
            <a:spAutoFit/>
          </a:bodyPr>
          <a:lstStyle/>
          <a:p>
            <a:r>
              <a:rPr lang="en-US" dirty="0" smtClean="0"/>
              <a:t>CD0 = DOE “Mission Need” statement</a:t>
            </a:r>
          </a:p>
          <a:p>
            <a:r>
              <a:rPr lang="en-US" dirty="0" smtClean="0"/>
              <a:t>CD1 = technology and site selection (VA/NY)</a:t>
            </a:r>
          </a:p>
          <a:p>
            <a:r>
              <a:rPr lang="en-US" dirty="0" smtClean="0"/>
              <a:t>CD2/CD3 = establish project baseline cost and schedule</a:t>
            </a:r>
            <a:endParaRPr lang="en-US" dirty="0"/>
          </a:p>
        </p:txBody>
      </p:sp>
    </p:spTree>
    <p:extLst>
      <p:ext uri="{BB962C8B-B14F-4D97-AF65-F5344CB8AC3E}">
        <p14:creationId xmlns:p14="http://schemas.microsoft.com/office/powerpoint/2010/main" val="2732228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94726"/>
            <a:ext cx="8229600" cy="397933"/>
          </a:xfrm>
        </p:spPr>
        <p:txBody>
          <a:bodyPr/>
          <a:lstStyle/>
          <a:p>
            <a:r>
              <a:rPr lang="en-US" b="1" dirty="0" smtClean="0">
                <a:latin typeface="Arial "/>
              </a:rPr>
              <a:t>EIC Developments</a:t>
            </a:r>
            <a:endParaRPr lang="en-US" b="1" dirty="0">
              <a:latin typeface="Arial "/>
            </a:endParaRPr>
          </a:p>
        </p:txBody>
      </p:sp>
      <p:sp>
        <p:nvSpPr>
          <p:cNvPr id="6" name="TextBox 5"/>
          <p:cNvSpPr txBox="1"/>
          <p:nvPr/>
        </p:nvSpPr>
        <p:spPr>
          <a:xfrm>
            <a:off x="923108" y="1569720"/>
            <a:ext cx="6686767" cy="2677656"/>
          </a:xfrm>
          <a:prstGeom prst="rect">
            <a:avLst/>
          </a:prstGeom>
          <a:noFill/>
        </p:spPr>
        <p:txBody>
          <a:bodyPr wrap="none" rtlCol="0">
            <a:spAutoFit/>
          </a:bodyPr>
          <a:lstStyle/>
          <a:p>
            <a:pPr marL="461963" indent="-461963">
              <a:buClr>
                <a:srgbClr val="C00000"/>
              </a:buClr>
              <a:buSzPct val="120000"/>
              <a:buFont typeface="Arial" pitchFamily="34" charset="0"/>
              <a:buChar char="•"/>
            </a:pPr>
            <a:r>
              <a:rPr lang="en-US" sz="2800" dirty="0" smtClean="0">
                <a:solidFill>
                  <a:srgbClr val="002060"/>
                </a:solidFill>
                <a:latin typeface="Arial" panose="020B0604020202020204" pitchFamily="34" charset="0"/>
                <a:cs typeface="Arial" panose="020B0604020202020204" pitchFamily="34" charset="0"/>
              </a:rPr>
              <a:t>EIC User meeting – Berkeley Jan. 6-9</a:t>
            </a:r>
          </a:p>
          <a:p>
            <a:pPr marL="461963" indent="-461963">
              <a:buClr>
                <a:srgbClr val="C00000"/>
              </a:buClr>
              <a:buSzPct val="120000"/>
              <a:buFont typeface="Arial" pitchFamily="34" charset="0"/>
              <a:buChar char="•"/>
            </a:pPr>
            <a:endParaRPr lang="en-US" sz="28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r>
              <a:rPr lang="en-US" sz="2800" dirty="0" smtClean="0">
                <a:solidFill>
                  <a:srgbClr val="002060"/>
                </a:solidFill>
                <a:latin typeface="Arial" panose="020B0604020202020204" pitchFamily="34" charset="0"/>
                <a:cs typeface="Arial" panose="020B0604020202020204" pitchFamily="34" charset="0"/>
              </a:rPr>
              <a:t>NAS study being planned</a:t>
            </a:r>
          </a:p>
          <a:p>
            <a:pPr marL="461963" indent="-461963">
              <a:buClr>
                <a:srgbClr val="C00000"/>
              </a:buClr>
              <a:buSzPct val="120000"/>
              <a:buFont typeface="Arial" pitchFamily="34" charset="0"/>
              <a:buChar char="•"/>
            </a:pPr>
            <a:endParaRPr lang="en-US" sz="28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r>
              <a:rPr lang="en-US" sz="2800" dirty="0" smtClean="0">
                <a:solidFill>
                  <a:srgbClr val="002060"/>
                </a:solidFill>
                <a:latin typeface="Arial" panose="020B0604020202020204" pitchFamily="34" charset="0"/>
                <a:cs typeface="Arial" panose="020B0604020202020204" pitchFamily="34" charset="0"/>
              </a:rPr>
              <a:t>SLAC will be formal collaborator </a:t>
            </a:r>
          </a:p>
          <a:p>
            <a:pPr marL="461963" indent="-461963">
              <a:buClr>
                <a:srgbClr val="C00000"/>
              </a:buClr>
              <a:buSzPct val="120000"/>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responsible for e-ring</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686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8000" contrast="-25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57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753291"/>
            <a:ext cx="9144000" cy="5702968"/>
          </a:xfrm>
          <a:prstGeom prst="rect">
            <a:avLst/>
          </a:prstGeom>
          <a:solidFill>
            <a:srgbClr val="FFFF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txBox="1">
            <a:spLocks/>
          </p:cNvSpPr>
          <p:nvPr/>
        </p:nvSpPr>
        <p:spPr>
          <a:xfrm>
            <a:off x="172540" y="816665"/>
            <a:ext cx="8886009" cy="531495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1963" indent="-461963"/>
            <a:endParaRPr lang="en-US" sz="2200" b="1" dirty="0" smtClean="0">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GeV Upgrade making good progress</a:t>
            </a:r>
          </a:p>
          <a:p>
            <a:pPr marL="339725" indent="-339725">
              <a:buSzPct val="120000"/>
            </a:pP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Commissioning, startup of physics program in progress</a:t>
            </a:r>
          </a:p>
          <a:p>
            <a:pPr marL="339725" indent="-339725">
              <a:buSzPct val="120000"/>
              <a:buNone/>
            </a:pPr>
            <a:endPar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CR budget thru Dec. 11 – uncertainty beyond that</a:t>
            </a:r>
          </a:p>
          <a:p>
            <a:pPr marL="339725" indent="-339725">
              <a:buSzPct val="120000"/>
            </a:pPr>
            <a:endPar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NSAC LRP released </a:t>
            </a:r>
          </a:p>
          <a:p>
            <a:pPr marL="854075" lvl="1" indent="-342900">
              <a:buSzPct val="120000"/>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 for </a:t>
            </a:r>
            <a:r>
              <a:rPr lang="en-US" sz="22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JLab</a:t>
            </a:r>
            <a:endPar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54075" lvl="1" indent="-342900">
              <a:buSzPct val="120000"/>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Requires modest budget growth</a:t>
            </a:r>
          </a:p>
          <a:p>
            <a:pPr marL="854075" lvl="1" indent="-342900">
              <a:buSzPct val="120000"/>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Recommends future EIC construction</a:t>
            </a:r>
          </a:p>
        </p:txBody>
      </p:sp>
      <p:sp>
        <p:nvSpPr>
          <p:cNvPr id="6" name="TextBox 5"/>
          <p:cNvSpPr txBox="1"/>
          <p:nvPr/>
        </p:nvSpPr>
        <p:spPr>
          <a:xfrm>
            <a:off x="2595153" y="5827388"/>
            <a:ext cx="3953691"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Exciting Times Ahead</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7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5218312" y="837040"/>
            <a:ext cx="3841023" cy="1296560"/>
          </a:xfrm>
          <a:prstGeom prst="rect">
            <a:avLst/>
          </a:prstGeom>
        </p:spPr>
      </p:pic>
      <p:sp>
        <p:nvSpPr>
          <p:cNvPr id="4" name="Slide Number Placeholder 3"/>
          <p:cNvSpPr>
            <a:spLocks noGrp="1"/>
          </p:cNvSpPr>
          <p:nvPr>
            <p:ph type="sldNum" sz="quarter" idx="4294967295"/>
          </p:nvPr>
        </p:nvSpPr>
        <p:spPr>
          <a:xfrm>
            <a:off x="8656192" y="6379633"/>
            <a:ext cx="2133600" cy="365125"/>
          </a:xfrm>
          <a:prstGeom prst="rect">
            <a:avLst/>
          </a:prstGeom>
        </p:spPr>
        <p:txBody>
          <a:bodyPr/>
          <a:lstStyle/>
          <a:p>
            <a:fld id="{61A36FDC-EB99-DA49-B973-34A773B8D806}" type="slidenum">
              <a:rPr lang="en-US" smtClean="0"/>
              <a:t>3</a:t>
            </a:fld>
            <a:endParaRPr lang="en-US" dirty="0"/>
          </a:p>
        </p:txBody>
      </p:sp>
      <p:grpSp>
        <p:nvGrpSpPr>
          <p:cNvPr id="6" name="Group 5"/>
          <p:cNvGrpSpPr/>
          <p:nvPr/>
        </p:nvGrpSpPr>
        <p:grpSpPr>
          <a:xfrm>
            <a:off x="76200" y="140968"/>
            <a:ext cx="8659465" cy="1449906"/>
            <a:chOff x="45598" y="95071"/>
            <a:chExt cx="8659465" cy="1449906"/>
          </a:xfrm>
        </p:grpSpPr>
        <p:sp>
          <p:nvSpPr>
            <p:cNvPr id="7" name="Text Box 1"/>
            <p:cNvSpPr txBox="1">
              <a:spLocks noChangeArrowheads="1"/>
            </p:cNvSpPr>
            <p:nvPr/>
          </p:nvSpPr>
          <p:spPr bwMode="auto">
            <a:xfrm>
              <a:off x="45598" y="249577"/>
              <a:ext cx="6781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5pPr>
              <a:lvl6pPr marL="25146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6pPr>
              <a:lvl7pPr marL="29718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7pPr>
              <a:lvl8pPr marL="34290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8pPr>
              <a:lvl9pPr marL="38862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9pPr>
            </a:lstStyle>
            <a:p>
              <a:pPr eaLnBrk="1" hangingPunct="1"/>
              <a:r>
                <a:rPr lang="en-US" sz="2000" dirty="0" smtClean="0">
                  <a:solidFill>
                    <a:schemeClr val="tx1"/>
                  </a:solidFill>
                  <a:latin typeface="Arial" panose="020B0604020202020204" pitchFamily="34" charset="0"/>
                  <a:cs typeface="Arial" panose="020B0604020202020204" pitchFamily="34" charset="0"/>
                </a:rPr>
                <a:t>Experiment E05-015 @ Jefferson Lab Hall A</a:t>
              </a:r>
              <a:endParaRPr lang="en-US" sz="2000" dirty="0">
                <a:solidFill>
                  <a:schemeClr val="tx1"/>
                </a:solidFill>
                <a:latin typeface="Arial" panose="020B0604020202020204" pitchFamily="34" charset="0"/>
                <a:cs typeface="Arial" panose="020B0604020202020204" pitchFamily="34" charset="0"/>
              </a:endParaRPr>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298" y="154460"/>
              <a:ext cx="1590765" cy="487680"/>
            </a:xfrm>
            <a:prstGeom prst="rect">
              <a:avLst/>
            </a:prstGeom>
          </p:spPr>
        </p:pic>
        <p:sp>
          <p:nvSpPr>
            <p:cNvPr id="9" name="Rectangle 8"/>
            <p:cNvSpPr/>
            <p:nvPr/>
          </p:nvSpPr>
          <p:spPr>
            <a:xfrm>
              <a:off x="702116" y="95071"/>
              <a:ext cx="6412182" cy="646331"/>
            </a:xfrm>
            <a:prstGeom prst="rect">
              <a:avLst/>
            </a:prstGeom>
          </p:spPr>
          <p:txBody>
            <a:bodyPr wrap="none">
              <a:spAutoFit/>
            </a:bodyPr>
            <a:lstStyle/>
            <a:p>
              <a:r>
                <a:rPr lang="en-US" sz="3600" b="1" dirty="0">
                  <a:latin typeface="+mj-lt"/>
                </a:rPr>
                <a:t>Target Single-Spin Asymmetry in</a:t>
              </a:r>
              <a:endParaRPr lang="en-US" sz="3600" dirty="0"/>
            </a:p>
          </p:txBody>
        </p:sp>
      </p:grpSp>
      <p:grpSp>
        <p:nvGrpSpPr>
          <p:cNvPr id="10" name="Group 9"/>
          <p:cNvGrpSpPr/>
          <p:nvPr/>
        </p:nvGrpSpPr>
        <p:grpSpPr>
          <a:xfrm>
            <a:off x="29857" y="1297710"/>
            <a:ext cx="4249777" cy="1573044"/>
            <a:chOff x="105773" y="1279143"/>
            <a:chExt cx="5974698" cy="1962575"/>
          </a:xfrm>
        </p:grpSpPr>
        <p:sp>
          <p:nvSpPr>
            <p:cNvPr id="11" name="Data 10"/>
            <p:cNvSpPr>
              <a:spLocks noChangeAspect="1"/>
            </p:cNvSpPr>
            <p:nvPr/>
          </p:nvSpPr>
          <p:spPr>
            <a:xfrm>
              <a:off x="105773" y="1735392"/>
              <a:ext cx="5974698" cy="1450998"/>
            </a:xfrm>
            <a:prstGeom prst="flowChartInputOutp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cxnSp>
          <p:nvCxnSpPr>
            <p:cNvPr id="12" name="Straight Arrow Connector 11"/>
            <p:cNvCxnSpPr/>
            <p:nvPr/>
          </p:nvCxnSpPr>
          <p:spPr>
            <a:xfrm>
              <a:off x="1570557" y="2481044"/>
              <a:ext cx="130788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061539" y="2005656"/>
              <a:ext cx="1486155" cy="46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a:stretch>
              <a:fillRect/>
            </a:stretch>
          </p:blipFill>
          <p:spPr>
            <a:xfrm>
              <a:off x="2579256" y="1279143"/>
              <a:ext cx="401447" cy="36576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04" y="2793401"/>
              <a:ext cx="1183253" cy="362750"/>
            </a:xfrm>
            <a:prstGeom prst="rect">
              <a:avLst/>
            </a:prstGeom>
          </p:spPr>
        </p:pic>
        <p:sp>
          <p:nvSpPr>
            <p:cNvPr id="16" name="Oval 121"/>
            <p:cNvSpPr>
              <a:spLocks noChangeAspect="1" noChangeArrowheads="1"/>
            </p:cNvSpPr>
            <p:nvPr/>
          </p:nvSpPr>
          <p:spPr bwMode="auto">
            <a:xfrm>
              <a:off x="2122525" y="2420617"/>
              <a:ext cx="113790" cy="120917"/>
            </a:xfrm>
            <a:prstGeom prst="ellipse">
              <a:avLst/>
            </a:prstGeom>
            <a:solidFill>
              <a:srgbClr val="00B8FF"/>
            </a:solidFill>
            <a:ln w="9525">
              <a:solidFill>
                <a:schemeClr val="tx1"/>
              </a:solidFill>
              <a:round/>
              <a:headEnd/>
              <a:tailEnd/>
            </a:ln>
          </p:spPr>
          <p:txBody>
            <a:bodyPr wrap="none" anchor="ctr"/>
            <a:lstStyle/>
            <a:p>
              <a:endParaRPr lang="en-US">
                <a:solidFill>
                  <a:schemeClr val="tx1"/>
                </a:solidFill>
              </a:endParaRPr>
            </a:p>
          </p:txBody>
        </p:sp>
        <p:sp>
          <p:nvSpPr>
            <p:cNvPr id="17" name="Oval 121"/>
            <p:cNvSpPr>
              <a:spLocks noChangeAspect="1" noChangeArrowheads="1"/>
            </p:cNvSpPr>
            <p:nvPr/>
          </p:nvSpPr>
          <p:spPr bwMode="auto">
            <a:xfrm>
              <a:off x="3713933" y="2194210"/>
              <a:ext cx="113790" cy="120917"/>
            </a:xfrm>
            <a:prstGeom prst="ellipse">
              <a:avLst/>
            </a:prstGeom>
            <a:solidFill>
              <a:srgbClr val="00B8FF"/>
            </a:solidFill>
            <a:ln w="9525">
              <a:solidFill>
                <a:schemeClr val="tx1"/>
              </a:solidFill>
              <a:round/>
              <a:headEnd/>
              <a:tailEnd/>
            </a:ln>
          </p:spPr>
          <p:txBody>
            <a:bodyPr wrap="none" anchor="ctr"/>
            <a:lstStyle/>
            <a:p>
              <a:endParaRPr lang="en-US">
                <a:solidFill>
                  <a:schemeClr val="tx1"/>
                </a:solidFill>
              </a:endParaRPr>
            </a:p>
          </p:txBody>
        </p:sp>
        <p:sp>
          <p:nvSpPr>
            <p:cNvPr id="18" name="Rectangle 17"/>
            <p:cNvSpPr/>
            <p:nvPr/>
          </p:nvSpPr>
          <p:spPr>
            <a:xfrm>
              <a:off x="3584898" y="1748294"/>
              <a:ext cx="438479" cy="492443"/>
            </a:xfrm>
            <a:prstGeom prst="rect">
              <a:avLst/>
            </a:prstGeom>
          </p:spPr>
          <p:txBody>
            <a:bodyPr wrap="none">
              <a:spAutoFit/>
            </a:bodyPr>
            <a:lstStyle/>
            <a:p>
              <a:r>
                <a:rPr lang="en-US" sz="2600" b="1" dirty="0" smtClean="0"/>
                <a:t>e’</a:t>
              </a:r>
              <a:endParaRPr lang="en-US" sz="2600" dirty="0"/>
            </a:p>
          </p:txBody>
        </p:sp>
        <p:sp>
          <p:nvSpPr>
            <p:cNvPr id="19" name="Rectangle 18"/>
            <p:cNvSpPr/>
            <p:nvPr/>
          </p:nvSpPr>
          <p:spPr>
            <a:xfrm>
              <a:off x="1997001" y="1978564"/>
              <a:ext cx="352518" cy="492443"/>
            </a:xfrm>
            <a:prstGeom prst="rect">
              <a:avLst/>
            </a:prstGeom>
          </p:spPr>
          <p:txBody>
            <a:bodyPr wrap="none">
              <a:spAutoFit/>
            </a:bodyPr>
            <a:lstStyle/>
            <a:p>
              <a:r>
                <a:rPr lang="en-US" sz="2600" b="1" dirty="0" smtClean="0"/>
                <a:t>e</a:t>
              </a:r>
              <a:endParaRPr lang="en-US" sz="2600" dirty="0"/>
            </a:p>
          </p:txBody>
        </p:sp>
        <p:sp>
          <p:nvSpPr>
            <p:cNvPr id="20" name="Up Arrow 19"/>
            <p:cNvSpPr>
              <a:spLocks noChangeAspect="1"/>
            </p:cNvSpPr>
            <p:nvPr/>
          </p:nvSpPr>
          <p:spPr>
            <a:xfrm>
              <a:off x="2867916" y="1620513"/>
              <a:ext cx="369331" cy="725499"/>
            </a:xfrm>
            <a:prstGeom prst="upArrow">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1" name="Up Arrow 20"/>
            <p:cNvSpPr>
              <a:spLocks noChangeAspect="1"/>
            </p:cNvSpPr>
            <p:nvPr/>
          </p:nvSpPr>
          <p:spPr>
            <a:xfrm flipV="1">
              <a:off x="2879105" y="2516219"/>
              <a:ext cx="369331" cy="725499"/>
            </a:xfrm>
            <a:prstGeom prst="upArrow">
              <a:avLst/>
            </a:prstGeom>
            <a:solidFill>
              <a:schemeClr val="bg1">
                <a:alpha val="0"/>
              </a:schemeClr>
            </a:solidFill>
            <a:ln>
              <a:prstDash val="dash"/>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2" name="Oval 21"/>
            <p:cNvSpPr>
              <a:spLocks noChangeAspect="1"/>
            </p:cNvSpPr>
            <p:nvPr/>
          </p:nvSpPr>
          <p:spPr>
            <a:xfrm>
              <a:off x="2868727" y="2275357"/>
              <a:ext cx="393921" cy="438912"/>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3" name="TextBox 22"/>
            <p:cNvSpPr txBox="1">
              <a:spLocks noChangeAspect="1"/>
            </p:cNvSpPr>
            <p:nvPr/>
          </p:nvSpPr>
          <p:spPr>
            <a:xfrm>
              <a:off x="2827515" y="2221065"/>
              <a:ext cx="411594" cy="492443"/>
            </a:xfrm>
            <a:prstGeom prst="rect">
              <a:avLst/>
            </a:prstGeom>
            <a:noFill/>
            <a:effectLst>
              <a:outerShdw blurRad="508000" dist="1244600" dir="5400000" algn="ctr" rotWithShape="0">
                <a:srgbClr val="000000">
                  <a:alpha val="43137"/>
                </a:srgbClr>
              </a:outerShdw>
            </a:effectLst>
          </p:spPr>
          <p:txBody>
            <a:bodyPr wrap="square">
              <a:spAutoFit/>
            </a:bodyPr>
            <a:lstStyle/>
            <a:p>
              <a:pPr>
                <a:defRPr/>
              </a:pPr>
              <a:r>
                <a:rPr lang="en-US" sz="2600" dirty="0"/>
                <a:t>N</a:t>
              </a:r>
            </a:p>
          </p:txBody>
        </p:sp>
        <p:cxnSp>
          <p:nvCxnSpPr>
            <p:cNvPr id="24" name="Straight Connector 23"/>
            <p:cNvCxnSpPr/>
            <p:nvPr/>
          </p:nvCxnSpPr>
          <p:spPr>
            <a:xfrm rot="582556">
              <a:off x="4655765" y="1904705"/>
              <a:ext cx="28194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82556" flipV="1">
              <a:off x="4484083" y="1859853"/>
              <a:ext cx="182880" cy="100067"/>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82556" flipV="1">
              <a:off x="4727324" y="1913371"/>
              <a:ext cx="182880" cy="120455"/>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7" name="Picture 26"/>
          <p:cNvPicPr>
            <a:picLocks noChangeAspect="1"/>
          </p:cNvPicPr>
          <p:nvPr/>
        </p:nvPicPr>
        <p:blipFill>
          <a:blip r:embed="rId6"/>
          <a:stretch>
            <a:fillRect/>
          </a:stretch>
        </p:blipFill>
        <p:spPr>
          <a:xfrm>
            <a:off x="16933" y="2895600"/>
            <a:ext cx="5640789" cy="3522133"/>
          </a:xfrm>
          <a:prstGeom prst="rect">
            <a:avLst/>
          </a:prstGeom>
        </p:spPr>
      </p:pic>
      <p:sp>
        <p:nvSpPr>
          <p:cNvPr id="28" name="TextBox 27"/>
          <p:cNvSpPr txBox="1"/>
          <p:nvPr/>
        </p:nvSpPr>
        <p:spPr>
          <a:xfrm>
            <a:off x="999556" y="3029911"/>
            <a:ext cx="4645947" cy="338554"/>
          </a:xfrm>
          <a:prstGeom prst="rect">
            <a:avLst/>
          </a:prstGeom>
          <a:noFill/>
        </p:spPr>
        <p:txBody>
          <a:bodyPr wrap="square" rtlCol="0">
            <a:spAutoFit/>
          </a:bodyPr>
          <a:lstStyle/>
          <a:p>
            <a:r>
              <a:rPr lang="en-US" sz="1600" dirty="0" smtClean="0"/>
              <a:t>Y.-W. Zhang </a:t>
            </a:r>
            <a:r>
              <a:rPr lang="en-US" sz="1600" i="1" dirty="0" smtClean="0"/>
              <a:t>et al. </a:t>
            </a:r>
            <a:r>
              <a:rPr lang="en-US" sz="1600" dirty="0" err="1" smtClean="0"/>
              <a:t>Phy</a:t>
            </a:r>
            <a:r>
              <a:rPr lang="en-US" sz="1600" dirty="0" smtClean="0"/>
              <a:t>. Rev. </a:t>
            </a:r>
            <a:r>
              <a:rPr lang="en-US" sz="1600" dirty="0" err="1" smtClean="0"/>
              <a:t>Lett</a:t>
            </a:r>
            <a:r>
              <a:rPr lang="en-US" sz="1600" dirty="0" smtClean="0"/>
              <a:t>. </a:t>
            </a:r>
            <a:r>
              <a:rPr lang="en-US" sz="1600" b="1" dirty="0"/>
              <a:t>115, </a:t>
            </a:r>
            <a:r>
              <a:rPr lang="en-US" sz="1600" b="1" dirty="0" smtClean="0"/>
              <a:t>172502 </a:t>
            </a:r>
            <a:r>
              <a:rPr lang="en-US" sz="1600" dirty="0" smtClean="0"/>
              <a:t>(2015).</a:t>
            </a:r>
            <a:endParaRPr lang="en-US" sz="1600" dirty="0"/>
          </a:p>
        </p:txBody>
      </p:sp>
      <p:pic>
        <p:nvPicPr>
          <p:cNvPr id="29" name="Picture 2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188" y="3590865"/>
            <a:ext cx="1689436" cy="646190"/>
          </a:xfrm>
          <a:prstGeom prst="rect">
            <a:avLst/>
          </a:prstGeom>
        </p:spPr>
      </p:pic>
      <p:pic>
        <p:nvPicPr>
          <p:cNvPr id="30" name="Picture 2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4399" y="2177082"/>
            <a:ext cx="4235805" cy="745567"/>
          </a:xfrm>
          <a:prstGeom prst="rect">
            <a:avLst/>
          </a:prstGeom>
        </p:spPr>
      </p:pic>
      <p:sp>
        <p:nvSpPr>
          <p:cNvPr id="32" name="Rectangle 31"/>
          <p:cNvSpPr/>
          <p:nvPr/>
        </p:nvSpPr>
        <p:spPr>
          <a:xfrm>
            <a:off x="5867399" y="3060408"/>
            <a:ext cx="3120805" cy="3375283"/>
          </a:xfrm>
          <a:prstGeom prst="rect">
            <a:avLst/>
          </a:prstGeom>
        </p:spPr>
        <p:txBody>
          <a:bodyPr wrap="square">
            <a:spAutoFit/>
          </a:bodyPr>
          <a:lstStyle/>
          <a:p>
            <a:pPr marL="285750" indent="-285750">
              <a:spcAft>
                <a:spcPts val="800"/>
              </a:spcAft>
              <a:buFont typeface="Arial"/>
              <a:buChar char="•"/>
            </a:pPr>
            <a:r>
              <a:rPr lang="en-US" sz="2000" dirty="0" smtClean="0">
                <a:latin typeface="Arial" panose="020B0604020202020204" pitchFamily="34" charset="0"/>
                <a:cs typeface="Arial" panose="020B0604020202020204" pitchFamily="34" charset="0"/>
              </a:rPr>
              <a:t>T-Odd observable, forbidden at leading-order. </a:t>
            </a:r>
          </a:p>
          <a:p>
            <a:pPr marL="285750" indent="-285750">
              <a:spcAft>
                <a:spcPts val="800"/>
              </a:spcAft>
              <a:buFont typeface="Arial"/>
              <a:buChar char="•"/>
            </a:pPr>
            <a:r>
              <a:rPr lang="en-US" sz="2000" dirty="0" smtClean="0">
                <a:latin typeface="Arial" panose="020B0604020202020204" pitchFamily="34" charset="0"/>
                <a:cs typeface="Arial" panose="020B0604020202020204" pitchFamily="34" charset="0"/>
              </a:rPr>
              <a:t>Non-zero A</a:t>
            </a:r>
            <a:r>
              <a:rPr lang="en-US" sz="2000" baseline="-25000"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has never been observed.</a:t>
            </a:r>
          </a:p>
          <a:p>
            <a:pPr marL="285750" indent="-285750">
              <a:spcAft>
                <a:spcPts val="800"/>
              </a:spcAft>
              <a:buFont typeface="Arial"/>
              <a:buChar char="•"/>
            </a:pP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rovides access to  moments of nucleon’s Generalized-</a:t>
            </a: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arton-Distributions (GPDs) at high-Q</a:t>
            </a:r>
            <a:r>
              <a:rPr lang="en-US" sz="2000" baseline="30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165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351" cy="6764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bwMode="auto">
          <a:xfrm>
            <a:off x="-8793" y="676469"/>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sp>
        <p:nvSpPr>
          <p:cNvPr id="4" name="Title 3"/>
          <p:cNvSpPr>
            <a:spLocks noGrp="1"/>
          </p:cNvSpPr>
          <p:nvPr>
            <p:ph type="title" idx="4294967295"/>
          </p:nvPr>
        </p:nvSpPr>
        <p:spPr>
          <a:xfrm>
            <a:off x="0" y="0"/>
            <a:ext cx="9144000" cy="652548"/>
          </a:xfrm>
        </p:spPr>
        <p:txBody>
          <a:bodyPr>
            <a:scene3d>
              <a:camera prst="orthographicFront"/>
              <a:lightRig rig="threePt" dir="t"/>
            </a:scene3d>
            <a:sp3d extrusionH="57150">
              <a:bevelT w="38100" h="38100"/>
            </a:sp3d>
          </a:bodyPr>
          <a:lstStyle/>
          <a:p>
            <a:r>
              <a:rPr lang="en-US" sz="3600" b="1" dirty="0" err="1" smtClean="0">
                <a:solidFill>
                  <a:schemeClr val="bg2"/>
                </a:solidFill>
                <a:latin typeface="Arial" pitchFamily="34" charset="0"/>
                <a:cs typeface="Arial" pitchFamily="34" charset="0"/>
              </a:rPr>
              <a:t>JLab</a:t>
            </a:r>
            <a:r>
              <a:rPr lang="en-US" sz="3600" b="1" dirty="0" smtClean="0">
                <a:solidFill>
                  <a:schemeClr val="bg2"/>
                </a:solidFill>
                <a:latin typeface="Arial" pitchFamily="34" charset="0"/>
                <a:cs typeface="Arial" pitchFamily="34" charset="0"/>
              </a:rPr>
              <a:t>: A Laboratory for Nuclear Science</a:t>
            </a:r>
            <a:endParaRPr lang="en-US" sz="3600" b="1" dirty="0">
              <a:solidFill>
                <a:schemeClr val="bg2"/>
              </a:solidFill>
              <a:latin typeface="Arial" pitchFamily="34" charset="0"/>
              <a:cs typeface="Arial" pitchFamily="34" charset="0"/>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67726"/>
            <a:ext cx="4218209" cy="5799943"/>
          </a:xfrm>
          <a:prstGeom prst="rect">
            <a:avLst/>
          </a:prstGeom>
          <a:ln>
            <a:noFill/>
          </a:ln>
          <a:effectLst>
            <a:softEdge rad="635000"/>
          </a:effectLst>
        </p:spPr>
      </p:pic>
      <p:grpSp>
        <p:nvGrpSpPr>
          <p:cNvPr id="6" name="Group 5"/>
          <p:cNvGrpSpPr/>
          <p:nvPr/>
        </p:nvGrpSpPr>
        <p:grpSpPr>
          <a:xfrm>
            <a:off x="609601" y="4267200"/>
            <a:ext cx="1828800" cy="2224066"/>
            <a:chOff x="609601" y="4267200"/>
            <a:chExt cx="1828800" cy="2224066"/>
          </a:xfrm>
        </p:grpSpPr>
        <p:sp>
          <p:nvSpPr>
            <p:cNvPr id="19" name="TextBox 18"/>
            <p:cNvSpPr txBox="1"/>
            <p:nvPr/>
          </p:nvSpPr>
          <p:spPr>
            <a:xfrm>
              <a:off x="807813" y="6183489"/>
              <a:ext cx="1630587"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Cryogenics</a:t>
              </a:r>
            </a:p>
          </p:txBody>
        </p:sp>
        <p:pic>
          <p:nvPicPr>
            <p:cNvPr id="33" name="Picture 32"/>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1" y="4267200"/>
              <a:ext cx="1828800" cy="1957913"/>
            </a:xfrm>
            <a:prstGeom prst="rect">
              <a:avLst/>
            </a:prstGeom>
            <a:ln>
              <a:noFill/>
            </a:ln>
            <a:effectLst/>
            <a:scene3d>
              <a:camera prst="orthographicFront"/>
              <a:lightRig rig="threePt" dir="t"/>
            </a:scene3d>
            <a:sp3d>
              <a:bevelT/>
            </a:sp3d>
          </p:spPr>
        </p:pic>
      </p:grpSp>
      <p:grpSp>
        <p:nvGrpSpPr>
          <p:cNvPr id="5" name="Group 4"/>
          <p:cNvGrpSpPr/>
          <p:nvPr/>
        </p:nvGrpSpPr>
        <p:grpSpPr>
          <a:xfrm>
            <a:off x="149811" y="2514600"/>
            <a:ext cx="2217656" cy="1645510"/>
            <a:chOff x="149811" y="2514600"/>
            <a:chExt cx="2217656" cy="1645510"/>
          </a:xfrm>
        </p:grpSpPr>
        <p:sp>
          <p:nvSpPr>
            <p:cNvPr id="18" name="TextBox 17"/>
            <p:cNvSpPr txBox="1"/>
            <p:nvPr/>
          </p:nvSpPr>
          <p:spPr>
            <a:xfrm>
              <a:off x="149811" y="3852333"/>
              <a:ext cx="2204565"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Medical Imaging</a:t>
              </a:r>
            </a:p>
          </p:txBody>
        </p:sp>
        <p:pic>
          <p:nvPicPr>
            <p:cNvPr id="32" name="Picture 2" descr="P1080582.JPG"/>
            <p:cNvPicPr>
              <a:picLocks noChangeAspect="1"/>
            </p:cNvPicPr>
            <p:nvPr/>
          </p:nvPicPr>
          <p:blipFill rotWithShape="1">
            <a:blip r:embed="rId5"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725545"/>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Fundamental</a:t>
              </a:r>
            </a:p>
            <a:p>
              <a:pPr algn="ctr" defTabSz="457200"/>
              <a:r>
                <a:rPr lang="en-US" sz="1400" dirty="0">
                  <a:solidFill>
                    <a:prstClr val="white"/>
                  </a:solidFill>
                  <a:latin typeface="Arial" pitchFamily="34" charset="0"/>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pPr defTabSz="457200"/>
                <a:r>
                  <a:rPr lang="en-US" dirty="0">
                    <a:solidFill>
                      <a:srgbClr val="000000"/>
                    </a:solidFill>
                    <a:latin typeface="Arial" charset="0"/>
                  </a:rPr>
                  <a:t>Z</a:t>
                </a:r>
                <a:r>
                  <a:rPr lang="en-US" baseline="30000" dirty="0">
                    <a:solidFill>
                      <a:srgbClr val="000000"/>
                    </a:solidFill>
                    <a:latin typeface="Arial" charset="0"/>
                  </a:rPr>
                  <a:t>0</a:t>
                </a:r>
                <a:endParaRPr lang="en-US" baseline="30000" dirty="0">
                  <a:solidFill>
                    <a:prstClr val="black"/>
                  </a:solidFill>
                </a:endParaRPr>
              </a:p>
            </p:txBody>
          </p:sp>
        </p:grpSp>
      </p:grpSp>
      <p:grpSp>
        <p:nvGrpSpPr>
          <p:cNvPr id="12" name="Group 11"/>
          <p:cNvGrpSpPr/>
          <p:nvPr/>
        </p:nvGrpSpPr>
        <p:grpSpPr>
          <a:xfrm>
            <a:off x="7162449" y="4801140"/>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Theory </a:t>
              </a:r>
              <a:r>
                <a:rPr lang="en-US" sz="1400" dirty="0" smtClean="0">
                  <a:solidFill>
                    <a:prstClr val="white"/>
                  </a:solidFill>
                  <a:latin typeface="Arial" pitchFamily="34" charset="0"/>
                  <a:cs typeface="Arial" pitchFamily="34" charset="0"/>
                </a:rPr>
                <a:t>&amp; </a:t>
              </a:r>
              <a:r>
                <a:rPr lang="en-US" sz="1400" dirty="0">
                  <a:solidFill>
                    <a:prstClr val="white"/>
                  </a:solidFill>
                  <a:latin typeface="Arial" pitchFamily="34" charset="0"/>
                  <a:cs typeface="Arial" pitchFamily="34" charset="0"/>
                </a:rPr>
                <a:t>Computation</a:t>
              </a:r>
            </a:p>
          </p:txBody>
        </p:sp>
        <p:pic>
          <p:nvPicPr>
            <p:cNvPr id="54" name="Picture 1"/>
            <p:cNvPicPr>
              <a:picLocks noChangeAspect="1" noChangeArrowheads="1"/>
            </p:cNvPicPr>
            <p:nvPr/>
          </p:nvPicPr>
          <p:blipFill>
            <a:blip r:embed="rId7"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43008"/>
            <a:ext cx="1857945" cy="2113022"/>
            <a:chOff x="5024342" y="4246937"/>
            <a:chExt cx="1857945" cy="2113022"/>
          </a:xfrm>
        </p:grpSpPr>
        <p:sp>
          <p:nvSpPr>
            <p:cNvPr id="16" name="TextBox 15"/>
            <p:cNvSpPr txBox="1"/>
            <p:nvPr/>
          </p:nvSpPr>
          <p:spPr>
            <a:xfrm>
              <a:off x="5024342" y="6052182"/>
              <a:ext cx="1857945" cy="307777"/>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80834"/>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Nuclear Structure</a:t>
              </a:r>
            </a:p>
          </p:txBody>
        </p:sp>
      </p:grpSp>
      <p:grpSp>
        <p:nvGrpSpPr>
          <p:cNvPr id="11" name="Group 10"/>
          <p:cNvGrpSpPr/>
          <p:nvPr/>
        </p:nvGrpSpPr>
        <p:grpSpPr>
          <a:xfrm>
            <a:off x="4257040" y="4634672"/>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Accelerator S&amp;T</a:t>
              </a:r>
            </a:p>
          </p:txBody>
        </p:sp>
        <p:pic>
          <p:nvPicPr>
            <p:cNvPr id="6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66800"/>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Structure of Hadrons</a:t>
              </a:r>
            </a:p>
          </p:txBody>
        </p:sp>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Tree>
    <p:extLst>
      <p:ext uri="{BB962C8B-B14F-4D97-AF65-F5344CB8AC3E}">
        <p14:creationId xmlns:p14="http://schemas.microsoft.com/office/powerpoint/2010/main" val="1111048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NSAC 2015 LRP</a:t>
            </a:r>
            <a:endParaRPr lang="en-US" dirty="0"/>
          </a:p>
        </p:txBody>
      </p:sp>
      <p:sp>
        <p:nvSpPr>
          <p:cNvPr id="3" name="Content Placeholder 2"/>
          <p:cNvSpPr>
            <a:spLocks noGrp="1"/>
          </p:cNvSpPr>
          <p:nvPr>
            <p:ph idx="1"/>
          </p:nvPr>
        </p:nvSpPr>
        <p:spPr>
          <a:xfrm>
            <a:off x="381000" y="914400"/>
            <a:ext cx="8305800" cy="5050172"/>
          </a:xfrm>
        </p:spPr>
        <p:txBody>
          <a:bodyPr>
            <a:normAutofit/>
          </a:bodyPr>
          <a:lstStyle/>
          <a:p>
            <a:pPr marL="0" indent="0">
              <a:buNone/>
            </a:pPr>
            <a:r>
              <a:rPr lang="en-US" b="1" dirty="0">
                <a:solidFill>
                  <a:srgbClr val="005D9A"/>
                </a:solidFill>
              </a:rPr>
              <a:t>RECOMMENDATION I</a:t>
            </a:r>
            <a:endParaRPr lang="en-US" dirty="0">
              <a:solidFill>
                <a:srgbClr val="005D9A"/>
              </a:solidFill>
            </a:endParaRPr>
          </a:p>
          <a:p>
            <a:pPr marL="0" indent="0">
              <a:buNone/>
            </a:pPr>
            <a:r>
              <a:rPr lang="en-US" b="1" dirty="0">
                <a:solidFill>
                  <a:srgbClr val="007BB0"/>
                </a:solidFill>
              </a:rPr>
              <a:t>The progress achieved under the guidance of the 2007 Long Range Plan has reinforced U.S. world leadership in nuclear science. The highest priority in this 2015 Plan is to capitalize on the investments made.</a:t>
            </a:r>
            <a:endParaRPr lang="en-US" dirty="0">
              <a:solidFill>
                <a:srgbClr val="007BB0"/>
              </a:solidFill>
            </a:endParaRPr>
          </a:p>
          <a:p>
            <a:r>
              <a:rPr lang="en-US" i="1" dirty="0">
                <a:solidFill>
                  <a:srgbClr val="404041"/>
                </a:solidFill>
              </a:rPr>
              <a:t>With the imminent completion of the CEBAF 12-GeV Upgrade, its forefront program of using electrons to unfold the quark and gluon structure of hadrons and nuclei and to probe the Standard Model must be realized.</a:t>
            </a:r>
            <a:endParaRPr lang="en-US" dirty="0">
              <a:solidFill>
                <a:srgbClr val="404041"/>
              </a:solidFill>
            </a:endParaRPr>
          </a:p>
          <a:p>
            <a:r>
              <a:rPr lang="en-US" i="1" dirty="0">
                <a:solidFill>
                  <a:srgbClr val="404041"/>
                </a:solidFill>
              </a:rPr>
              <a:t>Expeditiously completing the Facility for Rare Isotope Beams (FRIB) construction is essential. Initiating its scientific program will revolutionize our understanding of nuclei and their role in the cosmos.</a:t>
            </a:r>
            <a:endParaRPr lang="en-US" dirty="0">
              <a:solidFill>
                <a:srgbClr val="404041"/>
              </a:solidFill>
            </a:endParaRPr>
          </a:p>
          <a:p>
            <a:r>
              <a:rPr lang="en-US" i="1" dirty="0">
                <a:solidFill>
                  <a:srgbClr val="404041"/>
                </a:solidFill>
              </a:rPr>
              <a:t>The targeted program of fundamental symmetries and neutrino research that opens new doors to physics beyond the Standard Model must be sustained.</a:t>
            </a:r>
            <a:endParaRPr lang="en-US" dirty="0">
              <a:solidFill>
                <a:srgbClr val="404041"/>
              </a:solidFill>
            </a:endParaRPr>
          </a:p>
          <a:p>
            <a:r>
              <a:rPr lang="en-US" i="1" dirty="0">
                <a:solidFill>
                  <a:srgbClr val="404041"/>
                </a:solidFill>
              </a:rPr>
              <a:t>The upgraded RHIC facility provides unique capabilities that must be utilized to explore the properties and phases of quark and gluon matter in the high temperatures of the early universe and to explore the spin structure of the proton.</a:t>
            </a:r>
            <a:endParaRPr lang="en-US" dirty="0">
              <a:solidFill>
                <a:srgbClr val="404041"/>
              </a:solidFill>
            </a:endParaRPr>
          </a:p>
          <a:p>
            <a:pPr marL="0" indent="0">
              <a:buNone/>
            </a:pPr>
            <a:endParaRPr lang="en-US" dirty="0"/>
          </a:p>
        </p:txBody>
      </p:sp>
      <p:sp>
        <p:nvSpPr>
          <p:cNvPr id="4" name="TextBox 3"/>
          <p:cNvSpPr txBox="1"/>
          <p:nvPr/>
        </p:nvSpPr>
        <p:spPr>
          <a:xfrm>
            <a:off x="0" y="5964572"/>
            <a:ext cx="9144000" cy="369332"/>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The ordering of these four bullets follows the priority ordering of the 2007 plan.</a:t>
            </a:r>
          </a:p>
        </p:txBody>
      </p:sp>
    </p:spTree>
    <p:extLst>
      <p:ext uri="{BB962C8B-B14F-4D97-AF65-F5344CB8AC3E}">
        <p14:creationId xmlns:p14="http://schemas.microsoft.com/office/powerpoint/2010/main" val="382808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rPr>
              <a:t>RECOMMENDATION II</a:t>
            </a:r>
            <a:endParaRPr lang="en-US" dirty="0">
              <a:solidFill>
                <a:srgbClr val="005D9A"/>
              </a:solidFill>
            </a:endParaRPr>
          </a:p>
          <a:p>
            <a:pPr marL="0" indent="0">
              <a:buNone/>
            </a:pPr>
            <a:r>
              <a:rPr lang="en-US" i="1" dirty="0">
                <a:solidFill>
                  <a:srgbClr val="4F4B4C"/>
                </a:solidFill>
              </a:rPr>
              <a:t>The excess of matter over antimatter in the universe is one of the most compelling mysteries in all of science. The observation of </a:t>
            </a:r>
            <a:r>
              <a:rPr lang="en-US" i="1" dirty="0" err="1">
                <a:solidFill>
                  <a:srgbClr val="4F4B4C"/>
                </a:solidFill>
              </a:rPr>
              <a:t>neutrinoless</a:t>
            </a:r>
            <a:r>
              <a:rPr lang="en-US" i="1" dirty="0">
                <a:solidFill>
                  <a:srgbClr val="4F4B4C"/>
                </a:solidFill>
              </a:rPr>
              <a:t> double beta decay in nuclei would immediately demonstrate that neutrinos are their own antiparticles and would have profound implications for our understanding of the matter-antimatter mystery.</a:t>
            </a:r>
            <a:endParaRPr lang="en-US" dirty="0">
              <a:solidFill>
                <a:srgbClr val="4F4B4C"/>
              </a:solidFill>
            </a:endParaRPr>
          </a:p>
          <a:p>
            <a:pPr marL="0" indent="0">
              <a:buNone/>
            </a:pPr>
            <a:r>
              <a:rPr lang="en-US" b="1" dirty="0">
                <a:solidFill>
                  <a:srgbClr val="007BB0"/>
                </a:solidFill>
              </a:rPr>
              <a:t>We recommend the timely development and deployment of a U.S.-led ton-scale </a:t>
            </a:r>
            <a:r>
              <a:rPr lang="en-US" b="1" dirty="0" err="1">
                <a:solidFill>
                  <a:srgbClr val="007BB0"/>
                </a:solidFill>
              </a:rPr>
              <a:t>neutrinoless</a:t>
            </a:r>
            <a:r>
              <a:rPr lang="en-US" b="1" dirty="0">
                <a:solidFill>
                  <a:srgbClr val="007BB0"/>
                </a:solidFill>
              </a:rPr>
              <a:t> double beta decay experiment.</a:t>
            </a:r>
            <a:endParaRPr lang="en-US" dirty="0"/>
          </a:p>
        </p:txBody>
      </p:sp>
    </p:spTree>
    <p:extLst>
      <p:ext uri="{BB962C8B-B14F-4D97-AF65-F5344CB8AC3E}">
        <p14:creationId xmlns:p14="http://schemas.microsoft.com/office/powerpoint/2010/main" val="3708012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rPr>
              <a:t>RECOMMENDATION III</a:t>
            </a:r>
            <a:endParaRPr lang="en-US" dirty="0">
              <a:solidFill>
                <a:srgbClr val="005D9A"/>
              </a:solidFill>
            </a:endParaRPr>
          </a:p>
          <a:p>
            <a:pPr marL="0" indent="0">
              <a:buNone/>
            </a:pPr>
            <a:r>
              <a:rPr lang="en-US" i="1" dirty="0">
                <a:solidFill>
                  <a:srgbClr val="4F4B4C"/>
                </a:solidFill>
              </a:rPr>
              <a:t>Gluons, the carriers of the strong force, bind the quarks together inside nucleons and nuclei and generate nearly all of the visible mass in the universe. Despite their importance, fundamental questions remain about the role of gluons in nucleons and nuclei. These questions can only be answered with a powerful new electron ion collider (EIC), providing unprecedented precision and versatility. The realization of this instrument is enabled by recent advances in accelerator technology.</a:t>
            </a:r>
            <a:endParaRPr lang="en-US" dirty="0">
              <a:solidFill>
                <a:srgbClr val="4F4B4C"/>
              </a:solidFill>
            </a:endParaRPr>
          </a:p>
          <a:p>
            <a:pPr marL="0" indent="0">
              <a:buNone/>
            </a:pPr>
            <a:r>
              <a:rPr lang="en-US" b="1" dirty="0">
                <a:solidFill>
                  <a:srgbClr val="007BB0"/>
                </a:solidFill>
              </a:rPr>
              <a:t>We recommend a high-energy high-luminosity polarized EIC as the highest priority for new facility construction following the completion of FRIB.</a:t>
            </a:r>
            <a:endParaRPr lang="en-US" dirty="0"/>
          </a:p>
        </p:txBody>
      </p:sp>
    </p:spTree>
    <p:extLst>
      <p:ext uri="{BB962C8B-B14F-4D97-AF65-F5344CB8AC3E}">
        <p14:creationId xmlns:p14="http://schemas.microsoft.com/office/powerpoint/2010/main" val="1426772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rPr>
              <a:t>RECOMMENDATION IV </a:t>
            </a:r>
            <a:endParaRPr lang="en-US" dirty="0">
              <a:solidFill>
                <a:srgbClr val="005D9A"/>
              </a:solidFill>
            </a:endParaRPr>
          </a:p>
          <a:p>
            <a:pPr marL="0" indent="0">
              <a:buNone/>
            </a:pPr>
            <a:r>
              <a:rPr lang="en-US" b="1" dirty="0">
                <a:solidFill>
                  <a:srgbClr val="007BB0"/>
                </a:solidFill>
              </a:rPr>
              <a:t>We recommend increasing investment in small-scale and mid-scale projects and initiatives that enable forefront research at universities and laboratories. </a:t>
            </a:r>
            <a:endParaRPr lang="en-US" dirty="0"/>
          </a:p>
        </p:txBody>
      </p:sp>
      <p:pic>
        <p:nvPicPr>
          <p:cNvPr id="4" name="Picture 1"/>
          <p:cNvPicPr>
            <a:picLocks noChangeAspect="1" noChangeArrowheads="1"/>
          </p:cNvPicPr>
          <p:nvPr/>
        </p:nvPicPr>
        <p:blipFill>
          <a:blip r:embed="rId2" cstate="print"/>
          <a:srcRect/>
          <a:stretch>
            <a:fillRect/>
          </a:stretch>
        </p:blipFill>
        <p:spPr bwMode="auto">
          <a:xfrm>
            <a:off x="5867400" y="2743200"/>
            <a:ext cx="2988534" cy="20137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 name="Picture 2"/>
          <p:cNvPicPr>
            <a:picLocks noChangeAspect="1" noChangeArrowheads="1"/>
          </p:cNvPicPr>
          <p:nvPr/>
        </p:nvPicPr>
        <p:blipFill>
          <a:blip r:embed="rId3" cstate="print"/>
          <a:srcRect/>
          <a:stretch>
            <a:fillRect/>
          </a:stretch>
        </p:blipFill>
        <p:spPr bwMode="auto">
          <a:xfrm>
            <a:off x="457199" y="2819400"/>
            <a:ext cx="4567807" cy="19375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extBox 5"/>
          <p:cNvSpPr txBox="1"/>
          <p:nvPr/>
        </p:nvSpPr>
        <p:spPr>
          <a:xfrm>
            <a:off x="1295400" y="5105400"/>
            <a:ext cx="1159292"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MOLLER</a:t>
            </a:r>
            <a:endParaRPr lang="en-US"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6781800" y="5105400"/>
            <a:ext cx="851515" cy="369332"/>
          </a:xfrm>
          <a:prstGeom prst="rect">
            <a:avLst/>
          </a:prstGeom>
          <a:noFill/>
        </p:spPr>
        <p:txBody>
          <a:bodyPr wrap="none" rtlCol="0">
            <a:spAutoFit/>
          </a:bodyPr>
          <a:lstStyle/>
          <a:p>
            <a:r>
              <a:rPr lang="en-US" b="1" dirty="0" err="1" smtClean="0">
                <a:solidFill>
                  <a:prstClr val="black"/>
                </a:solidFill>
                <a:latin typeface="Arial" panose="020B0604020202020204" pitchFamily="34" charset="0"/>
                <a:cs typeface="Arial" panose="020B0604020202020204" pitchFamily="34" charset="0"/>
              </a:rPr>
              <a:t>SoLID</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948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chemeClr val="tx1"/>
                </a:solidFill>
              </a:rPr>
              <a:t>12 GeV Upgrade Project</a:t>
            </a:r>
          </a:p>
        </p:txBody>
      </p:sp>
      <p:grpSp>
        <p:nvGrpSpPr>
          <p:cNvPr id="2" name="Group 341"/>
          <p:cNvGrpSpPr/>
          <p:nvPr/>
        </p:nvGrpSpPr>
        <p:grpSpPr>
          <a:xfrm>
            <a:off x="1674738" y="1554736"/>
            <a:ext cx="6747606" cy="4151461"/>
            <a:chOff x="1060450" y="1790700"/>
            <a:chExt cx="7245350" cy="4457698"/>
          </a:xfrm>
        </p:grpSpPr>
        <p:grpSp>
          <p:nvGrpSpPr>
            <p:cNvPr id="3" name="Group 327"/>
            <p:cNvGrpSpPr>
              <a:grpSpLocks/>
            </p:cNvGrpSpPr>
            <p:nvPr/>
          </p:nvGrpSpPr>
          <p:grpSpPr bwMode="auto">
            <a:xfrm>
              <a:off x="1060450" y="1790700"/>
              <a:ext cx="6330386" cy="4457698"/>
              <a:chOff x="198440" y="1524000"/>
              <a:chExt cx="6291260" cy="4610105"/>
            </a:xfrm>
          </p:grpSpPr>
          <p:grpSp>
            <p:nvGrpSpPr>
              <p:cNvPr id="4"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pPr defTabSz="457200"/>
                    <a:endParaRPr lang="en-US" dirty="0">
                      <a:solidFill>
                        <a:prstClr val="black"/>
                      </a:solidFill>
                    </a:endParaRPr>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pPr defTabSz="457200"/>
                  <a:endParaRPr lang="en-US" dirty="0">
                    <a:solidFill>
                      <a:prstClr val="black"/>
                    </a:solidFill>
                  </a:endParaRPr>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pPr defTabSz="457200"/>
                  <a:endParaRPr lang="en-US" dirty="0">
                    <a:solidFill>
                      <a:prstClr val="black"/>
                    </a:solidFill>
                  </a:endParaRPr>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defTabSz="457200"/>
                      <a:endParaRPr lang="en-US" dirty="0">
                        <a:solidFill>
                          <a:prstClr val="black"/>
                        </a:solidFill>
                      </a:endParaRPr>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defTabSz="457200"/>
                      <a:endParaRPr lang="en-US" dirty="0">
                        <a:solidFill>
                          <a:prstClr val="black"/>
                        </a:solidFill>
                      </a:endParaRPr>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defTabSz="457200"/>
                      <a:endParaRPr lang="en-US" dirty="0">
                        <a:solidFill>
                          <a:prstClr val="black"/>
                        </a:solidFill>
                      </a:endParaRPr>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defTabSz="457200"/>
                      <a:endParaRPr lang="en-US" dirty="0">
                        <a:solidFill>
                          <a:prstClr val="black"/>
                        </a:solidFill>
                      </a:endParaRPr>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defTabSz="457200"/>
                      <a:endParaRPr lang="en-US" dirty="0">
                        <a:solidFill>
                          <a:prstClr val="black"/>
                        </a:solidFill>
                      </a:endParaRPr>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pPr defTabSz="457200"/>
                      <a:endParaRPr lang="en-US" dirty="0">
                        <a:solidFill>
                          <a:prstClr val="black"/>
                        </a:solidFill>
                      </a:endParaRPr>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pPr defTabSz="457200"/>
                      <a:endParaRPr lang="en-US" dirty="0">
                        <a:solidFill>
                          <a:prstClr val="black"/>
                        </a:solidFill>
                      </a:endParaRPr>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defTabSz="457200"/>
                      <a:endParaRPr lang="en-US" dirty="0">
                        <a:solidFill>
                          <a:prstClr val="black"/>
                        </a:solidFill>
                      </a:endParaRPr>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defTabSz="457200"/>
                      <a:endParaRPr lang="en-US" dirty="0">
                        <a:solidFill>
                          <a:prstClr val="black"/>
                        </a:solidFill>
                      </a:endParaRPr>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Enhanced capabilities</a:t>
                      </a:r>
                    </a:p>
                    <a:p>
                      <a:pPr algn="ctr" defTabSz="457200"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pPr defTabSz="457200"/>
                      <a:endParaRPr lang="en-US" dirty="0">
                        <a:solidFill>
                          <a:prstClr val="black"/>
                        </a:solidFill>
                      </a:endParaRPr>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pPr defTabSz="457200"/>
                      <a:endParaRPr lang="en-US" dirty="0">
                        <a:solidFill>
                          <a:prstClr val="black"/>
                        </a:solidFill>
                      </a:endParaRPr>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pPr defTabSz="457200"/>
                      <a:endParaRPr lang="en-US" dirty="0">
                        <a:solidFill>
                          <a:prstClr val="black"/>
                        </a:solidFill>
                      </a:endParaRPr>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pPr defTabSz="457200"/>
                      <a:endParaRPr lang="en-US" dirty="0">
                        <a:solidFill>
                          <a:prstClr val="black"/>
                        </a:solidFill>
                      </a:endParaRPr>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pPr defTabSz="457200"/>
                      <a:endParaRPr lang="en-US" dirty="0">
                        <a:solidFill>
                          <a:prstClr val="black"/>
                        </a:solidFill>
                      </a:endParaRPr>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pPr defTabSz="457200"/>
                      <a:endParaRPr lang="en-US" dirty="0">
                        <a:solidFill>
                          <a:prstClr val="black"/>
                        </a:solidFill>
                      </a:endParaRPr>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pPr defTabSz="457200"/>
                      <a:endParaRPr lang="en-US" dirty="0">
                        <a:solidFill>
                          <a:prstClr val="black"/>
                        </a:solidFill>
                      </a:endParaRPr>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pPr defTabSz="457200"/>
                      <a:endParaRPr lang="en-US" dirty="0">
                        <a:solidFill>
                          <a:prstClr val="black"/>
                        </a:solidFill>
                      </a:endParaRPr>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pPr defTabSz="457200"/>
                      <a:endParaRPr lang="en-US" dirty="0">
                        <a:solidFill>
                          <a:prstClr val="black"/>
                        </a:solidFill>
                      </a:endParaRPr>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pPr defTabSz="457200"/>
                      <a:endParaRPr lang="en-US" dirty="0">
                        <a:solidFill>
                          <a:prstClr val="black"/>
                        </a:solidFill>
                      </a:endParaRPr>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pPr defTabSz="457200"/>
                      <a:endParaRPr lang="en-US" dirty="0">
                        <a:solidFill>
                          <a:prstClr val="black"/>
                        </a:solidFill>
                      </a:endParaRPr>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pPr defTabSz="457200"/>
                      <a:endParaRPr lang="en-US" dirty="0">
                        <a:solidFill>
                          <a:prstClr val="black"/>
                        </a:solidFill>
                      </a:endParaRPr>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pPr defTabSz="457200"/>
                      <a:endParaRPr lang="en-US" dirty="0">
                        <a:solidFill>
                          <a:prstClr val="black"/>
                        </a:solidFill>
                      </a:endParaRPr>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pPr defTabSz="457200"/>
                      <a:endParaRPr lang="en-US" dirty="0">
                        <a:solidFill>
                          <a:prstClr val="black"/>
                        </a:solidFill>
                      </a:endParaRPr>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pPr defTabSz="457200"/>
                      <a:endParaRPr lang="en-US" dirty="0">
                        <a:solidFill>
                          <a:prstClr val="black"/>
                        </a:solidFill>
                      </a:endParaRPr>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pPr defTabSz="457200"/>
                      <a:endParaRPr lang="en-US" dirty="0">
                        <a:solidFill>
                          <a:prstClr val="black"/>
                        </a:solidFill>
                      </a:endParaRPr>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pPr defTabSz="457200"/>
                      <a:endParaRPr lang="en-US" dirty="0">
                        <a:solidFill>
                          <a:prstClr val="black"/>
                        </a:solidFill>
                      </a:endParaRPr>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pPr defTabSz="457200"/>
                      <a:endParaRPr lang="en-US" dirty="0">
                        <a:solidFill>
                          <a:prstClr val="black"/>
                        </a:solidFill>
                      </a:endParaRPr>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pPr defTabSz="457200"/>
                      <a:endParaRPr lang="en-US" dirty="0">
                        <a:solidFill>
                          <a:prstClr val="black"/>
                        </a:solidFill>
                      </a:endParaRPr>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pPr defTabSz="457200"/>
                      <a:endParaRPr lang="en-US" dirty="0">
                        <a:solidFill>
                          <a:prstClr val="black"/>
                        </a:solidFill>
                      </a:endParaRPr>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pPr defTabSz="457200"/>
                      <a:endParaRPr lang="en-US" dirty="0">
                        <a:solidFill>
                          <a:prstClr val="black"/>
                        </a:solidFill>
                      </a:endParaRPr>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pPr defTabSz="457200"/>
                      <a:endParaRPr lang="en-US" dirty="0">
                        <a:solidFill>
                          <a:prstClr val="black"/>
                        </a:solidFill>
                      </a:endParaRPr>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pPr defTabSz="457200"/>
                      <a:endParaRPr lang="en-US" dirty="0">
                        <a:solidFill>
                          <a:prstClr val="black"/>
                        </a:solidFill>
                      </a:endParaRPr>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pPr defTabSz="457200"/>
                      <a:endParaRPr lang="en-US" dirty="0">
                        <a:solidFill>
                          <a:prstClr val="black"/>
                        </a:solidFill>
                      </a:endParaRPr>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pPr defTabSz="457200"/>
                      <a:endParaRPr lang="en-US" dirty="0">
                        <a:solidFill>
                          <a:prstClr val="black"/>
                        </a:solidFill>
                      </a:endParaRPr>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cryomodules</a:t>
                      </a:r>
                    </a:p>
                  </p:txBody>
                </p:sp>
              </p:grpSp>
              <p:grpSp>
                <p:nvGrpSpPr>
                  <p:cNvPr id="16" name="Group 420"/>
                  <p:cNvGrpSpPr>
                    <a:grpSpLocks/>
                  </p:cNvGrpSpPr>
                  <p:nvPr/>
                </p:nvGrpSpPr>
                <p:grpSpPr bwMode="auto">
                  <a:xfrm>
                    <a:off x="2313" y="2697"/>
                    <a:ext cx="864" cy="436"/>
                    <a:chOff x="2352" y="2649"/>
                    <a:chExt cx="864" cy="436"/>
                  </a:xfrm>
                </p:grpSpPr>
                <p:sp>
                  <p:nvSpPr>
                    <p:cNvPr id="9252" name="Freeform 371"/>
                    <p:cNvSpPr>
                      <a:spLocks/>
                    </p:cNvSpPr>
                    <p:nvPr/>
                  </p:nvSpPr>
                  <p:spPr bwMode="auto">
                    <a:xfrm>
                      <a:off x="2580" y="2649"/>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3" name="Freeform 372"/>
                    <p:cNvSpPr>
                      <a:spLocks/>
                    </p:cNvSpPr>
                    <p:nvPr/>
                  </p:nvSpPr>
                  <p:spPr bwMode="auto">
                    <a:xfrm>
                      <a:off x="2579" y="2663"/>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cryomodules</a:t>
                      </a: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cryomodules</a:t>
                      </a: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cryomodules</a:t>
                      </a: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defTabSz="457200"/>
              <a:r>
                <a:rPr lang="en-US" sz="1200" dirty="0">
                  <a:solidFill>
                    <a:prstClr val="black"/>
                  </a:solidFill>
                  <a:latin typeface="Arial" pitchFamily="34" charset="0"/>
                  <a:cs typeface="Arial" pitchFamily="34" charset="0"/>
                </a:rPr>
                <a:t>Upgrade arc magnets </a:t>
              </a:r>
            </a:p>
            <a:p>
              <a:pPr algn="ctr" defTabSz="457200"/>
              <a:r>
                <a:rPr lang="en-US" sz="1200" dirty="0">
                  <a:solidFill>
                    <a:prstClr val="black"/>
                  </a:solidFill>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99892" y="863100"/>
            <a:ext cx="2326905" cy="286283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40" name="Rectangle 339"/>
          <p:cNvSpPr/>
          <p:nvPr/>
        </p:nvSpPr>
        <p:spPr bwMode="auto">
          <a:xfrm>
            <a:off x="2515406" y="900386"/>
            <a:ext cx="2408327" cy="1167287"/>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endParaRPr>
          </a:p>
        </p:txBody>
      </p:sp>
      <p:sp>
        <p:nvSpPr>
          <p:cNvPr id="339" name="Text Box 3"/>
          <p:cNvSpPr txBox="1">
            <a:spLocks noChangeArrowheads="1"/>
          </p:cNvSpPr>
          <p:nvPr/>
        </p:nvSpPr>
        <p:spPr bwMode="auto">
          <a:xfrm>
            <a:off x="2458147" y="887698"/>
            <a:ext cx="2420957" cy="1169551"/>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algn="ctr" defTabSz="457200" eaLnBrk="0" hangingPunct="0">
              <a:defRPr/>
            </a:pPr>
            <a:r>
              <a:rPr lang="en-US" sz="1400" b="1" dirty="0">
                <a:solidFill>
                  <a:prstClr val="black"/>
                </a:solidFill>
                <a:latin typeface="Arial "/>
                <a:cs typeface="Arial" pitchFamily="34" charset="0"/>
              </a:rPr>
              <a:t>Completion of the </a:t>
            </a:r>
          </a:p>
          <a:p>
            <a:pPr marL="112713" indent="4763" algn="ctr" defTabSz="457200" eaLnBrk="0" hangingPunct="0">
              <a:defRPr/>
            </a:pPr>
            <a:r>
              <a:rPr lang="en-US" sz="1400" b="1" dirty="0">
                <a:solidFill>
                  <a:prstClr val="black"/>
                </a:solidFill>
                <a:latin typeface="Arial "/>
                <a:cs typeface="Arial" pitchFamily="34" charset="0"/>
              </a:rPr>
              <a:t>12 GeV CEBAF Upgrade was ranked the highest priority in the 2007   NSAC Long Range Plan.</a:t>
            </a:r>
          </a:p>
        </p:txBody>
      </p:sp>
      <p:sp>
        <p:nvSpPr>
          <p:cNvPr id="344" name="Rectangle 336"/>
          <p:cNvSpPr>
            <a:spLocks noChangeArrowheads="1"/>
          </p:cNvSpPr>
          <p:nvPr/>
        </p:nvSpPr>
        <p:spPr bwMode="auto">
          <a:xfrm>
            <a:off x="5127625" y="865646"/>
            <a:ext cx="3978275"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defTabSz="457200" eaLnBrk="1" hangingPunct="1">
              <a:lnSpc>
                <a:spcPct val="90000"/>
              </a:lnSpc>
              <a:buFontTx/>
              <a:buNone/>
            </a:pPr>
            <a:r>
              <a:rPr lang="en-US" altLang="en-US" sz="1400" i="1" dirty="0">
                <a:solidFill>
                  <a:srgbClr val="313EBD"/>
                </a:solidFill>
              </a:rPr>
              <a:t>Upgrade is designed to build on existing facility: vast majority of accelerator and experimental equipment have continued use.</a:t>
            </a:r>
          </a:p>
        </p:txBody>
      </p:sp>
      <p:sp>
        <p:nvSpPr>
          <p:cNvPr id="345" name="Text Box 30"/>
          <p:cNvSpPr txBox="1">
            <a:spLocks noChangeArrowheads="1"/>
          </p:cNvSpPr>
          <p:nvPr/>
        </p:nvSpPr>
        <p:spPr bwMode="auto">
          <a:xfrm>
            <a:off x="40337" y="5848773"/>
            <a:ext cx="3361547" cy="523220"/>
          </a:xfrm>
          <a:prstGeom prst="rect">
            <a:avLst/>
          </a:prstGeom>
          <a:noFill/>
          <a:ln w="12700">
            <a:noFill/>
            <a:miter lim="800000"/>
            <a:headEnd/>
            <a:tailEnd/>
          </a:ln>
        </p:spPr>
        <p:txBody>
          <a:bodyPr wrap="square">
            <a:spAutoFit/>
          </a:bodyPr>
          <a:lstStyle/>
          <a:p>
            <a:pPr defTabSz="457200" eaLnBrk="0" hangingPunct="0">
              <a:defRPr/>
            </a:pPr>
            <a:r>
              <a:rPr lang="en-US" sz="1400" b="1" i="1" dirty="0">
                <a:solidFill>
                  <a:srgbClr val="313EBD"/>
                </a:solidFill>
                <a:latin typeface="Arial" panose="020B0604020202020204" pitchFamily="34" charset="0"/>
                <a:cs typeface="Arial" panose="020B0604020202020204" pitchFamily="34" charset="0"/>
              </a:rPr>
              <a:t>Maintain capability to deliver lower pass beam energies: 2.2, 4.4, 6.6….</a:t>
            </a:r>
          </a:p>
        </p:txBody>
      </p:sp>
      <p:grpSp>
        <p:nvGrpSpPr>
          <p:cNvPr id="347" name="Group 346"/>
          <p:cNvGrpSpPr/>
          <p:nvPr/>
        </p:nvGrpSpPr>
        <p:grpSpPr>
          <a:xfrm>
            <a:off x="4079871" y="4888765"/>
            <a:ext cx="5064129" cy="1460176"/>
            <a:chOff x="184346" y="1192779"/>
            <a:chExt cx="5064129" cy="1460176"/>
          </a:xfrm>
          <a:effectLst/>
        </p:grpSpPr>
        <p:sp>
          <p:nvSpPr>
            <p:cNvPr id="348" name="Rectangle 347"/>
            <p:cNvSpPr/>
            <p:nvPr/>
          </p:nvSpPr>
          <p:spPr bwMode="auto">
            <a:xfrm>
              <a:off x="194455" y="1192779"/>
              <a:ext cx="4979517" cy="146017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hangingPunct="0">
                <a:defRPr/>
              </a:pPr>
              <a:endParaRPr lang="en-US" sz="2400" dirty="0">
                <a:solidFill>
                  <a:srgbClr val="000000"/>
                </a:solidFill>
                <a:latin typeface="Arial" charset="0"/>
              </a:endParaRPr>
            </a:p>
          </p:txBody>
        </p:sp>
        <p:sp>
          <p:nvSpPr>
            <p:cNvPr id="349" name="Text Box 3"/>
            <p:cNvSpPr txBox="1">
              <a:spLocks noChangeArrowheads="1"/>
            </p:cNvSpPr>
            <p:nvPr/>
          </p:nvSpPr>
          <p:spPr bwMode="auto">
            <a:xfrm>
              <a:off x="184346" y="1244788"/>
              <a:ext cx="5064129" cy="1354217"/>
            </a:xfrm>
            <a:prstGeom prst="rect">
              <a:avLst/>
            </a:prstGeom>
            <a:noFill/>
            <a:ln w="9525">
              <a:noFill/>
              <a:miter lim="800000"/>
              <a:headEnd/>
              <a:tailEnd/>
            </a:ln>
          </p:spPr>
          <p:txBody>
            <a:bodyPr wrap="square">
              <a:spAutoFit/>
            </a:bodyPr>
            <a:lstStyle/>
            <a:p>
              <a:pPr defTabSz="457200" eaLnBrk="0" hangingPunct="0">
                <a:defRPr/>
              </a:pPr>
              <a:r>
                <a:rPr lang="en-US"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a:t>
              </a:r>
              <a:r>
                <a:rPr lang="en-US" sz="1600" b="1" u="sng" dirty="0" smtClean="0">
                  <a:solidFill>
                    <a:srgbClr val="008000"/>
                  </a:solidFill>
                  <a:latin typeface="Arial" panose="020B0604020202020204" pitchFamily="34" charset="0"/>
                  <a:cs typeface="Arial" panose="020B0604020202020204" pitchFamily="34" charset="0"/>
                </a:rPr>
                <a:t>96% </a:t>
              </a:r>
              <a:r>
                <a:rPr lang="en-US" sz="1600" b="1" u="sng" dirty="0">
                  <a:solidFill>
                    <a:srgbClr val="008000"/>
                  </a:solidFill>
                  <a:latin typeface="Arial" panose="020B0604020202020204" pitchFamily="34" charset="0"/>
                  <a:cs typeface="Arial" panose="020B0604020202020204" pitchFamily="34" charset="0"/>
                </a:rPr>
                <a:t>complete)</a:t>
              </a:r>
              <a:r>
                <a:rPr lang="en-US" b="1" dirty="0">
                  <a:solidFill>
                    <a:srgbClr val="000000"/>
                  </a:solidFill>
                  <a:latin typeface="Arial" panose="020B0604020202020204" pitchFamily="34" charset="0"/>
                  <a:cs typeface="Arial" panose="020B0604020202020204" pitchFamily="34" charset="0"/>
                </a:rPr>
                <a:t>: </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a:t>
              </a:r>
              <a:r>
                <a:rPr lang="en-US" sz="1600" b="1" dirty="0">
                  <a:solidFill>
                    <a:srgbClr val="009900"/>
                  </a:solidFill>
                  <a:latin typeface="Arial" panose="020B0604020202020204" pitchFamily="34" charset="0"/>
                  <a:cs typeface="Arial" panose="020B0604020202020204" pitchFamily="34" charset="0"/>
                </a:rPr>
                <a:t>Utilities</a:t>
              </a:r>
              <a:r>
                <a:rPr lang="en-US" sz="1600" b="1" dirty="0">
                  <a:solidFill>
                    <a:srgbClr val="000000"/>
                  </a:solidFill>
                  <a:latin typeface="Arial" panose="020B0604020202020204" pitchFamily="34" charset="0"/>
                  <a:cs typeface="Arial" panose="020B0604020202020204" pitchFamily="34" charset="0"/>
                </a:rPr>
                <a:t> -  </a:t>
              </a:r>
              <a:r>
                <a:rPr lang="en-US" sz="1600" b="1" dirty="0" smtClean="0">
                  <a:solidFill>
                    <a:srgbClr val="009900"/>
                  </a:solidFill>
                  <a:latin typeface="Arial" panose="020B0604020202020204" pitchFamily="34" charset="0"/>
                  <a:cs typeface="Arial" panose="020B0604020202020204" pitchFamily="34" charset="0"/>
                </a:rPr>
                <a:t>99.7%</a:t>
              </a:r>
              <a:endParaRPr lang="en-US" sz="1600" b="1" dirty="0">
                <a:solidFill>
                  <a:srgbClr val="009900"/>
                </a:solidFill>
                <a:latin typeface="Arial" panose="020B0604020202020204" pitchFamily="34" charset="0"/>
                <a:cs typeface="Arial" panose="020B0604020202020204" pitchFamily="34" charset="0"/>
              </a:endParaRP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prstClr val="black"/>
                  </a:solidFill>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a:t>
              </a:r>
              <a:r>
                <a:rPr lang="en-US" sz="1600" b="1" dirty="0" smtClean="0">
                  <a:solidFill>
                    <a:srgbClr val="009900"/>
                  </a:solidFill>
                  <a:latin typeface="Arial" panose="020B0604020202020204" pitchFamily="34" charset="0"/>
                  <a:cs typeface="Arial" panose="020B0604020202020204" pitchFamily="34" charset="0"/>
                </a:rPr>
                <a:t>89% </a:t>
              </a:r>
              <a:endParaRPr lang="en-US" sz="1600" b="1" dirty="0">
                <a:solidFill>
                  <a:srgbClr val="009900"/>
                </a:solidFill>
                <a:latin typeface="Arial" panose="020B0604020202020204" pitchFamily="34" charset="0"/>
                <a:cs typeface="Arial" panose="020B0604020202020204" pitchFamily="34" charset="0"/>
              </a:endParaRPr>
            </a:p>
          </p:txBody>
        </p:sp>
      </p:grpSp>
      <p:sp>
        <p:nvSpPr>
          <p:cNvPr id="350" name="TextBox 349"/>
          <p:cNvSpPr txBox="1"/>
          <p:nvPr/>
        </p:nvSpPr>
        <p:spPr>
          <a:xfrm>
            <a:off x="7416316" y="4026635"/>
            <a:ext cx="1620957" cy="646331"/>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a:r>
              <a:rPr lang="en-US" dirty="0">
                <a:solidFill>
                  <a:prstClr val="black"/>
                </a:solidFill>
                <a:latin typeface="Arial" panose="020B0604020202020204" pitchFamily="34" charset="0"/>
                <a:cs typeface="Arial" panose="020B0604020202020204" pitchFamily="34" charset="0"/>
              </a:rPr>
              <a:t>TPC = $338M</a:t>
            </a:r>
          </a:p>
          <a:p>
            <a:pPr defTabSz="457200"/>
            <a:r>
              <a:rPr lang="en-US" b="1" dirty="0">
                <a:solidFill>
                  <a:srgbClr val="009900"/>
                </a:solidFill>
                <a:latin typeface="Arial" panose="020B0604020202020204" pitchFamily="34" charset="0"/>
                <a:cs typeface="Arial" panose="020B0604020202020204" pitchFamily="34" charset="0"/>
              </a:rPr>
              <a:t>ETC = </a:t>
            </a:r>
            <a:r>
              <a:rPr lang="en-US" dirty="0" smtClean="0">
                <a:solidFill>
                  <a:srgbClr val="009900"/>
                </a:solidFill>
                <a:latin typeface="Arial" panose="020B0604020202020204" pitchFamily="34" charset="0"/>
                <a:cs typeface="Arial" panose="020B0604020202020204" pitchFamily="34" charset="0"/>
              </a:rPr>
              <a:t>~</a:t>
            </a:r>
            <a:r>
              <a:rPr lang="en-US" b="1" dirty="0" smtClean="0">
                <a:solidFill>
                  <a:srgbClr val="009900"/>
                </a:solidFill>
                <a:latin typeface="Arial" panose="020B0604020202020204" pitchFamily="34" charset="0"/>
                <a:cs typeface="Arial" panose="020B0604020202020204" pitchFamily="34" charset="0"/>
              </a:rPr>
              <a:t>$13M</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67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tabLst>
                <a:tab pos="7662863" algn="l"/>
              </a:tabLst>
              <a:defRPr/>
            </a:pPr>
            <a:r>
              <a:rPr lang="en-US" sz="3600" dirty="0">
                <a:ln>
                  <a:prstDash val="solid"/>
                </a:ln>
              </a:rPr>
              <a:t>Hall D: 100% Complete</a:t>
            </a:r>
            <a:endParaRPr lang="en-US" sz="36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9" name="TextBox 8"/>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14" name="Picture 13" descr="Screen Shot 2014-10-03 at 15.56.44.png"/>
          <p:cNvPicPr>
            <a:picLocks noChangeAspect="1"/>
          </p:cNvPicPr>
          <p:nvPr/>
        </p:nvPicPr>
        <p:blipFill rotWithShape="1">
          <a:blip r:embed="rId3">
            <a:extLst>
              <a:ext uri="{28A0092B-C50C-407E-A947-70E740481C1C}">
                <a14:useLocalDpi xmlns:a14="http://schemas.microsoft.com/office/drawing/2010/main" val="0"/>
              </a:ext>
            </a:extLst>
          </a:blip>
          <a:srcRect l="19880" b="2001"/>
          <a:stretch/>
        </p:blipFill>
        <p:spPr>
          <a:xfrm>
            <a:off x="304800" y="978862"/>
            <a:ext cx="5058366" cy="3453803"/>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5894913" y="935317"/>
            <a:ext cx="3180976" cy="1369606"/>
          </a:xfrm>
          <a:prstGeom prst="rect">
            <a:avLst/>
          </a:prstGeom>
        </p:spPr>
        <p:txBody>
          <a:bodyPr wrap="square">
            <a:spAutoFit/>
          </a:bodyPr>
          <a:lstStyle/>
          <a:p>
            <a:pPr marL="0" lvl="1"/>
            <a:r>
              <a:rPr lang="en-US" b="1" dirty="0" smtClean="0">
                <a:latin typeface="Arial" panose="020B0604020202020204" pitchFamily="34" charset="0"/>
                <a:cs typeface="Arial" panose="020B0604020202020204" pitchFamily="34" charset="0"/>
              </a:rPr>
              <a:t>Fall 2014</a:t>
            </a:r>
            <a:endParaRPr lang="en-US"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(~19 days</a:t>
            </a:r>
            <a:r>
              <a:rPr lang="en-US" sz="1400" dirty="0" smtClean="0">
                <a:latin typeface="Arial" panose="020B0604020202020204" pitchFamily="34" charset="0"/>
                <a:cs typeface="Arial" panose="020B0604020202020204" pitchFamily="34" charset="0"/>
              </a:rPr>
              <a:t>)</a:t>
            </a:r>
          </a:p>
          <a:p>
            <a:pPr marL="342900" lvl="1" indent="-342900">
              <a:buFont typeface="Lucida Grande"/>
              <a:buChar char="-"/>
            </a:pPr>
            <a:r>
              <a:rPr lang="en-US" sz="1700" dirty="0" smtClean="0">
                <a:latin typeface="Arial" panose="020B0604020202020204" pitchFamily="34" charset="0"/>
                <a:cs typeface="Arial" panose="020B0604020202020204" pitchFamily="34" charset="0"/>
              </a:rPr>
              <a:t>10.1 </a:t>
            </a:r>
            <a:r>
              <a:rPr lang="en-US" sz="1700" dirty="0" err="1" smtClean="0">
                <a:latin typeface="Arial" panose="020B0604020202020204" pitchFamily="34" charset="0"/>
                <a:cs typeface="Arial" panose="020B0604020202020204" pitchFamily="34" charset="0"/>
              </a:rPr>
              <a:t>GeV</a:t>
            </a:r>
            <a:endParaRPr lang="en-US" sz="17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err="1" smtClean="0">
                <a:latin typeface="Arial" panose="020B0604020202020204" pitchFamily="34" charset="0"/>
                <a:cs typeface="Arial" panose="020B0604020202020204" pitchFamily="34" charset="0"/>
              </a:rPr>
              <a:t>Amorphouse</a:t>
            </a:r>
            <a:r>
              <a:rPr lang="en-US" sz="1700" dirty="0" smtClean="0">
                <a:latin typeface="Arial" panose="020B0604020202020204" pitchFamily="34" charset="0"/>
                <a:cs typeface="Arial" panose="020B0604020202020204" pitchFamily="34" charset="0"/>
              </a:rPr>
              <a:t> radiator</a:t>
            </a:r>
            <a:endParaRPr lang="en-US" sz="17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CH</a:t>
            </a:r>
            <a:r>
              <a:rPr lang="en-US" sz="1700" baseline="-25000" dirty="0" smtClean="0">
                <a:latin typeface="Arial" panose="020B0604020202020204" pitchFamily="34" charset="0"/>
                <a:cs typeface="Arial" panose="020B0604020202020204" pitchFamily="34" charset="0"/>
              </a:rPr>
              <a:t>2</a:t>
            </a:r>
            <a:r>
              <a:rPr lang="en-US" sz="1700" dirty="0" smtClean="0">
                <a:latin typeface="Arial" panose="020B0604020202020204" pitchFamily="34" charset="0"/>
                <a:cs typeface="Arial" panose="020B0604020202020204" pitchFamily="34" charset="0"/>
              </a:rPr>
              <a:t> target</a:t>
            </a:r>
          </a:p>
        </p:txBody>
      </p:sp>
      <p:sp>
        <p:nvSpPr>
          <p:cNvPr id="16" name="Rectangle 15"/>
          <p:cNvSpPr/>
          <p:nvPr/>
        </p:nvSpPr>
        <p:spPr>
          <a:xfrm>
            <a:off x="5894913" y="2758977"/>
            <a:ext cx="2882152" cy="1892826"/>
          </a:xfrm>
          <a:prstGeom prst="rect">
            <a:avLst/>
          </a:prstGeom>
        </p:spPr>
        <p:txBody>
          <a:bodyPr wrap="square">
            <a:spAutoFit/>
          </a:bodyPr>
          <a:lstStyle/>
          <a:p>
            <a:pPr marL="0" lvl="1"/>
            <a:r>
              <a:rPr lang="en-US" b="1" dirty="0" smtClean="0">
                <a:latin typeface="Arial" panose="020B0604020202020204" pitchFamily="34" charset="0"/>
                <a:cs typeface="Arial" panose="020B0604020202020204" pitchFamily="34" charset="0"/>
              </a:rPr>
              <a:t>Spring 2015 </a:t>
            </a:r>
          </a:p>
          <a:p>
            <a:pPr marL="0" lvl="1"/>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~10 days</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5.5 </a:t>
            </a:r>
            <a:r>
              <a:rPr lang="en-US" sz="1700" dirty="0" err="1" smtClean="0">
                <a:latin typeface="Arial" panose="020B0604020202020204" pitchFamily="34" charset="0"/>
                <a:cs typeface="Arial" panose="020B0604020202020204" pitchFamily="34" charset="0"/>
              </a:rPr>
              <a:t>GeV</a:t>
            </a:r>
            <a:endParaRPr lang="en-US" sz="1700" dirty="0" smtClean="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Diamond</a:t>
            </a:r>
          </a:p>
          <a:p>
            <a:pPr marL="342900" lvl="1" indent="-342900">
              <a:buFont typeface="Lucida Grande"/>
              <a:buChar char="-"/>
            </a:pPr>
            <a:r>
              <a:rPr lang="en-US" sz="1700" dirty="0" smtClean="0">
                <a:latin typeface="Arial" panose="020B0604020202020204" pitchFamily="34" charset="0"/>
                <a:cs typeface="Arial" panose="020B0604020202020204" pitchFamily="34" charset="0"/>
              </a:rPr>
              <a:t>CH</a:t>
            </a:r>
            <a:r>
              <a:rPr lang="en-US" sz="1700" baseline="-25000" dirty="0" smtClean="0">
                <a:latin typeface="Arial" panose="020B0604020202020204" pitchFamily="34" charset="0"/>
                <a:cs typeface="Arial" panose="020B0604020202020204" pitchFamily="34" charset="0"/>
              </a:rPr>
              <a:t>2</a:t>
            </a:r>
            <a:r>
              <a:rPr lang="en-US" sz="1700" dirty="0" smtClean="0">
                <a:latin typeface="Arial" panose="020B0604020202020204" pitchFamily="34" charset="0"/>
                <a:cs typeface="Arial" panose="020B0604020202020204" pitchFamily="34" charset="0"/>
              </a:rPr>
              <a:t> target</a:t>
            </a:r>
          </a:p>
          <a:p>
            <a:pPr marL="342900" lvl="1" indent="-342900">
              <a:buFont typeface="Lucida Grande"/>
              <a:buChar char="-"/>
            </a:pPr>
            <a:r>
              <a:rPr lang="en-US" sz="1700" dirty="0">
                <a:latin typeface="Arial" panose="020B0604020202020204" pitchFamily="34" charset="0"/>
                <a:cs typeface="Arial" panose="020B0604020202020204" pitchFamily="34" charset="0"/>
              </a:rPr>
              <a:t>Finishing calibrations </a:t>
            </a:r>
            <a:endParaRPr lang="en-US" sz="1700" dirty="0" smtClean="0">
              <a:latin typeface="Arial" panose="020B0604020202020204" pitchFamily="34" charset="0"/>
              <a:cs typeface="Arial" panose="020B0604020202020204" pitchFamily="34" charset="0"/>
            </a:endParaRPr>
          </a:p>
          <a:p>
            <a:pPr marL="342900" lvl="1" indent="-342900">
              <a:buFont typeface="Lucida Grande"/>
              <a:buChar char="-"/>
            </a:pPr>
            <a:r>
              <a:rPr lang="en-US" sz="1700" b="1" dirty="0" smtClean="0">
                <a:solidFill>
                  <a:srgbClr val="000090"/>
                </a:solidFill>
                <a:latin typeface="Arial" panose="020B0604020202020204" pitchFamily="34" charset="0"/>
                <a:cs typeface="Arial" panose="020B0604020202020204" pitchFamily="34" charset="0"/>
              </a:rPr>
              <a:t>Physics signals</a:t>
            </a:r>
          </a:p>
        </p:txBody>
      </p:sp>
      <p:sp>
        <p:nvSpPr>
          <p:cNvPr id="17" name="Rectangle 16"/>
          <p:cNvSpPr/>
          <p:nvPr/>
        </p:nvSpPr>
        <p:spPr>
          <a:xfrm>
            <a:off x="83837" y="4724400"/>
            <a:ext cx="9264305" cy="1669688"/>
          </a:xfrm>
          <a:prstGeom prst="rect">
            <a:avLst/>
          </a:prstGeom>
        </p:spPr>
        <p:txBody>
          <a:bodyPr wrap="square">
            <a:spAutoFit/>
          </a:bodyPr>
          <a:lstStyle/>
          <a:p>
            <a:pPr marL="0" lvl="1"/>
            <a:r>
              <a:rPr lang="en-US" sz="2200" b="1" dirty="0" err="1" smtClean="0">
                <a:solidFill>
                  <a:srgbClr val="FF0000"/>
                </a:solidFill>
                <a:latin typeface="Arial" panose="020B0604020202020204" pitchFamily="34" charset="0"/>
                <a:cs typeface="Arial" panose="020B0604020202020204" pitchFamily="34" charset="0"/>
              </a:rPr>
              <a:t>GlueX</a:t>
            </a:r>
            <a:r>
              <a:rPr lang="en-US" sz="2200" b="1" dirty="0" smtClean="0">
                <a:solidFill>
                  <a:srgbClr val="FF0000"/>
                </a:solidFill>
                <a:latin typeface="Arial" panose="020B0604020202020204" pitchFamily="34" charset="0"/>
                <a:cs typeface="Arial" panose="020B0604020202020204" pitchFamily="34" charset="0"/>
              </a:rPr>
              <a:t> Solenoid: </a:t>
            </a:r>
            <a:r>
              <a:rPr lang="en-US" sz="2200" dirty="0" smtClean="0">
                <a:solidFill>
                  <a:srgbClr val="000090"/>
                </a:solidFill>
                <a:latin typeface="Arial" panose="020B0604020202020204" pitchFamily="34" charset="0"/>
                <a:cs typeface="Arial" panose="020B0604020202020204" pitchFamily="34" charset="0"/>
              </a:rPr>
              <a:t>Operational Review in  July 2015</a:t>
            </a:r>
          </a:p>
          <a:p>
            <a:pPr marL="180000" lvl="1" indent="-180000">
              <a:spcAft>
                <a:spcPts val="500"/>
              </a:spcAft>
              <a:buFont typeface="Arial"/>
              <a:buChar char="•"/>
            </a:pPr>
            <a:r>
              <a:rPr lang="en-US" sz="1700" i="1" dirty="0" smtClean="0">
                <a:latin typeface="Arial" panose="020B0604020202020204" pitchFamily="34" charset="0"/>
                <a:cs typeface="Arial" panose="020B0604020202020204" pitchFamily="34" charset="0"/>
              </a:rPr>
              <a:t>Finding (credit </a:t>
            </a:r>
            <a:r>
              <a:rPr lang="en-US" sz="1700" i="1" dirty="0">
                <a:latin typeface="Arial" panose="020B0604020202020204" pitchFamily="34" charset="0"/>
                <a:cs typeface="Arial" panose="020B0604020202020204" pitchFamily="34" charset="0"/>
              </a:rPr>
              <a:t>to S</a:t>
            </a:r>
            <a:r>
              <a:rPr lang="en-US" sz="1700" i="1" dirty="0" smtClean="0">
                <a:latin typeface="Arial" panose="020B0604020202020204" pitchFamily="34" charset="0"/>
                <a:cs typeface="Arial" panose="020B0604020202020204" pitchFamily="34" charset="0"/>
              </a:rPr>
              <a:t>. St. </a:t>
            </a:r>
            <a:r>
              <a:rPr lang="en-US" sz="1700" i="1" dirty="0" err="1" smtClean="0">
                <a:latin typeface="Arial" panose="020B0604020202020204" pitchFamily="34" charset="0"/>
                <a:cs typeface="Arial" panose="020B0604020202020204" pitchFamily="34" charset="0"/>
              </a:rPr>
              <a:t>Lorant</a:t>
            </a:r>
            <a:r>
              <a:rPr lang="en-US" sz="1700" i="1" dirty="0" smtClean="0">
                <a:latin typeface="Arial" panose="020B0604020202020204" pitchFamily="34" charset="0"/>
                <a:cs typeface="Arial" panose="020B0604020202020204" pitchFamily="34" charset="0"/>
              </a:rPr>
              <a:t>)</a:t>
            </a:r>
            <a:r>
              <a:rPr lang="en-US" sz="1700" dirty="0" smtClean="0">
                <a:latin typeface="Arial" panose="020B0604020202020204" pitchFamily="34" charset="0"/>
                <a:cs typeface="Arial" panose="020B0604020202020204" pitchFamily="34" charset="0"/>
              </a:rPr>
              <a:t>:</a:t>
            </a:r>
            <a:r>
              <a:rPr lang="en-US" sz="1700" b="1" dirty="0">
                <a:latin typeface="Arial" panose="020B0604020202020204" pitchFamily="34" charset="0"/>
                <a:cs typeface="Arial" panose="020B0604020202020204" pitchFamily="34" charset="0"/>
              </a:rPr>
              <a:t> </a:t>
            </a:r>
            <a:r>
              <a:rPr lang="en-US" sz="1700" dirty="0" smtClean="0">
                <a:latin typeface="Arial" panose="020B0604020202020204" pitchFamily="34" charset="0"/>
                <a:cs typeface="Arial" panose="020B0604020202020204" pitchFamily="34" charset="0"/>
              </a:rPr>
              <a:t>difference </a:t>
            </a:r>
            <a:r>
              <a:rPr lang="en-US" sz="1700" dirty="0">
                <a:latin typeface="Arial" panose="020B0604020202020204" pitchFamily="34" charset="0"/>
                <a:cs typeface="Arial" panose="020B0604020202020204" pitchFamily="34" charset="0"/>
              </a:rPr>
              <a:t>between the SLAC and </a:t>
            </a:r>
            <a:r>
              <a:rPr lang="en-US" sz="1700" dirty="0" err="1">
                <a:latin typeface="Arial" panose="020B0604020202020204" pitchFamily="34" charset="0"/>
                <a:cs typeface="Arial" panose="020B0604020202020204" pitchFamily="34" charset="0"/>
              </a:rPr>
              <a:t>JLab</a:t>
            </a:r>
            <a:r>
              <a:rPr lang="en-US" sz="1700" dirty="0">
                <a:latin typeface="Arial" panose="020B0604020202020204" pitchFamily="34" charset="0"/>
                <a:cs typeface="Arial" panose="020B0604020202020204" pitchFamily="34" charset="0"/>
              </a:rPr>
              <a:t> cooling schemes</a:t>
            </a:r>
          </a:p>
          <a:p>
            <a:pPr marL="180000" indent="-180000">
              <a:spcAft>
                <a:spcPts val="500"/>
              </a:spcAft>
              <a:buFont typeface="Arial"/>
              <a:buChar char="•"/>
            </a:pPr>
            <a:r>
              <a:rPr lang="en-US" sz="1700" dirty="0">
                <a:latin typeface="Arial" panose="020B0604020202020204" pitchFamily="34" charset="0"/>
                <a:cs typeface="Arial" panose="020B0604020202020204" pitchFamily="34" charset="0"/>
              </a:rPr>
              <a:t>Modification to the cooling </a:t>
            </a:r>
            <a:r>
              <a:rPr lang="en-US" sz="1700" dirty="0" smtClean="0">
                <a:latin typeface="Arial" panose="020B0604020202020204" pitchFamily="34" charset="0"/>
                <a:cs typeface="Arial" panose="020B0604020202020204" pitchFamily="34" charset="0"/>
              </a:rPr>
              <a:t>system (plan discussed </a:t>
            </a:r>
            <a:r>
              <a:rPr lang="en-US" sz="1700" dirty="0">
                <a:latin typeface="Arial" panose="020B0604020202020204" pitchFamily="34" charset="0"/>
                <a:cs typeface="Arial" panose="020B0604020202020204" pitchFamily="34" charset="0"/>
              </a:rPr>
              <a:t>with local experts &amp;</a:t>
            </a:r>
            <a:r>
              <a:rPr lang="en-US" sz="1700" dirty="0" smtClean="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the reviewers </a:t>
            </a:r>
            <a:endParaRPr lang="en-US" sz="1700" dirty="0" smtClean="0">
              <a:latin typeface="Arial" panose="020B0604020202020204" pitchFamily="34" charset="0"/>
              <a:cs typeface="Arial" panose="020B0604020202020204" pitchFamily="34" charset="0"/>
            </a:endParaRPr>
          </a:p>
          <a:p>
            <a:pPr marL="180000" indent="-180000">
              <a:spcAft>
                <a:spcPts val="500"/>
              </a:spcAft>
              <a:buFont typeface="Arial"/>
              <a:buChar char="•"/>
            </a:pPr>
            <a:r>
              <a:rPr lang="en-US" sz="1700" dirty="0" smtClean="0">
                <a:latin typeface="Arial" panose="020B0604020202020204" pitchFamily="34" charset="0"/>
                <a:cs typeface="Arial" panose="020B0604020202020204" pitchFamily="34" charset="0"/>
              </a:rPr>
              <a:t>Decision </a:t>
            </a:r>
            <a:r>
              <a:rPr lang="en-US" sz="1700" dirty="0">
                <a:latin typeface="Arial" panose="020B0604020202020204" pitchFamily="34" charset="0"/>
                <a:cs typeface="Arial" panose="020B0604020202020204" pitchFamily="34" charset="0"/>
              </a:rPr>
              <a:t>to do the modifications now, to be finished before the Spring 2016 run</a:t>
            </a:r>
          </a:p>
          <a:p>
            <a:pPr marL="180000" indent="-180000">
              <a:spcAft>
                <a:spcPts val="500"/>
              </a:spcAft>
              <a:buFont typeface="Arial"/>
              <a:buChar char="•"/>
            </a:pPr>
            <a:r>
              <a:rPr lang="en-US" sz="1700" dirty="0">
                <a:latin typeface="Arial" panose="020B0604020202020204" pitchFamily="34" charset="0"/>
                <a:cs typeface="Arial" panose="020B0604020202020204" pitchFamily="34" charset="0"/>
              </a:rPr>
              <a:t>Work is in progress</a:t>
            </a:r>
          </a:p>
        </p:txBody>
      </p:sp>
      <p:sp>
        <p:nvSpPr>
          <p:cNvPr id="18" name="Rectangle 17"/>
          <p:cNvSpPr/>
          <p:nvPr/>
        </p:nvSpPr>
        <p:spPr>
          <a:xfrm>
            <a:off x="5486400" y="2391744"/>
            <a:ext cx="3655809" cy="369332"/>
          </a:xfrm>
          <a:prstGeom prst="rect">
            <a:avLst/>
          </a:prstGeom>
        </p:spPr>
        <p:txBody>
          <a:bodyPr wrap="none">
            <a:spAutoFit/>
          </a:bodyPr>
          <a:lstStyle/>
          <a:p>
            <a:pPr algn="ctr">
              <a:spcAft>
                <a:spcPts val="600"/>
              </a:spcAft>
            </a:pPr>
            <a:r>
              <a:rPr lang="en-US" b="1" dirty="0">
                <a:solidFill>
                  <a:srgbClr val="00B050"/>
                </a:solidFill>
                <a:latin typeface="Arial" panose="020B0604020202020204" pitchFamily="34" charset="0"/>
                <a:cs typeface="Arial" panose="020B0604020202020204" pitchFamily="34" charset="0"/>
              </a:rPr>
              <a:t>KPP achieved – December 2014</a:t>
            </a:r>
          </a:p>
        </p:txBody>
      </p:sp>
    </p:spTree>
    <p:extLst>
      <p:ext uri="{BB962C8B-B14F-4D97-AF65-F5344CB8AC3E}">
        <p14:creationId xmlns:p14="http://schemas.microsoft.com/office/powerpoint/2010/main" val="4131852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642471"/>
          </a:xfrm>
        </p:spPr>
        <p:txBody>
          <a:bodyPr rtlCol="0">
            <a:normAutofit/>
          </a:bodyPr>
          <a:lstStyle/>
          <a:p>
            <a:pPr fontAlgn="auto">
              <a:spcAft>
                <a:spcPts val="0"/>
              </a:spcAft>
              <a:defRPr/>
            </a:pPr>
            <a:r>
              <a:rPr lang="en-US" sz="3600" dirty="0">
                <a:ln>
                  <a:prstDash val="solid"/>
                </a:ln>
              </a:rPr>
              <a:t>Hall </a:t>
            </a:r>
            <a:r>
              <a:rPr lang="en-US" sz="3600" dirty="0" smtClean="0">
                <a:ln>
                  <a:prstDash val="solid"/>
                </a:ln>
              </a:rPr>
              <a:t>B</a:t>
            </a:r>
            <a:r>
              <a:rPr lang="en-US" sz="3600" dirty="0">
                <a:ln>
                  <a:prstDash val="solid"/>
                </a:ln>
              </a:rPr>
              <a:t> </a:t>
            </a:r>
            <a:r>
              <a:rPr lang="en-US" sz="3600" dirty="0" smtClean="0">
                <a:ln>
                  <a:prstDash val="solid"/>
                </a:ln>
              </a:rPr>
              <a:t>Status</a:t>
            </a:r>
            <a:endParaRPr lang="en-US" sz="3600" b="0" dirty="0">
              <a:ln>
                <a:prstDash val="solid"/>
              </a:ln>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4" name="Rectangle 3"/>
          <p:cNvSpPr/>
          <p:nvPr/>
        </p:nvSpPr>
        <p:spPr>
          <a:xfrm>
            <a:off x="4601882" y="914400"/>
            <a:ext cx="4542118" cy="5519460"/>
          </a:xfrm>
          <a:prstGeom prst="rect">
            <a:avLst/>
          </a:prstGeom>
        </p:spPr>
        <p:txBody>
          <a:bodyPr wrap="square">
            <a:spAutoFit/>
          </a:bodyPr>
          <a:lstStyle/>
          <a:p>
            <a:pPr marL="342900" indent="-342900">
              <a:lnSpc>
                <a:spcPct val="80000"/>
              </a:lnSpc>
              <a:spcBef>
                <a:spcPct val="20000"/>
              </a:spcBef>
              <a:buFont typeface="Wingdings" pitchFamily="-110" charset="2"/>
              <a:buChar char="§"/>
            </a:pPr>
            <a:r>
              <a:rPr lang="en-US" sz="2000" b="1" dirty="0" smtClean="0">
                <a:solidFill>
                  <a:srgbClr val="000090"/>
                </a:solidFill>
                <a:cs typeface="Calibri"/>
              </a:rPr>
              <a:t>Detectors</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CLAS12 detectors are complete or in final phase of </a:t>
            </a:r>
            <a:r>
              <a:rPr lang="en-US" sz="2000" dirty="0" smtClean="0">
                <a:solidFill>
                  <a:srgbClr val="000090"/>
                </a:solidFill>
                <a:cs typeface="Calibri"/>
              </a:rPr>
              <a:t>construction</a:t>
            </a:r>
            <a:r>
              <a:rPr lang="en-US" sz="2000" dirty="0">
                <a:solidFill>
                  <a:srgbClr val="000090"/>
                </a:solidFill>
                <a:cs typeface="Calibri"/>
              </a:rPr>
              <a:t> </a:t>
            </a:r>
            <a:r>
              <a:rPr lang="en-US" sz="2000" dirty="0" smtClean="0">
                <a:solidFill>
                  <a:srgbClr val="000090"/>
                </a:solidFill>
                <a:cs typeface="Calibri"/>
              </a:rPr>
              <a:t>(LTCC).</a:t>
            </a:r>
          </a:p>
          <a:p>
            <a:pPr marL="800100" lvl="1" indent="-342900">
              <a:lnSpc>
                <a:spcPct val="80000"/>
              </a:lnSpc>
              <a:spcBef>
                <a:spcPct val="20000"/>
              </a:spcBef>
              <a:buFont typeface="Wingdings" pitchFamily="-110" charset="2"/>
              <a:buChar char="§"/>
            </a:pPr>
            <a:r>
              <a:rPr lang="en-US" sz="2000" dirty="0">
                <a:solidFill>
                  <a:srgbClr val="000090"/>
                </a:solidFill>
                <a:cs typeface="Calibri"/>
              </a:rPr>
              <a:t>Forward </a:t>
            </a:r>
            <a:r>
              <a:rPr lang="en-US" sz="2000" dirty="0" smtClean="0">
                <a:solidFill>
                  <a:srgbClr val="000090"/>
                </a:solidFill>
                <a:cs typeface="Calibri"/>
              </a:rPr>
              <a:t>Carriage: FTOF1a</a:t>
            </a:r>
            <a:r>
              <a:rPr lang="en-US" sz="2000" dirty="0">
                <a:solidFill>
                  <a:srgbClr val="000090"/>
                </a:solidFill>
                <a:cs typeface="Calibri"/>
              </a:rPr>
              <a:t>, FTOF1b, PCAL and EC essentially operational 2+ years prior to scheduled beam commissioning</a:t>
            </a:r>
            <a:r>
              <a:rPr lang="en-US" sz="2000" dirty="0" smtClean="0">
                <a:solidFill>
                  <a:srgbClr val="000090"/>
                </a:solidFill>
                <a:cs typeface="Calibri"/>
              </a:rPr>
              <a:t>.</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Magnets</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All Torus coils mounted to spit and connected through hex beams. </a:t>
            </a:r>
          </a:p>
          <a:p>
            <a:pPr marL="800100" lvl="1" indent="-342900">
              <a:lnSpc>
                <a:spcPct val="80000"/>
              </a:lnSpc>
              <a:spcBef>
                <a:spcPct val="20000"/>
              </a:spcBef>
              <a:buFont typeface="Wingdings" pitchFamily="-110" charset="2"/>
              <a:buChar char="§"/>
            </a:pPr>
            <a:r>
              <a:rPr lang="en-US" sz="2000" dirty="0">
                <a:solidFill>
                  <a:srgbClr val="000090"/>
                </a:solidFill>
                <a:cs typeface="Calibri"/>
              </a:rPr>
              <a:t>Solenoid coil #3 winding completed – </a:t>
            </a:r>
            <a:r>
              <a:rPr lang="en-US" sz="2000" dirty="0">
                <a:solidFill>
                  <a:srgbClr val="FF0000"/>
                </a:solidFill>
                <a:cs typeface="Calibri"/>
              </a:rPr>
              <a:t>on critical </a:t>
            </a:r>
            <a:r>
              <a:rPr lang="en-US" sz="2000" dirty="0" smtClean="0">
                <a:solidFill>
                  <a:srgbClr val="FF0000"/>
                </a:solidFill>
                <a:cs typeface="Calibri"/>
              </a:rPr>
              <a:t>path</a:t>
            </a:r>
            <a:r>
              <a:rPr lang="en-US" sz="2000" dirty="0" smtClean="0">
                <a:solidFill>
                  <a:srgbClr val="000090"/>
                </a:solidFill>
                <a:cs typeface="Calibri"/>
              </a:rPr>
              <a:t>.</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Software</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Offline software released,</a:t>
            </a:r>
            <a:r>
              <a:rPr lang="en-US" sz="2000" dirty="0">
                <a:solidFill>
                  <a:srgbClr val="00D001"/>
                </a:solidFill>
                <a:cs typeface="Calibri"/>
              </a:rPr>
              <a:t> </a:t>
            </a:r>
            <a:r>
              <a:rPr lang="en-US" sz="2000" dirty="0">
                <a:solidFill>
                  <a:srgbClr val="000090"/>
                </a:solidFill>
                <a:cs typeface="Calibri"/>
              </a:rPr>
              <a:t>validation of reconstruction code using cosmic rays. </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1</a:t>
            </a:r>
            <a:r>
              <a:rPr lang="en-US" sz="2000" b="1" baseline="30000" dirty="0" smtClean="0">
                <a:solidFill>
                  <a:srgbClr val="000090"/>
                </a:solidFill>
                <a:cs typeface="Calibri"/>
              </a:rPr>
              <a:t>st</a:t>
            </a:r>
            <a:r>
              <a:rPr lang="en-US" sz="2000" b="1" dirty="0" smtClean="0">
                <a:solidFill>
                  <a:srgbClr val="000090"/>
                </a:solidFill>
                <a:cs typeface="Calibri"/>
              </a:rPr>
              <a:t> </a:t>
            </a:r>
            <a:r>
              <a:rPr lang="en-US" sz="2000" b="1" dirty="0">
                <a:solidFill>
                  <a:srgbClr val="000090"/>
                </a:solidFill>
                <a:cs typeface="Calibri"/>
              </a:rPr>
              <a:t>Workshop on preparation of first CLAS12 physics experiment  </a:t>
            </a:r>
          </a:p>
        </p:txBody>
      </p:sp>
      <p:grpSp>
        <p:nvGrpSpPr>
          <p:cNvPr id="9" name="Group 8"/>
          <p:cNvGrpSpPr/>
          <p:nvPr/>
        </p:nvGrpSpPr>
        <p:grpSpPr>
          <a:xfrm>
            <a:off x="94412" y="1125069"/>
            <a:ext cx="4320000" cy="4320001"/>
            <a:chOff x="5804504" y="3129576"/>
            <a:chExt cx="3556953" cy="3556953"/>
          </a:xfrm>
        </p:grpSpPr>
        <p:pic>
          <p:nvPicPr>
            <p:cNvPr id="10" name="Picture 9"/>
            <p:cNvPicPr>
              <a:picLocks noChangeAspect="1"/>
            </p:cNvPicPr>
            <p:nvPr/>
          </p:nvPicPr>
          <p:blipFill>
            <a:blip r:embed="rId3"/>
            <a:stretch>
              <a:fillRect/>
            </a:stretch>
          </p:blipFill>
          <p:spPr>
            <a:xfrm>
              <a:off x="5804504" y="3129576"/>
              <a:ext cx="3556953" cy="355695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06461" y="6344115"/>
              <a:ext cx="1175121" cy="338554"/>
            </a:xfrm>
            <a:prstGeom prst="rect">
              <a:avLst/>
            </a:prstGeom>
            <a:solidFill>
              <a:srgbClr val="E46C0A"/>
            </a:solidFill>
          </p:spPr>
          <p:txBody>
            <a:bodyPr wrap="none" rtlCol="0">
              <a:spAutoFit/>
            </a:bodyPr>
            <a:lstStyle/>
            <a:p>
              <a:r>
                <a:rPr lang="en-US" sz="1600" dirty="0" smtClean="0">
                  <a:solidFill>
                    <a:srgbClr val="FFFF00"/>
                  </a:solidFill>
                </a:rPr>
                <a:t>10/15/2015</a:t>
              </a:r>
              <a:endParaRPr lang="en-US" sz="1600" dirty="0">
                <a:solidFill>
                  <a:srgbClr val="FFFF00"/>
                </a:solidFill>
              </a:endParaRPr>
            </a:p>
          </p:txBody>
        </p:sp>
      </p:grpSp>
      <p:cxnSp>
        <p:nvCxnSpPr>
          <p:cNvPr id="5" name="Straight Arrow Connector 4"/>
          <p:cNvCxnSpPr/>
          <p:nvPr/>
        </p:nvCxnSpPr>
        <p:spPr>
          <a:xfrm flipH="1">
            <a:off x="3526117" y="2002118"/>
            <a:ext cx="1583764" cy="113552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flipH="1">
            <a:off x="3720353" y="3331882"/>
            <a:ext cx="1374588" cy="95442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219030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Screen Shot 2015-10-04 at 11.34.4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185648" y="3464191"/>
            <a:ext cx="2958352" cy="2957433"/>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4"/>
          <a:stretch>
            <a:fillRect/>
          </a:stretch>
        </p:blipFill>
        <p:spPr>
          <a:xfrm>
            <a:off x="6545455" y="1791726"/>
            <a:ext cx="2456660" cy="1634297"/>
          </a:xfrm>
          <a:prstGeom prst="rect">
            <a:avLst/>
          </a:prstGeom>
          <a:ln>
            <a:noFill/>
          </a:ln>
          <a:effectLst>
            <a:outerShdw blurRad="292100" dist="139700" dir="2700000" algn="tl" rotWithShape="0">
              <a:srgbClr val="333333">
                <a:alpha val="65000"/>
              </a:srgbClr>
            </a:outerShdw>
          </a:effectLst>
        </p:spPr>
      </p:pic>
      <p:sp>
        <p:nvSpPr>
          <p:cNvPr id="47106" name="Rectangle 2"/>
          <p:cNvSpPr>
            <a:spLocks noGrp="1" noChangeArrowheads="1"/>
          </p:cNvSpPr>
          <p:nvPr>
            <p:ph type="title"/>
          </p:nvPr>
        </p:nvSpPr>
        <p:spPr>
          <a:xfrm>
            <a:off x="0" y="99173"/>
            <a:ext cx="9144000" cy="1196227"/>
          </a:xfrm>
        </p:spPr>
        <p:txBody>
          <a:bodyPr rtlCol="0">
            <a:normAutofit fontScale="90000"/>
          </a:bodyPr>
          <a:lstStyle/>
          <a:p>
            <a:pPr algn="r" fontAlgn="auto">
              <a:spcAft>
                <a:spcPts val="0"/>
              </a:spcAft>
              <a:defRPr/>
            </a:pPr>
            <a:r>
              <a:rPr lang="en-US" sz="4400" dirty="0" smtClean="0">
                <a:ln>
                  <a:prstDash val="solid"/>
                </a:ln>
              </a:rPr>
              <a:t>CLAS12 Beyond the Baseline: </a:t>
            </a:r>
            <a:br>
              <a:rPr lang="en-US" sz="4400" dirty="0" smtClean="0">
                <a:ln>
                  <a:prstDash val="solid"/>
                </a:ln>
              </a:rPr>
            </a:br>
            <a:r>
              <a:rPr lang="en-US" sz="4400" dirty="0" smtClean="0">
                <a:ln>
                  <a:prstDash val="solid"/>
                </a:ln>
              </a:rPr>
              <a:t>User Contributions </a:t>
            </a:r>
            <a:endParaRPr lang="en-US" sz="4400" b="0" dirty="0">
              <a:ln>
                <a:prstDash val="solid"/>
              </a:ln>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6" name="Picture 2" descr="C:\Users\$niccolai.PORT-PHASE5\Downloads\15886845204_49a578ecc2_o.jpg"/>
          <p:cNvPicPr>
            <a:picLocks noChangeAspect="1" noChangeArrowheads="1"/>
          </p:cNvPicPr>
          <p:nvPr/>
        </p:nvPicPr>
        <p:blipFill>
          <a:blip r:embed="rId5"/>
          <a:srcRect l="11744" r="25653"/>
          <a:stretch>
            <a:fillRect/>
          </a:stretch>
        </p:blipFill>
        <p:spPr bwMode="auto">
          <a:xfrm>
            <a:off x="197161" y="699185"/>
            <a:ext cx="3122706" cy="2806052"/>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88694" y="3194675"/>
            <a:ext cx="3122706" cy="30777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1400" b="1" dirty="0" smtClean="0">
                <a:solidFill>
                  <a:srgbClr val="FFFF00"/>
                </a:solidFill>
              </a:rPr>
              <a:t>All detector parts arrived at </a:t>
            </a:r>
            <a:r>
              <a:rPr lang="en-US" sz="1400" b="1" dirty="0" err="1" smtClean="0">
                <a:solidFill>
                  <a:srgbClr val="FFFF00"/>
                </a:solidFill>
              </a:rPr>
              <a:t>JLab</a:t>
            </a:r>
            <a:r>
              <a:rPr lang="en-US" sz="1400" b="1" dirty="0" smtClean="0">
                <a:solidFill>
                  <a:srgbClr val="FFFF00"/>
                </a:solidFill>
              </a:rPr>
              <a:t> </a:t>
            </a:r>
            <a:r>
              <a:rPr lang="en-US" sz="1350" b="1" dirty="0" smtClean="0">
                <a:solidFill>
                  <a:srgbClr val="FFFF00"/>
                </a:solidFill>
              </a:rPr>
              <a:t>6/2/15</a:t>
            </a:r>
            <a:endParaRPr lang="en-US" sz="1350" b="1" dirty="0">
              <a:solidFill>
                <a:srgbClr val="FFFF00"/>
              </a:solidFill>
            </a:endParaRPr>
          </a:p>
        </p:txBody>
      </p:sp>
      <p:sp>
        <p:nvSpPr>
          <p:cNvPr id="16" name="TextBox 15"/>
          <p:cNvSpPr txBox="1"/>
          <p:nvPr/>
        </p:nvSpPr>
        <p:spPr>
          <a:xfrm>
            <a:off x="2483162" y="699185"/>
            <a:ext cx="836705" cy="738664"/>
          </a:xfrm>
          <a:prstGeom prst="rect">
            <a:avLst/>
          </a:prstGeom>
          <a:solidFill>
            <a:srgbClr val="E46C0A"/>
          </a:solidFill>
        </p:spPr>
        <p:txBody>
          <a:bodyPr wrap="square" rtlCol="0">
            <a:spAutoFit/>
          </a:bodyPr>
          <a:lstStyle/>
          <a:p>
            <a:r>
              <a:rPr lang="en-US" sz="1400" dirty="0" smtClean="0">
                <a:solidFill>
                  <a:srgbClr val="FFFF00"/>
                </a:solidFill>
              </a:rPr>
              <a:t>Central Neutron Detector</a:t>
            </a:r>
            <a:endParaRPr lang="en-US" sz="1400" dirty="0">
              <a:solidFill>
                <a:srgbClr val="FFFF00"/>
              </a:solidFill>
            </a:endParaRPr>
          </a:p>
        </p:txBody>
      </p:sp>
      <p:sp>
        <p:nvSpPr>
          <p:cNvPr id="31" name="TextBox 30"/>
          <p:cNvSpPr txBox="1"/>
          <p:nvPr/>
        </p:nvSpPr>
        <p:spPr>
          <a:xfrm>
            <a:off x="4793574" y="4416623"/>
            <a:ext cx="1529087" cy="307777"/>
          </a:xfrm>
          <a:prstGeom prst="rect">
            <a:avLst/>
          </a:prstGeom>
          <a:solidFill>
            <a:srgbClr val="E46C0A"/>
          </a:solidFill>
        </p:spPr>
        <p:txBody>
          <a:bodyPr wrap="square" rtlCol="0">
            <a:spAutoFit/>
          </a:bodyPr>
          <a:lstStyle/>
          <a:p>
            <a:r>
              <a:rPr lang="en-US" sz="1400" dirty="0" smtClean="0">
                <a:solidFill>
                  <a:srgbClr val="FFFF00"/>
                </a:solidFill>
              </a:rPr>
              <a:t>Two RICH Sectors</a:t>
            </a:r>
            <a:endParaRPr lang="en-US" sz="1400" baseline="-25000" dirty="0">
              <a:solidFill>
                <a:srgbClr val="FFFF00"/>
              </a:solidFill>
            </a:endParaRPr>
          </a:p>
        </p:txBody>
      </p:sp>
      <p:pic>
        <p:nvPicPr>
          <p:cNvPr id="17" name="Picture 16" descr="forward_tagger_explo1.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223" t="10982" r="14581" b="15586"/>
          <a:stretch/>
        </p:blipFill>
        <p:spPr>
          <a:xfrm>
            <a:off x="170234" y="3737391"/>
            <a:ext cx="3505394" cy="2511555"/>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71826" y="3737391"/>
            <a:ext cx="1397000" cy="307777"/>
          </a:xfrm>
          <a:prstGeom prst="rect">
            <a:avLst/>
          </a:prstGeom>
          <a:solidFill>
            <a:srgbClr val="E46C0A"/>
          </a:solidFill>
        </p:spPr>
        <p:txBody>
          <a:bodyPr wrap="square" rtlCol="0">
            <a:spAutoFit/>
          </a:bodyPr>
          <a:lstStyle/>
          <a:p>
            <a:r>
              <a:rPr lang="en-US" sz="1400" dirty="0" smtClean="0">
                <a:solidFill>
                  <a:srgbClr val="FFFF00"/>
                </a:solidFill>
              </a:rPr>
              <a:t>Forward Tagger</a:t>
            </a:r>
            <a:endParaRPr lang="en-US" sz="1400" dirty="0">
              <a:solidFill>
                <a:srgbClr val="FFFF00"/>
              </a:solidFill>
            </a:endParaRPr>
          </a:p>
        </p:txBody>
      </p:sp>
      <p:sp>
        <p:nvSpPr>
          <p:cNvPr id="21" name="TextBox 20"/>
          <p:cNvSpPr txBox="1"/>
          <p:nvPr/>
        </p:nvSpPr>
        <p:spPr>
          <a:xfrm>
            <a:off x="2256913" y="5925285"/>
            <a:ext cx="1418715" cy="307777"/>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1400" b="1" dirty="0" smtClean="0">
                <a:solidFill>
                  <a:srgbClr val="FFFF00"/>
                </a:solidFill>
              </a:rPr>
              <a:t>In transit to </a:t>
            </a:r>
            <a:r>
              <a:rPr lang="en-US" sz="1400" b="1" dirty="0" err="1" smtClean="0">
                <a:solidFill>
                  <a:srgbClr val="FFFF00"/>
                </a:solidFill>
              </a:rPr>
              <a:t>JLab</a:t>
            </a:r>
            <a:endParaRPr lang="en-US" sz="1400" b="1" dirty="0">
              <a:solidFill>
                <a:srgbClr val="FFFF00"/>
              </a:solidFill>
            </a:endParaRPr>
          </a:p>
        </p:txBody>
      </p:sp>
      <p:pic>
        <p:nvPicPr>
          <p:cNvPr id="25" name="Picture 24" descr="Screen Shot 2015-10-26 at 18.34.2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0273" y="1390710"/>
            <a:ext cx="3005418" cy="2261602"/>
          </a:xfrm>
          <a:prstGeom prst="rect">
            <a:avLst/>
          </a:prstGeom>
        </p:spPr>
      </p:pic>
      <p:sp>
        <p:nvSpPr>
          <p:cNvPr id="23" name="TextBox 22"/>
          <p:cNvSpPr txBox="1"/>
          <p:nvPr/>
        </p:nvSpPr>
        <p:spPr>
          <a:xfrm>
            <a:off x="3481395" y="1387823"/>
            <a:ext cx="1397000" cy="307777"/>
          </a:xfrm>
          <a:prstGeom prst="rect">
            <a:avLst/>
          </a:prstGeom>
          <a:solidFill>
            <a:srgbClr val="E46C0A"/>
          </a:solidFill>
        </p:spPr>
        <p:txBody>
          <a:bodyPr wrap="square" rtlCol="0">
            <a:spAutoFit/>
          </a:bodyPr>
          <a:lstStyle/>
          <a:p>
            <a:r>
              <a:rPr lang="en-US" sz="1400" dirty="0" err="1" smtClean="0">
                <a:solidFill>
                  <a:srgbClr val="FFFF00"/>
                </a:solidFill>
              </a:rPr>
              <a:t>Micromegas</a:t>
            </a:r>
            <a:endParaRPr lang="en-US" sz="1400" dirty="0">
              <a:solidFill>
                <a:srgbClr val="FFFF00"/>
              </a:solidFill>
            </a:endParaRPr>
          </a:p>
        </p:txBody>
      </p:sp>
      <p:sp>
        <p:nvSpPr>
          <p:cNvPr id="24" name="TextBox 23"/>
          <p:cNvSpPr txBox="1"/>
          <p:nvPr/>
        </p:nvSpPr>
        <p:spPr>
          <a:xfrm>
            <a:off x="3700888" y="3472481"/>
            <a:ext cx="248476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1400" b="1" dirty="0" smtClean="0">
                <a:solidFill>
                  <a:srgbClr val="FFFF00"/>
                </a:solidFill>
              </a:rPr>
              <a:t>1st </a:t>
            </a:r>
            <a:r>
              <a:rPr lang="en-US" sz="1400" b="1" dirty="0">
                <a:solidFill>
                  <a:srgbClr val="FFFF00"/>
                </a:solidFill>
              </a:rPr>
              <a:t>barrel and forward trackers to arrive at </a:t>
            </a:r>
            <a:r>
              <a:rPr lang="en-US" sz="1400" b="1" dirty="0" err="1">
                <a:solidFill>
                  <a:srgbClr val="FFFF00"/>
                </a:solidFill>
              </a:rPr>
              <a:t>JLab</a:t>
            </a:r>
            <a:r>
              <a:rPr lang="en-US" sz="1400" b="1" dirty="0">
                <a:solidFill>
                  <a:srgbClr val="FFFF00"/>
                </a:solidFill>
              </a:rPr>
              <a:t> in Nov/Dec</a:t>
            </a:r>
          </a:p>
        </p:txBody>
      </p:sp>
      <p:sp>
        <p:nvSpPr>
          <p:cNvPr id="32" name="TextBox 31"/>
          <p:cNvSpPr txBox="1"/>
          <p:nvPr/>
        </p:nvSpPr>
        <p:spPr>
          <a:xfrm>
            <a:off x="3837901" y="5103128"/>
            <a:ext cx="248476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1400" b="1" dirty="0" smtClean="0">
                <a:solidFill>
                  <a:srgbClr val="FFFF00"/>
                </a:solidFill>
              </a:rPr>
              <a:t>1st sector under construction and ready by summer 2017</a:t>
            </a:r>
            <a:endParaRPr lang="en-US" sz="1400" b="1" dirty="0">
              <a:solidFill>
                <a:srgbClr val="FFFF00"/>
              </a:solidFill>
            </a:endParaRPr>
          </a:p>
        </p:txBody>
      </p:sp>
      <p:sp>
        <p:nvSpPr>
          <p:cNvPr id="33" name="TextBox 32"/>
          <p:cNvSpPr txBox="1"/>
          <p:nvPr/>
        </p:nvSpPr>
        <p:spPr>
          <a:xfrm>
            <a:off x="6545454" y="1514854"/>
            <a:ext cx="2456661" cy="307777"/>
          </a:xfrm>
          <a:prstGeom prst="rect">
            <a:avLst/>
          </a:prstGeom>
          <a:solidFill>
            <a:srgbClr val="E46C0A"/>
          </a:solidFill>
        </p:spPr>
        <p:txBody>
          <a:bodyPr wrap="square" rtlCol="0">
            <a:spAutoFit/>
          </a:bodyPr>
          <a:lstStyle/>
          <a:p>
            <a:r>
              <a:rPr lang="en-US" sz="1400" dirty="0" smtClean="0">
                <a:solidFill>
                  <a:srgbClr val="FFFF00"/>
                </a:solidFill>
              </a:rPr>
              <a:t>Longitudinally Pol. NH</a:t>
            </a:r>
            <a:r>
              <a:rPr lang="en-US" sz="1400" baseline="-25000" dirty="0" smtClean="0">
                <a:solidFill>
                  <a:srgbClr val="FFFF00"/>
                </a:solidFill>
              </a:rPr>
              <a:t>3</a:t>
            </a:r>
            <a:r>
              <a:rPr lang="en-US" sz="1400" dirty="0" smtClean="0">
                <a:solidFill>
                  <a:srgbClr val="FFFF00"/>
                </a:solidFill>
              </a:rPr>
              <a:t>/ND</a:t>
            </a:r>
            <a:r>
              <a:rPr lang="en-US" sz="1400" baseline="-25000" dirty="0">
                <a:solidFill>
                  <a:srgbClr val="FFFF00"/>
                </a:solidFill>
              </a:rPr>
              <a:t>3</a:t>
            </a:r>
            <a:endParaRPr lang="en-US" sz="1400" dirty="0">
              <a:solidFill>
                <a:srgbClr val="FFFF00"/>
              </a:solidFill>
            </a:endParaRPr>
          </a:p>
        </p:txBody>
      </p:sp>
      <p:sp>
        <p:nvSpPr>
          <p:cNvPr id="35" name="TextBox 34"/>
          <p:cNvSpPr txBox="1"/>
          <p:nvPr/>
        </p:nvSpPr>
        <p:spPr>
          <a:xfrm>
            <a:off x="7347237" y="3121223"/>
            <a:ext cx="1644363" cy="307777"/>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1400" b="1" dirty="0" smtClean="0">
                <a:solidFill>
                  <a:srgbClr val="FFFF00"/>
                </a:solidFill>
              </a:rPr>
              <a:t>Under Construction</a:t>
            </a:r>
            <a:endParaRPr lang="en-US" sz="1400" b="1" dirty="0">
              <a:solidFill>
                <a:srgbClr val="FFFF00"/>
              </a:solidFill>
            </a:endParaRPr>
          </a:p>
        </p:txBody>
      </p:sp>
      <p:cxnSp>
        <p:nvCxnSpPr>
          <p:cNvPr id="22" name="Straight Arrow Connector 21"/>
          <p:cNvCxnSpPr/>
          <p:nvPr/>
        </p:nvCxnSpPr>
        <p:spPr>
          <a:xfrm>
            <a:off x="6322661" y="4703076"/>
            <a:ext cx="624986"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38" name="Straight Arrow Connector 37"/>
          <p:cNvCxnSpPr/>
          <p:nvPr/>
        </p:nvCxnSpPr>
        <p:spPr>
          <a:xfrm>
            <a:off x="6322661" y="4703076"/>
            <a:ext cx="1461692" cy="40005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60985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8" name="Picture 3" descr="C:\Users\ent\Downloads\DSC_00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394822"/>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3602279" y="5715000"/>
            <a:ext cx="5541721" cy="769441"/>
          </a:xfrm>
          <a:prstGeom prst="rect">
            <a:avLst/>
          </a:prstGeom>
        </p:spPr>
        <p:txBody>
          <a:bodyPr wrap="square">
            <a:spAutoFit/>
          </a:bodyPr>
          <a:lstStyle/>
          <a:p>
            <a:r>
              <a:rPr lang="en-US" sz="4400" dirty="0">
                <a:ln>
                  <a:prstDash val="solid"/>
                </a:ln>
                <a:solidFill>
                  <a:schemeClr val="bg1"/>
                </a:solidFill>
                <a:effectLst>
                  <a:outerShdw blurRad="88000" dist="50800" dir="5040000" algn="tl">
                    <a:schemeClr val="accent4">
                      <a:tint val="80000"/>
                      <a:satMod val="250000"/>
                      <a:alpha val="45000"/>
                    </a:schemeClr>
                  </a:outerShdw>
                </a:effectLst>
                <a:ea typeface="+mj-ea"/>
                <a:cs typeface="Arial" panose="020B0604020202020204" pitchFamily="34" charset="0"/>
              </a:rPr>
              <a:t>Hall C</a:t>
            </a:r>
            <a:r>
              <a:rPr lang="en-US" sz="4000" dirty="0" smtClean="0">
                <a:ln w="11430"/>
                <a:solidFill>
                  <a:schemeClr val="bg1"/>
                </a:solidFill>
                <a:effectLst>
                  <a:outerShdw blurRad="80000" dist="40000" dir="5040000" algn="tl">
                    <a:srgbClr val="000000">
                      <a:alpha val="30000"/>
                    </a:srgbClr>
                  </a:outerShdw>
                </a:effectLst>
                <a:latin typeface="Tahoma"/>
                <a:cs typeface="Tahoma"/>
              </a:rPr>
              <a:t> </a:t>
            </a:r>
            <a:r>
              <a:rPr lang="en-US" sz="4400" dirty="0">
                <a:ln>
                  <a:prstDash val="solid"/>
                </a:ln>
                <a:solidFill>
                  <a:schemeClr val="bg1"/>
                </a:solidFill>
                <a:effectLst>
                  <a:outerShdw blurRad="88000" dist="50800" dir="5040000" algn="tl">
                    <a:schemeClr val="accent4">
                      <a:tint val="80000"/>
                      <a:satMod val="250000"/>
                      <a:alpha val="45000"/>
                    </a:schemeClr>
                  </a:outerShdw>
                </a:effectLst>
                <a:ea typeface="+mj-ea"/>
                <a:cs typeface="Arial" panose="020B0604020202020204" pitchFamily="34" charset="0"/>
              </a:rPr>
              <a:t>: SHMS + HMS</a:t>
            </a:r>
          </a:p>
        </p:txBody>
      </p:sp>
      <p:grpSp>
        <p:nvGrpSpPr>
          <p:cNvPr id="2" name="Group 1"/>
          <p:cNvGrpSpPr/>
          <p:nvPr/>
        </p:nvGrpSpPr>
        <p:grpSpPr>
          <a:xfrm>
            <a:off x="133738" y="92661"/>
            <a:ext cx="2152262" cy="1583739"/>
            <a:chOff x="155791" y="164378"/>
            <a:chExt cx="2152262" cy="1583739"/>
          </a:xfrm>
        </p:grpSpPr>
        <p:pic>
          <p:nvPicPr>
            <p:cNvPr id="9" name="Content Placeholder 3" descr="SHMS-HMS.JPG"/>
            <p:cNvPicPr>
              <a:picLocks noChangeAspect="1"/>
            </p:cNvPicPr>
            <p:nvPr/>
          </p:nvPicPr>
          <p:blipFill>
            <a:blip r:embed="rId4" cstate="print">
              <a:lum bright="20000" contrast="20000"/>
            </a:blip>
            <a:srcRect/>
            <a:stretch>
              <a:fillRect/>
            </a:stretch>
          </p:blipFill>
          <p:spPr bwMode="auto">
            <a:xfrm>
              <a:off x="155791" y="164378"/>
              <a:ext cx="2145019" cy="158373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extBox 5"/>
            <p:cNvSpPr txBox="1"/>
            <p:nvPr/>
          </p:nvSpPr>
          <p:spPr>
            <a:xfrm>
              <a:off x="1219200" y="1143000"/>
              <a:ext cx="1088853" cy="276999"/>
            </a:xfrm>
            <a:prstGeom prst="rect">
              <a:avLst/>
            </a:prstGeom>
            <a:noFill/>
          </p:spPr>
          <p:txBody>
            <a:bodyPr wrap="square" rtlCol="0">
              <a:spAutoFit/>
            </a:bodyPr>
            <a:lstStyle/>
            <a:p>
              <a:r>
                <a:rPr lang="en-US" sz="1200" b="1" kern="1200" dirty="0" smtClean="0">
                  <a:solidFill>
                    <a:srgbClr val="FFFF00"/>
                  </a:solidFill>
                  <a:latin typeface="+mj-lt"/>
                </a:rPr>
                <a:t>HMS (Exists)</a:t>
              </a:r>
              <a:endParaRPr lang="en-US" sz="1200" b="1" kern="1200" dirty="0">
                <a:solidFill>
                  <a:srgbClr val="FFFF00"/>
                </a:solidFill>
                <a:latin typeface="+mj-lt"/>
              </a:endParaRPr>
            </a:p>
          </p:txBody>
        </p:sp>
        <p:sp>
          <p:nvSpPr>
            <p:cNvPr id="7" name="TextBox 6"/>
            <p:cNvSpPr txBox="1"/>
            <p:nvPr/>
          </p:nvSpPr>
          <p:spPr>
            <a:xfrm rot="19804795">
              <a:off x="314184" y="513417"/>
              <a:ext cx="1038189" cy="276999"/>
            </a:xfrm>
            <a:prstGeom prst="rect">
              <a:avLst/>
            </a:prstGeom>
            <a:noFill/>
          </p:spPr>
          <p:txBody>
            <a:bodyPr wrap="square" rtlCol="0">
              <a:spAutoFit/>
            </a:bodyPr>
            <a:lstStyle/>
            <a:p>
              <a:r>
                <a:rPr lang="en-US" sz="1200" b="1" dirty="0" smtClean="0">
                  <a:solidFill>
                    <a:srgbClr val="FFFF00"/>
                  </a:solidFill>
                  <a:latin typeface="+mj-lt"/>
                </a:rPr>
                <a:t>SHMS (New)</a:t>
              </a:r>
              <a:endParaRPr lang="en-US" sz="1200" b="1" dirty="0">
                <a:solidFill>
                  <a:srgbClr val="FFFF00"/>
                </a:solidFill>
                <a:latin typeface="+mj-lt"/>
              </a:endParaRPr>
            </a:p>
          </p:txBody>
        </p:sp>
      </p:grpSp>
      <p:grpSp>
        <p:nvGrpSpPr>
          <p:cNvPr id="42" name="Group 41"/>
          <p:cNvGrpSpPr/>
          <p:nvPr/>
        </p:nvGrpSpPr>
        <p:grpSpPr>
          <a:xfrm>
            <a:off x="3886200" y="28116"/>
            <a:ext cx="3505200" cy="1752600"/>
            <a:chOff x="3886200" y="28116"/>
            <a:chExt cx="3505200" cy="1752600"/>
          </a:xfrm>
        </p:grpSpPr>
        <p:grpSp>
          <p:nvGrpSpPr>
            <p:cNvPr id="25" name="Group 24"/>
            <p:cNvGrpSpPr/>
            <p:nvPr/>
          </p:nvGrpSpPr>
          <p:grpSpPr>
            <a:xfrm>
              <a:off x="3886200" y="28116"/>
              <a:ext cx="2438399" cy="1752600"/>
              <a:chOff x="0" y="1752597"/>
              <a:chExt cx="5943601" cy="4436972"/>
            </a:xfrm>
          </p:grpSpPr>
          <p:pic>
            <p:nvPicPr>
              <p:cNvPr id="26" name="Picture 38"/>
              <p:cNvPicPr>
                <a:picLocks noChangeAspect="1"/>
              </p:cNvPicPr>
              <p:nvPr/>
            </p:nvPicPr>
            <p:blipFill>
              <a:blip r:embed="rId5" cstate="print"/>
              <a:srcRect/>
              <a:stretch>
                <a:fillRect/>
              </a:stretch>
            </p:blipFill>
            <p:spPr bwMode="auto">
              <a:xfrm>
                <a:off x="0" y="1752600"/>
                <a:ext cx="5943601" cy="443696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7" name="Group 26"/>
              <p:cNvGrpSpPr/>
              <p:nvPr/>
            </p:nvGrpSpPr>
            <p:grpSpPr>
              <a:xfrm>
                <a:off x="29502" y="1752597"/>
                <a:ext cx="5042562" cy="3277577"/>
                <a:chOff x="29502" y="1752597"/>
                <a:chExt cx="5042562" cy="3277577"/>
              </a:xfrm>
            </p:grpSpPr>
            <p:sp>
              <p:nvSpPr>
                <p:cNvPr id="28" name="TextBox 25"/>
                <p:cNvSpPr txBox="1">
                  <a:spLocks noChangeArrowheads="1"/>
                </p:cNvSpPr>
                <p:nvPr/>
              </p:nvSpPr>
              <p:spPr bwMode="auto">
                <a:xfrm>
                  <a:off x="1676400" y="3270251"/>
                  <a:ext cx="1295401" cy="41146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i="1" dirty="0" smtClean="0">
                      <a:solidFill>
                        <a:srgbClr val="FF0000"/>
                      </a:solidFill>
                      <a:latin typeface="Arial" charset="0"/>
                    </a:rPr>
                    <a:t>Heavy </a:t>
                  </a:r>
                  <a:r>
                    <a:rPr lang="en-US" sz="500" b="1" i="1" dirty="0">
                      <a:solidFill>
                        <a:srgbClr val="FF0000"/>
                      </a:solidFill>
                      <a:latin typeface="Arial" charset="0"/>
                    </a:rPr>
                    <a:t>Gas </a:t>
                  </a:r>
                  <a:r>
                    <a:rPr lang="en-US" sz="500" b="1" dirty="0" smtClean="0">
                      <a:solidFill>
                        <a:srgbClr val="FF0000"/>
                      </a:solidFill>
                      <a:latin typeface="Arial" charset="0"/>
                    </a:rPr>
                    <a:t>Cerenkov </a:t>
                  </a:r>
                  <a:endParaRPr lang="en-US" sz="500" b="1" dirty="0">
                    <a:solidFill>
                      <a:srgbClr val="FF0000"/>
                    </a:solidFill>
                    <a:latin typeface="Arial" charset="0"/>
                  </a:endParaRPr>
                </a:p>
              </p:txBody>
            </p:sp>
            <p:sp>
              <p:nvSpPr>
                <p:cNvPr id="29" name="TextBox 28"/>
                <p:cNvSpPr txBox="1">
                  <a:spLocks noChangeArrowheads="1"/>
                </p:cNvSpPr>
                <p:nvPr/>
              </p:nvSpPr>
              <p:spPr bwMode="auto">
                <a:xfrm>
                  <a:off x="3529013" y="4646274"/>
                  <a:ext cx="1543051" cy="383900"/>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i="1" dirty="0" smtClean="0">
                      <a:solidFill>
                        <a:srgbClr val="FF0000"/>
                      </a:solidFill>
                      <a:latin typeface="Arial" charset="0"/>
                    </a:rPr>
                    <a:t>Noble-Gas</a:t>
                  </a:r>
                  <a:r>
                    <a:rPr lang="en-US" sz="500" b="1" dirty="0" smtClean="0">
                      <a:solidFill>
                        <a:srgbClr val="FF0000"/>
                      </a:solidFill>
                      <a:latin typeface="Arial" charset="0"/>
                    </a:rPr>
                    <a:t> </a:t>
                  </a:r>
                  <a:r>
                    <a:rPr lang="en-US" sz="500" b="1" dirty="0">
                      <a:solidFill>
                        <a:srgbClr val="FF0000"/>
                      </a:solidFill>
                      <a:latin typeface="Arial" charset="0"/>
                    </a:rPr>
                    <a:t>Cerenkov</a:t>
                  </a:r>
                </a:p>
              </p:txBody>
            </p:sp>
            <p:sp>
              <p:nvSpPr>
                <p:cNvPr id="30" name="TextBox 27"/>
                <p:cNvSpPr txBox="1">
                  <a:spLocks noChangeArrowheads="1"/>
                </p:cNvSpPr>
                <p:nvPr/>
              </p:nvSpPr>
              <p:spPr bwMode="auto">
                <a:xfrm>
                  <a:off x="2600325" y="4067539"/>
                  <a:ext cx="1233488"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Drift Chambers</a:t>
                  </a:r>
                </a:p>
              </p:txBody>
            </p:sp>
            <p:sp>
              <p:nvSpPr>
                <p:cNvPr id="31" name="TextBox 23"/>
                <p:cNvSpPr txBox="1">
                  <a:spLocks noChangeArrowheads="1"/>
                </p:cNvSpPr>
                <p:nvPr/>
              </p:nvSpPr>
              <p:spPr bwMode="auto">
                <a:xfrm>
                  <a:off x="29502" y="4067539"/>
                  <a:ext cx="1570830" cy="385824"/>
                </a:xfrm>
                <a:prstGeom prst="rect">
                  <a:avLst/>
                </a:prstGeom>
                <a:solidFill>
                  <a:srgbClr val="FFFF00"/>
                </a:solidFill>
                <a:ln w="9525">
                  <a:solidFill>
                    <a:schemeClr val="tx1"/>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Shower Counter </a:t>
                  </a:r>
                </a:p>
              </p:txBody>
            </p:sp>
            <p:sp>
              <p:nvSpPr>
                <p:cNvPr id="32" name="TextBox 24"/>
                <p:cNvSpPr txBox="1">
                  <a:spLocks noChangeArrowheads="1"/>
                </p:cNvSpPr>
                <p:nvPr/>
              </p:nvSpPr>
              <p:spPr bwMode="auto">
                <a:xfrm>
                  <a:off x="2600324" y="1752597"/>
                  <a:ext cx="1671638"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S2 </a:t>
                  </a:r>
                  <a:r>
                    <a:rPr lang="en-US" sz="500" b="1" dirty="0" err="1">
                      <a:solidFill>
                        <a:srgbClr val="FF0000"/>
                      </a:solidFill>
                      <a:latin typeface="Arial" charset="0"/>
                    </a:rPr>
                    <a:t>Hodoscope</a:t>
                  </a:r>
                  <a:endParaRPr lang="en-US" sz="500" b="1" dirty="0">
                    <a:solidFill>
                      <a:srgbClr val="FF0000"/>
                    </a:solidFill>
                    <a:latin typeface="Arial" charset="0"/>
                  </a:endParaRPr>
                </a:p>
              </p:txBody>
            </p:sp>
            <p:sp>
              <p:nvSpPr>
                <p:cNvPr id="33" name="TextBox 26"/>
                <p:cNvSpPr txBox="1">
                  <a:spLocks noChangeArrowheads="1"/>
                </p:cNvSpPr>
                <p:nvPr/>
              </p:nvSpPr>
              <p:spPr bwMode="auto">
                <a:xfrm>
                  <a:off x="2628108" y="2717156"/>
                  <a:ext cx="1643856"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S1 </a:t>
                  </a:r>
                  <a:r>
                    <a:rPr lang="en-US" sz="500" b="1" dirty="0" err="1">
                      <a:solidFill>
                        <a:srgbClr val="FF0000"/>
                      </a:solidFill>
                      <a:latin typeface="Arial" charset="0"/>
                    </a:rPr>
                    <a:t>Hodoscope</a:t>
                  </a:r>
                  <a:endParaRPr lang="en-US" sz="500" b="1" dirty="0">
                    <a:solidFill>
                      <a:srgbClr val="FF0000"/>
                    </a:solidFill>
                    <a:latin typeface="Arial" charset="0"/>
                  </a:endParaRPr>
                </a:p>
              </p:txBody>
            </p:sp>
            <p:sp>
              <p:nvSpPr>
                <p:cNvPr id="34" name="TextBox 23"/>
                <p:cNvSpPr txBox="1">
                  <a:spLocks noChangeArrowheads="1"/>
                </p:cNvSpPr>
                <p:nvPr/>
              </p:nvSpPr>
              <p:spPr bwMode="auto">
                <a:xfrm>
                  <a:off x="658018" y="1752597"/>
                  <a:ext cx="1570830" cy="343905"/>
                </a:xfrm>
                <a:prstGeom prst="rect">
                  <a:avLst/>
                </a:prstGeom>
                <a:solidFill>
                  <a:srgbClr val="FFFF00"/>
                </a:solidFill>
                <a:ln w="9525">
                  <a:solidFill>
                    <a:schemeClr val="tx1"/>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err="1">
                      <a:solidFill>
                        <a:srgbClr val="FF0000"/>
                      </a:solidFill>
                      <a:latin typeface="Arial" charset="0"/>
                    </a:rPr>
                    <a:t>PreShower</a:t>
                  </a:r>
                  <a:r>
                    <a:rPr lang="en-US" sz="500" b="1" dirty="0">
                      <a:solidFill>
                        <a:srgbClr val="FF0000"/>
                      </a:solidFill>
                      <a:latin typeface="Arial" charset="0"/>
                    </a:rPr>
                    <a:t> Counter </a:t>
                  </a:r>
                </a:p>
              </p:txBody>
            </p:sp>
            <p:cxnSp>
              <p:nvCxnSpPr>
                <p:cNvPr id="35" name="Straight Arrow Connector 34"/>
                <p:cNvCxnSpPr>
                  <a:cxnSpLocks noChangeShapeType="1"/>
                </p:cNvCxnSpPr>
                <p:nvPr/>
              </p:nvCxnSpPr>
              <p:spPr bwMode="auto">
                <a:xfrm flipH="1">
                  <a:off x="1828801" y="2138421"/>
                  <a:ext cx="771523" cy="269023"/>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6" name="Straight Arrow Connector 35"/>
                <p:cNvCxnSpPr>
                  <a:cxnSpLocks noChangeShapeType="1"/>
                </p:cNvCxnSpPr>
                <p:nvPr/>
              </p:nvCxnSpPr>
              <p:spPr bwMode="auto">
                <a:xfrm flipH="1">
                  <a:off x="3157536" y="3102980"/>
                  <a:ext cx="771523" cy="192912"/>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7" name="Straight Arrow Connector 36"/>
                <p:cNvCxnSpPr>
                  <a:cxnSpLocks noChangeShapeType="1"/>
                </p:cNvCxnSpPr>
                <p:nvPr/>
              </p:nvCxnSpPr>
              <p:spPr bwMode="auto">
                <a:xfrm flipH="1">
                  <a:off x="1300161" y="2138421"/>
                  <a:ext cx="185738" cy="385824"/>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8" name="Straight Arrow Connector 37"/>
                <p:cNvCxnSpPr>
                  <a:cxnSpLocks noChangeShapeType="1"/>
                </p:cNvCxnSpPr>
                <p:nvPr/>
              </p:nvCxnSpPr>
              <p:spPr bwMode="auto">
                <a:xfrm flipH="1" flipV="1">
                  <a:off x="557211" y="3488803"/>
                  <a:ext cx="214310" cy="578735"/>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grpSp>
        </p:grpSp>
        <p:cxnSp>
          <p:nvCxnSpPr>
            <p:cNvPr id="41" name="Curved Connector 40"/>
            <p:cNvCxnSpPr/>
            <p:nvPr/>
          </p:nvCxnSpPr>
          <p:spPr>
            <a:xfrm flipV="1">
              <a:off x="6324600" y="685800"/>
              <a:ext cx="1066800" cy="609600"/>
            </a:xfrm>
            <a:prstGeom prst="curvedConnector3">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442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3600" dirty="0">
                <a:ln>
                  <a:prstDash val="solid"/>
                </a:ln>
              </a:rPr>
              <a:t>Hall C Status</a:t>
            </a: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3"/>
          <a:stretch>
            <a:fillRect/>
          </a:stretch>
        </p:blipFill>
        <p:spPr>
          <a:xfrm>
            <a:off x="5376333" y="914400"/>
            <a:ext cx="3466942" cy="2592107"/>
          </a:xfrm>
          <a:prstGeom prst="rect">
            <a:avLst/>
          </a:prstGeom>
          <a:ln>
            <a:noFill/>
          </a:ln>
          <a:effectLst>
            <a:outerShdw blurRad="292100" dist="139700" dir="2700000" algn="tl" rotWithShape="0">
              <a:srgbClr val="333333">
                <a:alpha val="65000"/>
              </a:srgbClr>
            </a:outerShdw>
          </a:effectLst>
        </p:spPr>
      </p:pic>
      <p:sp>
        <p:nvSpPr>
          <p:cNvPr id="9" name="Content Placeholder 2"/>
          <p:cNvSpPr>
            <a:spLocks noGrp="1"/>
          </p:cNvSpPr>
          <p:nvPr>
            <p:ph idx="1"/>
          </p:nvPr>
        </p:nvSpPr>
        <p:spPr>
          <a:xfrm>
            <a:off x="152400" y="907560"/>
            <a:ext cx="4937994" cy="5417040"/>
          </a:xfrm>
        </p:spPr>
        <p:txBody>
          <a:bodyPr>
            <a:noAutofit/>
          </a:bodyPr>
          <a:lstStyle/>
          <a:p>
            <a:pPr>
              <a:spcBef>
                <a:spcPts val="600"/>
              </a:spcBef>
            </a:pPr>
            <a:r>
              <a:rPr lang="en-US" sz="1600" b="1" dirty="0" smtClean="0"/>
              <a:t>All Detector Construction is Complete</a:t>
            </a:r>
          </a:p>
          <a:p>
            <a:pPr marL="625475" lvl="1">
              <a:spcBef>
                <a:spcPts val="600"/>
              </a:spcBef>
            </a:pPr>
            <a:r>
              <a:rPr lang="en-US" sz="1600" dirty="0" smtClean="0"/>
              <a:t>“Rear” Detectors have been installed.</a:t>
            </a:r>
          </a:p>
          <a:p>
            <a:pPr marL="625475" lvl="1">
              <a:spcBef>
                <a:spcPts val="600"/>
              </a:spcBef>
              <a:spcAft>
                <a:spcPts val="600"/>
              </a:spcAft>
            </a:pPr>
            <a:r>
              <a:rPr lang="en-US" sz="1600" dirty="0" smtClean="0"/>
              <a:t>“Front” Detectors are in Experiment Staging Building.</a:t>
            </a:r>
          </a:p>
          <a:p>
            <a:pPr marL="625475" lvl="1">
              <a:spcBef>
                <a:spcPts val="600"/>
              </a:spcBef>
              <a:spcAft>
                <a:spcPts val="600"/>
              </a:spcAft>
            </a:pPr>
            <a:r>
              <a:rPr lang="en-US" sz="1600" dirty="0"/>
              <a:t>Remaining detector installations follow final magnet installation</a:t>
            </a:r>
            <a:r>
              <a:rPr lang="en-US" sz="1600" dirty="0" smtClean="0"/>
              <a:t>.</a:t>
            </a:r>
          </a:p>
          <a:p>
            <a:pPr marL="625475" lvl="1">
              <a:spcBef>
                <a:spcPts val="600"/>
              </a:spcBef>
              <a:spcAft>
                <a:spcPts val="600"/>
              </a:spcAft>
            </a:pPr>
            <a:r>
              <a:rPr lang="en-US" sz="1600" dirty="0"/>
              <a:t>Only the Noble-Gas Cerenkov construction </a:t>
            </a:r>
            <a:r>
              <a:rPr lang="en-US" sz="1600" dirty="0" smtClean="0"/>
              <a:t>is 12-GeV </a:t>
            </a:r>
            <a:r>
              <a:rPr lang="en-US" sz="1600" dirty="0"/>
              <a:t>scope. </a:t>
            </a:r>
            <a:r>
              <a:rPr lang="en-US" sz="1600" dirty="0">
                <a:solidFill>
                  <a:srgbClr val="008000"/>
                </a:solidFill>
              </a:rPr>
              <a:t>Other detector construction is primarily </a:t>
            </a:r>
            <a:r>
              <a:rPr lang="en-US" sz="1600" dirty="0" smtClean="0">
                <a:solidFill>
                  <a:srgbClr val="008000"/>
                </a:solidFill>
              </a:rPr>
              <a:t>contributed</a:t>
            </a:r>
            <a:r>
              <a:rPr lang="en-US" sz="1600" dirty="0">
                <a:solidFill>
                  <a:srgbClr val="008000"/>
                </a:solidFill>
              </a:rPr>
              <a:t> </a:t>
            </a:r>
            <a:r>
              <a:rPr lang="en-US" sz="1600" dirty="0" smtClean="0">
                <a:solidFill>
                  <a:srgbClr val="008000"/>
                </a:solidFill>
              </a:rPr>
              <a:t>(significant involvement of universities and outside institutions)</a:t>
            </a:r>
          </a:p>
          <a:p>
            <a:pPr>
              <a:spcBef>
                <a:spcPts val="600"/>
              </a:spcBef>
            </a:pPr>
            <a:r>
              <a:rPr lang="en-US" sz="1600" b="1" dirty="0" err="1" smtClean="0"/>
              <a:t>Beamline</a:t>
            </a:r>
            <a:r>
              <a:rPr lang="en-US" sz="1600" b="1" dirty="0" smtClean="0"/>
              <a:t> at 84%</a:t>
            </a:r>
          </a:p>
          <a:p>
            <a:pPr marL="625475" lvl="1">
              <a:spcBef>
                <a:spcPts val="600"/>
              </a:spcBef>
              <a:buFont typeface="Lucida Grande"/>
              <a:buChar char="-"/>
            </a:pPr>
            <a:r>
              <a:rPr lang="en-US" sz="1600" dirty="0" smtClean="0"/>
              <a:t>Upstream </a:t>
            </a:r>
            <a:r>
              <a:rPr lang="en-US" sz="1600" dirty="0" err="1" smtClean="0"/>
              <a:t>Beamline</a:t>
            </a:r>
            <a:r>
              <a:rPr lang="en-US" sz="1600" dirty="0" smtClean="0"/>
              <a:t>: Done: (Compton, </a:t>
            </a:r>
            <a:r>
              <a:rPr lang="en-US" sz="1600" dirty="0" err="1" smtClean="0"/>
              <a:t>Møller</a:t>
            </a:r>
            <a:r>
              <a:rPr lang="en-US" sz="1600" dirty="0" smtClean="0"/>
              <a:t>, Magnet-mapping) </a:t>
            </a:r>
          </a:p>
          <a:p>
            <a:pPr>
              <a:spcBef>
                <a:spcPts val="600"/>
              </a:spcBef>
            </a:pPr>
            <a:r>
              <a:rPr lang="en-US" sz="1600" b="1" dirty="0" smtClean="0"/>
              <a:t>Q1 and HB Magnets are Installed </a:t>
            </a:r>
          </a:p>
          <a:p>
            <a:pPr marL="625475" lvl="1">
              <a:spcBef>
                <a:spcPts val="600"/>
              </a:spcBef>
              <a:buFont typeface="Lucida Grande"/>
              <a:buChar char="-"/>
            </a:pPr>
            <a:r>
              <a:rPr lang="en-US" sz="1600" dirty="0" smtClean="0"/>
              <a:t>Q1: Accepted. HB: Testing</a:t>
            </a:r>
          </a:p>
          <a:p>
            <a:pPr>
              <a:spcBef>
                <a:spcPts val="600"/>
              </a:spcBef>
            </a:pPr>
            <a:r>
              <a:rPr lang="en-US" sz="1600" b="1" dirty="0" smtClean="0"/>
              <a:t>The Only </a:t>
            </a:r>
            <a:r>
              <a:rPr lang="en-US" sz="1600" b="1" dirty="0"/>
              <a:t>S</a:t>
            </a:r>
            <a:r>
              <a:rPr lang="en-US" sz="1600" b="1" dirty="0" smtClean="0"/>
              <a:t>ignificant </a:t>
            </a:r>
            <a:r>
              <a:rPr lang="en-US" sz="1600" b="1" dirty="0"/>
              <a:t>F</a:t>
            </a:r>
            <a:r>
              <a:rPr lang="en-US" sz="1600" b="1" dirty="0" smtClean="0"/>
              <a:t>abrications Remaining</a:t>
            </a:r>
            <a:r>
              <a:rPr lang="en-US" sz="1600" b="1" dirty="0"/>
              <a:t> </a:t>
            </a:r>
            <a:r>
              <a:rPr lang="en-US" sz="1600" b="1" dirty="0" smtClean="0"/>
              <a:t>are Q2, Dipole, Q3</a:t>
            </a:r>
          </a:p>
          <a:p>
            <a:pPr marL="625475" lvl="1">
              <a:spcBef>
                <a:spcPts val="600"/>
              </a:spcBef>
            </a:pPr>
            <a:r>
              <a:rPr lang="en-US" sz="1600" dirty="0" smtClean="0"/>
              <a:t>Arrivals: early 2016</a:t>
            </a:r>
          </a:p>
        </p:txBody>
      </p:sp>
      <p:pic>
        <p:nvPicPr>
          <p:cNvPr id="11" name="Picture 10"/>
          <p:cNvPicPr>
            <a:picLocks noChangeAspect="1"/>
          </p:cNvPicPr>
          <p:nvPr/>
        </p:nvPicPr>
        <p:blipFill>
          <a:blip r:embed="rId4"/>
          <a:stretch>
            <a:fillRect/>
          </a:stretch>
        </p:blipFill>
        <p:spPr>
          <a:xfrm>
            <a:off x="6100075" y="3657600"/>
            <a:ext cx="2743200" cy="275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8444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56053</TotalTime>
  <Words>2232</Words>
  <Application>Microsoft Office PowerPoint</Application>
  <PresentationFormat>On-screen Show (4:3)</PresentationFormat>
  <Paragraphs>498</Paragraphs>
  <Slides>34</Slides>
  <Notes>12</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1_JLabPowerpointMain</vt:lpstr>
      <vt:lpstr>3_JLabPowerpointMain</vt:lpstr>
      <vt:lpstr>PowerPoint Presentation</vt:lpstr>
      <vt:lpstr>Outline</vt:lpstr>
      <vt:lpstr>PowerPoint Presentation</vt:lpstr>
      <vt:lpstr>12 GeV Upgrade Project</vt:lpstr>
      <vt:lpstr>Hall D: 100% Complete</vt:lpstr>
      <vt:lpstr>Hall B Status</vt:lpstr>
      <vt:lpstr>CLAS12 Beyond the Baseline:  User Contributions </vt:lpstr>
      <vt:lpstr>PowerPoint Presentation</vt:lpstr>
      <vt:lpstr>Hall C Status</vt:lpstr>
      <vt:lpstr>CEBAF Commissioning</vt:lpstr>
      <vt:lpstr>Power Outage Event </vt:lpstr>
      <vt:lpstr>PowerPoint Presentation</vt:lpstr>
      <vt:lpstr>Heavy Photon Search</vt:lpstr>
      <vt:lpstr>2015 Summer Shutdown</vt:lpstr>
      <vt:lpstr>PowerPoint Presentation</vt:lpstr>
      <vt:lpstr>Hall A Projected Experiment Schedule</vt:lpstr>
      <vt:lpstr>Hall B Schedule</vt:lpstr>
      <vt:lpstr>PAC43 Results</vt:lpstr>
      <vt:lpstr>PowerPoint Presentation</vt:lpstr>
      <vt:lpstr>12 GeV Approved Experiments by PAC Days </vt:lpstr>
      <vt:lpstr>PAC44</vt:lpstr>
      <vt:lpstr>FY2016 Budget </vt:lpstr>
      <vt:lpstr>2015 NSAC Long Range Plan</vt:lpstr>
      <vt:lpstr>JLEIC: EIC at Jefferson Lab </vt:lpstr>
      <vt:lpstr>PowerPoint Presentation</vt:lpstr>
      <vt:lpstr>PowerPoint Presentation</vt:lpstr>
      <vt:lpstr> EIC Timeline</vt:lpstr>
      <vt:lpstr>EIC Developments</vt:lpstr>
      <vt:lpstr>Summary</vt:lpstr>
      <vt:lpstr>JLab: A Laboratory for Nuclear Science</vt:lpstr>
      <vt:lpstr>NSAC 2015 LRP</vt:lpstr>
      <vt:lpstr>NSAC 2015 LRP</vt:lpstr>
      <vt:lpstr>NSAC 2015 LRP</vt:lpstr>
      <vt:lpstr>NSAC 2015 LRP</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McKeown</dc:creator>
  <cp:lastModifiedBy>Robert McKeown</cp:lastModifiedBy>
  <cp:revision>81</cp:revision>
  <dcterms:created xsi:type="dcterms:W3CDTF">2015-04-10T12:26:13Z</dcterms:created>
  <dcterms:modified xsi:type="dcterms:W3CDTF">2015-12-06T14:54:52Z</dcterms:modified>
</cp:coreProperties>
</file>