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70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46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0785-C4AA-4F50-89F2-37A9A0544639}" type="datetimeFigureOut">
              <a:rPr lang="en-US" smtClean="0"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4796-49DE-4A81-8B1B-24502C43CA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0785-C4AA-4F50-89F2-37A9A0544639}" type="datetimeFigureOut">
              <a:rPr lang="en-US" smtClean="0"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4796-49DE-4A81-8B1B-24502C43CA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0785-C4AA-4F50-89F2-37A9A0544639}" type="datetimeFigureOut">
              <a:rPr lang="en-US" smtClean="0"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4796-49DE-4A81-8B1B-24502C43CA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0785-C4AA-4F50-89F2-37A9A0544639}" type="datetimeFigureOut">
              <a:rPr lang="en-US" smtClean="0"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4796-49DE-4A81-8B1B-24502C43CA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0785-C4AA-4F50-89F2-37A9A0544639}" type="datetimeFigureOut">
              <a:rPr lang="en-US" smtClean="0"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4796-49DE-4A81-8B1B-24502C43CA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0785-C4AA-4F50-89F2-37A9A0544639}" type="datetimeFigureOut">
              <a:rPr lang="en-US" smtClean="0"/>
              <a:t>12/7/15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4796-49DE-4A81-8B1B-24502C43CA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0785-C4AA-4F50-89F2-37A9A0544639}" type="datetimeFigureOut">
              <a:rPr lang="en-US" smtClean="0"/>
              <a:t>12/7/15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4796-49DE-4A81-8B1B-24502C43CA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0785-C4AA-4F50-89F2-37A9A0544639}" type="datetimeFigureOut">
              <a:rPr lang="en-US" smtClean="0"/>
              <a:t>12/7/15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4796-49DE-4A81-8B1B-24502C43CA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0785-C4AA-4F50-89F2-37A9A0544639}" type="datetimeFigureOut">
              <a:rPr lang="en-US" smtClean="0"/>
              <a:t>12/7/15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4796-49DE-4A81-8B1B-24502C43CA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0785-C4AA-4F50-89F2-37A9A0544639}" type="datetimeFigureOut">
              <a:rPr lang="en-US" smtClean="0"/>
              <a:t>12/7/15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4796-49DE-4A81-8B1B-24502C43CA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0785-C4AA-4F50-89F2-37A9A0544639}" type="datetimeFigureOut">
              <a:rPr lang="en-US" smtClean="0"/>
              <a:t>12/7/15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4796-49DE-4A81-8B1B-24502C43CA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70785-C4AA-4F50-89F2-37A9A0544639}" type="datetimeFigureOut">
              <a:rPr lang="en-US" smtClean="0"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44796-49DE-4A81-8B1B-24502C43CA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9775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dirty="0"/>
              <a:t>E</a:t>
            </a:r>
            <a:r>
              <a:rPr lang="en-US" sz="3600" b="1" dirty="0" smtClean="0"/>
              <a:t>12</a:t>
            </a:r>
            <a:r>
              <a:rPr lang="en-US" sz="3600" b="1" dirty="0" smtClean="0"/>
              <a:t>–14–009: Ratio of the electric form factor in the mirror nuclei </a:t>
            </a:r>
            <a:r>
              <a:rPr lang="en-US" sz="3600" b="1" baseline="30000" dirty="0" smtClean="0"/>
              <a:t>3</a:t>
            </a:r>
            <a:r>
              <a:rPr lang="en-US" sz="3600" b="1" dirty="0" smtClean="0"/>
              <a:t>He and </a:t>
            </a:r>
            <a:r>
              <a:rPr lang="en-US" sz="3600" b="1" baseline="30000" dirty="0" smtClean="0"/>
              <a:t>3</a:t>
            </a:r>
            <a:r>
              <a:rPr lang="en-US" sz="3600" b="1" dirty="0" smtClean="0"/>
              <a:t>H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3886200"/>
            <a:ext cx="8991600" cy="1752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Luke </a:t>
            </a:r>
            <a:r>
              <a:rPr lang="en-US" sz="2400" dirty="0" smtClean="0">
                <a:solidFill>
                  <a:schemeClr val="tx1"/>
                </a:solidFill>
              </a:rPr>
              <a:t>Myers, </a:t>
            </a:r>
            <a:r>
              <a:rPr lang="en-US" sz="2400" dirty="0" smtClean="0">
                <a:solidFill>
                  <a:schemeClr val="tx1"/>
                </a:solidFill>
              </a:rPr>
              <a:t>John Arrington, and Doug </a:t>
            </a:r>
            <a:r>
              <a:rPr lang="en-US" sz="2400" dirty="0" smtClean="0">
                <a:solidFill>
                  <a:schemeClr val="tx1"/>
                </a:solidFill>
              </a:rPr>
              <a:t>Higinbotham Spokespersons</a:t>
            </a:r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title_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64464"/>
          </a:xfrm>
          <a:prstGeom prst="rect">
            <a:avLst/>
          </a:prstGeom>
        </p:spPr>
      </p:pic>
      <p:pic>
        <p:nvPicPr>
          <p:cNvPr id="5" name="Picture 4" descr="title_bott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28944"/>
            <a:ext cx="9144000" cy="82905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Motivation</a:t>
            </a:r>
            <a:endParaRPr lang="en-US" sz="4000" dirty="0"/>
          </a:p>
        </p:txBody>
      </p:sp>
      <p:pic>
        <p:nvPicPr>
          <p:cNvPr id="3" name="Picture 2" descr="inside_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85800"/>
            <a:ext cx="9144000" cy="85344"/>
          </a:xfrm>
          <a:prstGeom prst="rect">
            <a:avLst/>
          </a:prstGeom>
        </p:spPr>
      </p:pic>
      <p:pic>
        <p:nvPicPr>
          <p:cNvPr id="4" name="Picture 3" descr="inside_bott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55664"/>
            <a:ext cx="9144000" cy="4023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3400" y="12954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One-time</a:t>
            </a:r>
            <a:r>
              <a:rPr lang="en-US" sz="2400" dirty="0" smtClean="0"/>
              <a:t> opportunity for 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H at </a:t>
            </a:r>
            <a:r>
              <a:rPr lang="en-US" sz="2400" dirty="0" err="1" smtClean="0"/>
              <a:t>JLab</a:t>
            </a:r>
            <a:endParaRPr lang="en-US" sz="2400" dirty="0" smtClean="0"/>
          </a:p>
          <a:p>
            <a:r>
              <a:rPr lang="en-US" sz="2400" dirty="0" smtClean="0"/>
              <a:t>Precise theoretical calculations of &lt;</a:t>
            </a:r>
            <a:r>
              <a:rPr lang="en-US" sz="2400" i="1" dirty="0" smtClean="0"/>
              <a:t>r</a:t>
            </a:r>
            <a:r>
              <a:rPr lang="en-US" sz="2400" baseline="30000" dirty="0" smtClean="0"/>
              <a:t>2</a:t>
            </a:r>
            <a:r>
              <a:rPr lang="en-US" sz="2400" i="1" baseline="-25000" dirty="0" smtClean="0"/>
              <a:t>rms</a:t>
            </a:r>
            <a:r>
              <a:rPr lang="en-US" sz="2400" dirty="0" smtClean="0"/>
              <a:t>&gt;</a:t>
            </a:r>
            <a:r>
              <a:rPr lang="en-US" sz="2400" baseline="-25000" dirty="0" smtClean="0"/>
              <a:t>3H</a:t>
            </a:r>
            <a:r>
              <a:rPr lang="en-US" sz="2400" dirty="0" smtClean="0"/>
              <a:t>, &lt;</a:t>
            </a:r>
            <a:r>
              <a:rPr lang="en-US" sz="2400" i="1" dirty="0" smtClean="0"/>
              <a:t>r</a:t>
            </a:r>
            <a:r>
              <a:rPr lang="en-US" sz="2400" baseline="30000" dirty="0" smtClean="0"/>
              <a:t>2</a:t>
            </a:r>
            <a:r>
              <a:rPr lang="en-US" sz="2400" i="1" baseline="-25000" dirty="0" smtClean="0"/>
              <a:t>rms</a:t>
            </a:r>
            <a:r>
              <a:rPr lang="en-US" sz="2400" dirty="0" smtClean="0"/>
              <a:t>&gt;</a:t>
            </a:r>
            <a:r>
              <a:rPr lang="en-US" sz="2400" baseline="-25000" dirty="0" smtClean="0"/>
              <a:t>3He</a:t>
            </a:r>
            <a:endParaRPr lang="en-US" sz="2400" dirty="0" smtClean="0"/>
          </a:p>
          <a:p>
            <a:r>
              <a:rPr lang="en-US" sz="2400" dirty="0" smtClean="0"/>
              <a:t>Experimental results:  large uncertainties, discrepancies</a:t>
            </a:r>
            <a:endParaRPr lang="en-US" sz="2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800352" y="2956560"/>
          <a:ext cx="5362448" cy="2743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8448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&lt;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baseline="30000" dirty="0" smtClean="0"/>
                        <a:t>2</a:t>
                      </a:r>
                      <a:r>
                        <a:rPr lang="en-US" sz="2400" i="1" baseline="-25000" dirty="0" smtClean="0"/>
                        <a:t>rms</a:t>
                      </a:r>
                      <a:r>
                        <a:rPr lang="en-US" sz="2400" dirty="0" smtClean="0"/>
                        <a:t>&gt;</a:t>
                      </a:r>
                      <a:r>
                        <a:rPr lang="en-US" sz="2400" baseline="-25000" dirty="0" smtClean="0"/>
                        <a:t>3H</a:t>
                      </a:r>
                      <a:endParaRPr lang="en-US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&lt;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baseline="30000" dirty="0" smtClean="0"/>
                        <a:t>2</a:t>
                      </a:r>
                      <a:r>
                        <a:rPr lang="en-US" sz="2400" i="1" baseline="-25000" dirty="0" smtClean="0"/>
                        <a:t>rms</a:t>
                      </a:r>
                      <a:r>
                        <a:rPr lang="en-US" sz="2400" dirty="0" smtClean="0"/>
                        <a:t>&gt;</a:t>
                      </a:r>
                      <a:r>
                        <a:rPr lang="en-US" sz="2400" baseline="-25000" dirty="0" smtClean="0"/>
                        <a:t>3He</a:t>
                      </a:r>
                      <a:endParaRPr lang="en-US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GFMC</a:t>
                      </a:r>
                      <a:endParaRPr lang="en-US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1.77(1)</a:t>
                      </a:r>
                      <a:endParaRPr lang="en-US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1.97(1)</a:t>
                      </a:r>
                      <a:endParaRPr lang="en-US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ym typeface="Symbol"/>
                        </a:rPr>
                        <a:t></a:t>
                      </a:r>
                      <a:r>
                        <a:rPr lang="en-US" sz="2400" dirty="0" smtClean="0"/>
                        <a:t>EFT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1.756(6)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1.962(4)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SACLAY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1.76(9)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1.96(3)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BATES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1.68(3)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1.97(3)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Atomic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 --------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1.959(4)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Expected Results</a:t>
            </a:r>
            <a:endParaRPr lang="en-US" sz="4000" dirty="0"/>
          </a:p>
        </p:txBody>
      </p:sp>
      <p:pic>
        <p:nvPicPr>
          <p:cNvPr id="3" name="Picture 2" descr="inside_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85800"/>
            <a:ext cx="9144000" cy="85344"/>
          </a:xfrm>
          <a:prstGeom prst="rect">
            <a:avLst/>
          </a:prstGeom>
        </p:spPr>
      </p:pic>
      <p:pic>
        <p:nvPicPr>
          <p:cNvPr id="4" name="Picture 3" descr="inside_bott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55664"/>
            <a:ext cx="9144000" cy="402336"/>
          </a:xfrm>
          <a:prstGeom prst="rect">
            <a:avLst/>
          </a:prstGeom>
        </p:spPr>
      </p:pic>
      <p:pic>
        <p:nvPicPr>
          <p:cNvPr id="8" name="Picture 7" descr="TRM_results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7300" y="1171575"/>
            <a:ext cx="6629400" cy="45148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Expected Results</a:t>
            </a:r>
            <a:endParaRPr lang="en-US" sz="4000" dirty="0"/>
          </a:p>
        </p:txBody>
      </p:sp>
      <p:pic>
        <p:nvPicPr>
          <p:cNvPr id="3" name="Picture 2" descr="inside_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85800"/>
            <a:ext cx="9144000" cy="85344"/>
          </a:xfrm>
          <a:prstGeom prst="rect">
            <a:avLst/>
          </a:prstGeom>
        </p:spPr>
      </p:pic>
      <p:pic>
        <p:nvPicPr>
          <p:cNvPr id="4" name="Picture 3" descr="inside_bott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55664"/>
            <a:ext cx="9144000" cy="402336"/>
          </a:xfrm>
          <a:prstGeom prst="rect">
            <a:avLst/>
          </a:prstGeom>
        </p:spPr>
      </p:pic>
      <p:pic>
        <p:nvPicPr>
          <p:cNvPr id="6" name="Picture 5" descr="TRM_results_backup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7300" y="1171575"/>
            <a:ext cx="6629400" cy="45148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Experimental Setup</a:t>
            </a:r>
            <a:endParaRPr lang="en-US" sz="4000" dirty="0"/>
          </a:p>
        </p:txBody>
      </p:sp>
      <p:pic>
        <p:nvPicPr>
          <p:cNvPr id="3" name="Picture 2" descr="inside_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85800"/>
            <a:ext cx="9144000" cy="85344"/>
          </a:xfrm>
          <a:prstGeom prst="rect">
            <a:avLst/>
          </a:prstGeom>
        </p:spPr>
      </p:pic>
      <p:pic>
        <p:nvPicPr>
          <p:cNvPr id="4" name="Picture 3" descr="inside_bott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55664"/>
            <a:ext cx="9144000" cy="402336"/>
          </a:xfrm>
          <a:prstGeom prst="rect">
            <a:avLst/>
          </a:prstGeom>
        </p:spPr>
      </p:pic>
      <p:pic>
        <p:nvPicPr>
          <p:cNvPr id="7" name="Picture 6" descr="setup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7714" y="1219200"/>
            <a:ext cx="6708572" cy="209142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95400" y="3962400"/>
            <a:ext cx="6477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n-US" sz="2400" dirty="0" smtClean="0"/>
              <a:t>Hall A, as in MARATHON (E12-10-103) and x&gt;1   (E12-11-112)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n-US" sz="2400" dirty="0" smtClean="0"/>
              <a:t>Beam:  1.1 </a:t>
            </a:r>
            <a:r>
              <a:rPr lang="en-US" sz="2400" dirty="0" err="1" smtClean="0"/>
              <a:t>GeV</a:t>
            </a:r>
            <a:r>
              <a:rPr lang="en-US" sz="2400" dirty="0" smtClean="0"/>
              <a:t> @ 5 </a:t>
            </a:r>
            <a:r>
              <a:rPr lang="en-US" sz="2400" dirty="0" smtClean="0">
                <a:sym typeface="Symbol"/>
              </a:rPr>
              <a:t></a:t>
            </a:r>
            <a:r>
              <a:rPr lang="en-US" sz="2400" dirty="0" smtClean="0"/>
              <a:t>A </a:t>
            </a:r>
            <a:r>
              <a:rPr lang="en-US" sz="2400" b="1" dirty="0" smtClean="0"/>
              <a:t>for 1.5 days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n-US" sz="2400" dirty="0" smtClean="0"/>
              <a:t>Special collimator plate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Kinematics with LHRS</a:t>
            </a:r>
            <a:endParaRPr lang="en-US" sz="4000" dirty="0"/>
          </a:p>
        </p:txBody>
      </p:sp>
      <p:pic>
        <p:nvPicPr>
          <p:cNvPr id="3" name="Picture 2" descr="inside_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85800"/>
            <a:ext cx="9144000" cy="85344"/>
          </a:xfrm>
          <a:prstGeom prst="rect">
            <a:avLst/>
          </a:prstGeom>
        </p:spPr>
      </p:pic>
      <p:pic>
        <p:nvPicPr>
          <p:cNvPr id="4" name="Picture 3" descr="inside_bott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55664"/>
            <a:ext cx="9144000" cy="4023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" y="3581400"/>
            <a:ext cx="7696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Only </a:t>
            </a:r>
            <a:r>
              <a:rPr lang="en-US" sz="2400" b="1" dirty="0" smtClean="0">
                <a:solidFill>
                  <a:srgbClr val="FF0000"/>
                </a:solidFill>
              </a:rPr>
              <a:t>one</a:t>
            </a:r>
            <a:r>
              <a:rPr lang="en-US" sz="2400" dirty="0" smtClean="0"/>
              <a:t> momentum setting</a:t>
            </a:r>
          </a:p>
          <a:p>
            <a:pPr marL="800100" lvl="1" indent="-342900">
              <a:buFont typeface="Calibri" pitchFamily="34" charset="0"/>
              <a:buChar char="–"/>
            </a:pPr>
            <a:r>
              <a:rPr lang="en-US" sz="2400" dirty="0" smtClean="0"/>
              <a:t>Works for 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H, 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He as well as 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H, 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H, </a:t>
            </a:r>
            <a:r>
              <a:rPr lang="en-US" sz="2400" baseline="30000" dirty="0" smtClean="0"/>
              <a:t>12</a:t>
            </a:r>
            <a:r>
              <a:rPr lang="en-US" sz="2400" dirty="0" smtClean="0"/>
              <a:t>C</a:t>
            </a:r>
          </a:p>
          <a:p>
            <a:pPr marL="800100" lvl="1" indent="-342900">
              <a:buFont typeface="Calibri" pitchFamily="34" charset="0"/>
              <a:buChar char="–"/>
            </a:pPr>
            <a:r>
              <a:rPr lang="en-US" sz="2400" baseline="30000" dirty="0" smtClean="0"/>
              <a:t>12</a:t>
            </a:r>
            <a:r>
              <a:rPr lang="en-US" sz="2400" dirty="0" smtClean="0"/>
              <a:t>C data for </a:t>
            </a:r>
            <a:r>
              <a:rPr lang="en-US" sz="2400" dirty="0" err="1" smtClean="0"/>
              <a:t>systematics</a:t>
            </a:r>
            <a:r>
              <a:rPr lang="en-US" sz="2400" dirty="0" smtClean="0"/>
              <a:t> cross check</a:t>
            </a:r>
          </a:p>
          <a:p>
            <a:pPr marL="800100" lvl="1" indent="-342900">
              <a:buFont typeface="Calibri" pitchFamily="34" charset="0"/>
              <a:buChar char="–"/>
            </a:pPr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Count rates are HUGE!</a:t>
            </a:r>
          </a:p>
          <a:p>
            <a:pPr marL="800100" lvl="1" indent="-342900">
              <a:buFont typeface="Calibri" pitchFamily="34" charset="0"/>
              <a:buChar char="–"/>
            </a:pPr>
            <a:r>
              <a:rPr lang="en-US" sz="2400" dirty="0" err="1" smtClean="0"/>
              <a:t>I</a:t>
            </a:r>
            <a:r>
              <a:rPr lang="en-US" sz="2400" baseline="-25000" dirty="0" err="1" smtClean="0"/>
              <a:t>beam</a:t>
            </a:r>
            <a:r>
              <a:rPr lang="en-US" sz="2400" dirty="0" smtClean="0"/>
              <a:t> ~ 5 </a:t>
            </a:r>
            <a:r>
              <a:rPr lang="en-US" sz="2400" dirty="0">
                <a:sym typeface="Symbol"/>
              </a:rPr>
              <a:t></a:t>
            </a:r>
            <a:r>
              <a:rPr lang="en-US" sz="2400" dirty="0" smtClean="0"/>
              <a:t>A</a:t>
            </a:r>
          </a:p>
          <a:p>
            <a:pPr marL="800100" lvl="1" indent="-342900">
              <a:buFont typeface="Calibri" pitchFamily="34" charset="0"/>
              <a:buChar char="–"/>
            </a:pPr>
            <a:r>
              <a:rPr lang="en-US" sz="2400" dirty="0" smtClean="0"/>
              <a:t>Even with losses, 10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 counts/bin/hr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90600" y="1397000"/>
          <a:ext cx="7315200" cy="1828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3000"/>
                <a:gridCol w="1143000"/>
                <a:gridCol w="2103120"/>
                <a:gridCol w="1463040"/>
                <a:gridCol w="14630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400" i="1" dirty="0" smtClean="0">
                          <a:latin typeface="Times New Roman"/>
                          <a:cs typeface="Times New Roman"/>
                        </a:rPr>
                        <a:t>θ</a:t>
                      </a:r>
                      <a:r>
                        <a:rPr lang="en-US" sz="2400" baseline="-25000" dirty="0" smtClean="0"/>
                        <a:t>HRS</a:t>
                      </a:r>
                      <a:endParaRPr lang="en-US" sz="2400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 smtClean="0"/>
                        <a:t>p</a:t>
                      </a:r>
                      <a:r>
                        <a:rPr lang="en-US" sz="2400" baseline="-25000" dirty="0" err="1" smtClean="0"/>
                        <a:t>HRS</a:t>
                      </a:r>
                      <a:endParaRPr lang="en-US" sz="2400" baseline="-25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latin typeface="Cambria" pitchFamily="18" charset="0"/>
                        </a:rPr>
                        <a:t>Q</a:t>
                      </a:r>
                      <a:r>
                        <a:rPr lang="en-US" sz="2400" baseline="30000" dirty="0" smtClean="0"/>
                        <a:t>2</a:t>
                      </a:r>
                      <a:endParaRPr lang="en-US" sz="2400" baseline="30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30000" dirty="0" smtClean="0"/>
                        <a:t>3</a:t>
                      </a:r>
                      <a:r>
                        <a:rPr lang="en-US" sz="2400" dirty="0" smtClean="0"/>
                        <a:t>H Rate</a:t>
                      </a:r>
                      <a:endParaRPr lang="en-US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30000" dirty="0" smtClean="0"/>
                        <a:t>3</a:t>
                      </a:r>
                      <a:r>
                        <a:rPr lang="en-US" sz="2400" dirty="0" smtClean="0"/>
                        <a:t>He Rate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[deg]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[</a:t>
                      </a:r>
                      <a:r>
                        <a:rPr lang="en-US" sz="2400" dirty="0" err="1" smtClean="0"/>
                        <a:t>GeV</a:t>
                      </a:r>
                      <a:r>
                        <a:rPr lang="en-US" sz="2400" dirty="0" smtClean="0"/>
                        <a:t>/c]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[GeV</a:t>
                      </a:r>
                      <a:r>
                        <a:rPr lang="en-US" sz="2400" baseline="30000" dirty="0" smtClean="0"/>
                        <a:t>2</a:t>
                      </a:r>
                      <a:r>
                        <a:rPr lang="en-US" sz="2400" dirty="0" smtClean="0"/>
                        <a:t>]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[Hz/bin]</a:t>
                      </a:r>
                      <a:endParaRPr lang="en-US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[Hz/bin]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12.5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1.07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0.049-0.065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210</a:t>
                      </a:r>
                      <a:endParaRPr lang="en-US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510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15.0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1.07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0.072-0.091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60</a:t>
                      </a:r>
                      <a:endParaRPr lang="en-US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125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Collimator Plate</a:t>
            </a:r>
            <a:endParaRPr lang="en-US" sz="4000" dirty="0"/>
          </a:p>
        </p:txBody>
      </p:sp>
      <p:pic>
        <p:nvPicPr>
          <p:cNvPr id="3" name="Picture 2" descr="inside_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85800"/>
            <a:ext cx="9144000" cy="85344"/>
          </a:xfrm>
          <a:prstGeom prst="rect">
            <a:avLst/>
          </a:prstGeom>
        </p:spPr>
      </p:pic>
      <p:pic>
        <p:nvPicPr>
          <p:cNvPr id="4" name="Picture 3" descr="inside_bott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55664"/>
            <a:ext cx="9144000" cy="402336"/>
          </a:xfrm>
          <a:prstGeom prst="rect">
            <a:avLst/>
          </a:prstGeom>
        </p:spPr>
      </p:pic>
      <p:pic>
        <p:nvPicPr>
          <p:cNvPr id="9" name="Picture 8" descr="sieve_design2b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9142" y="1131857"/>
            <a:ext cx="6605715" cy="459428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Beamtime</a:t>
            </a:r>
            <a:r>
              <a:rPr lang="en-US" sz="4000" dirty="0" smtClean="0"/>
              <a:t> Request</a:t>
            </a:r>
            <a:endParaRPr lang="en-US" sz="4000" dirty="0"/>
          </a:p>
        </p:txBody>
      </p:sp>
      <p:pic>
        <p:nvPicPr>
          <p:cNvPr id="3" name="Picture 2" descr="inside_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85800"/>
            <a:ext cx="9144000" cy="85344"/>
          </a:xfrm>
          <a:prstGeom prst="rect">
            <a:avLst/>
          </a:prstGeom>
        </p:spPr>
      </p:pic>
      <p:pic>
        <p:nvPicPr>
          <p:cNvPr id="4" name="Picture 3" descr="inside_bott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55664"/>
            <a:ext cx="9144000" cy="402336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81000" y="990600"/>
          <a:ext cx="8229600" cy="502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00800"/>
                <a:gridCol w="1828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Description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Time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Accelerator scaling to 1.1 </a:t>
                      </a:r>
                      <a:r>
                        <a:rPr lang="en-US" sz="2400" dirty="0" err="1" smtClean="0"/>
                        <a:t>GeV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4 hr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BCM calibration and luminosity scans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 hr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Optics and acceptance studies with collimator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4 hr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Production running at 12.5</a:t>
                      </a:r>
                      <a:r>
                        <a:rPr lang="en-US" sz="2400" baseline="30000" dirty="0" smtClean="0"/>
                        <a:t>o </a:t>
                      </a:r>
                      <a:r>
                        <a:rPr lang="en-US" sz="2400" baseline="0" dirty="0" smtClean="0"/>
                        <a:t>(1.5 hrs/target)</a:t>
                      </a:r>
                      <a:endParaRPr lang="en-US" sz="2400" baseline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9 hr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Target changes at 12.5</a:t>
                      </a:r>
                      <a:r>
                        <a:rPr lang="en-US" sz="2400" baseline="30000" dirty="0" smtClean="0"/>
                        <a:t>o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 hr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Move spectrometer</a:t>
                      </a:r>
                      <a:r>
                        <a:rPr lang="en-US" sz="2400" baseline="0" dirty="0" smtClean="0"/>
                        <a:t> from 12.5</a:t>
                      </a:r>
                      <a:r>
                        <a:rPr lang="en-US" sz="2400" baseline="30000" dirty="0" smtClean="0"/>
                        <a:t>o</a:t>
                      </a:r>
                      <a:r>
                        <a:rPr lang="en-US" sz="2400" baseline="0" dirty="0" smtClean="0"/>
                        <a:t> to 15.0</a:t>
                      </a:r>
                      <a:r>
                        <a:rPr lang="en-US" sz="2400" baseline="30000" dirty="0" smtClean="0"/>
                        <a:t>o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</a:t>
                      </a:r>
                      <a:r>
                        <a:rPr lang="en-US" sz="2400" baseline="0" dirty="0" smtClean="0"/>
                        <a:t> hr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Optics and acceptance studies with collimator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4 hr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Production running at 15.0</a:t>
                      </a:r>
                      <a:r>
                        <a:rPr lang="en-US" sz="2400" baseline="30000" dirty="0" smtClean="0"/>
                        <a:t>o</a:t>
                      </a:r>
                      <a:r>
                        <a:rPr lang="en-US" sz="2400" dirty="0" smtClean="0"/>
                        <a:t> (1.5 hrs/target)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9 hr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Target changes at 15.0</a:t>
                      </a:r>
                      <a:r>
                        <a:rPr lang="en-US" sz="2400" baseline="30000" dirty="0" smtClean="0"/>
                        <a:t>o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 hr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Total Beam Time Request</a:t>
                      </a:r>
                      <a:endParaRPr lang="en-US" sz="2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1.5 PAC Days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Conclusions</a:t>
            </a:r>
            <a:endParaRPr lang="en-US" sz="4000" dirty="0"/>
          </a:p>
        </p:txBody>
      </p:sp>
      <p:pic>
        <p:nvPicPr>
          <p:cNvPr id="3" name="Picture 2" descr="inside_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85800"/>
            <a:ext cx="9144000" cy="85344"/>
          </a:xfrm>
          <a:prstGeom prst="rect">
            <a:avLst/>
          </a:prstGeom>
        </p:spPr>
      </p:pic>
      <p:pic>
        <p:nvPicPr>
          <p:cNvPr id="4" name="Picture 3" descr="inside_bott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55664"/>
            <a:ext cx="9144000" cy="4023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0600" y="1841480"/>
            <a:ext cx="7391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Symbol"/>
              </a:rPr>
              <a:t>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smtClean="0"/>
              <a:t>Currently,  &lt;</a:t>
            </a:r>
            <a:r>
              <a:rPr lang="en-US" sz="2400" i="1" dirty="0" smtClean="0"/>
              <a:t>r</a:t>
            </a:r>
            <a:r>
              <a:rPr lang="en-US" sz="2400" baseline="30000" dirty="0" smtClean="0"/>
              <a:t>2</a:t>
            </a:r>
            <a:r>
              <a:rPr lang="en-US" sz="2400" i="1" baseline="-25000" dirty="0" smtClean="0"/>
              <a:t>rms</a:t>
            </a:r>
            <a:r>
              <a:rPr lang="en-US" sz="2400" dirty="0" smtClean="0"/>
              <a:t>&gt;</a:t>
            </a:r>
            <a:r>
              <a:rPr lang="en-US" sz="2400" baseline="-25000" dirty="0" smtClean="0"/>
              <a:t>3He</a:t>
            </a:r>
            <a:r>
              <a:rPr lang="en-US" sz="2400" dirty="0" smtClean="0"/>
              <a:t> – &lt;</a:t>
            </a:r>
            <a:r>
              <a:rPr lang="en-US" sz="2400" i="1" dirty="0" smtClean="0"/>
              <a:t>r</a:t>
            </a:r>
            <a:r>
              <a:rPr lang="en-US" sz="2400" baseline="30000" dirty="0" smtClean="0"/>
              <a:t>2</a:t>
            </a:r>
            <a:r>
              <a:rPr lang="en-US" sz="2400" i="1" baseline="-25000" dirty="0" smtClean="0"/>
              <a:t>rms</a:t>
            </a:r>
            <a:r>
              <a:rPr lang="en-US" sz="2400" dirty="0" smtClean="0"/>
              <a:t>&gt;</a:t>
            </a:r>
            <a:r>
              <a:rPr lang="en-US" sz="2400" baseline="-25000" dirty="0" smtClean="0"/>
              <a:t>3H</a:t>
            </a:r>
            <a:r>
              <a:rPr lang="en-US" sz="2400" dirty="0" smtClean="0"/>
              <a:t> = (0.20 </a:t>
            </a:r>
            <a:r>
              <a:rPr lang="en-US" sz="2400" dirty="0" smtClean="0">
                <a:sym typeface="Symbol"/>
              </a:rPr>
              <a:t></a:t>
            </a:r>
            <a:r>
              <a:rPr lang="en-US" sz="2400" dirty="0" smtClean="0"/>
              <a:t> 0.10) fm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Symbol"/>
              </a:rPr>
              <a:t>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smtClean="0"/>
              <a:t>A 2% measurement of the form factor ratio</a:t>
            </a:r>
          </a:p>
          <a:p>
            <a:r>
              <a:rPr lang="en-US" sz="2400" dirty="0" smtClean="0"/>
              <a:t>   &lt;</a:t>
            </a:r>
            <a:r>
              <a:rPr lang="en-US" sz="2400" i="1" dirty="0" smtClean="0"/>
              <a:t>r</a:t>
            </a:r>
            <a:r>
              <a:rPr lang="en-US" sz="2400" baseline="30000" dirty="0" smtClean="0"/>
              <a:t>2</a:t>
            </a:r>
            <a:r>
              <a:rPr lang="en-US" sz="2400" i="1" baseline="-25000" dirty="0" smtClean="0"/>
              <a:t>rms</a:t>
            </a:r>
            <a:r>
              <a:rPr lang="en-US" sz="2400" dirty="0" smtClean="0"/>
              <a:t>&gt;</a:t>
            </a:r>
            <a:r>
              <a:rPr lang="en-US" sz="2400" baseline="-25000" dirty="0" smtClean="0"/>
              <a:t>3He</a:t>
            </a:r>
            <a:r>
              <a:rPr lang="en-US" sz="2400" dirty="0" smtClean="0"/>
              <a:t> – &lt;</a:t>
            </a:r>
            <a:r>
              <a:rPr lang="en-US" sz="2400" i="1" dirty="0" smtClean="0"/>
              <a:t>r</a:t>
            </a:r>
            <a:r>
              <a:rPr lang="en-US" sz="2400" baseline="30000" dirty="0" smtClean="0"/>
              <a:t>2</a:t>
            </a:r>
            <a:r>
              <a:rPr lang="en-US" sz="2400" i="1" baseline="-25000" dirty="0" smtClean="0"/>
              <a:t>rms</a:t>
            </a:r>
            <a:r>
              <a:rPr lang="en-US" sz="2400" dirty="0" smtClean="0"/>
              <a:t>&gt;</a:t>
            </a:r>
            <a:r>
              <a:rPr lang="en-US" sz="2400" baseline="-25000" dirty="0" smtClean="0"/>
              <a:t>3H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</a:t>
            </a:r>
            <a:r>
              <a:rPr lang="en-US" sz="2400" dirty="0" smtClean="0"/>
              <a:t> (0.20 </a:t>
            </a:r>
            <a:r>
              <a:rPr lang="en-US" sz="2400" dirty="0" smtClean="0">
                <a:sym typeface="Symbol"/>
              </a:rPr>
              <a:t></a:t>
            </a:r>
            <a:r>
              <a:rPr lang="en-US" sz="2400" dirty="0" smtClean="0"/>
              <a:t> 0.03) fm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Symbol"/>
              </a:rPr>
              <a:t>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smtClean="0"/>
              <a:t>Only </a:t>
            </a:r>
            <a:r>
              <a:rPr lang="en-US" sz="2400" b="1" dirty="0" smtClean="0"/>
              <a:t>1.5 days </a:t>
            </a:r>
            <a:r>
              <a:rPr lang="en-US" sz="2400" dirty="0" smtClean="0"/>
              <a:t>of </a:t>
            </a:r>
            <a:r>
              <a:rPr lang="en-US" sz="2400" dirty="0" err="1" smtClean="0"/>
              <a:t>beamtime</a:t>
            </a:r>
            <a:r>
              <a:rPr lang="en-US" sz="2400" dirty="0" smtClean="0"/>
              <a:t> requested for experiment</a:t>
            </a:r>
          </a:p>
          <a:p>
            <a:r>
              <a:rPr lang="en-US" sz="2400" dirty="0" smtClean="0">
                <a:sym typeface="Symbol"/>
              </a:rPr>
              <a:t>      </a:t>
            </a:r>
            <a:r>
              <a:rPr lang="en-US" sz="2400" baseline="30000" dirty="0" smtClean="0">
                <a:sym typeface="Symbol"/>
              </a:rPr>
              <a:t>1</a:t>
            </a:r>
            <a:r>
              <a:rPr lang="en-US" sz="2400" dirty="0" smtClean="0"/>
              <a:t>H, </a:t>
            </a:r>
            <a:r>
              <a:rPr lang="en-US" sz="2400" baseline="30000" dirty="0" smtClean="0">
                <a:sym typeface="Symbol"/>
              </a:rPr>
              <a:t>2</a:t>
            </a:r>
            <a:r>
              <a:rPr lang="en-US" sz="2400" dirty="0" smtClean="0"/>
              <a:t>H, </a:t>
            </a:r>
            <a:r>
              <a:rPr lang="en-US" sz="2400" baseline="30000" dirty="0" smtClean="0">
                <a:sym typeface="Symbol"/>
              </a:rPr>
              <a:t>3</a:t>
            </a:r>
            <a:r>
              <a:rPr lang="en-US" sz="2400" dirty="0" smtClean="0"/>
              <a:t>H, </a:t>
            </a:r>
            <a:r>
              <a:rPr lang="en-US" sz="2400" baseline="30000" dirty="0" smtClean="0">
                <a:sym typeface="Symbol"/>
              </a:rPr>
              <a:t>3</a:t>
            </a:r>
            <a:r>
              <a:rPr lang="en-US" sz="2400" dirty="0" smtClean="0"/>
              <a:t>He and </a:t>
            </a:r>
            <a:r>
              <a:rPr lang="en-US" sz="2400" baseline="30000" dirty="0" smtClean="0">
                <a:sym typeface="Symbol"/>
              </a:rPr>
              <a:t>12</a:t>
            </a:r>
            <a:r>
              <a:rPr lang="en-US" sz="2400" dirty="0" smtClean="0"/>
              <a:t>C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Symbol"/>
              </a:rPr>
              <a:t>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smtClean="0"/>
              <a:t>Our best chance to measure the </a:t>
            </a:r>
            <a:r>
              <a:rPr lang="en-US" sz="2400" baseline="30000" dirty="0" smtClean="0">
                <a:sym typeface="Symbol"/>
              </a:rPr>
              <a:t>3</a:t>
            </a:r>
            <a:r>
              <a:rPr lang="en-US" sz="2400" dirty="0" smtClean="0"/>
              <a:t>H radius!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414</Words>
  <Application>Microsoft Macintosh PowerPoint</Application>
  <PresentationFormat>On-screen Show (4:3)</PresentationFormat>
  <Paragraphs>91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E12–14–009: Ratio of the electric form factor in the mirror nuclei 3He and 3H</vt:lpstr>
      <vt:lpstr>Motivation</vt:lpstr>
      <vt:lpstr>Expected Results</vt:lpstr>
      <vt:lpstr>Expected Results</vt:lpstr>
      <vt:lpstr>Experimental Setup</vt:lpstr>
      <vt:lpstr>Kinematics with LHRS</vt:lpstr>
      <vt:lpstr>Collimator Plate</vt:lpstr>
      <vt:lpstr>Beamtime Request</vt:lpstr>
      <vt:lpstr>Conclusions</vt:lpstr>
    </vt:vector>
  </TitlesOfParts>
  <Company>Duke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TUNL User</dc:creator>
  <cp:lastModifiedBy>Douglas Higinbotham</cp:lastModifiedBy>
  <cp:revision>39</cp:revision>
  <dcterms:created xsi:type="dcterms:W3CDTF">2014-09-26T11:26:05Z</dcterms:created>
  <dcterms:modified xsi:type="dcterms:W3CDTF">2015-12-07T15:22:50Z</dcterms:modified>
</cp:coreProperties>
</file>